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m4a" ContentType="audio/mp4"/>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3.xml" ContentType="application/vnd.openxmlformats-officedocument.themeOverride+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notesSlides/notesSlide35.xml" ContentType="application/vnd.openxmlformats-officedocument.presentationml.notesSlide+xml"/>
  <Override PartName="/ppt/tags/tag3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3.xml" ContentType="application/vnd.openxmlformats-officedocument.presentationml.tags+xml"/>
  <Override PartName="/ppt/notesSlides/notesSlide4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4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8.xml" ContentType="application/vnd.openxmlformats-officedocument.presentationml.tags+xml"/>
  <Override PartName="/ppt/notesSlides/notesSlide45.xml" ContentType="application/vnd.openxmlformats-officedocument.presentationml.notesSlide+xml"/>
  <Override PartName="/ppt/tags/tag39.xml" ContentType="application/vnd.openxmlformats-officedocument.presentationml.tags+xml"/>
  <Override PartName="/ppt/notesSlides/notesSlide46.xml" ContentType="application/vnd.openxmlformats-officedocument.presentationml.notesSlide+xml"/>
  <Override PartName="/ppt/tags/tag40.xml" ContentType="application/vnd.openxmlformats-officedocument.presentationml.tags+xml"/>
  <Override PartName="/ppt/notesSlides/notesSlide47.xml" ContentType="application/vnd.openxmlformats-officedocument.presentationml.notesSlide+xml"/>
  <Override PartName="/ppt/tags/tag4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42.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43.xml" ContentType="application/vnd.openxmlformats-officedocument.presentationml.tags+xml"/>
  <Override PartName="/ppt/notesSlides/notesSlide52.xml" ContentType="application/vnd.openxmlformats-officedocument.presentationml.notesSlide+xml"/>
  <Override PartName="/ppt/tags/tag44.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45.xml" ContentType="application/vnd.openxmlformats-officedocument.presentationml.tags+xml"/>
  <Override PartName="/ppt/notesSlides/notesSlide55.xml" ContentType="application/vnd.openxmlformats-officedocument.presentationml.notesSlide+xml"/>
  <Override PartName="/ppt/tags/tag46.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7" r:id="rId2"/>
    <p:sldMasterId id="2147483736" r:id="rId3"/>
    <p:sldMasterId id="2147483765" r:id="rId4"/>
    <p:sldMasterId id="2147483778" r:id="rId5"/>
    <p:sldMasterId id="2147483794" r:id="rId6"/>
    <p:sldMasterId id="2147483807" r:id="rId7"/>
    <p:sldMasterId id="2147483822" r:id="rId8"/>
    <p:sldMasterId id="2147483834" r:id="rId9"/>
  </p:sldMasterIdLst>
  <p:notesMasterIdLst>
    <p:notesMasterId r:id="rId78"/>
  </p:notesMasterIdLst>
  <p:sldIdLst>
    <p:sldId id="256" r:id="rId10"/>
    <p:sldId id="320" r:id="rId11"/>
    <p:sldId id="370" r:id="rId12"/>
    <p:sldId id="368" r:id="rId13"/>
    <p:sldId id="369" r:id="rId14"/>
    <p:sldId id="338" r:id="rId15"/>
    <p:sldId id="339" r:id="rId16"/>
    <p:sldId id="345" r:id="rId17"/>
    <p:sldId id="346" r:id="rId18"/>
    <p:sldId id="348" r:id="rId19"/>
    <p:sldId id="269" r:id="rId20"/>
    <p:sldId id="267" r:id="rId21"/>
    <p:sldId id="268" r:id="rId22"/>
    <p:sldId id="270" r:id="rId23"/>
    <p:sldId id="271" r:id="rId24"/>
    <p:sldId id="272" r:id="rId25"/>
    <p:sldId id="273" r:id="rId26"/>
    <p:sldId id="274" r:id="rId27"/>
    <p:sldId id="275" r:id="rId28"/>
    <p:sldId id="276" r:id="rId29"/>
    <p:sldId id="277" r:id="rId30"/>
    <p:sldId id="278" r:id="rId31"/>
    <p:sldId id="279" r:id="rId32"/>
    <p:sldId id="265" r:id="rId33"/>
    <p:sldId id="280" r:id="rId34"/>
    <p:sldId id="281" r:id="rId35"/>
    <p:sldId id="282" r:id="rId36"/>
    <p:sldId id="283" r:id="rId37"/>
    <p:sldId id="287" r:id="rId38"/>
    <p:sldId id="288" r:id="rId39"/>
    <p:sldId id="289" r:id="rId40"/>
    <p:sldId id="291" r:id="rId41"/>
    <p:sldId id="290" r:id="rId42"/>
    <p:sldId id="292" r:id="rId43"/>
    <p:sldId id="293" r:id="rId44"/>
    <p:sldId id="294" r:id="rId45"/>
    <p:sldId id="297" r:id="rId46"/>
    <p:sldId id="298" r:id="rId47"/>
    <p:sldId id="299" r:id="rId48"/>
    <p:sldId id="300" r:id="rId49"/>
    <p:sldId id="301" r:id="rId50"/>
    <p:sldId id="302" r:id="rId51"/>
    <p:sldId id="303" r:id="rId52"/>
    <p:sldId id="304" r:id="rId53"/>
    <p:sldId id="305" r:id="rId54"/>
    <p:sldId id="306" r:id="rId55"/>
    <p:sldId id="264" r:id="rId56"/>
    <p:sldId id="349" r:id="rId57"/>
    <p:sldId id="350" r:id="rId58"/>
    <p:sldId id="351" r:id="rId59"/>
    <p:sldId id="352" r:id="rId60"/>
    <p:sldId id="353" r:id="rId61"/>
    <p:sldId id="354" r:id="rId62"/>
    <p:sldId id="355" r:id="rId63"/>
    <p:sldId id="356" r:id="rId64"/>
    <p:sldId id="357" r:id="rId65"/>
    <p:sldId id="358" r:id="rId66"/>
    <p:sldId id="373" r:id="rId67"/>
    <p:sldId id="359" r:id="rId68"/>
    <p:sldId id="360" r:id="rId69"/>
    <p:sldId id="361" r:id="rId70"/>
    <p:sldId id="363" r:id="rId71"/>
    <p:sldId id="364" r:id="rId72"/>
    <p:sldId id="365" r:id="rId73"/>
    <p:sldId id="366" r:id="rId74"/>
    <p:sldId id="367" r:id="rId75"/>
    <p:sldId id="319" r:id="rId76"/>
    <p:sldId id="371"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69004" autoAdjust="0"/>
  </p:normalViewPr>
  <p:slideViewPr>
    <p:cSldViewPr snapToGrid="0">
      <p:cViewPr varScale="1">
        <p:scale>
          <a:sx n="50" d="100"/>
          <a:sy n="50" d="100"/>
        </p:scale>
        <p:origin x="1314" y="36"/>
      </p:cViewPr>
      <p:guideLst>
        <p:guide orient="horz" pos="2160"/>
        <p:guide pos="2880"/>
      </p:guideLst>
    </p:cSldViewPr>
  </p:slideViewPr>
  <p:notesTextViewPr>
    <p:cViewPr>
      <p:scale>
        <a:sx n="1" d="1"/>
        <a:sy n="1" d="1"/>
      </p:scale>
      <p:origin x="0" y="0"/>
    </p:cViewPr>
  </p:notesTextViewPr>
  <p:sorterViewPr>
    <p:cViewPr varScale="1">
      <p:scale>
        <a:sx n="1" d="1"/>
        <a:sy n="1" d="1"/>
      </p:scale>
      <p:origin x="0" y="-153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7.wmf"/><Relationship Id="rId1" Type="http://schemas.openxmlformats.org/officeDocument/2006/relationships/image" Target="../media/image6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71.wmf"/><Relationship Id="rId1" Type="http://schemas.openxmlformats.org/officeDocument/2006/relationships/image" Target="../media/image6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71.wmf"/><Relationship Id="rId1" Type="http://schemas.openxmlformats.org/officeDocument/2006/relationships/image" Target="../media/image6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C0B5A2-68EA-405F-A6E9-2AFF1F2078EF}" type="datetimeFigureOut">
              <a:rPr lang="en-US" smtClean="0"/>
              <a:pPr/>
              <a:t>9/7/2016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274E6-83C0-4B00-A10E-1795F11203D4}" type="slidenum">
              <a:rPr lang="en-US" smtClean="0"/>
              <a:pPr/>
              <a:t>‹#›</a:t>
            </a:fld>
            <a:endParaRPr lang="en-US"/>
          </a:p>
        </p:txBody>
      </p:sp>
    </p:spTree>
    <p:extLst>
      <p:ext uri="{BB962C8B-B14F-4D97-AF65-F5344CB8AC3E}">
        <p14:creationId xmlns:p14="http://schemas.microsoft.com/office/powerpoint/2010/main" val="69813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52F1F6-DC5D-4F1C-B5F7-1014541A27E4}"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1509184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pPr eaLnBrk="0" hangingPunct="0"/>
            <a:fld id="{5171A6E4-BC61-4A72-BD27-38810B3A5BD2}" type="slidenum">
              <a:rPr lang="en-US" b="1" smtClean="0">
                <a:solidFill>
                  <a:srgbClr val="000000"/>
                </a:solidFill>
                <a:latin typeface="Arial" pitchFamily="34" charset="0"/>
                <a:cs typeface="Arial" pitchFamily="34" charset="0"/>
              </a:rPr>
              <a:pPr eaLnBrk="0" hangingPunct="0"/>
              <a:t>19</a:t>
            </a:fld>
            <a:endParaRPr lang="en-US" b="1" dirty="0">
              <a:solidFill>
                <a:srgbClr val="000000"/>
              </a:solidFill>
              <a:latin typeface="Arial" pitchFamily="34" charset="0"/>
              <a:cs typeface="Arial" pitchFamily="34" charset="0"/>
            </a:endParaRPr>
          </a:p>
        </p:txBody>
      </p:sp>
      <p:sp>
        <p:nvSpPr>
          <p:cNvPr id="168963" name="Rectangle 2"/>
          <p:cNvSpPr>
            <a:spLocks noGrp="1" noRot="1" noChangeAspect="1" noChangeArrowheads="1" noTextEdit="1"/>
          </p:cNvSpPr>
          <p:nvPr>
            <p:ph type="sldImg"/>
          </p:nvPr>
        </p:nvSpPr>
        <p:spPr>
          <a:xfrm>
            <a:off x="-153988" y="401638"/>
            <a:ext cx="7631113" cy="5722937"/>
          </a:xfrm>
          <a:ln/>
        </p:spPr>
      </p:sp>
      <p:sp>
        <p:nvSpPr>
          <p:cNvPr id="168964" name="Rectangle 3"/>
          <p:cNvSpPr>
            <a:spLocks noGrp="1" noChangeArrowheads="1"/>
          </p:cNvSpPr>
          <p:nvPr>
            <p:ph type="body" idx="1"/>
          </p:nvPr>
        </p:nvSpPr>
        <p:spPr>
          <a:xfrm>
            <a:off x="883920" y="6365797"/>
            <a:ext cx="5620174" cy="2536984"/>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2341317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eaLnBrk="0" hangingPunct="0"/>
            <a:fld id="{EAB43C4F-4458-41F0-AD44-772F25BC2867}" type="slidenum">
              <a:rPr lang="en-US" b="1" smtClean="0">
                <a:solidFill>
                  <a:srgbClr val="000000"/>
                </a:solidFill>
                <a:latin typeface="Arial" pitchFamily="34" charset="0"/>
                <a:cs typeface="Arial" pitchFamily="34" charset="0"/>
              </a:rPr>
              <a:pPr eaLnBrk="0" hangingPunct="0"/>
              <a:t>20</a:t>
            </a:fld>
            <a:endParaRPr lang="en-US" b="1" dirty="0">
              <a:solidFill>
                <a:srgbClr val="000000"/>
              </a:solidFill>
              <a:latin typeface="Arial" pitchFamily="34" charset="0"/>
              <a:cs typeface="Arial" pitchFamily="34" charset="0"/>
            </a:endParaRPr>
          </a:p>
        </p:txBody>
      </p:sp>
      <p:sp>
        <p:nvSpPr>
          <p:cNvPr id="169987" name="Rectangle 2"/>
          <p:cNvSpPr>
            <a:spLocks noGrp="1" noRot="1" noChangeAspect="1" noChangeArrowheads="1" noTextEdit="1"/>
          </p:cNvSpPr>
          <p:nvPr>
            <p:ph type="sldImg"/>
          </p:nvPr>
        </p:nvSpPr>
        <p:spPr>
          <a:xfrm>
            <a:off x="-153988" y="401638"/>
            <a:ext cx="7631113" cy="5722937"/>
          </a:xfrm>
          <a:ln/>
        </p:spPr>
      </p:sp>
      <p:sp>
        <p:nvSpPr>
          <p:cNvPr id="169988" name="Rectangle 3"/>
          <p:cNvSpPr>
            <a:spLocks noGrp="1" noChangeArrowheads="1"/>
          </p:cNvSpPr>
          <p:nvPr>
            <p:ph type="body" idx="1"/>
          </p:nvPr>
        </p:nvSpPr>
        <p:spPr>
          <a:xfrm>
            <a:off x="883920" y="6365797"/>
            <a:ext cx="5620174" cy="2536984"/>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799987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pPr eaLnBrk="0" hangingPunct="0"/>
            <a:fld id="{1029A176-4046-4B7B-956A-F34347B98A95}" type="slidenum">
              <a:rPr lang="en-US" b="1" smtClean="0">
                <a:solidFill>
                  <a:srgbClr val="000000"/>
                </a:solidFill>
                <a:latin typeface="Arial" pitchFamily="34" charset="0"/>
                <a:cs typeface="Arial" pitchFamily="34" charset="0"/>
              </a:rPr>
              <a:pPr eaLnBrk="0" hangingPunct="0"/>
              <a:t>21</a:t>
            </a:fld>
            <a:endParaRPr lang="en-US" b="1" dirty="0">
              <a:solidFill>
                <a:srgbClr val="000000"/>
              </a:solidFill>
              <a:latin typeface="Arial" pitchFamily="34" charset="0"/>
              <a:cs typeface="Arial" pitchFamily="34" charset="0"/>
            </a:endParaRPr>
          </a:p>
        </p:txBody>
      </p:sp>
      <p:sp>
        <p:nvSpPr>
          <p:cNvPr id="171011" name="Rectangle 2"/>
          <p:cNvSpPr>
            <a:spLocks noGrp="1" noRot="1" noChangeAspect="1" noChangeArrowheads="1" noTextEdit="1"/>
          </p:cNvSpPr>
          <p:nvPr>
            <p:ph type="sldImg"/>
          </p:nvPr>
        </p:nvSpPr>
        <p:spPr>
          <a:xfrm>
            <a:off x="-153988" y="401638"/>
            <a:ext cx="7631113" cy="5722937"/>
          </a:xfrm>
          <a:ln/>
        </p:spPr>
      </p:sp>
      <p:sp>
        <p:nvSpPr>
          <p:cNvPr id="171012" name="Rectangle 3"/>
          <p:cNvSpPr>
            <a:spLocks noGrp="1" noChangeArrowheads="1"/>
          </p:cNvSpPr>
          <p:nvPr>
            <p:ph type="body" idx="1"/>
          </p:nvPr>
        </p:nvSpPr>
        <p:spPr>
          <a:xfrm>
            <a:off x="883920" y="6365797"/>
            <a:ext cx="5620174" cy="2536984"/>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3430116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pPr eaLnBrk="0" hangingPunct="0"/>
            <a:fld id="{056BFCC4-61B8-4840-A4E3-9CCD00C9EE45}" type="slidenum">
              <a:rPr lang="en-US" b="1" smtClean="0">
                <a:solidFill>
                  <a:srgbClr val="000000"/>
                </a:solidFill>
                <a:latin typeface="Arial" pitchFamily="34" charset="0"/>
                <a:cs typeface="Arial" pitchFamily="34" charset="0"/>
              </a:rPr>
              <a:pPr eaLnBrk="0" hangingPunct="0"/>
              <a:t>22</a:t>
            </a:fld>
            <a:endParaRPr lang="en-US" b="1" dirty="0">
              <a:solidFill>
                <a:srgbClr val="000000"/>
              </a:solidFill>
              <a:latin typeface="Arial" pitchFamily="34" charset="0"/>
              <a:cs typeface="Arial" pitchFamily="34" charset="0"/>
            </a:endParaRPr>
          </a:p>
        </p:txBody>
      </p:sp>
      <p:sp>
        <p:nvSpPr>
          <p:cNvPr id="172035" name="Rectangle 2"/>
          <p:cNvSpPr>
            <a:spLocks noGrp="1" noRot="1" noChangeAspect="1" noChangeArrowheads="1" noTextEdit="1"/>
          </p:cNvSpPr>
          <p:nvPr>
            <p:ph type="sldImg"/>
          </p:nvPr>
        </p:nvSpPr>
        <p:spPr>
          <a:xfrm>
            <a:off x="-153988" y="401638"/>
            <a:ext cx="7631113" cy="5722937"/>
          </a:xfrm>
          <a:ln/>
        </p:spPr>
      </p:sp>
      <p:sp>
        <p:nvSpPr>
          <p:cNvPr id="172036" name="Rectangle 3"/>
          <p:cNvSpPr>
            <a:spLocks noGrp="1" noChangeArrowheads="1"/>
          </p:cNvSpPr>
          <p:nvPr>
            <p:ph type="body" idx="1"/>
          </p:nvPr>
        </p:nvSpPr>
        <p:spPr>
          <a:xfrm>
            <a:off x="883920" y="6365797"/>
            <a:ext cx="5620174" cy="2536984"/>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3120567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pPr eaLnBrk="0" hangingPunct="0"/>
            <a:fld id="{9AE17901-43E1-4762-9E76-97D06ED6248A}" type="slidenum">
              <a:rPr lang="en-US" b="1" smtClean="0">
                <a:solidFill>
                  <a:srgbClr val="000000"/>
                </a:solidFill>
                <a:latin typeface="Arial" pitchFamily="34" charset="0"/>
                <a:cs typeface="Arial" pitchFamily="34" charset="0"/>
              </a:rPr>
              <a:pPr eaLnBrk="0" hangingPunct="0"/>
              <a:t>23</a:t>
            </a:fld>
            <a:endParaRPr lang="en-US" b="1" dirty="0">
              <a:solidFill>
                <a:srgbClr val="000000"/>
              </a:solidFill>
              <a:latin typeface="Arial" pitchFamily="34" charset="0"/>
              <a:cs typeface="Arial" pitchFamily="34" charset="0"/>
            </a:endParaRPr>
          </a:p>
        </p:txBody>
      </p:sp>
      <p:sp>
        <p:nvSpPr>
          <p:cNvPr id="173059" name="Rectangle 2"/>
          <p:cNvSpPr>
            <a:spLocks noGrp="1" noRot="1" noChangeAspect="1" noChangeArrowheads="1" noTextEdit="1"/>
          </p:cNvSpPr>
          <p:nvPr>
            <p:ph type="sldImg"/>
          </p:nvPr>
        </p:nvSpPr>
        <p:spPr>
          <a:xfrm>
            <a:off x="-153988" y="401638"/>
            <a:ext cx="7631113" cy="5722937"/>
          </a:xfrm>
          <a:ln/>
        </p:spPr>
      </p:sp>
      <p:sp>
        <p:nvSpPr>
          <p:cNvPr id="173060" name="Rectangle 3"/>
          <p:cNvSpPr>
            <a:spLocks noGrp="1" noChangeArrowheads="1"/>
          </p:cNvSpPr>
          <p:nvPr>
            <p:ph type="body" idx="1"/>
          </p:nvPr>
        </p:nvSpPr>
        <p:spPr>
          <a:xfrm>
            <a:off x="883920" y="6365797"/>
            <a:ext cx="5620174" cy="2536984"/>
          </a:xfrm>
          <a:noFill/>
          <a:ln/>
        </p:spPr>
        <p:txBody>
          <a:bodyPr/>
          <a:lstStyle/>
          <a:p>
            <a:r>
              <a:rPr lang="en-US">
                <a:latin typeface="Arial" pitchFamily="34" charset="0"/>
              </a:rPr>
              <a:t>ones, divide by 9</a:t>
            </a:r>
          </a:p>
        </p:txBody>
      </p:sp>
    </p:spTree>
    <p:extLst>
      <p:ext uri="{BB962C8B-B14F-4D97-AF65-F5344CB8AC3E}">
        <p14:creationId xmlns:p14="http://schemas.microsoft.com/office/powerpoint/2010/main" val="3251285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52F1F6-DC5D-4F1C-B5F7-1014541A27E4}" type="slidenum">
              <a:rPr lang="en-US" smtClean="0">
                <a:solidFill>
                  <a:srgbClr val="000000"/>
                </a:solidFill>
              </a:rPr>
              <a:pPr>
                <a:defRPr/>
              </a:pPr>
              <a:t>24</a:t>
            </a:fld>
            <a:endParaRPr lang="en-US">
              <a:solidFill>
                <a:srgbClr val="000000"/>
              </a:solidFill>
            </a:endParaRPr>
          </a:p>
        </p:txBody>
      </p:sp>
    </p:spTree>
    <p:extLst>
      <p:ext uri="{BB962C8B-B14F-4D97-AF65-F5344CB8AC3E}">
        <p14:creationId xmlns:p14="http://schemas.microsoft.com/office/powerpoint/2010/main" val="1850274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a:lstStyle/>
          <a:p>
            <a:endParaRPr lang="en-US">
              <a:latin typeface="Arial" pitchFamily="34" charset="0"/>
            </a:endParaRPr>
          </a:p>
        </p:txBody>
      </p:sp>
      <p:sp>
        <p:nvSpPr>
          <p:cNvPr id="174084" name="Slide Number Placeholder 3"/>
          <p:cNvSpPr>
            <a:spLocks noGrp="1"/>
          </p:cNvSpPr>
          <p:nvPr>
            <p:ph type="sldNum" sz="quarter" idx="5"/>
          </p:nvPr>
        </p:nvSpPr>
        <p:spPr>
          <a:noFill/>
        </p:spPr>
        <p:txBody>
          <a:bodyPr/>
          <a:lstStyle/>
          <a:p>
            <a:fld id="{3BDC747F-6BDC-4B7E-8485-75457E9F09C4}" type="slidenum">
              <a:rPr lang="en-US" smtClean="0">
                <a:solidFill>
                  <a:srgbClr val="000000"/>
                </a:solidFill>
                <a:latin typeface="Arial" pitchFamily="34" charset="0"/>
              </a:rPr>
              <a:pPr/>
              <a:t>25</a:t>
            </a:fld>
            <a:endParaRPr lang="en-US">
              <a:solidFill>
                <a:srgbClr val="000000"/>
              </a:solidFill>
              <a:latin typeface="Arial" pitchFamily="34" charset="0"/>
            </a:endParaRPr>
          </a:p>
        </p:txBody>
      </p:sp>
    </p:spTree>
    <p:extLst>
      <p:ext uri="{BB962C8B-B14F-4D97-AF65-F5344CB8AC3E}">
        <p14:creationId xmlns:p14="http://schemas.microsoft.com/office/powerpoint/2010/main" val="3278105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endParaRPr lang="en-US">
              <a:latin typeface="Arial" pitchFamily="34" charset="0"/>
            </a:endParaRPr>
          </a:p>
        </p:txBody>
      </p:sp>
      <p:sp>
        <p:nvSpPr>
          <p:cNvPr id="175108" name="Slide Number Placeholder 3"/>
          <p:cNvSpPr>
            <a:spLocks noGrp="1"/>
          </p:cNvSpPr>
          <p:nvPr>
            <p:ph type="sldNum" sz="quarter" idx="5"/>
          </p:nvPr>
        </p:nvSpPr>
        <p:spPr>
          <a:noFill/>
        </p:spPr>
        <p:txBody>
          <a:bodyPr/>
          <a:lstStyle/>
          <a:p>
            <a:fld id="{A1BF6080-A959-404A-88AD-B917C2FB6962}" type="slidenum">
              <a:rPr lang="en-US" smtClean="0">
                <a:solidFill>
                  <a:srgbClr val="000000"/>
                </a:solidFill>
                <a:latin typeface="Arial" pitchFamily="34" charset="0"/>
              </a:rPr>
              <a:pPr/>
              <a:t>26</a:t>
            </a:fld>
            <a:endParaRPr lang="en-US">
              <a:solidFill>
                <a:srgbClr val="000000"/>
              </a:solidFill>
              <a:latin typeface="Arial" pitchFamily="34" charset="0"/>
            </a:endParaRPr>
          </a:p>
        </p:txBody>
      </p:sp>
    </p:spTree>
    <p:extLst>
      <p:ext uri="{BB962C8B-B14F-4D97-AF65-F5344CB8AC3E}">
        <p14:creationId xmlns:p14="http://schemas.microsoft.com/office/powerpoint/2010/main" val="3538030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p:spPr>
        <p:txBody>
          <a:bodyPr/>
          <a:lstStyle/>
          <a:p>
            <a:endParaRPr lang="en-US">
              <a:latin typeface="Arial" pitchFamily="34" charset="0"/>
            </a:endParaRPr>
          </a:p>
        </p:txBody>
      </p:sp>
      <p:sp>
        <p:nvSpPr>
          <p:cNvPr id="176132" name="Slide Number Placeholder 3"/>
          <p:cNvSpPr>
            <a:spLocks noGrp="1"/>
          </p:cNvSpPr>
          <p:nvPr>
            <p:ph type="sldNum" sz="quarter" idx="5"/>
          </p:nvPr>
        </p:nvSpPr>
        <p:spPr>
          <a:noFill/>
        </p:spPr>
        <p:txBody>
          <a:bodyPr/>
          <a:lstStyle/>
          <a:p>
            <a:fld id="{B1E0ADFA-DA70-4C10-8F63-CF2AF1E80AAB}" type="slidenum">
              <a:rPr lang="en-US" smtClean="0">
                <a:solidFill>
                  <a:srgbClr val="000000"/>
                </a:solidFill>
                <a:latin typeface="Arial" pitchFamily="34" charset="0"/>
              </a:rPr>
              <a:pPr/>
              <a:t>27</a:t>
            </a:fld>
            <a:endParaRPr lang="en-US">
              <a:solidFill>
                <a:srgbClr val="000000"/>
              </a:solidFill>
              <a:latin typeface="Arial" pitchFamily="34" charset="0"/>
            </a:endParaRPr>
          </a:p>
        </p:txBody>
      </p:sp>
    </p:spTree>
    <p:extLst>
      <p:ext uri="{BB962C8B-B14F-4D97-AF65-F5344CB8AC3E}">
        <p14:creationId xmlns:p14="http://schemas.microsoft.com/office/powerpoint/2010/main" val="2699191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7A117C65-0AC2-480D-A518-8911252410C8}" type="slidenum">
              <a:rPr lang="en-US" b="1" smtClean="0">
                <a:solidFill>
                  <a:srgbClr val="000000"/>
                </a:solidFill>
                <a:latin typeface="Arial" pitchFamily="34" charset="0"/>
              </a:rPr>
              <a:pPr eaLnBrk="0" hangingPunct="0"/>
              <a:t>28</a:t>
            </a:fld>
            <a:endParaRPr lang="en-US" b="1" dirty="0">
              <a:solidFill>
                <a:srgbClr val="000000"/>
              </a:solidFill>
              <a:latin typeface="Arial" pitchFamily="34" charset="0"/>
            </a:endParaRPr>
          </a:p>
        </p:txBody>
      </p:sp>
      <p:sp>
        <p:nvSpPr>
          <p:cNvPr id="177155" name="Rectangle 2"/>
          <p:cNvSpPr>
            <a:spLocks noGrp="1" noRot="1" noChangeAspect="1" noChangeArrowheads="1" noTextEdit="1"/>
          </p:cNvSpPr>
          <p:nvPr>
            <p:ph type="sldImg"/>
          </p:nvPr>
        </p:nvSpPr>
        <p:spPr>
          <a:solidFill>
            <a:srgbClr val="FFFFFF"/>
          </a:solidFill>
          <a:ln/>
        </p:spPr>
      </p:sp>
      <p:sp>
        <p:nvSpPr>
          <p:cNvPr id="177156" name="Rectangle 3"/>
          <p:cNvSpPr>
            <a:spLocks noGrp="1" noChangeArrowheads="1"/>
          </p:cNvSpPr>
          <p:nvPr>
            <p:ph type="body" idx="1"/>
          </p:nvPr>
        </p:nvSpPr>
        <p:spPr>
          <a:xfrm>
            <a:off x="975360" y="4560570"/>
            <a:ext cx="5364480" cy="4320540"/>
          </a:xfrm>
          <a:solidFill>
            <a:srgbClr val="FFFFFF"/>
          </a:solidFill>
          <a:ln>
            <a:solidFill>
              <a:srgbClr val="000000"/>
            </a:solid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031498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dirty="0">
              <a:latin typeface="Arial" pitchFamily="34" charset="0"/>
            </a:endParaRPr>
          </a:p>
        </p:txBody>
      </p:sp>
      <p:sp>
        <p:nvSpPr>
          <p:cNvPr id="162820" name="Slide Number Placeholder 3"/>
          <p:cNvSpPr>
            <a:spLocks noGrp="1"/>
          </p:cNvSpPr>
          <p:nvPr>
            <p:ph type="sldNum" sz="quarter" idx="5"/>
          </p:nvPr>
        </p:nvSpPr>
        <p:spPr>
          <a:noFill/>
        </p:spPr>
        <p:txBody>
          <a:bodyPr/>
          <a:lstStyle/>
          <a:p>
            <a:fld id="{019E018D-B7B6-4E88-9386-B18F50D4F690}" type="slidenum">
              <a:rPr lang="en-US" smtClean="0">
                <a:solidFill>
                  <a:srgbClr val="000000"/>
                </a:solidFill>
                <a:latin typeface="Arial" pitchFamily="34" charset="0"/>
              </a:rPr>
              <a:pPr/>
              <a:t>11</a:t>
            </a:fld>
            <a:endParaRPr lang="en-US">
              <a:solidFill>
                <a:srgbClr val="000000"/>
              </a:solidFill>
              <a:latin typeface="Arial" pitchFamily="34" charset="0"/>
            </a:endParaRPr>
          </a:p>
        </p:txBody>
      </p:sp>
    </p:spTree>
    <p:extLst>
      <p:ext uri="{BB962C8B-B14F-4D97-AF65-F5344CB8AC3E}">
        <p14:creationId xmlns:p14="http://schemas.microsoft.com/office/powerpoint/2010/main" val="2612229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endParaRPr lang="en-US" dirty="0">
              <a:latin typeface="Arial" pitchFamily="34" charset="0"/>
            </a:endParaRPr>
          </a:p>
        </p:txBody>
      </p:sp>
      <p:sp>
        <p:nvSpPr>
          <p:cNvPr id="181252" name="Slide Number Placeholder 3"/>
          <p:cNvSpPr>
            <a:spLocks noGrp="1"/>
          </p:cNvSpPr>
          <p:nvPr>
            <p:ph type="sldNum" sz="quarter" idx="5"/>
          </p:nvPr>
        </p:nvSpPr>
        <p:spPr>
          <a:noFill/>
        </p:spPr>
        <p:txBody>
          <a:bodyPr/>
          <a:lstStyle/>
          <a:p>
            <a:fld id="{4C39FEB0-3C55-4079-8724-8593F8217CBF}" type="slidenum">
              <a:rPr lang="en-US" smtClean="0">
                <a:solidFill>
                  <a:srgbClr val="000000"/>
                </a:solidFill>
                <a:latin typeface="Arial" pitchFamily="34" charset="0"/>
              </a:rPr>
              <a:pPr/>
              <a:t>29</a:t>
            </a:fld>
            <a:endParaRPr lang="en-US">
              <a:solidFill>
                <a:srgbClr val="000000"/>
              </a:solidFill>
              <a:latin typeface="Arial" pitchFamily="34" charset="0"/>
            </a:endParaRPr>
          </a:p>
        </p:txBody>
      </p:sp>
    </p:spTree>
    <p:extLst>
      <p:ext uri="{BB962C8B-B14F-4D97-AF65-F5344CB8AC3E}">
        <p14:creationId xmlns:p14="http://schemas.microsoft.com/office/powerpoint/2010/main" val="3761956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3795CC44-627F-4466-8DB9-F57F1CDE3086}" type="slidenum">
              <a:rPr lang="en-US" smtClean="0">
                <a:solidFill>
                  <a:srgbClr val="000000"/>
                </a:solidFill>
                <a:latin typeface="Arial" pitchFamily="34" charset="0"/>
              </a:rPr>
              <a:pPr eaLnBrk="0" hangingPunct="0"/>
              <a:t>30</a:t>
            </a:fld>
            <a:endParaRPr lang="en-US" dirty="0">
              <a:solidFill>
                <a:srgbClr val="000000"/>
              </a:solidFill>
              <a:latin typeface="Arial" pitchFamily="34" charset="0"/>
            </a:endParaRPr>
          </a:p>
        </p:txBody>
      </p:sp>
      <p:sp>
        <p:nvSpPr>
          <p:cNvPr id="182275" name="Rectangle 2"/>
          <p:cNvSpPr>
            <a:spLocks noGrp="1" noRot="1" noChangeAspect="1" noChangeArrowheads="1" noTextEdit="1"/>
          </p:cNvSpPr>
          <p:nvPr>
            <p:ph type="sldImg"/>
          </p:nvPr>
        </p:nvSpPr>
        <p:spPr>
          <a:solidFill>
            <a:srgbClr val="FFFFFF"/>
          </a:solidFill>
          <a:ln/>
        </p:spPr>
      </p:sp>
      <p:sp>
        <p:nvSpPr>
          <p:cNvPr id="182276" name="Rectangle 3"/>
          <p:cNvSpPr>
            <a:spLocks noGrp="1" noChangeArrowheads="1"/>
          </p:cNvSpPr>
          <p:nvPr>
            <p:ph type="body" idx="1"/>
          </p:nvPr>
        </p:nvSpPr>
        <p:spPr>
          <a:xfrm>
            <a:off x="975360" y="4560570"/>
            <a:ext cx="5364480" cy="4320540"/>
          </a:xfrm>
          <a:solidFill>
            <a:srgbClr val="FFFFFF"/>
          </a:solidFill>
          <a:ln>
            <a:solidFill>
              <a:srgbClr val="000000"/>
            </a:solid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049876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pPr eaLnBrk="0" hangingPunct="0"/>
            <a:fld id="{1B024F52-5115-4E90-BC92-4DF6EA162768}" type="slidenum">
              <a:rPr lang="en-US" smtClean="0">
                <a:solidFill>
                  <a:srgbClr val="000000"/>
                </a:solidFill>
                <a:latin typeface="Arial" pitchFamily="34" charset="0"/>
              </a:rPr>
              <a:pPr eaLnBrk="0" hangingPunct="0"/>
              <a:t>31</a:t>
            </a:fld>
            <a:endParaRPr lang="en-US" dirty="0">
              <a:solidFill>
                <a:srgbClr val="000000"/>
              </a:solidFill>
              <a:latin typeface="Arial" pitchFamily="34" charset="0"/>
            </a:endParaRPr>
          </a:p>
        </p:txBody>
      </p:sp>
      <p:sp>
        <p:nvSpPr>
          <p:cNvPr id="183299" name="Rectangle 2"/>
          <p:cNvSpPr>
            <a:spLocks noGrp="1" noRot="1" noChangeAspect="1" noChangeArrowheads="1" noTextEdit="1"/>
          </p:cNvSpPr>
          <p:nvPr>
            <p:ph type="sldImg"/>
          </p:nvPr>
        </p:nvSpPr>
        <p:spPr>
          <a:xfrm>
            <a:off x="-153988" y="401638"/>
            <a:ext cx="7634288" cy="5724525"/>
          </a:xfrm>
          <a:solidFill>
            <a:srgbClr val="FFFFFF"/>
          </a:solidFill>
          <a:ln/>
        </p:spPr>
      </p:sp>
      <p:sp>
        <p:nvSpPr>
          <p:cNvPr id="183300" name="Rectangle 3"/>
          <p:cNvSpPr>
            <a:spLocks noGrp="1" noChangeArrowheads="1"/>
          </p:cNvSpPr>
          <p:nvPr>
            <p:ph type="body" idx="1"/>
          </p:nvPr>
        </p:nvSpPr>
        <p:spPr>
          <a:xfrm>
            <a:off x="883920" y="6367463"/>
            <a:ext cx="5620174" cy="2535317"/>
          </a:xfrm>
          <a:solidFill>
            <a:srgbClr val="FFFFFF"/>
          </a:solidFill>
          <a:ln>
            <a:solidFill>
              <a:srgbClr val="000000"/>
            </a:solid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471594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pPr eaLnBrk="0" hangingPunct="0"/>
            <a:fld id="{65226604-9998-44C9-A2D6-C34062C32886}" type="slidenum">
              <a:rPr lang="en-US" smtClean="0">
                <a:solidFill>
                  <a:srgbClr val="000000"/>
                </a:solidFill>
                <a:latin typeface="Arial" pitchFamily="34" charset="0"/>
              </a:rPr>
              <a:pPr eaLnBrk="0" hangingPunct="0"/>
              <a:t>32</a:t>
            </a:fld>
            <a:endParaRPr lang="en-US" dirty="0">
              <a:solidFill>
                <a:srgbClr val="000000"/>
              </a:solidFill>
              <a:latin typeface="Arial" pitchFamily="34" charset="0"/>
            </a:endParaRPr>
          </a:p>
        </p:txBody>
      </p:sp>
      <p:sp>
        <p:nvSpPr>
          <p:cNvPr id="184323" name="Rectangle 2"/>
          <p:cNvSpPr>
            <a:spLocks noGrp="1" noRot="1" noChangeAspect="1" noChangeArrowheads="1" noTextEdit="1"/>
          </p:cNvSpPr>
          <p:nvPr>
            <p:ph type="sldImg"/>
          </p:nvPr>
        </p:nvSpPr>
        <p:spPr>
          <a:xfrm>
            <a:off x="-153988" y="401638"/>
            <a:ext cx="7634288" cy="5724525"/>
          </a:xfrm>
          <a:solidFill>
            <a:srgbClr val="FFFFFF"/>
          </a:solidFill>
          <a:ln/>
        </p:spPr>
      </p:sp>
      <p:sp>
        <p:nvSpPr>
          <p:cNvPr id="184324" name="Rectangle 3"/>
          <p:cNvSpPr>
            <a:spLocks noGrp="1" noChangeArrowheads="1"/>
          </p:cNvSpPr>
          <p:nvPr>
            <p:ph type="body" idx="1"/>
          </p:nvPr>
        </p:nvSpPr>
        <p:spPr>
          <a:xfrm>
            <a:off x="883920" y="6367463"/>
            <a:ext cx="5620174" cy="2535317"/>
          </a:xfrm>
          <a:solidFill>
            <a:srgbClr val="FFFFFF"/>
          </a:solidFill>
          <a:ln>
            <a:solidFill>
              <a:srgbClr val="000000"/>
            </a:solid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2441297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39EA0DF3-7642-4C59-8098-530067F53AB7}" type="slidenum">
              <a:rPr lang="en-US" smtClean="0">
                <a:solidFill>
                  <a:prstClr val="black"/>
                </a:solidFill>
              </a:rPr>
              <a:pPr>
                <a:defRPr/>
              </a:pPr>
              <a:t>33</a:t>
            </a:fld>
            <a:endParaRPr lang="en-US">
              <a:solidFill>
                <a:prstClr val="black"/>
              </a:solidFill>
            </a:endParaRPr>
          </a:p>
        </p:txBody>
      </p:sp>
      <p:sp>
        <p:nvSpPr>
          <p:cNvPr id="98307"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983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4082438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p:spPr>
        <p:txBody>
          <a:bodyPr/>
          <a:lstStyle/>
          <a:p>
            <a:endParaRPr lang="en-US" dirty="0">
              <a:latin typeface="Arial" pitchFamily="34" charset="0"/>
            </a:endParaRPr>
          </a:p>
          <a:p>
            <a:r>
              <a:rPr lang="en-US" dirty="0">
                <a:latin typeface="Arial" pitchFamily="34" charset="0"/>
              </a:rPr>
              <a:t>In </a:t>
            </a:r>
            <a:r>
              <a:rPr lang="en-US" dirty="0" err="1">
                <a:latin typeface="Arial" pitchFamily="34" charset="0"/>
              </a:rPr>
              <a:t>matlab</a:t>
            </a:r>
            <a:r>
              <a:rPr lang="en-US" dirty="0">
                <a:latin typeface="Arial" pitchFamily="34" charset="0"/>
              </a:rPr>
              <a:t>, conv2 does convolution, filter2 does correlation.  </a:t>
            </a:r>
            <a:r>
              <a:rPr lang="en-US" dirty="0" err="1">
                <a:latin typeface="Arial" pitchFamily="34" charset="0"/>
              </a:rPr>
              <a:t>Imfilter</a:t>
            </a:r>
            <a:r>
              <a:rPr lang="en-US" dirty="0">
                <a:latin typeface="Arial" pitchFamily="34" charset="0"/>
              </a:rPr>
              <a:t> does either if specified, correlation by default (‘</a:t>
            </a:r>
            <a:r>
              <a:rPr lang="en-US" dirty="0" err="1">
                <a:latin typeface="Arial" pitchFamily="34" charset="0"/>
              </a:rPr>
              <a:t>conv</a:t>
            </a:r>
            <a:r>
              <a:rPr lang="en-US" dirty="0">
                <a:latin typeface="Arial" pitchFamily="34" charset="0"/>
              </a:rPr>
              <a:t>’, ‘</a:t>
            </a:r>
            <a:r>
              <a:rPr lang="en-US" dirty="0" err="1">
                <a:latin typeface="Arial" pitchFamily="34" charset="0"/>
              </a:rPr>
              <a:t>corr</a:t>
            </a:r>
            <a:r>
              <a:rPr lang="en-US" dirty="0">
                <a:latin typeface="Arial" pitchFamily="34" charset="0"/>
              </a:rPr>
              <a:t>’ option)</a:t>
            </a:r>
          </a:p>
          <a:p>
            <a:endParaRPr lang="en-US" dirty="0">
              <a:latin typeface="Arial" pitchFamily="34" charset="0"/>
            </a:endParaRPr>
          </a:p>
        </p:txBody>
      </p:sp>
      <p:sp>
        <p:nvSpPr>
          <p:cNvPr id="185348" name="Slide Number Placeholder 3"/>
          <p:cNvSpPr>
            <a:spLocks noGrp="1"/>
          </p:cNvSpPr>
          <p:nvPr>
            <p:ph type="sldNum" sz="quarter" idx="5"/>
          </p:nvPr>
        </p:nvSpPr>
        <p:spPr>
          <a:noFill/>
        </p:spPr>
        <p:txBody>
          <a:bodyPr/>
          <a:lstStyle/>
          <a:p>
            <a:fld id="{A1DE27A1-F920-4875-884E-F1E0FAD80E70}" type="slidenum">
              <a:rPr lang="en-US" smtClean="0">
                <a:solidFill>
                  <a:srgbClr val="000000"/>
                </a:solidFill>
                <a:latin typeface="Arial" pitchFamily="34" charset="0"/>
              </a:rPr>
              <a:pPr/>
              <a:t>34</a:t>
            </a:fld>
            <a:endParaRPr lang="en-US">
              <a:solidFill>
                <a:srgbClr val="000000"/>
              </a:solidFill>
              <a:latin typeface="Arial" pitchFamily="34" charset="0"/>
            </a:endParaRPr>
          </a:p>
        </p:txBody>
      </p:sp>
    </p:spTree>
    <p:extLst>
      <p:ext uri="{BB962C8B-B14F-4D97-AF65-F5344CB8AC3E}">
        <p14:creationId xmlns:p14="http://schemas.microsoft.com/office/powerpoint/2010/main" val="1179861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952385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52F1F6-DC5D-4F1C-B5F7-1014541A27E4}" type="slidenum">
              <a:rPr lang="en-US" smtClean="0">
                <a:solidFill>
                  <a:srgbClr val="000000"/>
                </a:solidFill>
              </a:rPr>
              <a:pPr>
                <a:defRPr/>
              </a:pPr>
              <a:t>36</a:t>
            </a:fld>
            <a:endParaRPr lang="en-US">
              <a:solidFill>
                <a:srgbClr val="000000"/>
              </a:solidFill>
            </a:endParaRPr>
          </a:p>
        </p:txBody>
      </p:sp>
    </p:spTree>
    <p:extLst>
      <p:ext uri="{BB962C8B-B14F-4D97-AF65-F5344CB8AC3E}">
        <p14:creationId xmlns:p14="http://schemas.microsoft.com/office/powerpoint/2010/main" val="1865516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p:spPr>
        <p:txBody>
          <a:bodyPr/>
          <a:lstStyle/>
          <a:p>
            <a:endParaRPr lang="en-US">
              <a:latin typeface="Arial" pitchFamily="34" charset="0"/>
            </a:endParaRPr>
          </a:p>
        </p:txBody>
      </p:sp>
      <p:sp>
        <p:nvSpPr>
          <p:cNvPr id="190468" name="Slide Number Placeholder 3"/>
          <p:cNvSpPr>
            <a:spLocks noGrp="1"/>
          </p:cNvSpPr>
          <p:nvPr>
            <p:ph type="sldNum" sz="quarter" idx="5"/>
          </p:nvPr>
        </p:nvSpPr>
        <p:spPr>
          <a:noFill/>
        </p:spPr>
        <p:txBody>
          <a:bodyPr/>
          <a:lstStyle/>
          <a:p>
            <a:fld id="{9E369EF6-1ACB-4DBC-BD66-79683FE9885E}" type="slidenum">
              <a:rPr lang="en-US" b="1" smtClean="0">
                <a:solidFill>
                  <a:srgbClr val="000000"/>
                </a:solidFill>
                <a:latin typeface="Arial" pitchFamily="34" charset="0"/>
              </a:rPr>
              <a:pPr/>
              <a:t>37</a:t>
            </a:fld>
            <a:endParaRPr lang="en-US" b="1">
              <a:solidFill>
                <a:srgbClr val="000000"/>
              </a:solidFill>
              <a:latin typeface="Arial" pitchFamily="34" charset="0"/>
            </a:endParaRPr>
          </a:p>
        </p:txBody>
      </p:sp>
    </p:spTree>
    <p:extLst>
      <p:ext uri="{BB962C8B-B14F-4D97-AF65-F5344CB8AC3E}">
        <p14:creationId xmlns:p14="http://schemas.microsoft.com/office/powerpoint/2010/main" val="1117516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pPr eaLnBrk="0" hangingPunct="0"/>
            <a:fld id="{EAC8B376-7100-4653-9D12-1B20E6A1AEC0}" type="slidenum">
              <a:rPr lang="en-US" b="1" smtClean="0">
                <a:solidFill>
                  <a:srgbClr val="000000"/>
                </a:solidFill>
                <a:latin typeface="Arial" pitchFamily="34" charset="0"/>
                <a:cs typeface="Arial" pitchFamily="34" charset="0"/>
              </a:rPr>
              <a:pPr eaLnBrk="0" hangingPunct="0"/>
              <a:t>38</a:t>
            </a:fld>
            <a:endParaRPr lang="en-US" b="1" dirty="0">
              <a:solidFill>
                <a:srgbClr val="000000"/>
              </a:solidFill>
              <a:latin typeface="Arial" pitchFamily="34" charset="0"/>
              <a:cs typeface="Arial" pitchFamily="34"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xfrm>
            <a:off x="975360" y="4560570"/>
            <a:ext cx="5364480" cy="4320540"/>
          </a:xfrm>
          <a:noFill/>
          <a:ln/>
        </p:spPr>
        <p:txBody>
          <a:bodyPr/>
          <a:lstStyle/>
          <a:p>
            <a:endParaRPr lang="en-US">
              <a:latin typeface="Arial" pitchFamily="34" charset="0"/>
            </a:endParaRPr>
          </a:p>
        </p:txBody>
      </p:sp>
    </p:spTree>
    <p:extLst>
      <p:ext uri="{BB962C8B-B14F-4D97-AF65-F5344CB8AC3E}">
        <p14:creationId xmlns:p14="http://schemas.microsoft.com/office/powerpoint/2010/main" val="3369823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dirty="0">
              <a:latin typeface="Arial" pitchFamily="34" charset="0"/>
            </a:endParaRPr>
          </a:p>
        </p:txBody>
      </p:sp>
      <p:sp>
        <p:nvSpPr>
          <p:cNvPr id="160772" name="Slide Number Placeholder 3"/>
          <p:cNvSpPr>
            <a:spLocks noGrp="1"/>
          </p:cNvSpPr>
          <p:nvPr>
            <p:ph type="sldNum" sz="quarter" idx="5"/>
          </p:nvPr>
        </p:nvSpPr>
        <p:spPr>
          <a:noFill/>
        </p:spPr>
        <p:txBody>
          <a:bodyPr/>
          <a:lstStyle/>
          <a:p>
            <a:fld id="{68B387DA-4282-458B-B09B-527FDF1B9596}" type="slidenum">
              <a:rPr lang="en-US" smtClean="0">
                <a:solidFill>
                  <a:srgbClr val="000000"/>
                </a:solidFill>
                <a:latin typeface="Arial" pitchFamily="34" charset="0"/>
              </a:rPr>
              <a:pPr/>
              <a:t>12</a:t>
            </a:fld>
            <a:endParaRPr lang="en-US">
              <a:solidFill>
                <a:srgbClr val="000000"/>
              </a:solidFill>
              <a:latin typeface="Arial" pitchFamily="34" charset="0"/>
            </a:endParaRPr>
          </a:p>
        </p:txBody>
      </p:sp>
    </p:spTree>
    <p:extLst>
      <p:ext uri="{BB962C8B-B14F-4D97-AF65-F5344CB8AC3E}">
        <p14:creationId xmlns:p14="http://schemas.microsoft.com/office/powerpoint/2010/main" val="360052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eaLnBrk="0" hangingPunct="0"/>
            <a:fld id="{C36053CF-FD69-45E7-89E6-37DF635C2587}" type="slidenum">
              <a:rPr lang="en-US" b="1" smtClean="0">
                <a:solidFill>
                  <a:srgbClr val="000000"/>
                </a:solidFill>
                <a:latin typeface="Arial" pitchFamily="34" charset="0"/>
                <a:cs typeface="Arial" pitchFamily="34" charset="0"/>
              </a:rPr>
              <a:pPr eaLnBrk="0" hangingPunct="0"/>
              <a:t>39</a:t>
            </a:fld>
            <a:endParaRPr lang="en-US" b="1" dirty="0">
              <a:solidFill>
                <a:srgbClr val="000000"/>
              </a:solidFill>
              <a:latin typeface="Arial" pitchFamily="34" charset="0"/>
              <a:cs typeface="Arial"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975360" y="4560570"/>
            <a:ext cx="5364480" cy="4320540"/>
          </a:xfrm>
          <a:noFill/>
          <a:ln/>
        </p:spPr>
        <p:txBody>
          <a:bodyPr/>
          <a:lstStyle/>
          <a:p>
            <a:endParaRPr lang="en-US">
              <a:latin typeface="Arial" pitchFamily="34" charset="0"/>
            </a:endParaRPr>
          </a:p>
        </p:txBody>
      </p:sp>
    </p:spTree>
    <p:extLst>
      <p:ext uri="{BB962C8B-B14F-4D97-AF65-F5344CB8AC3E}">
        <p14:creationId xmlns:p14="http://schemas.microsoft.com/office/powerpoint/2010/main" val="1539291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pPr eaLnBrk="0" hangingPunct="0"/>
            <a:fld id="{EBD32699-ADD3-4340-B510-B584D706B725}" type="slidenum">
              <a:rPr lang="en-US" b="1" smtClean="0">
                <a:solidFill>
                  <a:srgbClr val="000000"/>
                </a:solidFill>
                <a:latin typeface="Arial" pitchFamily="34" charset="0"/>
                <a:cs typeface="Arial" pitchFamily="34" charset="0"/>
              </a:rPr>
              <a:pPr eaLnBrk="0" hangingPunct="0"/>
              <a:t>40</a:t>
            </a:fld>
            <a:endParaRPr lang="en-US" b="1" dirty="0">
              <a:solidFill>
                <a:srgbClr val="000000"/>
              </a:solidFill>
              <a:latin typeface="Arial" pitchFamily="34" charset="0"/>
              <a:cs typeface="Arial" pitchFamily="34"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xfrm>
            <a:off x="975360" y="4560570"/>
            <a:ext cx="5364480" cy="4320540"/>
          </a:xfrm>
          <a:noFill/>
          <a:ln/>
        </p:spPr>
        <p:txBody>
          <a:bodyPr/>
          <a:lstStyle/>
          <a:p>
            <a:endParaRPr lang="en-US">
              <a:latin typeface="Arial" pitchFamily="34" charset="0"/>
            </a:endParaRPr>
          </a:p>
        </p:txBody>
      </p:sp>
    </p:spTree>
    <p:extLst>
      <p:ext uri="{BB962C8B-B14F-4D97-AF65-F5344CB8AC3E}">
        <p14:creationId xmlns:p14="http://schemas.microsoft.com/office/powerpoint/2010/main" val="692693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pPr eaLnBrk="0" hangingPunct="0"/>
            <a:fld id="{ED584A98-F1CC-4AEC-8E86-DE5057707644}" type="slidenum">
              <a:rPr lang="en-US" b="1" smtClean="0">
                <a:solidFill>
                  <a:srgbClr val="000000"/>
                </a:solidFill>
                <a:latin typeface="Arial" pitchFamily="34" charset="0"/>
                <a:cs typeface="Arial" pitchFamily="34" charset="0"/>
              </a:rPr>
              <a:pPr eaLnBrk="0" hangingPunct="0"/>
              <a:t>41</a:t>
            </a:fld>
            <a:endParaRPr lang="en-US" b="1" dirty="0">
              <a:solidFill>
                <a:srgbClr val="000000"/>
              </a:solidFill>
              <a:latin typeface="Arial" pitchFamily="34" charset="0"/>
              <a:cs typeface="Arial" pitchFamily="34"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975360" y="4560570"/>
            <a:ext cx="5364480" cy="4320540"/>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1156259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pPr eaLnBrk="0" hangingPunct="0"/>
            <a:fld id="{DEC64AD1-3AED-46BC-B687-1A6B36608B20}" type="slidenum">
              <a:rPr lang="en-US" b="1" smtClean="0">
                <a:solidFill>
                  <a:srgbClr val="000000"/>
                </a:solidFill>
                <a:latin typeface="Arial" pitchFamily="34" charset="0"/>
                <a:cs typeface="Arial" pitchFamily="34" charset="0"/>
              </a:rPr>
              <a:pPr eaLnBrk="0" hangingPunct="0"/>
              <a:t>42</a:t>
            </a:fld>
            <a:endParaRPr lang="en-US" b="1" dirty="0">
              <a:solidFill>
                <a:srgbClr val="000000"/>
              </a:solidFill>
              <a:latin typeface="Arial" pitchFamily="34" charset="0"/>
              <a:cs typeface="Arial" pitchFamily="34"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xfrm>
            <a:off x="975360" y="4560570"/>
            <a:ext cx="5364480" cy="4320540"/>
          </a:xfrm>
          <a:noFill/>
          <a:ln/>
        </p:spPr>
        <p:txBody>
          <a:bodyPr/>
          <a:lstStyle/>
          <a:p>
            <a:endParaRPr lang="en-US">
              <a:latin typeface="Arial" pitchFamily="34" charset="0"/>
            </a:endParaRPr>
          </a:p>
        </p:txBody>
      </p:sp>
    </p:spTree>
    <p:extLst>
      <p:ext uri="{BB962C8B-B14F-4D97-AF65-F5344CB8AC3E}">
        <p14:creationId xmlns:p14="http://schemas.microsoft.com/office/powerpoint/2010/main" val="3681628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pPr eaLnBrk="0" hangingPunct="0"/>
            <a:fld id="{97F1F670-F64E-4E74-ABC2-F3E50DC1E20C}" type="slidenum">
              <a:rPr lang="en-US" b="1" smtClean="0">
                <a:solidFill>
                  <a:srgbClr val="000000"/>
                </a:solidFill>
                <a:latin typeface="Arial" pitchFamily="34" charset="0"/>
                <a:cs typeface="Arial" pitchFamily="34" charset="0"/>
              </a:rPr>
              <a:pPr eaLnBrk="0" hangingPunct="0"/>
              <a:t>43</a:t>
            </a:fld>
            <a:endParaRPr lang="en-US" b="1" dirty="0">
              <a:solidFill>
                <a:srgbClr val="000000"/>
              </a:solidFill>
              <a:latin typeface="Arial" pitchFamily="34" charset="0"/>
              <a:cs typeface="Arial" pitchFamily="34"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xfrm>
            <a:off x="975360" y="4560570"/>
            <a:ext cx="5364480" cy="4320540"/>
          </a:xfrm>
          <a:noFill/>
          <a:ln/>
        </p:spPr>
        <p:txBody>
          <a:bodyPr/>
          <a:lstStyle/>
          <a:p>
            <a:endParaRPr lang="en-US">
              <a:latin typeface="Arial" pitchFamily="34" charset="0"/>
            </a:endParaRPr>
          </a:p>
        </p:txBody>
      </p:sp>
    </p:spTree>
    <p:extLst>
      <p:ext uri="{BB962C8B-B14F-4D97-AF65-F5344CB8AC3E}">
        <p14:creationId xmlns:p14="http://schemas.microsoft.com/office/powerpoint/2010/main" val="3228183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pPr eaLnBrk="0" hangingPunct="0"/>
            <a:fld id="{52FD08E2-6016-4314-B294-08902BBE1534}" type="slidenum">
              <a:rPr lang="en-US" b="1" smtClean="0">
                <a:solidFill>
                  <a:srgbClr val="000000"/>
                </a:solidFill>
                <a:latin typeface="Arial" pitchFamily="34" charset="0"/>
                <a:cs typeface="Arial" pitchFamily="34" charset="0"/>
              </a:rPr>
              <a:pPr eaLnBrk="0" hangingPunct="0"/>
              <a:t>44</a:t>
            </a:fld>
            <a:endParaRPr lang="en-US" b="1" dirty="0">
              <a:solidFill>
                <a:srgbClr val="000000"/>
              </a:solidFill>
              <a:latin typeface="Arial" pitchFamily="34" charset="0"/>
              <a:cs typeface="Arial" pitchFamily="34"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xfrm>
            <a:off x="975360" y="4560570"/>
            <a:ext cx="5364480" cy="4320540"/>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564726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pPr eaLnBrk="0" hangingPunct="0"/>
            <a:fld id="{C83D8466-881E-4A74-9CC7-F03813FDE188}" type="slidenum">
              <a:rPr lang="en-US" b="1" smtClean="0">
                <a:solidFill>
                  <a:srgbClr val="000000"/>
                </a:solidFill>
                <a:latin typeface="Arial" pitchFamily="34" charset="0"/>
                <a:cs typeface="Arial" pitchFamily="34" charset="0"/>
              </a:rPr>
              <a:pPr eaLnBrk="0" hangingPunct="0"/>
              <a:t>45</a:t>
            </a:fld>
            <a:endParaRPr lang="en-US" b="1" dirty="0">
              <a:solidFill>
                <a:srgbClr val="000000"/>
              </a:solidFill>
              <a:latin typeface="Arial" pitchFamily="34" charset="0"/>
              <a:cs typeface="Arial" pitchFamily="34"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xfrm>
            <a:off x="975360" y="4560570"/>
            <a:ext cx="5364480" cy="4320540"/>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2212080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622067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this video is to</a:t>
            </a:r>
            <a:r>
              <a:rPr lang="en-US" baseline="0" dirty="0"/>
              <a:t> explain the premise and goals of the second programming assignment. </a:t>
            </a:r>
          </a:p>
          <a:p>
            <a:r>
              <a:rPr lang="en-US" baseline="0" dirty="0"/>
              <a:t>This assignment implements a graphics paper that performs seam carving, a.k.a. content-aware image resizing. </a:t>
            </a:r>
          </a:p>
          <a:p>
            <a:r>
              <a:rPr lang="en-US" baseline="0" dirty="0"/>
              <a:t>A link to the paper can be found on the homework page for HW2P.</a:t>
            </a:r>
            <a:endParaRPr lang="en-US" dirty="0"/>
          </a:p>
        </p:txBody>
      </p:sp>
      <p:sp>
        <p:nvSpPr>
          <p:cNvPr id="4" name="Slide Number Placeholder 3"/>
          <p:cNvSpPr>
            <a:spLocks noGrp="1"/>
          </p:cNvSpPr>
          <p:nvPr>
            <p:ph type="sldNum" sz="quarter" idx="10"/>
          </p:nvPr>
        </p:nvSpPr>
        <p:spPr/>
        <p:txBody>
          <a:bodyPr/>
          <a:lstStyle/>
          <a:p>
            <a:fld id="{EA4274E6-83C0-4B00-A10E-1795F11203D4}" type="slidenum">
              <a:rPr lang="en-US" smtClean="0"/>
              <a:pPr/>
              <a:t>48</a:t>
            </a:fld>
            <a:endParaRPr lang="en-US"/>
          </a:p>
        </p:txBody>
      </p:sp>
    </p:spTree>
    <p:extLst>
      <p:ext uri="{BB962C8B-B14F-4D97-AF65-F5344CB8AC3E}">
        <p14:creationId xmlns:p14="http://schemas.microsoft.com/office/powerpoint/2010/main" val="22032742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idea behind seam carving is</a:t>
            </a:r>
            <a:r>
              <a:rPr lang="en-US" baseline="0" dirty="0"/>
              <a:t> to resize images (i.e. remove rows or columns) in such a way that “interesting” content is preserved. So if we want to remove a row, rather than removing a straight line, we will remove one pixel from each column along a “seam”, i.e. the red horizontal line. If we zoom in, a seam might look something like the image in the bottom right. Even though we are removing a non-straight seam from the image, there is only one pixel removed from each column, so each column will contain the same number of pixels. If we remove a single seam from the image on the bottom-right, which originally was a 6x10 image, we obtain a 5x10 image. </a:t>
            </a:r>
            <a:endParaRPr lang="en-US" dirty="0"/>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1304491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p:spPr>
        <p:txBody>
          <a:bodyPr/>
          <a:lstStyle/>
          <a:p>
            <a:endParaRPr lang="en-US" dirty="0">
              <a:latin typeface="Arial" pitchFamily="34" charset="0"/>
            </a:endParaRPr>
          </a:p>
        </p:txBody>
      </p:sp>
    </p:spTree>
    <p:extLst>
      <p:ext uri="{BB962C8B-B14F-4D97-AF65-F5344CB8AC3E}">
        <p14:creationId xmlns:p14="http://schemas.microsoft.com/office/powerpoint/2010/main" val="24019947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r>
              <a:rPr lang="en-US" dirty="0">
                <a:latin typeface="Arial" pitchFamily="34" charset="0"/>
              </a:rPr>
              <a:t>In contrast to traditional</a:t>
            </a:r>
            <a:r>
              <a:rPr lang="en-US" baseline="0" dirty="0">
                <a:latin typeface="Arial" pitchFamily="34" charset="0"/>
              </a:rPr>
              <a:t> resizing, content-aware resizing allows us to reduce the uninteresting content (e.g. the water which is a relatively uniform region) and to preserve interesting content with a lot of detail (like the building or trees). The results look visually more appealing than traditional resizing. </a:t>
            </a:r>
            <a:endParaRPr lang="en-US" dirty="0">
              <a:latin typeface="Arial" pitchFamily="34" charset="0"/>
            </a:endParaRPr>
          </a:p>
        </p:txBody>
      </p:sp>
      <p:sp>
        <p:nvSpPr>
          <p:cNvPr id="289796" name="Slide Number Placeholder 3"/>
          <p:cNvSpPr>
            <a:spLocks noGrp="1"/>
          </p:cNvSpPr>
          <p:nvPr>
            <p:ph type="sldNum" sz="quarter" idx="5"/>
          </p:nvPr>
        </p:nvSpPr>
        <p:spPr>
          <a:noFill/>
        </p:spPr>
        <p:txBody>
          <a:bodyPr/>
          <a:lstStyle/>
          <a:p>
            <a:fld id="{B18F3F38-B629-4BFE-969A-827C86296078}" type="slidenum">
              <a:rPr lang="en-US" b="1">
                <a:solidFill>
                  <a:srgbClr val="000000"/>
                </a:solidFill>
                <a:latin typeface="Arial" pitchFamily="34" charset="0"/>
              </a:rPr>
              <a:pPr/>
              <a:t>50</a:t>
            </a:fld>
            <a:endParaRPr lang="en-US" b="1">
              <a:solidFill>
                <a:srgbClr val="000000"/>
              </a:solidFill>
              <a:latin typeface="Arial" pitchFamily="34" charset="0"/>
            </a:endParaRPr>
          </a:p>
        </p:txBody>
      </p:sp>
    </p:spTree>
    <p:extLst>
      <p:ext uri="{BB962C8B-B14F-4D97-AF65-F5344CB8AC3E}">
        <p14:creationId xmlns:p14="http://schemas.microsoft.com/office/powerpoint/2010/main" val="2891811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r>
              <a:rPr lang="en-US" dirty="0">
                <a:latin typeface="Arial" pitchFamily="34" charset="0"/>
              </a:rPr>
              <a:t>So again, we will preserve the most interesting content, and we will reduce</a:t>
            </a:r>
            <a:r>
              <a:rPr lang="en-US" baseline="0" dirty="0">
                <a:latin typeface="Arial" pitchFamily="34" charset="0"/>
              </a:rPr>
              <a:t> (or can also increase, which we won’t discuss) the image in one dimension, by removing irregularly shaped (in other words non-straight) seams. </a:t>
            </a:r>
          </a:p>
          <a:p>
            <a:r>
              <a:rPr lang="en-US" baseline="0" dirty="0">
                <a:latin typeface="Arial" pitchFamily="34" charset="0"/>
              </a:rPr>
              <a:t>To preserve interesting content, we will remove pixels with “low-gradient energy” (to be discussed next), and to find the optimal seam which to remove, we will use dynamic programming. </a:t>
            </a:r>
            <a:endParaRPr lang="en-US" dirty="0">
              <a:latin typeface="Arial" pitchFamily="34" charset="0"/>
            </a:endParaRPr>
          </a:p>
        </p:txBody>
      </p:sp>
      <p:sp>
        <p:nvSpPr>
          <p:cNvPr id="289796" name="Slide Number Placeholder 3"/>
          <p:cNvSpPr>
            <a:spLocks noGrp="1"/>
          </p:cNvSpPr>
          <p:nvPr>
            <p:ph type="sldNum" sz="quarter" idx="5"/>
          </p:nvPr>
        </p:nvSpPr>
        <p:spPr>
          <a:noFill/>
        </p:spPr>
        <p:txBody>
          <a:bodyPr/>
          <a:lstStyle/>
          <a:p>
            <a:fld id="{B18F3F38-B629-4BFE-969A-827C86296078}" type="slidenum">
              <a:rPr lang="en-US" b="1">
                <a:solidFill>
                  <a:srgbClr val="000000"/>
                </a:solidFill>
                <a:latin typeface="Arial" pitchFamily="34" charset="0"/>
              </a:rPr>
              <a:pPr/>
              <a:t>51</a:t>
            </a:fld>
            <a:endParaRPr lang="en-US" b="1">
              <a:solidFill>
                <a:srgbClr val="000000"/>
              </a:solidFill>
              <a:latin typeface="Arial" pitchFamily="34" charset="0"/>
            </a:endParaRPr>
          </a:p>
        </p:txBody>
      </p:sp>
    </p:spTree>
    <p:extLst>
      <p:ext uri="{BB962C8B-B14F-4D97-AF65-F5344CB8AC3E}">
        <p14:creationId xmlns:p14="http://schemas.microsoft.com/office/powerpoint/2010/main" val="10764494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p:spPr>
        <p:txBody>
          <a:bodyPr/>
          <a:lstStyle/>
          <a:p>
            <a:r>
              <a:rPr lang="en-US" dirty="0">
                <a:latin typeface="Arial" pitchFamily="34" charset="0"/>
              </a:rPr>
              <a:t>We want to remove seams where</a:t>
            </a:r>
            <a:r>
              <a:rPr lang="en-US" baseline="0" dirty="0">
                <a:latin typeface="Arial" pitchFamily="34" charset="0"/>
              </a:rPr>
              <a:t> they won’t be very noticeable. So we’ll measure the “energy” of an image as the image gradient magnitude, i.e. the horizontal and vertical change. The formula shows you how the energy of the image f, at each pixel (where pixel indices are not shown in the formula) is the squared sum of two derivatives. Rather than thinking of these as derivatives, think of them as the change of image intensity (which we denote by f) in the x direction and the change in the y direction. To compute this change, you can use one of the filters we discussed in class, which measures distances between pixels on the left/right, or analogously, between pixels above/below. Remember from class that horizontal gradients (i.e. dramatic change in intensity in the x direction) detect vertical edges, and vice versa. </a:t>
            </a:r>
          </a:p>
          <a:p>
            <a:r>
              <a:rPr lang="en-US" baseline="0" dirty="0">
                <a:latin typeface="Arial" pitchFamily="34" charset="0"/>
              </a:rPr>
              <a:t>We will choose a seam based on the minimum cumulative energy across and image, subject to 8-connectedness. By 8-connectedness we mean that a pixel has 8 neighbors, i.e. all pixels in a 3x3 window around the pixel itself.</a:t>
            </a:r>
            <a:endParaRPr lang="en-US" dirty="0">
              <a:latin typeface="Arial" pitchFamily="34" charset="0"/>
            </a:endParaRPr>
          </a:p>
        </p:txBody>
      </p:sp>
      <p:sp>
        <p:nvSpPr>
          <p:cNvPr id="288772" name="Slide Number Placeholder 3"/>
          <p:cNvSpPr>
            <a:spLocks noGrp="1"/>
          </p:cNvSpPr>
          <p:nvPr>
            <p:ph type="sldNum" sz="quarter" idx="5"/>
          </p:nvPr>
        </p:nvSpPr>
        <p:spPr>
          <a:noFill/>
        </p:spPr>
        <p:txBody>
          <a:bodyPr/>
          <a:lstStyle/>
          <a:p>
            <a:fld id="{7EBEB955-E7F5-4783-8CF7-69EDFC2E5D97}" type="slidenum">
              <a:rPr lang="en-US" b="1">
                <a:solidFill>
                  <a:srgbClr val="000000"/>
                </a:solidFill>
                <a:latin typeface="Arial" pitchFamily="34" charset="0"/>
              </a:rPr>
              <a:pPr/>
              <a:t>52</a:t>
            </a:fld>
            <a:endParaRPr lang="en-US" b="1">
              <a:solidFill>
                <a:srgbClr val="000000"/>
              </a:solidFill>
              <a:latin typeface="Arial" pitchFamily="34" charset="0"/>
            </a:endParaRPr>
          </a:p>
        </p:txBody>
      </p:sp>
    </p:spTree>
    <p:extLst>
      <p:ext uri="{BB962C8B-B14F-4D97-AF65-F5344CB8AC3E}">
        <p14:creationId xmlns:p14="http://schemas.microsoft.com/office/powerpoint/2010/main" val="16579289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p:spPr>
        <p:txBody>
          <a:bodyPr/>
          <a:lstStyle/>
          <a:p>
            <a:r>
              <a:rPr lang="en-US" dirty="0">
                <a:latin typeface="Arial" pitchFamily="34" charset="0"/>
              </a:rPr>
              <a:t>Let a vertical seam s consist of h positions, where each pixel</a:t>
            </a:r>
            <a:r>
              <a:rPr lang="en-US" baseline="0" dirty="0">
                <a:latin typeface="Arial" pitchFamily="34" charset="0"/>
              </a:rPr>
              <a:t> along the seam has 8 neighbors. It turns out we’ll only examine the 3 neighbors above or to the left of a pixel, but in order to ensure that a seam is actually connected, we’ll think of a pixel as having 8 neighbors. </a:t>
            </a:r>
          </a:p>
          <a:p>
            <a:r>
              <a:rPr lang="en-US" baseline="0" dirty="0">
                <a:latin typeface="Arial" pitchFamily="34" charset="0"/>
              </a:rPr>
              <a:t>So in the example on the left, we have a chain (seam) of 5 pixels.</a:t>
            </a:r>
          </a:p>
          <a:p>
            <a:r>
              <a:rPr lang="en-US" baseline="0" dirty="0">
                <a:latin typeface="Arial" pitchFamily="34" charset="0"/>
              </a:rPr>
              <a:t>The optimal seam we want to cut from the image is the one that has the lowest cumulative energy. The energy of a seam is the sum of the energies of the constituent pixels. </a:t>
            </a:r>
          </a:p>
          <a:p>
            <a:r>
              <a:rPr lang="en-US" baseline="0" dirty="0">
                <a:latin typeface="Arial" pitchFamily="34" charset="0"/>
              </a:rPr>
              <a:t>So we can compute the energy of all possible seams, and choose to cut the one that minimizes that energy across all possible seams. </a:t>
            </a:r>
          </a:p>
          <a:p>
            <a:r>
              <a:rPr lang="en-US" baseline="0" dirty="0">
                <a:latin typeface="Arial" pitchFamily="34" charset="0"/>
              </a:rPr>
              <a:t>We will use dynamic programming to efficiently find the seam that has the smallest energy.</a:t>
            </a:r>
            <a:endParaRPr lang="en-US" dirty="0">
              <a:latin typeface="Arial" pitchFamily="34" charset="0"/>
            </a:endParaRPr>
          </a:p>
        </p:txBody>
      </p:sp>
      <p:sp>
        <p:nvSpPr>
          <p:cNvPr id="288772" name="Slide Number Placeholder 3"/>
          <p:cNvSpPr>
            <a:spLocks noGrp="1"/>
          </p:cNvSpPr>
          <p:nvPr>
            <p:ph type="sldNum" sz="quarter" idx="5"/>
          </p:nvPr>
        </p:nvSpPr>
        <p:spPr>
          <a:noFill/>
        </p:spPr>
        <p:txBody>
          <a:bodyPr/>
          <a:lstStyle/>
          <a:p>
            <a:fld id="{7EBEB955-E7F5-4783-8CF7-69EDFC2E5D97}" type="slidenum">
              <a:rPr lang="en-US" b="1">
                <a:solidFill>
                  <a:srgbClr val="000000"/>
                </a:solidFill>
                <a:latin typeface="Arial" pitchFamily="34" charset="0"/>
              </a:rPr>
              <a:pPr/>
              <a:t>53</a:t>
            </a:fld>
            <a:endParaRPr lang="en-US" b="1">
              <a:solidFill>
                <a:srgbClr val="000000"/>
              </a:solidFill>
              <a:latin typeface="Arial" pitchFamily="34" charset="0"/>
            </a:endParaRPr>
          </a:p>
        </p:txBody>
      </p:sp>
    </p:spTree>
    <p:extLst>
      <p:ext uri="{BB962C8B-B14F-4D97-AF65-F5344CB8AC3E}">
        <p14:creationId xmlns:p14="http://schemas.microsoft.com/office/powerpoint/2010/main" val="9812993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1E101E-B703-4926-9856-699E0BC263C8}"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1860073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Our</a:t>
            </a:r>
            <a:r>
              <a:rPr lang="en-US" baseline="0" dirty="0"/>
              <a:t> first task is to find the cumulative energy of all possible connected seams. We will store one cumulative energy value for each pixel, into a matrix we call M. </a:t>
            </a:r>
          </a:p>
          <a:p>
            <a:r>
              <a:rPr lang="en-US" baseline="0" dirty="0"/>
              <a:t>The cumulative energy M(</a:t>
            </a:r>
            <a:r>
              <a:rPr lang="en-US" baseline="0" dirty="0" err="1"/>
              <a:t>i</a:t>
            </a:r>
            <a:r>
              <a:rPr lang="en-US" baseline="0" dirty="0"/>
              <a:t>, j) is the sum of the raw energy at pixel (</a:t>
            </a:r>
            <a:r>
              <a:rPr lang="en-US" baseline="0" dirty="0" err="1"/>
              <a:t>i</a:t>
            </a:r>
            <a:r>
              <a:rPr lang="en-US" baseline="0" dirty="0"/>
              <a:t>, j), and the minimum cumulative energy above that pixel. </a:t>
            </a:r>
          </a:p>
          <a:p>
            <a:r>
              <a:rPr lang="en-US" baseline="0" dirty="0"/>
              <a:t>So we’ll plot both the raw energy matrix (on the left) and the cumulative energy (on the right). </a:t>
            </a:r>
          </a:p>
          <a:p>
            <a:r>
              <a:rPr lang="en-US" baseline="0" dirty="0"/>
              <a:t>Let’s say that we are at pixel j (column j) in row </a:t>
            </a:r>
            <a:r>
              <a:rPr lang="en-US" baseline="0" dirty="0" err="1"/>
              <a:t>i</a:t>
            </a:r>
            <a:r>
              <a:rPr lang="en-US" baseline="0" dirty="0"/>
              <a:t>. </a:t>
            </a:r>
          </a:p>
          <a:p>
            <a:r>
              <a:rPr lang="en-US" baseline="0" dirty="0"/>
              <a:t>To find the minimum energy above, we consider pixels in </a:t>
            </a:r>
            <a:r>
              <a:rPr lang="en-US" baseline="0"/>
              <a:t>row i-1, </a:t>
            </a:r>
            <a:r>
              <a:rPr lang="en-US" baseline="0" dirty="0"/>
              <a:t>and only those pixels in that row that are neighbors to pixel j. In other words, we only consider pixels j-1, j, and j+1 in row i-1. </a:t>
            </a:r>
          </a:p>
          <a:p>
            <a:r>
              <a:rPr lang="en-US" baseline="0" dirty="0"/>
              <a:t>We start at the top, and keep computing values for M going down the image. </a:t>
            </a:r>
          </a:p>
          <a:p>
            <a:r>
              <a:rPr lang="en-US" baseline="0" dirty="0"/>
              <a:t>Then, the minimum value in the last row of M indicates the end of the optimal seam. </a:t>
            </a:r>
          </a:p>
          <a:p>
            <a:r>
              <a:rPr lang="en-US" baseline="0" dirty="0"/>
              <a:t>We can backtrack from there to find the full optimal seam, selecting the minimum of the 3 neighbors above each pixel, starting from the bottom. </a:t>
            </a:r>
          </a:p>
          <a:p>
            <a:r>
              <a:rPr lang="en-US" baseline="0" dirty="0"/>
              <a:t>Computing the optimal seam for horizontal seams is analogous, you just start from the left rather than the top and go to the right rather than to the bottom. </a:t>
            </a:r>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34240992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Here is an example.</a:t>
            </a:r>
            <a:r>
              <a:rPr lang="en-US" baseline="0" dirty="0"/>
              <a:t> On the left is the raw energy, which is the sum of the difference between pixels to the left/right and above/below each pixel. </a:t>
            </a:r>
          </a:p>
          <a:p>
            <a:r>
              <a:rPr lang="en-US" baseline="0" dirty="0"/>
              <a:t>For the first row of the cumulative energy, which we’ll show on the right, there is no preceding row, so we just copy the raw energy values. </a:t>
            </a:r>
          </a:p>
          <a:p>
            <a:r>
              <a:rPr lang="en-US" baseline="0" dirty="0"/>
              <a:t>For the second row, we start at the left, i.e. what corresponds to a value of 2 from the original energy matrix. </a:t>
            </a:r>
          </a:p>
          <a:p>
            <a:r>
              <a:rPr lang="en-US" baseline="0" dirty="0"/>
              <a:t>To compute M(2, 1), we take 2, and add to it the minimum value above the 2. We have to choose between 1 and 3, since M(2, 1) only has 2 neighbors above. 1 is smaller, so we add 1 to 2, and we obtain M(2, 1) = 3. </a:t>
            </a:r>
          </a:p>
          <a:p>
            <a:r>
              <a:rPr lang="en-US" baseline="0" dirty="0"/>
              <a:t>Now we need to compute the cumulative energy at the pixel that has 8 in the raw map, i.e. we have to compute M(2, 2). That’s equal to 8 plus the smallest among (1, 3, 0), i.e. the final value is 8+0 since the minimum is 0. </a:t>
            </a:r>
          </a:p>
          <a:p>
            <a:r>
              <a:rPr lang="en-US" baseline="0" dirty="0"/>
              <a:t>For M(2, 3), we compute 9 + min(3, 0), i.e. 9. </a:t>
            </a:r>
          </a:p>
          <a:p>
            <a:r>
              <a:rPr lang="en-US" baseline="0" dirty="0"/>
              <a:t>Now we move on to the third row. </a:t>
            </a:r>
          </a:p>
          <a:p>
            <a:r>
              <a:rPr lang="en-US" baseline="0" dirty="0"/>
              <a:t>Things get a little trickier because now we have to reuse the previous rows already computed for the cumulative energy map M, shown on the right, so we’ll be taking minima over the row of M that we just computed. </a:t>
            </a:r>
          </a:p>
          <a:p>
            <a:r>
              <a:rPr lang="en-US" baseline="0" dirty="0"/>
              <a:t>For M(3, 1), which in the raw energy map is 5, we compute 5 + the minimum of (3, 8), i.e. 5+3 = 8.</a:t>
            </a:r>
          </a:p>
          <a:p>
            <a:r>
              <a:rPr lang="en-US" baseline="0" dirty="0"/>
              <a:t>For M(3, 2), what do we have? Take a moment to compute it. </a:t>
            </a:r>
          </a:p>
          <a:p>
            <a:r>
              <a:rPr lang="en-US" baseline="0" dirty="0"/>
              <a:t>You should have gotten 5, which is 2 + min(3, 8, 9) = 5. </a:t>
            </a:r>
          </a:p>
          <a:p>
            <a:r>
              <a:rPr lang="en-US" baseline="0" dirty="0"/>
              <a:t>What do you get for M(3, 3)? </a:t>
            </a:r>
          </a:p>
          <a:p>
            <a:r>
              <a:rPr lang="en-US" baseline="0" dirty="0"/>
              <a:t>You should get 14. </a:t>
            </a:r>
          </a:p>
          <a:p>
            <a:r>
              <a:rPr lang="en-US" baseline="0" dirty="0"/>
              <a:t>Please post on Piazza if the algorithm still doesn’t make sense.  </a:t>
            </a:r>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7661823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a:t>
            </a:r>
            <a:r>
              <a:rPr lang="en-US" baseline="0" dirty="0"/>
              <a:t> we’ve computed the cumulative energy, and we need to use it to compute the optimal seam. </a:t>
            </a:r>
          </a:p>
          <a:p>
            <a:r>
              <a:rPr lang="en-US" baseline="0" dirty="0"/>
              <a:t>We’ll start at the bottom of the cumulative energy map M (on the right), and take the minimum value of that row.</a:t>
            </a:r>
          </a:p>
          <a:p>
            <a:r>
              <a:rPr lang="en-US" baseline="0" dirty="0"/>
              <a:t>That’s the value 5. </a:t>
            </a:r>
          </a:p>
          <a:p>
            <a:r>
              <a:rPr lang="en-US" baseline="0" dirty="0"/>
              <a:t>Now we need to pick the minimum from the values above the 5 in M, and we have three options: 3, 8, 9. We pick the 3.</a:t>
            </a:r>
          </a:p>
          <a:p>
            <a:r>
              <a:rPr lang="en-US" baseline="0" dirty="0"/>
              <a:t>Now we need to pick among the values above the 3, but we only have two values, 1 and 3. We pick the 1. </a:t>
            </a:r>
          </a:p>
          <a:p>
            <a:r>
              <a:rPr lang="en-US" baseline="0" dirty="0"/>
              <a:t>Now the highlighted values form our vertical seam. </a:t>
            </a:r>
          </a:p>
          <a:p>
            <a:r>
              <a:rPr lang="en-US" baseline="0" dirty="0"/>
              <a:t>Of course this is just a tiny example, usually there will be longer seams for larger images. </a:t>
            </a:r>
          </a:p>
          <a:p>
            <a:r>
              <a:rPr lang="en-US" baseline="0" dirty="0"/>
              <a:t>The next step would be to remove that seam from our toy 3x3 image, thus obtaining a 3x2 image, i.e. we removed one column, corresponding to a vertical seam. </a:t>
            </a:r>
          </a:p>
          <a:p>
            <a:r>
              <a:rPr lang="en-US" baseline="0" dirty="0"/>
              <a:t>Note that if you use a greedy approach over the original raw energy map to select the minimum seam, you’ll get a different seam. We won’t go into detail. </a:t>
            </a:r>
          </a:p>
          <a:p>
            <a:endParaRPr lang="en-US" dirty="0"/>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57</a:t>
            </a:fld>
            <a:endParaRPr lang="en-US">
              <a:solidFill>
                <a:prstClr val="black"/>
              </a:solidFill>
            </a:endParaRPr>
          </a:p>
        </p:txBody>
      </p:sp>
    </p:spTree>
    <p:extLst>
      <p:ext uri="{BB962C8B-B14F-4D97-AF65-F5344CB8AC3E}">
        <p14:creationId xmlns:p14="http://schemas.microsoft.com/office/powerpoint/2010/main" val="19899603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good news</a:t>
            </a:r>
            <a:r>
              <a:rPr lang="en-US" baseline="0" dirty="0"/>
              <a:t> for you is that the tricky parts, computing the cumulative energy and finding the optimal seams, are implemented for you, and they are attached to HW2P on </a:t>
            </a:r>
            <a:r>
              <a:rPr lang="en-US" baseline="0" dirty="0" err="1"/>
              <a:t>CourseWeb</a:t>
            </a:r>
            <a:r>
              <a:rPr lang="en-US" baseline="0" dirty="0"/>
              <a:t>. </a:t>
            </a:r>
          </a:p>
          <a:p>
            <a:r>
              <a:rPr lang="en-US" baseline="0" dirty="0"/>
              <a:t>This was done because the </a:t>
            </a:r>
            <a:r>
              <a:rPr lang="en-US" baseline="0" dirty="0" err="1"/>
              <a:t>Matlab</a:t>
            </a:r>
            <a:r>
              <a:rPr lang="en-US" baseline="0" dirty="0"/>
              <a:t> assignment HW1P was pushed back, so I didn’t want you to have to do too much for this assignment. </a:t>
            </a:r>
          </a:p>
          <a:p>
            <a:r>
              <a:rPr lang="en-US" baseline="0" dirty="0"/>
              <a:t>You still get the fun of playing with seams though, and finding successful and failure cases. </a:t>
            </a:r>
          </a:p>
          <a:p>
            <a:r>
              <a:rPr lang="en-US" baseline="0" dirty="0"/>
              <a:t>See the required naming of all functions on the page description for HW2P on the course website.</a:t>
            </a:r>
          </a:p>
          <a:p>
            <a:r>
              <a:rPr lang="en-US" baseline="0" dirty="0"/>
              <a:t>If you are interested, you can try to implement the functions that are already provided, as an exercise, and come to me with questions or ask for tips. </a:t>
            </a:r>
            <a:endParaRPr lang="en-US" dirty="0"/>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58</a:t>
            </a:fld>
            <a:endParaRPr lang="en-US">
              <a:solidFill>
                <a:prstClr val="black"/>
              </a:solidFill>
            </a:endParaRPr>
          </a:p>
        </p:txBody>
      </p:sp>
    </p:spTree>
    <p:extLst>
      <p:ext uri="{BB962C8B-B14F-4D97-AF65-F5344CB8AC3E}">
        <p14:creationId xmlns:p14="http://schemas.microsoft.com/office/powerpoint/2010/main" val="12897356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a:t>
            </a:r>
            <a:r>
              <a:rPr lang="en-US" baseline="0" dirty="0"/>
              <a:t> we look at a real example, which has the following raw energy map. Blue means low energy and red means high energy.</a:t>
            </a:r>
          </a:p>
          <a:p>
            <a:r>
              <a:rPr lang="en-US" baseline="0" dirty="0"/>
              <a:t>We see that places in the image where intensity changes have high energy. </a:t>
            </a:r>
            <a:endParaRPr lang="en-US" dirty="0"/>
          </a:p>
        </p:txBody>
      </p:sp>
      <p:sp>
        <p:nvSpPr>
          <p:cNvPr id="4" name="Slide Number Placeholder 3"/>
          <p:cNvSpPr>
            <a:spLocks noGrp="1"/>
          </p:cNvSpPr>
          <p:nvPr>
            <p:ph type="sldNum" sz="quarter" idx="10"/>
          </p:nvPr>
        </p:nvSpPr>
        <p:spPr/>
        <p:txBody>
          <a:bodyPr/>
          <a:lstStyle/>
          <a:p>
            <a:fld id="{261E101E-B703-4926-9856-699E0BC263C8}"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833656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pPr eaLnBrk="0" hangingPunct="0"/>
            <a:fld id="{802B91BD-AE3D-45B2-8D19-778CAC761D45}" type="slidenum">
              <a:rPr lang="en-US" b="1" smtClean="0">
                <a:solidFill>
                  <a:srgbClr val="000000"/>
                </a:solidFill>
                <a:latin typeface="Arial" pitchFamily="34" charset="0"/>
                <a:cs typeface="Arial" pitchFamily="34" charset="0"/>
              </a:rPr>
              <a:pPr eaLnBrk="0" hangingPunct="0"/>
              <a:t>14</a:t>
            </a:fld>
            <a:endParaRPr lang="en-US" b="1" dirty="0">
              <a:solidFill>
                <a:srgbClr val="000000"/>
              </a:solidFill>
              <a:latin typeface="Arial" pitchFamily="34" charset="0"/>
              <a:cs typeface="Arial" pitchFamily="34"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xfrm>
            <a:off x="975360" y="4560570"/>
            <a:ext cx="5364480" cy="4320540"/>
          </a:xfrm>
          <a:noFill/>
          <a:ln/>
        </p:spPr>
        <p:txBody>
          <a:bodyPr/>
          <a:lstStyle/>
          <a:p>
            <a:endParaRPr lang="ru-RU" dirty="0">
              <a:latin typeface="Arial" pitchFamily="34" charset="0"/>
            </a:endParaRPr>
          </a:p>
        </p:txBody>
      </p:sp>
    </p:spTree>
    <p:extLst>
      <p:ext uri="{BB962C8B-B14F-4D97-AF65-F5344CB8AC3E}">
        <p14:creationId xmlns:p14="http://schemas.microsoft.com/office/powerpoint/2010/main" val="26691087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can see how we remove several columns (along vertical seams) from the image, each time computing the optimal vertical seam in the image that we obtained in the previous step. In other words, if</a:t>
            </a:r>
            <a:r>
              <a:rPr lang="en-US" baseline="0" dirty="0"/>
              <a:t> you want to remove n vertical seams, y</a:t>
            </a:r>
            <a:r>
              <a:rPr lang="en-US" dirty="0"/>
              <a:t>ou are not just computing the n</a:t>
            </a:r>
            <a:r>
              <a:rPr lang="en-US" baseline="0" dirty="0"/>
              <a:t> best seams from the original image, but computing the single best seam in the image you obtained after the last resize.</a:t>
            </a:r>
            <a:endParaRPr lang="en-US" dirty="0"/>
          </a:p>
        </p:txBody>
      </p:sp>
      <p:sp>
        <p:nvSpPr>
          <p:cNvPr id="4" name="Slide Number Placeholder 3"/>
          <p:cNvSpPr>
            <a:spLocks noGrp="1"/>
          </p:cNvSpPr>
          <p:nvPr>
            <p:ph type="sldNum" sz="quarter" idx="10"/>
          </p:nvPr>
        </p:nvSpPr>
        <p:spPr/>
        <p:txBody>
          <a:bodyPr/>
          <a:lstStyle/>
          <a:p>
            <a:fld id="{261E101E-B703-4926-9856-699E0BC263C8}"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23043687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again the original image we had. </a:t>
            </a:r>
          </a:p>
        </p:txBody>
      </p:sp>
      <p:sp>
        <p:nvSpPr>
          <p:cNvPr id="4" name="Slide Number Placeholder 3"/>
          <p:cNvSpPr>
            <a:spLocks noGrp="1"/>
          </p:cNvSpPr>
          <p:nvPr>
            <p:ph type="sldNum" sz="quarter" idx="10"/>
          </p:nvPr>
        </p:nvSpPr>
        <p:spPr/>
        <p:txBody>
          <a:bodyPr/>
          <a:lstStyle/>
          <a:p>
            <a:fld id="{261E101E-B703-4926-9856-699E0BC263C8}"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7085267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fun</a:t>
            </a:r>
            <a:r>
              <a:rPr lang="en-US" baseline="0" dirty="0"/>
              <a:t> results from last year’s assignments. On the left is the original image, in the middle is the result of a traditional resize, and on the right is the result of our content-aware resize. Notice how the algorithm just removed uninteresting black seams. </a:t>
            </a:r>
            <a:endParaRPr lang="en-US" dirty="0"/>
          </a:p>
        </p:txBody>
      </p:sp>
      <p:sp>
        <p:nvSpPr>
          <p:cNvPr id="4" name="Slide Number Placeholder 3"/>
          <p:cNvSpPr>
            <a:spLocks noGrp="1"/>
          </p:cNvSpPr>
          <p:nvPr>
            <p:ph type="sldNum" sz="quarter" idx="10"/>
          </p:nvPr>
        </p:nvSpPr>
        <p:spPr/>
        <p:txBody>
          <a:bodyPr/>
          <a:lstStyle/>
          <a:p>
            <a:fld id="{EA4274E6-83C0-4B00-A10E-1795F11203D4}" type="slidenum">
              <a:rPr lang="en-US" smtClean="0"/>
              <a:pPr/>
              <a:t>62</a:t>
            </a:fld>
            <a:endParaRPr lang="en-US"/>
          </a:p>
        </p:txBody>
      </p:sp>
    </p:spTree>
    <p:extLst>
      <p:ext uri="{BB962C8B-B14F-4D97-AF65-F5344CB8AC3E}">
        <p14:creationId xmlns:p14="http://schemas.microsoft.com/office/powerpoint/2010/main" val="37354387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the original and the content-aware resize, which preserves more building than it preserves</a:t>
            </a:r>
            <a:r>
              <a:rPr lang="en-US" baseline="0" dirty="0"/>
              <a:t> sky. </a:t>
            </a:r>
            <a:endParaRPr lang="en-US" dirty="0"/>
          </a:p>
        </p:txBody>
      </p:sp>
      <p:sp>
        <p:nvSpPr>
          <p:cNvPr id="4" name="Slide Number Placeholder 3"/>
          <p:cNvSpPr>
            <a:spLocks noGrp="1"/>
          </p:cNvSpPr>
          <p:nvPr>
            <p:ph type="sldNum" sz="quarter" idx="10"/>
          </p:nvPr>
        </p:nvSpPr>
        <p:spPr/>
        <p:txBody>
          <a:bodyPr/>
          <a:lstStyle/>
          <a:p>
            <a:fld id="{EA4274E6-83C0-4B00-A10E-1795F11203D4}" type="slidenum">
              <a:rPr lang="en-US" smtClean="0"/>
              <a:pPr/>
              <a:t>63</a:t>
            </a:fld>
            <a:endParaRPr lang="en-US"/>
          </a:p>
        </p:txBody>
      </p:sp>
    </p:spTree>
    <p:extLst>
      <p:ext uri="{BB962C8B-B14F-4D97-AF65-F5344CB8AC3E}">
        <p14:creationId xmlns:p14="http://schemas.microsoft.com/office/powerpoint/2010/main" val="5485488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another example, with content-aware resizing in the middle and traditional resizing</a:t>
            </a:r>
            <a:r>
              <a:rPr lang="en-US" baseline="0" dirty="0"/>
              <a:t> on the right. The algorithm preserved the giraffes and got rid of some sky.</a:t>
            </a:r>
            <a:endParaRPr lang="en-US" dirty="0"/>
          </a:p>
        </p:txBody>
      </p:sp>
      <p:sp>
        <p:nvSpPr>
          <p:cNvPr id="4" name="Slide Number Placeholder 3"/>
          <p:cNvSpPr>
            <a:spLocks noGrp="1"/>
          </p:cNvSpPr>
          <p:nvPr>
            <p:ph type="sldNum" sz="quarter" idx="10"/>
          </p:nvPr>
        </p:nvSpPr>
        <p:spPr/>
        <p:txBody>
          <a:bodyPr/>
          <a:lstStyle/>
          <a:p>
            <a:fld id="{EA4274E6-83C0-4B00-A10E-1795F11203D4}" type="slidenum">
              <a:rPr lang="en-US" smtClean="0"/>
              <a:pPr/>
              <a:t>64</a:t>
            </a:fld>
            <a:endParaRPr lang="en-US"/>
          </a:p>
        </p:txBody>
      </p:sp>
    </p:spTree>
    <p:extLst>
      <p:ext uri="{BB962C8B-B14F-4D97-AF65-F5344CB8AC3E}">
        <p14:creationId xmlns:p14="http://schemas.microsoft.com/office/powerpoint/2010/main" val="1149272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here are some failure cases, which you’ll also have to include in your assignments. </a:t>
            </a:r>
          </a:p>
          <a:p>
            <a:r>
              <a:rPr lang="en-US" baseline="0" dirty="0"/>
              <a:t>For things like a face, which has a certain structure, removing uniform regions may not be a good idea. </a:t>
            </a:r>
            <a:endParaRPr lang="en-US" dirty="0"/>
          </a:p>
        </p:txBody>
      </p:sp>
      <p:sp>
        <p:nvSpPr>
          <p:cNvPr id="4" name="Slide Number Placeholder 3"/>
          <p:cNvSpPr>
            <a:spLocks noGrp="1"/>
          </p:cNvSpPr>
          <p:nvPr>
            <p:ph type="sldNum" sz="quarter" idx="10"/>
          </p:nvPr>
        </p:nvSpPr>
        <p:spPr/>
        <p:txBody>
          <a:bodyPr/>
          <a:lstStyle/>
          <a:p>
            <a:fld id="{EA4274E6-83C0-4B00-A10E-1795F11203D4}" type="slidenum">
              <a:rPr lang="en-US" smtClean="0"/>
              <a:pPr/>
              <a:t>65</a:t>
            </a:fld>
            <a:endParaRPr lang="en-US"/>
          </a:p>
        </p:txBody>
      </p:sp>
    </p:spTree>
    <p:extLst>
      <p:ext uri="{BB962C8B-B14F-4D97-AF65-F5344CB8AC3E}">
        <p14:creationId xmlns:p14="http://schemas.microsoft.com/office/powerpoint/2010/main" val="23278340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a:t>
            </a:r>
            <a:r>
              <a:rPr lang="en-US" baseline="0" dirty="0"/>
              <a:t> snowman example, why do you think we got rid of the snowman? Please post on Piazza if you have any guesses. </a:t>
            </a:r>
          </a:p>
          <a:p>
            <a:r>
              <a:rPr lang="en-US" baseline="0" dirty="0"/>
              <a:t>And here is another example where we ended up removing whitespace. </a:t>
            </a:r>
          </a:p>
          <a:p>
            <a:endParaRPr lang="en-US" baseline="0" dirty="0"/>
          </a:p>
          <a:p>
            <a:r>
              <a:rPr lang="en-US" baseline="0" dirty="0"/>
              <a:t>That’s all! Thanks for your attention, and have fun implementing the seam carving assignment and as always, let me know if you have any questions. </a:t>
            </a:r>
            <a:endParaRPr lang="en-US" dirty="0"/>
          </a:p>
        </p:txBody>
      </p:sp>
      <p:sp>
        <p:nvSpPr>
          <p:cNvPr id="4" name="Slide Number Placeholder 3"/>
          <p:cNvSpPr>
            <a:spLocks noGrp="1"/>
          </p:cNvSpPr>
          <p:nvPr>
            <p:ph type="sldNum" sz="quarter" idx="10"/>
          </p:nvPr>
        </p:nvSpPr>
        <p:spPr/>
        <p:txBody>
          <a:bodyPr/>
          <a:lstStyle/>
          <a:p>
            <a:fld id="{EA4274E6-83C0-4B00-A10E-1795F11203D4}" type="slidenum">
              <a:rPr lang="en-US" smtClean="0"/>
              <a:pPr/>
              <a:t>66</a:t>
            </a:fld>
            <a:endParaRPr lang="en-US"/>
          </a:p>
        </p:txBody>
      </p:sp>
    </p:spTree>
    <p:extLst>
      <p:ext uri="{BB962C8B-B14F-4D97-AF65-F5344CB8AC3E}">
        <p14:creationId xmlns:p14="http://schemas.microsoft.com/office/powerpoint/2010/main" val="21385906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52F1F6-DC5D-4F1C-B5F7-1014541A27E4}" type="slidenum">
              <a:rPr lang="en-US" smtClean="0">
                <a:solidFill>
                  <a:srgbClr val="000000"/>
                </a:solidFill>
              </a:rPr>
              <a:pPr>
                <a:defRPr/>
              </a:pPr>
              <a:t>67</a:t>
            </a:fld>
            <a:endParaRPr lang="en-US">
              <a:solidFill>
                <a:srgbClr val="000000"/>
              </a:solidFill>
            </a:endParaRPr>
          </a:p>
        </p:txBody>
      </p:sp>
    </p:spTree>
    <p:extLst>
      <p:ext uri="{BB962C8B-B14F-4D97-AF65-F5344CB8AC3E}">
        <p14:creationId xmlns:p14="http://schemas.microsoft.com/office/powerpoint/2010/main" val="3819276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pPr eaLnBrk="0" hangingPunct="0"/>
            <a:fld id="{FE9BDF16-C3AA-431E-B382-CED24DFD049F}" type="slidenum">
              <a:rPr lang="en-US" b="1" smtClean="0">
                <a:solidFill>
                  <a:srgbClr val="000000"/>
                </a:solidFill>
                <a:latin typeface="Arial" pitchFamily="34" charset="0"/>
                <a:cs typeface="Arial" pitchFamily="34" charset="0"/>
              </a:rPr>
              <a:pPr eaLnBrk="0" hangingPunct="0"/>
              <a:t>15</a:t>
            </a:fld>
            <a:endParaRPr lang="en-US" b="1" dirty="0">
              <a:solidFill>
                <a:srgbClr val="000000"/>
              </a:solidFill>
              <a:latin typeface="Arial" pitchFamily="34" charset="0"/>
              <a:cs typeface="Arial" pitchFamily="34"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xfrm>
            <a:off x="975360" y="4560570"/>
            <a:ext cx="5364480" cy="4320540"/>
          </a:xfrm>
          <a:noFill/>
          <a:ln/>
        </p:spPr>
        <p:txBody>
          <a:bodyPr/>
          <a:lstStyle/>
          <a:p>
            <a:endParaRPr lang="ru-RU">
              <a:latin typeface="Arial" pitchFamily="34" charset="0"/>
            </a:endParaRPr>
          </a:p>
        </p:txBody>
      </p:sp>
    </p:spTree>
    <p:extLst>
      <p:ext uri="{BB962C8B-B14F-4D97-AF65-F5344CB8AC3E}">
        <p14:creationId xmlns:p14="http://schemas.microsoft.com/office/powerpoint/2010/main" val="1689240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pPr eaLnBrk="0" hangingPunct="0"/>
            <a:fld id="{C005ABCB-1F76-41F2-A6BA-944EBD40C1AD}" type="slidenum">
              <a:rPr lang="en-US" b="1" smtClean="0">
                <a:solidFill>
                  <a:srgbClr val="000000"/>
                </a:solidFill>
                <a:latin typeface="Arial" pitchFamily="34" charset="0"/>
                <a:cs typeface="Arial" pitchFamily="34" charset="0"/>
              </a:rPr>
              <a:pPr eaLnBrk="0" hangingPunct="0"/>
              <a:t>16</a:t>
            </a:fld>
            <a:endParaRPr lang="en-US" b="1" dirty="0">
              <a:solidFill>
                <a:srgbClr val="000000"/>
              </a:solidFill>
              <a:latin typeface="Arial" pitchFamily="34" charset="0"/>
              <a:cs typeface="Arial" pitchFamily="34"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xfrm>
            <a:off x="975360" y="4560570"/>
            <a:ext cx="5364480" cy="4320540"/>
          </a:xfrm>
          <a:noFill/>
          <a:ln/>
        </p:spPr>
        <p:txBody>
          <a:bodyPr/>
          <a:lstStyle/>
          <a:p>
            <a:endParaRPr lang="ru-RU">
              <a:latin typeface="Arial" pitchFamily="34" charset="0"/>
            </a:endParaRPr>
          </a:p>
        </p:txBody>
      </p:sp>
    </p:spTree>
    <p:extLst>
      <p:ext uri="{BB962C8B-B14F-4D97-AF65-F5344CB8AC3E}">
        <p14:creationId xmlns:p14="http://schemas.microsoft.com/office/powerpoint/2010/main" val="539300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pPr eaLnBrk="0" hangingPunct="0"/>
            <a:fld id="{E8AB4EF1-DC94-4663-BFBA-097A847D4A6C}" type="slidenum">
              <a:rPr lang="en-US" b="1" smtClean="0">
                <a:solidFill>
                  <a:srgbClr val="000000"/>
                </a:solidFill>
                <a:latin typeface="Arial" pitchFamily="34" charset="0"/>
                <a:cs typeface="Arial" pitchFamily="34" charset="0"/>
              </a:rPr>
              <a:pPr eaLnBrk="0" hangingPunct="0"/>
              <a:t>17</a:t>
            </a:fld>
            <a:endParaRPr lang="en-US" b="1" dirty="0">
              <a:solidFill>
                <a:srgbClr val="000000"/>
              </a:solidFill>
              <a:latin typeface="Arial" pitchFamily="34" charset="0"/>
              <a:cs typeface="Arial" pitchFamily="34"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xfrm>
            <a:off x="975360" y="4560570"/>
            <a:ext cx="5364480" cy="4320540"/>
          </a:xfrm>
          <a:noFill/>
          <a:ln/>
        </p:spPr>
        <p:txBody>
          <a:bodyPr/>
          <a:lstStyle/>
          <a:p>
            <a:endParaRPr lang="ru-RU">
              <a:latin typeface="Arial" pitchFamily="34" charset="0"/>
            </a:endParaRPr>
          </a:p>
        </p:txBody>
      </p:sp>
    </p:spTree>
    <p:extLst>
      <p:ext uri="{BB962C8B-B14F-4D97-AF65-F5344CB8AC3E}">
        <p14:creationId xmlns:p14="http://schemas.microsoft.com/office/powerpoint/2010/main" val="2747255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pPr eaLnBrk="0" hangingPunct="0"/>
            <a:fld id="{C37D8D04-FB13-4DD9-BB99-6272BD0FF3B8}" type="slidenum">
              <a:rPr lang="en-US" b="1" smtClean="0">
                <a:solidFill>
                  <a:srgbClr val="000000"/>
                </a:solidFill>
                <a:latin typeface="Arial" pitchFamily="34" charset="0"/>
                <a:cs typeface="Arial" pitchFamily="34" charset="0"/>
              </a:rPr>
              <a:pPr eaLnBrk="0" hangingPunct="0"/>
              <a:t>18</a:t>
            </a:fld>
            <a:endParaRPr lang="en-US" b="1" dirty="0">
              <a:solidFill>
                <a:srgbClr val="000000"/>
              </a:solidFill>
              <a:latin typeface="Arial" pitchFamily="34" charset="0"/>
              <a:cs typeface="Arial" pitchFamily="34" charset="0"/>
            </a:endParaRPr>
          </a:p>
        </p:txBody>
      </p:sp>
      <p:sp>
        <p:nvSpPr>
          <p:cNvPr id="167939" name="Rectangle 2"/>
          <p:cNvSpPr>
            <a:spLocks noGrp="1" noRot="1" noChangeAspect="1" noChangeArrowheads="1" noTextEdit="1"/>
          </p:cNvSpPr>
          <p:nvPr>
            <p:ph type="sldImg"/>
          </p:nvPr>
        </p:nvSpPr>
        <p:spPr>
          <a:xfrm>
            <a:off x="-153988" y="401638"/>
            <a:ext cx="7631113" cy="5722937"/>
          </a:xfrm>
          <a:ln/>
        </p:spPr>
      </p:sp>
      <p:sp>
        <p:nvSpPr>
          <p:cNvPr id="167940" name="Rectangle 3"/>
          <p:cNvSpPr>
            <a:spLocks noGrp="1" noChangeArrowheads="1"/>
          </p:cNvSpPr>
          <p:nvPr>
            <p:ph type="body" idx="1"/>
          </p:nvPr>
        </p:nvSpPr>
        <p:spPr>
          <a:xfrm>
            <a:off x="883920" y="6365797"/>
            <a:ext cx="5620174" cy="2536984"/>
          </a:xfrm>
          <a:noFill/>
          <a:ln/>
        </p:spPr>
        <p:txBody>
          <a:bodyPr/>
          <a:lstStyle/>
          <a:p>
            <a:endParaRPr lang="en-US" dirty="0">
              <a:latin typeface="Arial" pitchFamily="34" charset="0"/>
            </a:endParaRPr>
          </a:p>
        </p:txBody>
      </p:sp>
    </p:spTree>
    <p:extLst>
      <p:ext uri="{BB962C8B-B14F-4D97-AF65-F5344CB8AC3E}">
        <p14:creationId xmlns:p14="http://schemas.microsoft.com/office/powerpoint/2010/main" val="486431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9/7/2016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548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9/7/2016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9137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A00263E5-697A-4E3B-9A52-B1BD075CB9A3}" type="datetimeFigureOut">
              <a:rPr lang="en-US" smtClean="0">
                <a:solidFill>
                  <a:prstClr val="black">
                    <a:tint val="75000"/>
                  </a:prstClr>
                </a:solidFill>
              </a:rPr>
              <a:pPr/>
              <a:t>9/7/2016</a:t>
            </a:fld>
            <a:endParaRPr 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994DFAB-9A2A-400E-9104-B5E390D6B0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7909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p:cNvSpPr>
            <a:spLocks noGrp="1"/>
          </p:cNvSpPr>
          <p:nvPr>
            <p:ph type="dt" sz="half" idx="10"/>
          </p:nvPr>
        </p:nvSpPr>
        <p:spPr/>
        <p:txBody>
          <a:bodyPr/>
          <a:lstStyle/>
          <a:p>
            <a:fld id="{A00263E5-697A-4E3B-9A52-B1BD075CB9A3}" type="datetimeFigureOut">
              <a:rPr lang="en-US" smtClean="0">
                <a:solidFill>
                  <a:prstClr val="black">
                    <a:tint val="75000"/>
                  </a:prstClr>
                </a:solidFill>
              </a:rPr>
              <a:pPr/>
              <a:t>9/7/2016</a:t>
            </a:fld>
            <a:endParaRPr 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994DFAB-9A2A-400E-9104-B5E390D6B0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2470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p:cNvSpPr>
            <a:spLocks noGrp="1"/>
          </p:cNvSpPr>
          <p:nvPr>
            <p:ph type="dt" sz="half" idx="10"/>
          </p:nvPr>
        </p:nvSpPr>
        <p:spPr/>
        <p:txBody>
          <a:bodyPr/>
          <a:lstStyle/>
          <a:p>
            <a:fld id="{A00263E5-697A-4E3B-9A52-B1BD075CB9A3}" type="datetimeFigureOut">
              <a:rPr lang="en-US" smtClean="0">
                <a:solidFill>
                  <a:prstClr val="black">
                    <a:tint val="75000"/>
                  </a:prstClr>
                </a:solidFill>
              </a:rPr>
              <a:pPr/>
              <a:t>9/7/2016</a:t>
            </a:fld>
            <a:endParaRPr 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994DFAB-9A2A-400E-9104-B5E390D6B0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2102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82307C8-829D-4BED-80D0-396216B14B1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904018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B6C3202-6032-4398-816A-8AC20E230EC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303843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731CB19-1C00-46EB-95E5-FC6DE6FE5CC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634956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FBD2DE4-3975-4D81-9234-8C24AEADCFA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98434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ACB6DE-3EC2-4600-BA32-ECA1B2995D5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021267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F36629A-99BA-43CE-910B-DE79E020FC0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301609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985158D-3111-4441-A775-49823B22BC2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99417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9/7/2016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4459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52AFC6A-C4FA-4FAE-8CCF-DCD4EF18CEE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127956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CC0164F-EAAB-4283-99BF-B9E43435467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416939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53CB9A-9E34-4D09-8302-9742DF7F18E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243814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F2B9EF0-7E4F-4554-8D12-4A5B9B407E7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627017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A66157C-4016-434D-8329-A6BA8E355C7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6609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able Placeholder 2"/>
          <p:cNvSpPr>
            <a:spLocks noGrp="1"/>
          </p:cNvSpPr>
          <p:nvPr>
            <p:ph type="tbl" idx="1"/>
          </p:nvPr>
        </p:nvSpPr>
        <p:spPr>
          <a:xfrm>
            <a:off x="685800" y="914400"/>
            <a:ext cx="7772400" cy="5257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7DFF11-EF67-4A6A-8E8B-46DEBC046CE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9385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CE60C5-9F59-4F95-A079-29A290DAEB03}" type="slidenum">
              <a:rPr lang="en-US"/>
              <a:pPr>
                <a:defRPr/>
              </a:pPr>
              <a:t>‹#›</a:t>
            </a:fld>
            <a:endParaRPr lang="en-US"/>
          </a:p>
        </p:txBody>
      </p:sp>
    </p:spTree>
    <p:extLst>
      <p:ext uri="{BB962C8B-B14F-4D97-AF65-F5344CB8AC3E}">
        <p14:creationId xmlns:p14="http://schemas.microsoft.com/office/powerpoint/2010/main" val="181977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1BCC-DA27-491B-9E52-F0C7DD52F0CD}" type="slidenum">
              <a:rPr lang="en-US"/>
              <a:pPr>
                <a:defRPr/>
              </a:pPr>
              <a:t>‹#›</a:t>
            </a:fld>
            <a:endParaRPr lang="en-US"/>
          </a:p>
        </p:txBody>
      </p:sp>
    </p:spTree>
    <p:extLst>
      <p:ext uri="{BB962C8B-B14F-4D97-AF65-F5344CB8AC3E}">
        <p14:creationId xmlns:p14="http://schemas.microsoft.com/office/powerpoint/2010/main" val="1753317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965AF-678E-4170-910C-AE55E9192F31}" type="slidenum">
              <a:rPr lang="en-US"/>
              <a:pPr>
                <a:defRPr/>
              </a:pPr>
              <a:t>‹#›</a:t>
            </a:fld>
            <a:endParaRPr lang="en-US"/>
          </a:p>
        </p:txBody>
      </p:sp>
    </p:spTree>
    <p:extLst>
      <p:ext uri="{BB962C8B-B14F-4D97-AF65-F5344CB8AC3E}">
        <p14:creationId xmlns:p14="http://schemas.microsoft.com/office/powerpoint/2010/main" val="2817908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8FE9B5-CEA4-4264-888E-4D34141A4590}" type="slidenum">
              <a:rPr lang="en-US"/>
              <a:pPr>
                <a:defRPr/>
              </a:pPr>
              <a:t>‹#›</a:t>
            </a:fld>
            <a:endParaRPr lang="en-US"/>
          </a:p>
        </p:txBody>
      </p:sp>
    </p:spTree>
    <p:extLst>
      <p:ext uri="{BB962C8B-B14F-4D97-AF65-F5344CB8AC3E}">
        <p14:creationId xmlns:p14="http://schemas.microsoft.com/office/powerpoint/2010/main" val="2138358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699B56E-55FE-4F5D-9245-AF6F43BC0C85}" type="slidenum">
              <a:rPr lang="en-US"/>
              <a:pPr>
                <a:defRPr/>
              </a:pPr>
              <a:t>‹#›</a:t>
            </a:fld>
            <a:endParaRPr lang="en-US"/>
          </a:p>
        </p:txBody>
      </p:sp>
    </p:spTree>
    <p:extLst>
      <p:ext uri="{BB962C8B-B14F-4D97-AF65-F5344CB8AC3E}">
        <p14:creationId xmlns:p14="http://schemas.microsoft.com/office/powerpoint/2010/main" val="1446663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4D07A6-772A-49B8-B4E7-ED20C15CCA17}" type="slidenum">
              <a:rPr lang="en-US"/>
              <a:pPr>
                <a:defRPr/>
              </a:pPr>
              <a:t>‹#›</a:t>
            </a:fld>
            <a:endParaRPr lang="en-US"/>
          </a:p>
        </p:txBody>
      </p:sp>
    </p:spTree>
    <p:extLst>
      <p:ext uri="{BB962C8B-B14F-4D97-AF65-F5344CB8AC3E}">
        <p14:creationId xmlns:p14="http://schemas.microsoft.com/office/powerpoint/2010/main" val="418225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ED8CFD-4585-4D93-9FEF-66D34243BB3B}" type="slidenum">
              <a:rPr lang="en-US"/>
              <a:pPr>
                <a:defRPr/>
              </a:pPr>
              <a:t>‹#›</a:t>
            </a:fld>
            <a:endParaRPr lang="en-US"/>
          </a:p>
        </p:txBody>
      </p:sp>
    </p:spTree>
    <p:extLst>
      <p:ext uri="{BB962C8B-B14F-4D97-AF65-F5344CB8AC3E}">
        <p14:creationId xmlns:p14="http://schemas.microsoft.com/office/powerpoint/2010/main" val="83341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9/7/2016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408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B45978-0877-4E17-9D40-699D58CDCD87}" type="slidenum">
              <a:rPr lang="en-US"/>
              <a:pPr>
                <a:defRPr/>
              </a:pPr>
              <a:t>‹#›</a:t>
            </a:fld>
            <a:endParaRPr lang="en-US"/>
          </a:p>
        </p:txBody>
      </p:sp>
    </p:spTree>
    <p:extLst>
      <p:ext uri="{BB962C8B-B14F-4D97-AF65-F5344CB8AC3E}">
        <p14:creationId xmlns:p14="http://schemas.microsoft.com/office/powerpoint/2010/main" val="247228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1D5BF9-1EBF-4901-97E4-05F2395302EF}" type="slidenum">
              <a:rPr lang="en-US"/>
              <a:pPr>
                <a:defRPr/>
              </a:pPr>
              <a:t>‹#›</a:t>
            </a:fld>
            <a:endParaRPr lang="en-US"/>
          </a:p>
        </p:txBody>
      </p:sp>
    </p:spTree>
    <p:extLst>
      <p:ext uri="{BB962C8B-B14F-4D97-AF65-F5344CB8AC3E}">
        <p14:creationId xmlns:p14="http://schemas.microsoft.com/office/powerpoint/2010/main" val="3420347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DB1832-033C-4716-9D8A-BC9DDAB1DA85}" type="slidenum">
              <a:rPr lang="en-US"/>
              <a:pPr>
                <a:defRPr/>
              </a:pPr>
              <a:t>‹#›</a:t>
            </a:fld>
            <a:endParaRPr lang="en-US"/>
          </a:p>
        </p:txBody>
      </p:sp>
    </p:spTree>
    <p:extLst>
      <p:ext uri="{BB962C8B-B14F-4D97-AF65-F5344CB8AC3E}">
        <p14:creationId xmlns:p14="http://schemas.microsoft.com/office/powerpoint/2010/main" val="4144954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AFCF4B-93FA-479F-A71E-AD2DE90F0991}" type="slidenum">
              <a:rPr lang="en-US"/>
              <a:pPr>
                <a:defRPr/>
              </a:pPr>
              <a:t>‹#›</a:t>
            </a:fld>
            <a:endParaRPr lang="en-US"/>
          </a:p>
        </p:txBody>
      </p:sp>
    </p:spTree>
    <p:extLst>
      <p:ext uri="{BB962C8B-B14F-4D97-AF65-F5344CB8AC3E}">
        <p14:creationId xmlns:p14="http://schemas.microsoft.com/office/powerpoint/2010/main" val="1633757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250D4D0-86D3-4670-B74E-CE6F387139C1}" type="datetimeFigureOut">
              <a:rPr lang="en-US"/>
              <a:pPr>
                <a:defRPr/>
              </a:pPr>
              <a:t>9/7/2016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2EE2F-239D-4326-9CE2-89C2718C6049}" type="slidenum">
              <a:rPr lang="en-US"/>
              <a:pPr>
                <a:defRPr/>
              </a:pPr>
              <a:t>‹#›</a:t>
            </a:fld>
            <a:endParaRPr lang="en-US"/>
          </a:p>
        </p:txBody>
      </p:sp>
    </p:spTree>
    <p:extLst>
      <p:ext uri="{BB962C8B-B14F-4D97-AF65-F5344CB8AC3E}">
        <p14:creationId xmlns:p14="http://schemas.microsoft.com/office/powerpoint/2010/main" val="1195055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741B7D3-85A0-4910-8A78-81D8421618DA}" type="datetimeFigureOut">
              <a:rPr lang="en-US"/>
              <a:pPr>
                <a:defRPr/>
              </a:pPr>
              <a:t>9/7/2016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51A327-65CD-4704-98F5-93C194B5B67E}" type="slidenum">
              <a:rPr lang="en-US"/>
              <a:pPr>
                <a:defRPr/>
              </a:pPr>
              <a:t>‹#›</a:t>
            </a:fld>
            <a:endParaRPr lang="en-US"/>
          </a:p>
        </p:txBody>
      </p:sp>
    </p:spTree>
    <p:extLst>
      <p:ext uri="{BB962C8B-B14F-4D97-AF65-F5344CB8AC3E}">
        <p14:creationId xmlns:p14="http://schemas.microsoft.com/office/powerpoint/2010/main" val="811612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07355B9-E3C8-4523-BC0F-A2EA53AF701C}" type="datetimeFigureOut">
              <a:rPr lang="en-US"/>
              <a:pPr>
                <a:defRPr/>
              </a:pPr>
              <a:t>9/7/2016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39399D-06E1-44A5-BABF-77D3264A34B1}" type="slidenum">
              <a:rPr lang="en-US"/>
              <a:pPr>
                <a:defRPr/>
              </a:pPr>
              <a:t>‹#›</a:t>
            </a:fld>
            <a:endParaRPr lang="en-US"/>
          </a:p>
        </p:txBody>
      </p:sp>
    </p:spTree>
    <p:extLst>
      <p:ext uri="{BB962C8B-B14F-4D97-AF65-F5344CB8AC3E}">
        <p14:creationId xmlns:p14="http://schemas.microsoft.com/office/powerpoint/2010/main" val="1798415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4A725AB0-6880-42B6-B4A6-826394434EBE}" type="datetimeFigureOut">
              <a:rPr lang="en-US"/>
              <a:pPr>
                <a:defRPr/>
              </a:pPr>
              <a:t>9/7/2016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99D3DB-3343-4605-AC72-01870E1A375C}" type="slidenum">
              <a:rPr lang="en-US"/>
              <a:pPr>
                <a:defRPr/>
              </a:pPr>
              <a:t>‹#›</a:t>
            </a:fld>
            <a:endParaRPr lang="en-US"/>
          </a:p>
        </p:txBody>
      </p:sp>
    </p:spTree>
    <p:extLst>
      <p:ext uri="{BB962C8B-B14F-4D97-AF65-F5344CB8AC3E}">
        <p14:creationId xmlns:p14="http://schemas.microsoft.com/office/powerpoint/2010/main" val="574392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9E13CA6D-3FEF-4C8C-8D7E-590D42F1F30B}" type="datetimeFigureOut">
              <a:rPr lang="en-US"/>
              <a:pPr>
                <a:defRPr/>
              </a:pPr>
              <a:t>9/7/2016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57B108-D1E4-49E0-952E-A079939D699A}" type="slidenum">
              <a:rPr lang="en-US"/>
              <a:pPr>
                <a:defRPr/>
              </a:pPr>
              <a:t>‹#›</a:t>
            </a:fld>
            <a:endParaRPr lang="en-US"/>
          </a:p>
        </p:txBody>
      </p:sp>
    </p:spTree>
    <p:extLst>
      <p:ext uri="{BB962C8B-B14F-4D97-AF65-F5344CB8AC3E}">
        <p14:creationId xmlns:p14="http://schemas.microsoft.com/office/powerpoint/2010/main" val="9471937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FE04A923-CAD9-48BC-98B7-4492B8CBCC9E}" type="datetimeFigureOut">
              <a:rPr lang="en-US"/>
              <a:pPr>
                <a:defRPr/>
              </a:pPr>
              <a:t>9/7/2016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6D66530-0FB0-459D-BE5D-C0F37C373C72}" type="slidenum">
              <a:rPr lang="en-US"/>
              <a:pPr>
                <a:defRPr/>
              </a:pPr>
              <a:t>‹#›</a:t>
            </a:fld>
            <a:endParaRPr lang="en-US"/>
          </a:p>
        </p:txBody>
      </p:sp>
    </p:spTree>
    <p:extLst>
      <p:ext uri="{BB962C8B-B14F-4D97-AF65-F5344CB8AC3E}">
        <p14:creationId xmlns:p14="http://schemas.microsoft.com/office/powerpoint/2010/main" val="3214013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9/7/2016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336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EE7487D-5B19-4462-8D19-BE9AABA1B786}" type="datetimeFigureOut">
              <a:rPr lang="en-US"/>
              <a:pPr>
                <a:defRPr/>
              </a:pPr>
              <a:t>9/7/2016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0BC6DF-7DB1-42A8-83C6-1EC754DADFA6}" type="slidenum">
              <a:rPr lang="en-US"/>
              <a:pPr>
                <a:defRPr/>
              </a:pPr>
              <a:t>‹#›</a:t>
            </a:fld>
            <a:endParaRPr lang="en-US"/>
          </a:p>
        </p:txBody>
      </p:sp>
    </p:spTree>
    <p:extLst>
      <p:ext uri="{BB962C8B-B14F-4D97-AF65-F5344CB8AC3E}">
        <p14:creationId xmlns:p14="http://schemas.microsoft.com/office/powerpoint/2010/main" val="873302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E0E9D62-94F9-4250-9D8F-553A7697E83C}" type="datetimeFigureOut">
              <a:rPr lang="en-US"/>
              <a:pPr>
                <a:defRPr/>
              </a:pPr>
              <a:t>9/7/2016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00D1D6-6591-49BA-9989-B915E5CC488B}" type="slidenum">
              <a:rPr lang="en-US"/>
              <a:pPr>
                <a:defRPr/>
              </a:pPr>
              <a:t>‹#›</a:t>
            </a:fld>
            <a:endParaRPr lang="en-US"/>
          </a:p>
        </p:txBody>
      </p:sp>
    </p:spTree>
    <p:extLst>
      <p:ext uri="{BB962C8B-B14F-4D97-AF65-F5344CB8AC3E}">
        <p14:creationId xmlns:p14="http://schemas.microsoft.com/office/powerpoint/2010/main" val="2328682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03F95BC-28EA-4117-9670-32B433D3788A}" type="datetimeFigureOut">
              <a:rPr lang="en-US"/>
              <a:pPr>
                <a:defRPr/>
              </a:pPr>
              <a:t>9/7/2016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A42854-4676-4D7B-A0E1-F27A44D08B34}" type="slidenum">
              <a:rPr lang="en-US"/>
              <a:pPr>
                <a:defRPr/>
              </a:pPr>
              <a:t>‹#›</a:t>
            </a:fld>
            <a:endParaRPr lang="en-US"/>
          </a:p>
        </p:txBody>
      </p:sp>
    </p:spTree>
    <p:extLst>
      <p:ext uri="{BB962C8B-B14F-4D97-AF65-F5344CB8AC3E}">
        <p14:creationId xmlns:p14="http://schemas.microsoft.com/office/powerpoint/2010/main" val="4827302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B2389DE-D421-400E-9890-7E700E0F77A8}" type="datetimeFigureOut">
              <a:rPr lang="en-US"/>
              <a:pPr>
                <a:defRPr/>
              </a:pPr>
              <a:t>9/7/2016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689EE0-7AC5-4C87-AE7D-63A8873077B2}" type="slidenum">
              <a:rPr lang="en-US"/>
              <a:pPr>
                <a:defRPr/>
              </a:pPr>
              <a:t>‹#›</a:t>
            </a:fld>
            <a:endParaRPr lang="en-US"/>
          </a:p>
        </p:txBody>
      </p:sp>
    </p:spTree>
    <p:extLst>
      <p:ext uri="{BB962C8B-B14F-4D97-AF65-F5344CB8AC3E}">
        <p14:creationId xmlns:p14="http://schemas.microsoft.com/office/powerpoint/2010/main" val="3619901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A454413-1A4C-469B-BCBF-51A6A3F58562}" type="datetimeFigureOut">
              <a:rPr lang="en-US"/>
              <a:pPr>
                <a:defRPr/>
              </a:pPr>
              <a:t>9/7/2016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C118D3-1C27-430E-B0AB-C4765890013A}" type="slidenum">
              <a:rPr lang="en-US"/>
              <a:pPr>
                <a:defRPr/>
              </a:pPr>
              <a:t>‹#›</a:t>
            </a:fld>
            <a:endParaRPr lang="en-US"/>
          </a:p>
        </p:txBody>
      </p:sp>
    </p:spTree>
    <p:extLst>
      <p:ext uri="{BB962C8B-B14F-4D97-AF65-F5344CB8AC3E}">
        <p14:creationId xmlns:p14="http://schemas.microsoft.com/office/powerpoint/2010/main" val="816489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E9C0D83F-9B6B-4037-B612-80409E34AC00}" type="datetimeFigureOut">
              <a:rPr lang="en-US"/>
              <a:pPr>
                <a:defRPr/>
              </a:pPr>
              <a:t>9/7/2016</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B7361B1-C172-4F59-AFB4-7009F19E8C39}" type="slidenum">
              <a:rPr lang="en-US"/>
              <a:pPr>
                <a:defRPr/>
              </a:pPr>
              <a:t>‹#›</a:t>
            </a:fld>
            <a:endParaRPr lang="en-US"/>
          </a:p>
        </p:txBody>
      </p:sp>
    </p:spTree>
    <p:extLst>
      <p:ext uri="{BB962C8B-B14F-4D97-AF65-F5344CB8AC3E}">
        <p14:creationId xmlns:p14="http://schemas.microsoft.com/office/powerpoint/2010/main" val="1338144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5D58CC22-61AE-4103-8A76-235A2C8D62C3}" type="datetimeFigureOut">
              <a:rPr lang="en-US"/>
              <a:pPr>
                <a:defRPr/>
              </a:pPr>
              <a:t>9/7/2016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D503D9-F674-4448-BEA1-6277CF17E530}" type="slidenum">
              <a:rPr lang="en-US"/>
              <a:pPr>
                <a:defRPr/>
              </a:pPr>
              <a:t>‹#›</a:t>
            </a:fld>
            <a:endParaRPr lang="en-US"/>
          </a:p>
        </p:txBody>
      </p:sp>
    </p:spTree>
    <p:extLst>
      <p:ext uri="{BB962C8B-B14F-4D97-AF65-F5344CB8AC3E}">
        <p14:creationId xmlns:p14="http://schemas.microsoft.com/office/powerpoint/2010/main" val="3185293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4A8A6D1B-A729-4FA3-BB9F-236577BAC5DA}" type="datetimeFigureOut">
              <a:rPr lang="en-US"/>
              <a:pPr>
                <a:defRPr/>
              </a:pPr>
              <a:t>9/7/2016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429EEB-094D-4492-81D5-06FCA2620BA1}" type="slidenum">
              <a:rPr lang="en-US"/>
              <a:pPr>
                <a:defRPr/>
              </a:pPr>
              <a:t>‹#›</a:t>
            </a:fld>
            <a:endParaRPr lang="en-US"/>
          </a:p>
        </p:txBody>
      </p:sp>
    </p:spTree>
    <p:extLst>
      <p:ext uri="{BB962C8B-B14F-4D97-AF65-F5344CB8AC3E}">
        <p14:creationId xmlns:p14="http://schemas.microsoft.com/office/powerpoint/2010/main" val="10008658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97FB0D6F-03AE-4185-9248-82069CD6207F}" type="datetimeFigureOut">
              <a:rPr lang="en-US"/>
              <a:pPr>
                <a:defRPr/>
              </a:pPr>
              <a:t>9/7/2016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4F8A4B2-DD3D-4C17-A71D-269CE78A11C8}" type="slidenum">
              <a:rPr lang="en-US"/>
              <a:pPr>
                <a:defRPr/>
              </a:pPr>
              <a:t>‹#›</a:t>
            </a:fld>
            <a:endParaRPr lang="en-US"/>
          </a:p>
        </p:txBody>
      </p:sp>
    </p:spTree>
    <p:extLst>
      <p:ext uri="{BB962C8B-B14F-4D97-AF65-F5344CB8AC3E}">
        <p14:creationId xmlns:p14="http://schemas.microsoft.com/office/powerpoint/2010/main" val="2107272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C689B5-2864-4A21-B176-928D0072059F}" type="slidenum">
              <a:rPr lang="en-US"/>
              <a:pPr>
                <a:defRPr/>
              </a:pPr>
              <a:t>‹#›</a:t>
            </a:fld>
            <a:endParaRPr lang="en-US"/>
          </a:p>
        </p:txBody>
      </p:sp>
    </p:spTree>
    <p:extLst>
      <p:ext uri="{BB962C8B-B14F-4D97-AF65-F5344CB8AC3E}">
        <p14:creationId xmlns:p14="http://schemas.microsoft.com/office/powerpoint/2010/main" val="156506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F7FD94-9782-41F3-B2A5-0D7934C54F0C}" type="datetimeFigureOut">
              <a:rPr lang="en-US" smtClean="0">
                <a:solidFill>
                  <a:prstClr val="black">
                    <a:tint val="75000"/>
                  </a:prstClr>
                </a:solidFill>
              </a:rPr>
              <a:pPr/>
              <a:t>9/7/2016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1558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5F1FE0-E4FA-4B6E-A0D7-55B63853D9B1}" type="slidenum">
              <a:rPr lang="en-US"/>
              <a:pPr>
                <a:defRPr/>
              </a:pPr>
              <a:t>‹#›</a:t>
            </a:fld>
            <a:endParaRPr lang="en-US"/>
          </a:p>
        </p:txBody>
      </p:sp>
    </p:spTree>
    <p:extLst>
      <p:ext uri="{BB962C8B-B14F-4D97-AF65-F5344CB8AC3E}">
        <p14:creationId xmlns:p14="http://schemas.microsoft.com/office/powerpoint/2010/main" val="18619011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DEEA9-9F0E-4F23-8D6D-2096D6556446}" type="slidenum">
              <a:rPr lang="en-US"/>
              <a:pPr>
                <a:defRPr/>
              </a:pPr>
              <a:t>‹#›</a:t>
            </a:fld>
            <a:endParaRPr lang="en-US"/>
          </a:p>
        </p:txBody>
      </p:sp>
    </p:spTree>
    <p:extLst>
      <p:ext uri="{BB962C8B-B14F-4D97-AF65-F5344CB8AC3E}">
        <p14:creationId xmlns:p14="http://schemas.microsoft.com/office/powerpoint/2010/main" val="30146047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DFA22C-6226-4478-9F20-D4D6EF208EA8}" type="slidenum">
              <a:rPr lang="en-US"/>
              <a:pPr>
                <a:defRPr/>
              </a:pPr>
              <a:t>‹#›</a:t>
            </a:fld>
            <a:endParaRPr lang="en-US"/>
          </a:p>
        </p:txBody>
      </p:sp>
    </p:spTree>
    <p:extLst>
      <p:ext uri="{BB962C8B-B14F-4D97-AF65-F5344CB8AC3E}">
        <p14:creationId xmlns:p14="http://schemas.microsoft.com/office/powerpoint/2010/main" val="39116812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CA89687-6DF6-423F-BDF6-DE3A3677C537}" type="slidenum">
              <a:rPr lang="en-US"/>
              <a:pPr>
                <a:defRPr/>
              </a:pPr>
              <a:t>‹#›</a:t>
            </a:fld>
            <a:endParaRPr lang="en-US"/>
          </a:p>
        </p:txBody>
      </p:sp>
    </p:spTree>
    <p:extLst>
      <p:ext uri="{BB962C8B-B14F-4D97-AF65-F5344CB8AC3E}">
        <p14:creationId xmlns:p14="http://schemas.microsoft.com/office/powerpoint/2010/main" val="33245058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6A8DCC-A060-4BB4-944A-C98344395ADB}" type="slidenum">
              <a:rPr lang="en-US"/>
              <a:pPr>
                <a:defRPr/>
              </a:pPr>
              <a:t>‹#›</a:t>
            </a:fld>
            <a:endParaRPr lang="en-US"/>
          </a:p>
        </p:txBody>
      </p:sp>
    </p:spTree>
    <p:extLst>
      <p:ext uri="{BB962C8B-B14F-4D97-AF65-F5344CB8AC3E}">
        <p14:creationId xmlns:p14="http://schemas.microsoft.com/office/powerpoint/2010/main" val="16114712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F0A458E-6A2D-493A-892B-B3ADB0456513}" type="slidenum">
              <a:rPr lang="en-US"/>
              <a:pPr>
                <a:defRPr/>
              </a:pPr>
              <a:t>‹#›</a:t>
            </a:fld>
            <a:endParaRPr lang="en-US"/>
          </a:p>
        </p:txBody>
      </p:sp>
    </p:spTree>
    <p:extLst>
      <p:ext uri="{BB962C8B-B14F-4D97-AF65-F5344CB8AC3E}">
        <p14:creationId xmlns:p14="http://schemas.microsoft.com/office/powerpoint/2010/main" val="823104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84C2A8-2066-47AB-A93A-CBF7D3E081A5}" type="slidenum">
              <a:rPr lang="en-US"/>
              <a:pPr>
                <a:defRPr/>
              </a:pPr>
              <a:t>‹#›</a:t>
            </a:fld>
            <a:endParaRPr lang="en-US"/>
          </a:p>
        </p:txBody>
      </p:sp>
    </p:spTree>
    <p:extLst>
      <p:ext uri="{BB962C8B-B14F-4D97-AF65-F5344CB8AC3E}">
        <p14:creationId xmlns:p14="http://schemas.microsoft.com/office/powerpoint/2010/main" val="22506335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0FD11B-6FA6-46AE-8941-570FA5A98974}" type="slidenum">
              <a:rPr lang="en-US"/>
              <a:pPr>
                <a:defRPr/>
              </a:pPr>
              <a:t>‹#›</a:t>
            </a:fld>
            <a:endParaRPr lang="en-US"/>
          </a:p>
        </p:txBody>
      </p:sp>
    </p:spTree>
    <p:extLst>
      <p:ext uri="{BB962C8B-B14F-4D97-AF65-F5344CB8AC3E}">
        <p14:creationId xmlns:p14="http://schemas.microsoft.com/office/powerpoint/2010/main" val="742459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A01B97-6DAE-49C4-84F2-241ED6BEFF36}" type="slidenum">
              <a:rPr lang="en-US"/>
              <a:pPr>
                <a:defRPr/>
              </a:pPr>
              <a:t>‹#›</a:t>
            </a:fld>
            <a:endParaRPr lang="en-US"/>
          </a:p>
        </p:txBody>
      </p:sp>
    </p:spTree>
    <p:extLst>
      <p:ext uri="{BB962C8B-B14F-4D97-AF65-F5344CB8AC3E}">
        <p14:creationId xmlns:p14="http://schemas.microsoft.com/office/powerpoint/2010/main" val="6152333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80CBDB-CF3D-4849-B870-15C6B808108F}" type="slidenum">
              <a:rPr lang="en-US"/>
              <a:pPr>
                <a:defRPr/>
              </a:pPr>
              <a:t>‹#›</a:t>
            </a:fld>
            <a:endParaRPr lang="en-US"/>
          </a:p>
        </p:txBody>
      </p:sp>
    </p:spTree>
    <p:extLst>
      <p:ext uri="{BB962C8B-B14F-4D97-AF65-F5344CB8AC3E}">
        <p14:creationId xmlns:p14="http://schemas.microsoft.com/office/powerpoint/2010/main" val="1450626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F7FD94-9782-41F3-B2A5-0D7934C54F0C}" type="datetimeFigureOut">
              <a:rPr lang="en-US" smtClean="0">
                <a:solidFill>
                  <a:prstClr val="black">
                    <a:tint val="75000"/>
                  </a:prstClr>
                </a:solidFill>
              </a:rPr>
              <a:pPr/>
              <a:t>9/7/2016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886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686330-7D14-4384-B2CE-08FA6DCB7CE9}" type="slidenum">
              <a:rPr lang="en-US"/>
              <a:pPr>
                <a:defRPr/>
              </a:pPr>
              <a:t>‹#›</a:t>
            </a:fld>
            <a:endParaRPr lang="en-US"/>
          </a:p>
        </p:txBody>
      </p:sp>
    </p:spTree>
    <p:extLst>
      <p:ext uri="{BB962C8B-B14F-4D97-AF65-F5344CB8AC3E}">
        <p14:creationId xmlns:p14="http://schemas.microsoft.com/office/powerpoint/2010/main" val="24672199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3CEB2D09-2041-43A2-8F2E-618C7EC0D800}" type="datetimeFigureOut">
              <a:rPr lang="en-US" smtClean="0">
                <a:solidFill>
                  <a:srgbClr val="000000"/>
                </a:solidFill>
              </a:rPr>
              <a:pPr>
                <a:defRPr/>
              </a:pPr>
              <a:t>9/7/2016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112CA-2F20-4E09-8322-A2AC6F386C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31165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D0AF6D6-90EA-4BFE-908C-BFFFDC4884BE}" type="datetimeFigureOut">
              <a:rPr lang="en-US" smtClean="0">
                <a:solidFill>
                  <a:srgbClr val="000000"/>
                </a:solidFill>
              </a:rPr>
              <a:pPr>
                <a:defRPr/>
              </a:pPr>
              <a:t>9/7/2016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917DEA-E711-4B25-8C09-03B00F638B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464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707B093-2A12-408D-AB92-A43BDFF06D8E}" type="datetimeFigureOut">
              <a:rPr lang="en-US" smtClean="0">
                <a:solidFill>
                  <a:srgbClr val="000000"/>
                </a:solidFill>
              </a:rPr>
              <a:pPr>
                <a:defRPr/>
              </a:pPr>
              <a:t>9/7/2016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0B7D25-F8A7-4729-913A-9FCBE2A0BB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3773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9B9D956-A823-485A-A3CB-18AF461E8743}" type="datetimeFigureOut">
              <a:rPr lang="en-US" smtClean="0">
                <a:solidFill>
                  <a:srgbClr val="000000"/>
                </a:solidFill>
              </a:rPr>
              <a:pPr>
                <a:defRPr/>
              </a:pPr>
              <a:t>9/7/2016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0676CC-E9C9-4832-B591-10108C01D6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32516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6A74C1A2-3547-41D0-AFDA-29B32A3D607D}" type="datetimeFigureOut">
              <a:rPr lang="en-US" smtClean="0">
                <a:solidFill>
                  <a:srgbClr val="000000"/>
                </a:solidFill>
              </a:rPr>
              <a:pPr>
                <a:defRPr/>
              </a:pPr>
              <a:t>9/7/2016</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6EB2C06-8C36-4D3A-A2E2-3898609F86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5055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CF0EAC7-8196-4692-894D-B9986F68572A}" type="datetimeFigureOut">
              <a:rPr lang="en-US" smtClean="0">
                <a:solidFill>
                  <a:srgbClr val="000000"/>
                </a:solidFill>
              </a:rPr>
              <a:pPr>
                <a:defRPr/>
              </a:pPr>
              <a:t>9/7/2016</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75CBF2D-1BD6-4DD4-A49B-23573400A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83121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287531E-E20C-4F09-AD28-3E01B7D39BA5}" type="datetimeFigureOut">
              <a:rPr lang="en-US" smtClean="0">
                <a:solidFill>
                  <a:srgbClr val="000000"/>
                </a:solidFill>
              </a:rPr>
              <a:pPr>
                <a:defRPr/>
              </a:pPr>
              <a:t>9/7/2016</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693818-28FE-4E44-8132-37EA790AA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1779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49A0CF0-D9FC-4880-910B-B1D563E20377}" type="datetimeFigureOut">
              <a:rPr lang="en-US" smtClean="0">
                <a:solidFill>
                  <a:srgbClr val="000000"/>
                </a:solidFill>
              </a:rPr>
              <a:pPr>
                <a:defRPr/>
              </a:pPr>
              <a:t>9/7/2016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0A52FA-43D7-4E6E-B575-F70E79B768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1182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F27DD5E-93F0-4B2A-BC33-BA34E90A8F08}" type="datetimeFigureOut">
              <a:rPr lang="en-US" smtClean="0">
                <a:solidFill>
                  <a:srgbClr val="000000"/>
                </a:solidFill>
              </a:rPr>
              <a:pPr>
                <a:defRPr/>
              </a:pPr>
              <a:t>9/7/2016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17C645-4F99-49C2-92E7-87834A7E14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4337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F7FD94-9782-41F3-B2A5-0D7934C54F0C}" type="datetimeFigureOut">
              <a:rPr lang="en-US" smtClean="0">
                <a:solidFill>
                  <a:prstClr val="black">
                    <a:tint val="75000"/>
                  </a:prstClr>
                </a:solidFill>
              </a:rPr>
              <a:pPr/>
              <a:t>9/7/2016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3793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A9315D6-5F0D-46FD-AB85-89888BA88E91}" type="datetimeFigureOut">
              <a:rPr lang="en-US" smtClean="0">
                <a:solidFill>
                  <a:srgbClr val="000000"/>
                </a:solidFill>
              </a:rPr>
              <a:pPr>
                <a:defRPr/>
              </a:pPr>
              <a:t>9/7/2016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257EB-D343-4375-8910-688D2A5D6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0786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8E34826-99F2-4D38-B40A-A19DBC5CA16C}" type="datetimeFigureOut">
              <a:rPr lang="en-US" smtClean="0">
                <a:solidFill>
                  <a:srgbClr val="000000"/>
                </a:solidFill>
              </a:rPr>
              <a:pPr>
                <a:defRPr/>
              </a:pPr>
              <a:t>9/7/2016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E402AB-E164-4648-B2CF-3E2FC547B8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80971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B21638EB-494E-48AF-8AB4-EC531FB112CA}" type="datetimeFigureOut">
              <a:rPr lang="en-US" smtClean="0">
                <a:solidFill>
                  <a:srgbClr val="000000"/>
                </a:solidFill>
              </a:rPr>
              <a:pPr>
                <a:defRPr/>
              </a:pPr>
              <a:t>9/7/2016</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E6286FE-E9F1-4AC6-A1BA-BC0B5C458D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01790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19B9AF6B-14FC-416C-BA4A-A8B2E4A60DC4}" type="datetimeFigureOut">
              <a:rPr lang="en-US" smtClean="0">
                <a:solidFill>
                  <a:srgbClr val="000000"/>
                </a:solidFill>
              </a:rPr>
              <a:pPr>
                <a:defRPr/>
              </a:pPr>
              <a:t>9/7/2016</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B340E5-9D9F-4A3F-83D0-1014A68BD2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30824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5F73F24-CC28-43AE-BC61-201B4E4AD2CF}" type="datetimeFigureOut">
              <a:rPr lang="en-US" smtClean="0">
                <a:solidFill>
                  <a:srgbClr val="000000"/>
                </a:solidFill>
              </a:rPr>
              <a:pPr>
                <a:defRPr/>
              </a:pPr>
              <a:t>9/7/2016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93A25E-1CD4-41D0-99A5-EF7696BE71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431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E9E241BC-93BB-423D-A888-4EABFC7A1757}" type="datetimeFigureOut">
              <a:rPr lang="en-US" smtClean="0">
                <a:solidFill>
                  <a:srgbClr val="000000"/>
                </a:solidFill>
              </a:rPr>
              <a:pPr>
                <a:defRPr/>
              </a:pPr>
              <a:t>9/7/2016</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2D400D-3F56-4AF1-B04C-F988D74159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03424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212F99B-DC5B-45E6-BA6E-13A2EAD28BC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707444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2764DD8-4325-4F79-8E26-DD5D1C3312B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829691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A434524-F7FB-44A9-B514-E5DE8841BB6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3126737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F5526B5-1213-46E4-B863-22385F76326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75995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F7FD94-9782-41F3-B2A5-0D7934C54F0C}" type="datetimeFigureOut">
              <a:rPr lang="en-US" smtClean="0">
                <a:solidFill>
                  <a:prstClr val="black">
                    <a:tint val="75000"/>
                  </a:prstClr>
                </a:solidFill>
              </a:rPr>
              <a:pPr/>
              <a:t>9/7/2016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6314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AB290BE-082C-421B-8C05-2CDBFEDB0C5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859773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391C2B4-C85E-49AB-A0D7-3E70605C63C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3254414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B7AD44A-81C7-4238-B815-10CE2DC34E4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0776138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06462E7-63BE-4277-87E6-5357B38F0B3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800163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ECF9ADA-4C8B-4527-8F7A-0B118DB8336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352849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767FDC6-0B65-433E-9D4A-75FF5F31DAB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240963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B5DA447-C9DF-4488-9CBB-6F17C798D31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2697983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34C94BC-A0CF-4C5F-B219-EC80BD75F52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219918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6901D9-5325-4C61-8137-C83E294F1D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6319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AD86D6-2530-4174-9DA5-A7F60A50D9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0392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F7FD94-9782-41F3-B2A5-0D7934C54F0C}" type="datetimeFigureOut">
              <a:rPr lang="en-US" smtClean="0">
                <a:solidFill>
                  <a:prstClr val="black">
                    <a:tint val="75000"/>
                  </a:prstClr>
                </a:solidFill>
              </a:rPr>
              <a:pPr/>
              <a:t>9/7/2016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7105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3C4034-1821-4761-ABC2-EB51B015F9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93193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D384F3-5A36-4AC6-A6DA-5D5DC15365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77735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A068E57-9EA9-409F-8FB4-F17BC1F012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28960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4C76B2-391C-4D51-8B43-5FCB9F3464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896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59AD86-2737-4EFB-9CAB-8DCDC32047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87413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2DD2BD-3CD5-4476-8F5C-4E8595E410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85624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604448-67F9-4D57-8163-78EC18095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44544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42E047-49FD-4269-BEC0-2058549FB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4542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98C248-669F-4429-9C08-0DD6FCAD04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9955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220123-028C-4940-A9A2-B25AB433D6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212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F7FD94-9782-41F3-B2A5-0D7934C54F0C}" type="datetimeFigureOut">
              <a:rPr lang="en-US" smtClean="0">
                <a:solidFill>
                  <a:prstClr val="black">
                    <a:tint val="75000"/>
                  </a:prstClr>
                </a:solidFill>
              </a:rPr>
              <a:pPr/>
              <a:t>9/7/2016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168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8D26EE-767E-4ECC-B93A-381E986AA4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5552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A003B4-0E3B-41BB-89C2-29B4802C21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29916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a:p>
        </p:txBody>
      </p:sp>
      <p:sp>
        <p:nvSpPr>
          <p:cNvPr id="4" name="日期版面配置區 3"/>
          <p:cNvSpPr>
            <a:spLocks noGrp="1"/>
          </p:cNvSpPr>
          <p:nvPr>
            <p:ph type="dt" sz="half" idx="10"/>
          </p:nvPr>
        </p:nvSpPr>
        <p:spPr/>
        <p:txBody>
          <a:bodyPr/>
          <a:lstStyle/>
          <a:p>
            <a:fld id="{A00263E5-697A-4E3B-9A52-B1BD075CB9A3}" type="datetimeFigureOut">
              <a:rPr lang="en-US" smtClean="0">
                <a:solidFill>
                  <a:prstClr val="black">
                    <a:tint val="75000"/>
                  </a:prstClr>
                </a:solidFill>
              </a:rPr>
              <a:pPr/>
              <a:t>9/7/2016</a:t>
            </a:fld>
            <a:endParaRPr 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994DFAB-9A2A-400E-9104-B5E390D6B0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4999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p:cNvSpPr>
            <a:spLocks noGrp="1"/>
          </p:cNvSpPr>
          <p:nvPr>
            <p:ph type="dt" sz="half" idx="10"/>
          </p:nvPr>
        </p:nvSpPr>
        <p:spPr/>
        <p:txBody>
          <a:bodyPr/>
          <a:lstStyle/>
          <a:p>
            <a:fld id="{A00263E5-697A-4E3B-9A52-B1BD075CB9A3}" type="datetimeFigureOut">
              <a:rPr lang="en-US" smtClean="0">
                <a:solidFill>
                  <a:prstClr val="black">
                    <a:tint val="75000"/>
                  </a:prstClr>
                </a:solidFill>
              </a:rPr>
              <a:pPr/>
              <a:t>9/7/2016</a:t>
            </a:fld>
            <a:endParaRPr 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994DFAB-9A2A-400E-9104-B5E390D6B0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0750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A00263E5-697A-4E3B-9A52-B1BD075CB9A3}" type="datetimeFigureOut">
              <a:rPr lang="en-US" smtClean="0">
                <a:solidFill>
                  <a:prstClr val="black">
                    <a:tint val="75000"/>
                  </a:prstClr>
                </a:solidFill>
              </a:rPr>
              <a:pPr/>
              <a:t>9/7/2016</a:t>
            </a:fld>
            <a:endParaRPr 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994DFAB-9A2A-400E-9104-B5E390D6B0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2408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4"/>
          <p:cNvSpPr>
            <a:spLocks noGrp="1"/>
          </p:cNvSpPr>
          <p:nvPr>
            <p:ph type="dt" sz="half" idx="10"/>
          </p:nvPr>
        </p:nvSpPr>
        <p:spPr/>
        <p:txBody>
          <a:bodyPr/>
          <a:lstStyle/>
          <a:p>
            <a:fld id="{A00263E5-697A-4E3B-9A52-B1BD075CB9A3}" type="datetimeFigureOut">
              <a:rPr lang="en-US" smtClean="0">
                <a:solidFill>
                  <a:prstClr val="black">
                    <a:tint val="75000"/>
                  </a:prstClr>
                </a:solidFill>
              </a:rPr>
              <a:pPr/>
              <a:t>9/7/2016</a:t>
            </a:fld>
            <a:endParaRPr 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994DFAB-9A2A-400E-9104-B5E390D6B0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6990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日期版面配置區 6"/>
          <p:cNvSpPr>
            <a:spLocks noGrp="1"/>
          </p:cNvSpPr>
          <p:nvPr>
            <p:ph type="dt" sz="half" idx="10"/>
          </p:nvPr>
        </p:nvSpPr>
        <p:spPr/>
        <p:txBody>
          <a:bodyPr/>
          <a:lstStyle/>
          <a:p>
            <a:fld id="{A00263E5-697A-4E3B-9A52-B1BD075CB9A3}" type="datetimeFigureOut">
              <a:rPr lang="en-US" smtClean="0">
                <a:solidFill>
                  <a:prstClr val="black">
                    <a:tint val="75000"/>
                  </a:prstClr>
                </a:solidFill>
              </a:rPr>
              <a:pPr/>
              <a:t>9/7/2016</a:t>
            </a:fld>
            <a:endParaRPr 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2994DFAB-9A2A-400E-9104-B5E390D6B0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7039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日期版面配置區 2"/>
          <p:cNvSpPr>
            <a:spLocks noGrp="1"/>
          </p:cNvSpPr>
          <p:nvPr>
            <p:ph type="dt" sz="half" idx="10"/>
          </p:nvPr>
        </p:nvSpPr>
        <p:spPr/>
        <p:txBody>
          <a:bodyPr/>
          <a:lstStyle/>
          <a:p>
            <a:fld id="{A00263E5-697A-4E3B-9A52-B1BD075CB9A3}" type="datetimeFigureOut">
              <a:rPr lang="en-US" smtClean="0">
                <a:solidFill>
                  <a:prstClr val="black">
                    <a:tint val="75000"/>
                  </a:prstClr>
                </a:solidFill>
              </a:rPr>
              <a:pPr/>
              <a:t>9/7/2016</a:t>
            </a:fld>
            <a:endParaRPr 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2994DFAB-9A2A-400E-9104-B5E390D6B0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4991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A00263E5-697A-4E3B-9A52-B1BD075CB9A3}" type="datetimeFigureOut">
              <a:rPr lang="en-US" smtClean="0">
                <a:solidFill>
                  <a:prstClr val="black">
                    <a:tint val="75000"/>
                  </a:prstClr>
                </a:solidFill>
              </a:rPr>
              <a:pPr/>
              <a:t>9/7/2016</a:t>
            </a:fld>
            <a:endParaRPr 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2994DFAB-9A2A-400E-9104-B5E390D6B0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72314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endParaRPr 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A00263E5-697A-4E3B-9A52-B1BD075CB9A3}" type="datetimeFigureOut">
              <a:rPr lang="en-US" smtClean="0">
                <a:solidFill>
                  <a:prstClr val="black">
                    <a:tint val="75000"/>
                  </a:prstClr>
                </a:solidFill>
              </a:rPr>
              <a:pPr/>
              <a:t>9/7/2016</a:t>
            </a:fld>
            <a:endParaRPr 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994DFAB-9A2A-400E-9104-B5E390D6B0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745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7.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9.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F7FD94-9782-41F3-B2A5-0D7934C54F0C}" type="datetimeFigureOut">
              <a:rPr lang="en-US" smtClean="0">
                <a:solidFill>
                  <a:prstClr val="black">
                    <a:tint val="75000"/>
                  </a:prstClr>
                </a:solidFill>
              </a:rPr>
              <a:pPr/>
              <a:t>9/7/2016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4958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fontAlgn="base">
              <a:spcBef>
                <a:spcPct val="0"/>
              </a:spcBef>
              <a:spcAft>
                <a:spcPct val="0"/>
              </a:spcAft>
              <a:defRPr/>
            </a:pPr>
            <a:endParaRPr lang="en-US" b="1"/>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fontAlgn="base">
              <a:spcBef>
                <a:spcPct val="0"/>
              </a:spcBef>
              <a:spcAft>
                <a:spcPct val="0"/>
              </a:spcAft>
              <a:defRPr/>
            </a:pPr>
            <a:endParaRPr lang="en-US" b="1"/>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fontAlgn="base">
              <a:spcBef>
                <a:spcPct val="0"/>
              </a:spcBef>
              <a:spcAft>
                <a:spcPct val="0"/>
              </a:spcAft>
              <a:defRPr/>
            </a:pPr>
            <a:fld id="{B9477581-0E75-46A1-A74E-FDEF13BB769B}" type="slidenum">
              <a:rPr lang="en-US" b="1"/>
              <a:pPr fontAlgn="base">
                <a:spcBef>
                  <a:spcPct val="0"/>
                </a:spcBef>
                <a:spcAft>
                  <a:spcPct val="0"/>
                </a:spcAft>
                <a:defRPr/>
              </a:pPr>
              <a:t>‹#›</a:t>
            </a:fld>
            <a:endParaRPr lang="en-US" b="1"/>
          </a:p>
        </p:txBody>
      </p:sp>
    </p:spTree>
    <p:extLst>
      <p:ext uri="{BB962C8B-B14F-4D97-AF65-F5344CB8AC3E}">
        <p14:creationId xmlns:p14="http://schemas.microsoft.com/office/powerpoint/2010/main" val="361913728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77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defRPr>
            </a:lvl1pPr>
          </a:lstStyle>
          <a:p>
            <a:pPr fontAlgn="base">
              <a:spcBef>
                <a:spcPct val="0"/>
              </a:spcBef>
              <a:spcAft>
                <a:spcPct val="0"/>
              </a:spcAft>
              <a:defRPr/>
            </a:pPr>
            <a:fld id="{3FDC075D-716A-4351-89ED-D67D9C92C60F}" type="datetimeFigureOut">
              <a:rPr lang="en-US" b="1"/>
              <a:pPr fontAlgn="base">
                <a:spcBef>
                  <a:spcPct val="0"/>
                </a:spcBef>
                <a:spcAft>
                  <a:spcPct val="0"/>
                </a:spcAft>
                <a:defRPr/>
              </a:pPr>
              <a:t>9/7/2016</a:t>
            </a:fld>
            <a:endParaRPr lang="en-US" b="1"/>
          </a:p>
        </p:txBody>
      </p:sp>
      <p:sp>
        <p:nvSpPr>
          <p:cNvPr id="5877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fontAlgn="base">
              <a:spcBef>
                <a:spcPct val="0"/>
              </a:spcBef>
              <a:spcAft>
                <a:spcPct val="0"/>
              </a:spcAft>
              <a:defRPr/>
            </a:pPr>
            <a:endParaRPr lang="en-US" b="1"/>
          </a:p>
        </p:txBody>
      </p:sp>
      <p:sp>
        <p:nvSpPr>
          <p:cNvPr id="5877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fontAlgn="base">
              <a:spcBef>
                <a:spcPct val="0"/>
              </a:spcBef>
              <a:spcAft>
                <a:spcPct val="0"/>
              </a:spcAft>
              <a:defRPr/>
            </a:pPr>
            <a:fld id="{787379B0-1970-4149-AE51-9E9513AB88A0}" type="slidenum">
              <a:rPr lang="en-US" b="1"/>
              <a:pPr fontAlgn="base">
                <a:spcBef>
                  <a:spcPct val="0"/>
                </a:spcBef>
                <a:spcAft>
                  <a:spcPct val="0"/>
                </a:spcAft>
                <a:defRPr/>
              </a:pPr>
              <a:t>‹#›</a:t>
            </a:fld>
            <a:endParaRPr lang="en-US" b="1"/>
          </a:p>
        </p:txBody>
      </p:sp>
    </p:spTree>
    <p:extLst>
      <p:ext uri="{BB962C8B-B14F-4D97-AF65-F5344CB8AC3E}">
        <p14:creationId xmlns:p14="http://schemas.microsoft.com/office/powerpoint/2010/main" val="111875761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fontAlgn="base">
              <a:spcBef>
                <a:spcPct val="0"/>
              </a:spcBef>
              <a:spcAft>
                <a:spcPct val="0"/>
              </a:spcAft>
              <a:defRPr/>
            </a:pPr>
            <a:fld id="{4C7517F8-9AFC-43CF-9B9C-4B74D553F28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02364471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77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fontAlgn="base">
              <a:spcBef>
                <a:spcPct val="0"/>
              </a:spcBef>
              <a:spcAft>
                <a:spcPct val="0"/>
              </a:spcAft>
              <a:defRPr/>
            </a:pPr>
            <a:fld id="{79170DDD-9AD0-43B4-A5A1-CFB600E923C8}" type="datetimeFigureOut">
              <a:rPr lang="en-US" smtClean="0">
                <a:solidFill>
                  <a:srgbClr val="000000"/>
                </a:solidFill>
              </a:rPr>
              <a:pPr fontAlgn="base">
                <a:spcBef>
                  <a:spcPct val="0"/>
                </a:spcBef>
                <a:spcAft>
                  <a:spcPct val="0"/>
                </a:spcAft>
                <a:defRPr/>
              </a:pPr>
              <a:t>9/7/2016</a:t>
            </a:fld>
            <a:endParaRPr lang="en-US">
              <a:solidFill>
                <a:srgbClr val="000000"/>
              </a:solidFill>
            </a:endParaRPr>
          </a:p>
        </p:txBody>
      </p:sp>
      <p:sp>
        <p:nvSpPr>
          <p:cNvPr id="5877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877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defRPr>
            </a:lvl1pPr>
          </a:lstStyle>
          <a:p>
            <a:pPr fontAlgn="base">
              <a:spcBef>
                <a:spcPct val="0"/>
              </a:spcBef>
              <a:spcAft>
                <a:spcPct val="0"/>
              </a:spcAft>
              <a:defRPr/>
            </a:pPr>
            <a:fld id="{ED078CE4-C274-4B0B-AF8C-8F1AF67D77B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8575180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fontAlgn="base">
              <a:spcBef>
                <a:spcPct val="0"/>
              </a:spcBef>
              <a:spcAft>
                <a:spcPct val="0"/>
              </a:spcAft>
              <a:defRPr/>
            </a:pPr>
            <a:fld id="{8F828633-FD6D-414B-BC09-3175979DAF3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9136094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08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defRPr>
            </a:lvl1pPr>
          </a:lstStyle>
          <a:p>
            <a:pPr fontAlgn="base">
              <a:spcBef>
                <a:spcPct val="0"/>
              </a:spcBef>
              <a:spcAft>
                <a:spcPct val="0"/>
              </a:spcAft>
              <a:defRPr/>
            </a:pPr>
            <a:fld id="{685DEBFB-C3A9-481B-8928-A2D3C1A0007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196999543"/>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0263E5-697A-4E3B-9A52-B1BD075CB9A3}" type="datetimeFigureOut">
              <a:rPr lang="en-US" smtClean="0">
                <a:solidFill>
                  <a:prstClr val="black">
                    <a:tint val="75000"/>
                  </a:prstClr>
                </a:solidFill>
              </a:rPr>
              <a:pPr/>
              <a:t>9/7/2016</a:t>
            </a:fld>
            <a:endParaRPr 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4DFAB-9A2A-400E-9104-B5E390D6B0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98330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fontAlgn="base">
              <a:spcBef>
                <a:spcPct val="0"/>
              </a:spcBef>
              <a:spcAft>
                <a:spcPct val="0"/>
              </a:spcAft>
              <a:defRPr/>
            </a:pPr>
            <a:fld id="{1A6C9532-855A-4EA1-B8EB-122CC0DEAC2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99857941"/>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8.xml"/><Relationship Id="rId13" Type="http://schemas.openxmlformats.org/officeDocument/2006/relationships/image" Target="../media/image26.png"/><Relationship Id="rId3" Type="http://schemas.openxmlformats.org/officeDocument/2006/relationships/tags" Target="../tags/tag19.xml"/><Relationship Id="rId7" Type="http://schemas.openxmlformats.org/officeDocument/2006/relationships/slideLayout" Target="../slideLayouts/slideLayout2.xml"/><Relationship Id="rId12" Type="http://schemas.openxmlformats.org/officeDocument/2006/relationships/image" Target="../media/image24.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image" Target="../media/image25.png"/><Relationship Id="rId5" Type="http://schemas.openxmlformats.org/officeDocument/2006/relationships/tags" Target="../tags/tag21.xml"/><Relationship Id="rId10" Type="http://schemas.openxmlformats.org/officeDocument/2006/relationships/image" Target="../media/image20.png"/><Relationship Id="rId4" Type="http://schemas.openxmlformats.org/officeDocument/2006/relationships/tags" Target="../tags/tag20.xml"/><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2.png"/><Relationship Id="rId3" Type="http://schemas.openxmlformats.org/officeDocument/2006/relationships/tags" Target="../tags/tag24.xml"/><Relationship Id="rId7" Type="http://schemas.openxmlformats.org/officeDocument/2006/relationships/notesSlide" Target="../notesSlides/notesSlide20.xml"/><Relationship Id="rId12" Type="http://schemas.openxmlformats.org/officeDocument/2006/relationships/image" Target="../media/image30.png"/><Relationship Id="rId2" Type="http://schemas.openxmlformats.org/officeDocument/2006/relationships/tags" Target="../tags/tag23.xml"/><Relationship Id="rId1" Type="http://schemas.openxmlformats.org/officeDocument/2006/relationships/vmlDrawing" Target="../drawings/vmlDrawing1.vml"/><Relationship Id="rId6" Type="http://schemas.openxmlformats.org/officeDocument/2006/relationships/slideLayout" Target="../slideLayouts/slideLayout25.xml"/><Relationship Id="rId11" Type="http://schemas.openxmlformats.org/officeDocument/2006/relationships/oleObject" Target="../embeddings/oleObject1.bin"/><Relationship Id="rId5" Type="http://schemas.openxmlformats.org/officeDocument/2006/relationships/tags" Target="../tags/tag26.xml"/><Relationship Id="rId10" Type="http://schemas.openxmlformats.org/officeDocument/2006/relationships/image" Target="../media/image26.png"/><Relationship Id="rId4" Type="http://schemas.openxmlformats.org/officeDocument/2006/relationships/tags" Target="../tags/tag25.xml"/><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hyperlink" Target="http://isp.pitt.edu/sites/default/files/ISP%20Newsletter%202016.pdf" TargetMode="External"/><Relationship Id="rId2" Type="http://schemas.openxmlformats.org/officeDocument/2006/relationships/hyperlink" Target="http://people.cs.pitt.edu/~kovashka/cs1699/hw1.html"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40.wmf"/></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themeOverride" Target="../theme/themeOverride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0.xml"/><Relationship Id="rId1" Type="http://schemas.openxmlformats.org/officeDocument/2006/relationships/tags" Target="../tags/tag27.xm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25.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53.png"/><Relationship Id="rId5" Type="http://schemas.openxmlformats.org/officeDocument/2006/relationships/image" Target="../media/image25.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52.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54.png"/><Relationship Id="rId5" Type="http://schemas.openxmlformats.org/officeDocument/2006/relationships/image" Target="../media/image52.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8.png"/><Relationship Id="rId4"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58.png"/><Relationship Id="rId2" Type="http://schemas.microsoft.com/office/2007/relationships/media" Target="../media/media2.m4a"/><Relationship Id="rId1" Type="http://schemas.openxmlformats.org/officeDocument/2006/relationships/tags" Target="../tags/tag32.xml"/><Relationship Id="rId6" Type="http://schemas.openxmlformats.org/officeDocument/2006/relationships/image" Target="../media/image59.jpeg"/><Relationship Id="rId5" Type="http://schemas.openxmlformats.org/officeDocument/2006/relationships/notesSlide" Target="../notesSlides/notesSlide39.xml"/><Relationship Id="rId4"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image" Target="../media/image5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40.xml"/></Relationships>
</file>

<file path=ppt/slides/_rels/slide51.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58.png"/><Relationship Id="rId2" Type="http://schemas.microsoft.com/office/2007/relationships/media" Target="../media/media4.m4a"/><Relationship Id="rId1" Type="http://schemas.openxmlformats.org/officeDocument/2006/relationships/tags" Target="../tags/tag33.xml"/><Relationship Id="rId6" Type="http://schemas.openxmlformats.org/officeDocument/2006/relationships/image" Target="../media/image60.png"/><Relationship Id="rId5" Type="http://schemas.openxmlformats.org/officeDocument/2006/relationships/notesSlide" Target="../notesSlides/notesSlide41.xml"/><Relationship Id="rId4"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58.png"/><Relationship Id="rId3" Type="http://schemas.openxmlformats.org/officeDocument/2006/relationships/tags" Target="../tags/tag35.xml"/><Relationship Id="rId7" Type="http://schemas.openxmlformats.org/officeDocument/2006/relationships/notesSlide" Target="../notesSlides/notesSlide42.xml"/><Relationship Id="rId12" Type="http://schemas.openxmlformats.org/officeDocument/2006/relationships/image" Target="../media/image65.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slideLayout" Target="../slideLayouts/slideLayout67.xml"/><Relationship Id="rId11" Type="http://schemas.openxmlformats.org/officeDocument/2006/relationships/image" Target="../media/image62.wmf"/><Relationship Id="rId5" Type="http://schemas.openxmlformats.org/officeDocument/2006/relationships/audio" Target="../media/media5.m4a"/><Relationship Id="rId10" Type="http://schemas.openxmlformats.org/officeDocument/2006/relationships/oleObject" Target="../embeddings/oleObject2.bin"/><Relationship Id="rId4" Type="http://schemas.microsoft.com/office/2007/relationships/media" Target="../media/media5.m4a"/><Relationship Id="rId9" Type="http://schemas.openxmlformats.org/officeDocument/2006/relationships/image" Target="../media/image64.png"/></Relationships>
</file>

<file path=ppt/slides/_rels/slide5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wmf"/><Relationship Id="rId3" Type="http://schemas.openxmlformats.org/officeDocument/2006/relationships/tags" Target="../tags/tag37.xml"/><Relationship Id="rId7" Type="http://schemas.openxmlformats.org/officeDocument/2006/relationships/notesSlide" Target="../notesSlides/notesSlide43.xml"/><Relationship Id="rId12" Type="http://schemas.openxmlformats.org/officeDocument/2006/relationships/oleObject" Target="../embeddings/oleObject4.bin"/><Relationship Id="rId17" Type="http://schemas.openxmlformats.org/officeDocument/2006/relationships/image" Target="../media/image58.png"/><Relationship Id="rId2" Type="http://schemas.openxmlformats.org/officeDocument/2006/relationships/tags" Target="../tags/tag36.xml"/><Relationship Id="rId16" Type="http://schemas.openxmlformats.org/officeDocument/2006/relationships/image" Target="../media/image65.png"/><Relationship Id="rId1" Type="http://schemas.openxmlformats.org/officeDocument/2006/relationships/vmlDrawing" Target="../drawings/vmlDrawing3.vml"/><Relationship Id="rId6" Type="http://schemas.openxmlformats.org/officeDocument/2006/relationships/slideLayout" Target="../slideLayouts/slideLayout67.xml"/><Relationship Id="rId11" Type="http://schemas.openxmlformats.org/officeDocument/2006/relationships/image" Target="../media/image66.wmf"/><Relationship Id="rId5" Type="http://schemas.openxmlformats.org/officeDocument/2006/relationships/audio" Target="../media/media6.m4a"/><Relationship Id="rId15" Type="http://schemas.openxmlformats.org/officeDocument/2006/relationships/image" Target="../media/image62.wmf"/><Relationship Id="rId10" Type="http://schemas.openxmlformats.org/officeDocument/2006/relationships/oleObject" Target="../embeddings/oleObject3.bin"/><Relationship Id="rId4" Type="http://schemas.microsoft.com/office/2007/relationships/media" Target="../media/media6.m4a"/><Relationship Id="rId9" Type="http://schemas.openxmlformats.org/officeDocument/2006/relationships/image" Target="../media/image64.png"/><Relationship Id="rId14" Type="http://schemas.openxmlformats.org/officeDocument/2006/relationships/oleObject" Target="../embeddings/oleObject5.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7.xml"/><Relationship Id="rId1" Type="http://schemas.openxmlformats.org/officeDocument/2006/relationships/vmlDrawing" Target="../drawings/vmlDrawing4.vml"/><Relationship Id="rId6" Type="http://schemas.openxmlformats.org/officeDocument/2006/relationships/image" Target="../media/image64.png"/><Relationship Id="rId5" Type="http://schemas.openxmlformats.org/officeDocument/2006/relationships/image" Target="../media/image68.wmf"/><Relationship Id="rId4" Type="http://schemas.openxmlformats.org/officeDocument/2006/relationships/oleObject" Target="../embeddings/oleObject6.bin"/></Relationships>
</file>

<file path=ppt/slides/_rels/slide55.xml.rels><?xml version="1.0" encoding="UTF-8" standalone="yes"?>
<Relationships xmlns="http://schemas.openxmlformats.org/package/2006/relationships"><Relationship Id="rId8" Type="http://schemas.openxmlformats.org/officeDocument/2006/relationships/image" Target="../media/image69.wmf"/><Relationship Id="rId3" Type="http://schemas.microsoft.com/office/2007/relationships/media" Target="../media/media7.m4a"/><Relationship Id="rId7" Type="http://schemas.openxmlformats.org/officeDocument/2006/relationships/oleObject" Target="../embeddings/oleObject7.bin"/><Relationship Id="rId12" Type="http://schemas.openxmlformats.org/officeDocument/2006/relationships/image" Target="../media/image58.png"/><Relationship Id="rId2" Type="http://schemas.openxmlformats.org/officeDocument/2006/relationships/tags" Target="../tags/tag38.xml"/><Relationship Id="rId1" Type="http://schemas.openxmlformats.org/officeDocument/2006/relationships/vmlDrawing" Target="../drawings/vmlDrawing5.vml"/><Relationship Id="rId6" Type="http://schemas.openxmlformats.org/officeDocument/2006/relationships/notesSlide" Target="../notesSlides/notesSlide45.xml"/><Relationship Id="rId11" Type="http://schemas.openxmlformats.org/officeDocument/2006/relationships/image" Target="../media/image63.png"/><Relationship Id="rId5" Type="http://schemas.openxmlformats.org/officeDocument/2006/relationships/slideLayout" Target="../slideLayouts/slideLayout90.xml"/><Relationship Id="rId10" Type="http://schemas.openxmlformats.org/officeDocument/2006/relationships/image" Target="../media/image64.png"/><Relationship Id="rId4" Type="http://schemas.openxmlformats.org/officeDocument/2006/relationships/audio" Target="../media/media7.m4a"/><Relationship Id="rId9" Type="http://schemas.openxmlformats.org/officeDocument/2006/relationships/image" Target="../media/image70.png"/></Relationships>
</file>

<file path=ppt/slides/_rels/slide5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90.xml"/><Relationship Id="rId7" Type="http://schemas.openxmlformats.org/officeDocument/2006/relationships/image" Target="../media/image64.png"/><Relationship Id="rId12" Type="http://schemas.openxmlformats.org/officeDocument/2006/relationships/image" Target="../media/image69.wmf"/><Relationship Id="rId2" Type="http://schemas.openxmlformats.org/officeDocument/2006/relationships/tags" Target="../tags/tag39.xml"/><Relationship Id="rId1" Type="http://schemas.openxmlformats.org/officeDocument/2006/relationships/vmlDrawing" Target="../drawings/vmlDrawing6.vml"/><Relationship Id="rId6" Type="http://schemas.openxmlformats.org/officeDocument/2006/relationships/image" Target="../media/image68.wmf"/><Relationship Id="rId11" Type="http://schemas.openxmlformats.org/officeDocument/2006/relationships/oleObject" Target="../embeddings/oleObject10.bin"/><Relationship Id="rId5" Type="http://schemas.openxmlformats.org/officeDocument/2006/relationships/oleObject" Target="../embeddings/oleObject8.bin"/><Relationship Id="rId10" Type="http://schemas.openxmlformats.org/officeDocument/2006/relationships/image" Target="../media/image71.wmf"/><Relationship Id="rId4" Type="http://schemas.openxmlformats.org/officeDocument/2006/relationships/notesSlide" Target="../notesSlides/notesSlide46.xml"/><Relationship Id="rId9" Type="http://schemas.openxmlformats.org/officeDocument/2006/relationships/oleObject" Target="../embeddings/oleObject9.bin"/></Relationships>
</file>

<file path=ppt/slides/_rels/slide57.xml.rels><?xml version="1.0" encoding="UTF-8" standalone="yes"?>
<Relationships xmlns="http://schemas.openxmlformats.org/package/2006/relationships"><Relationship Id="rId8" Type="http://schemas.openxmlformats.org/officeDocument/2006/relationships/image" Target="../media/image68.wmf"/><Relationship Id="rId13" Type="http://schemas.openxmlformats.org/officeDocument/2006/relationships/oleObject" Target="../embeddings/oleObject13.bin"/><Relationship Id="rId3" Type="http://schemas.microsoft.com/office/2007/relationships/media" Target="../media/media8.m4a"/><Relationship Id="rId7" Type="http://schemas.openxmlformats.org/officeDocument/2006/relationships/oleObject" Target="../embeddings/oleObject11.bin"/><Relationship Id="rId12" Type="http://schemas.openxmlformats.org/officeDocument/2006/relationships/image" Target="../media/image71.wmf"/><Relationship Id="rId2" Type="http://schemas.openxmlformats.org/officeDocument/2006/relationships/tags" Target="../tags/tag40.xml"/><Relationship Id="rId1" Type="http://schemas.openxmlformats.org/officeDocument/2006/relationships/vmlDrawing" Target="../drawings/vmlDrawing7.vml"/><Relationship Id="rId6" Type="http://schemas.openxmlformats.org/officeDocument/2006/relationships/notesSlide" Target="../notesSlides/notesSlide47.xml"/><Relationship Id="rId11" Type="http://schemas.openxmlformats.org/officeDocument/2006/relationships/oleObject" Target="../embeddings/oleObject12.bin"/><Relationship Id="rId5" Type="http://schemas.openxmlformats.org/officeDocument/2006/relationships/slideLayout" Target="../slideLayouts/slideLayout90.xml"/><Relationship Id="rId15" Type="http://schemas.openxmlformats.org/officeDocument/2006/relationships/image" Target="../media/image58.png"/><Relationship Id="rId10" Type="http://schemas.openxmlformats.org/officeDocument/2006/relationships/image" Target="../media/image70.png"/><Relationship Id="rId4" Type="http://schemas.openxmlformats.org/officeDocument/2006/relationships/audio" Target="../media/media8.m4a"/><Relationship Id="rId9" Type="http://schemas.openxmlformats.org/officeDocument/2006/relationships/image" Target="../media/image64.png"/><Relationship Id="rId14" Type="http://schemas.openxmlformats.org/officeDocument/2006/relationships/image" Target="../media/image69.wmf"/></Relationships>
</file>

<file path=ppt/slides/_rels/slide58.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1.xml"/><Relationship Id="rId6" Type="http://schemas.openxmlformats.org/officeDocument/2006/relationships/image" Target="../media/image58.png"/><Relationship Id="rId5" Type="http://schemas.openxmlformats.org/officeDocument/2006/relationships/notesSlide" Target="../notesSlides/notesSlide48.xml"/><Relationship Id="rId4"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95.xml"/><Relationship Id="rId7" Type="http://schemas.openxmlformats.org/officeDocument/2006/relationships/image" Target="../media/image5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26" Type="http://schemas.openxmlformats.org/officeDocument/2006/relationships/image" Target="../media/image94.png"/><Relationship Id="rId3" Type="http://schemas.openxmlformats.org/officeDocument/2006/relationships/audio" Target="../media/media11.m4a"/><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5" Type="http://schemas.openxmlformats.org/officeDocument/2006/relationships/image" Target="../media/image93.png"/><Relationship Id="rId33" Type="http://schemas.openxmlformats.org/officeDocument/2006/relationships/image" Target="../media/image58.png"/><Relationship Id="rId2" Type="http://schemas.microsoft.com/office/2007/relationships/media" Target="../media/media11.m4a"/><Relationship Id="rId16" Type="http://schemas.openxmlformats.org/officeDocument/2006/relationships/image" Target="../media/image84.png"/><Relationship Id="rId20" Type="http://schemas.openxmlformats.org/officeDocument/2006/relationships/image" Target="../media/image88.png"/><Relationship Id="rId29" Type="http://schemas.openxmlformats.org/officeDocument/2006/relationships/image" Target="../media/image97.png"/><Relationship Id="rId1" Type="http://schemas.openxmlformats.org/officeDocument/2006/relationships/tags" Target="../tags/tag42.xml"/><Relationship Id="rId6" Type="http://schemas.openxmlformats.org/officeDocument/2006/relationships/image" Target="../media/image74.png"/><Relationship Id="rId11" Type="http://schemas.openxmlformats.org/officeDocument/2006/relationships/image" Target="../media/image79.png"/><Relationship Id="rId24" Type="http://schemas.openxmlformats.org/officeDocument/2006/relationships/image" Target="../media/image92.png"/><Relationship Id="rId32" Type="http://schemas.openxmlformats.org/officeDocument/2006/relationships/image" Target="../media/image100.png"/><Relationship Id="rId5" Type="http://schemas.openxmlformats.org/officeDocument/2006/relationships/notesSlide" Target="../notesSlides/notesSlide50.xml"/><Relationship Id="rId15" Type="http://schemas.openxmlformats.org/officeDocument/2006/relationships/image" Target="../media/image83.png"/><Relationship Id="rId23" Type="http://schemas.openxmlformats.org/officeDocument/2006/relationships/image" Target="../media/image91.png"/><Relationship Id="rId28" Type="http://schemas.openxmlformats.org/officeDocument/2006/relationships/image" Target="../media/image96.png"/><Relationship Id="rId10" Type="http://schemas.openxmlformats.org/officeDocument/2006/relationships/image" Target="../media/image78.png"/><Relationship Id="rId19" Type="http://schemas.openxmlformats.org/officeDocument/2006/relationships/image" Target="../media/image87.png"/><Relationship Id="rId31" Type="http://schemas.openxmlformats.org/officeDocument/2006/relationships/image" Target="../media/image99.png"/><Relationship Id="rId4" Type="http://schemas.openxmlformats.org/officeDocument/2006/relationships/slideLayout" Target="../slideLayouts/slideLayout97.xml"/><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 Id="rId27" Type="http://schemas.openxmlformats.org/officeDocument/2006/relationships/image" Target="../media/image95.png"/><Relationship Id="rId30"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8.png"/><Relationship Id="rId5" Type="http://schemas.openxmlformats.org/officeDocument/2006/relationships/image" Target="../media/image74.png"/><Relationship Id="rId4" Type="http://schemas.openxmlformats.org/officeDocument/2006/relationships/notesSlide" Target="../notesSlides/notesSlide51.xml"/></Relationships>
</file>

<file path=ppt/slides/_rels/slide6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audio" Target="../media/media13.m4a"/><Relationship Id="rId7" Type="http://schemas.openxmlformats.org/officeDocument/2006/relationships/image" Target="../media/image102.png"/><Relationship Id="rId2" Type="http://schemas.microsoft.com/office/2007/relationships/media" Target="../media/media13.m4a"/><Relationship Id="rId1" Type="http://schemas.openxmlformats.org/officeDocument/2006/relationships/tags" Target="../tags/tag43.xml"/><Relationship Id="rId6" Type="http://schemas.openxmlformats.org/officeDocument/2006/relationships/image" Target="../media/image101.png"/><Relationship Id="rId5" Type="http://schemas.openxmlformats.org/officeDocument/2006/relationships/notesSlide" Target="../notesSlides/notesSlide52.xml"/><Relationship Id="rId4" Type="http://schemas.openxmlformats.org/officeDocument/2006/relationships/slideLayout" Target="../slideLayouts/slideLayout108.xml"/><Relationship Id="rId9" Type="http://schemas.openxmlformats.org/officeDocument/2006/relationships/image" Target="../media/image58.png"/></Relationships>
</file>

<file path=ppt/slides/_rels/slide6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media14.m4a"/><Relationship Id="rId7" Type="http://schemas.openxmlformats.org/officeDocument/2006/relationships/image" Target="../media/image105.png"/><Relationship Id="rId2" Type="http://schemas.microsoft.com/office/2007/relationships/media" Target="../media/media14.m4a"/><Relationship Id="rId1" Type="http://schemas.openxmlformats.org/officeDocument/2006/relationships/tags" Target="../tags/tag44.xml"/><Relationship Id="rId6" Type="http://schemas.openxmlformats.org/officeDocument/2006/relationships/image" Target="../media/image104.png"/><Relationship Id="rId5" Type="http://schemas.openxmlformats.org/officeDocument/2006/relationships/notesSlide" Target="../notesSlides/notesSlide53.xml"/><Relationship Id="rId4" Type="http://schemas.openxmlformats.org/officeDocument/2006/relationships/slideLayout" Target="../slideLayouts/slideLayout108.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8.png"/><Relationship Id="rId5" Type="http://schemas.openxmlformats.org/officeDocument/2006/relationships/image" Target="../media/image106.png"/><Relationship Id="rId4" Type="http://schemas.openxmlformats.org/officeDocument/2006/relationships/notesSlide" Target="../notesSlides/notesSlide54.xml"/></Relationships>
</file>

<file path=ppt/slides/_rels/slide6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media16.m4a"/><Relationship Id="rId7" Type="http://schemas.openxmlformats.org/officeDocument/2006/relationships/image" Target="../media/image108.jpg"/><Relationship Id="rId2" Type="http://schemas.microsoft.com/office/2007/relationships/media" Target="../media/media16.m4a"/><Relationship Id="rId1" Type="http://schemas.openxmlformats.org/officeDocument/2006/relationships/tags" Target="../tags/tag45.xml"/><Relationship Id="rId6" Type="http://schemas.openxmlformats.org/officeDocument/2006/relationships/image" Target="../media/image107.jpg"/><Relationship Id="rId5" Type="http://schemas.openxmlformats.org/officeDocument/2006/relationships/notesSlide" Target="../notesSlides/notesSlide55.xml"/><Relationship Id="rId4" Type="http://schemas.openxmlformats.org/officeDocument/2006/relationships/slideLayout" Target="../slideLayouts/slideLayout108.xml"/></Relationships>
</file>

<file path=ppt/slides/_rels/slide6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audio" Target="../media/media17.m4a"/><Relationship Id="rId7" Type="http://schemas.openxmlformats.org/officeDocument/2006/relationships/image" Target="../media/image110.png"/><Relationship Id="rId2" Type="http://schemas.microsoft.com/office/2007/relationships/media" Target="../media/media17.m4a"/><Relationship Id="rId1" Type="http://schemas.openxmlformats.org/officeDocument/2006/relationships/tags" Target="../tags/tag46.xml"/><Relationship Id="rId6" Type="http://schemas.openxmlformats.org/officeDocument/2006/relationships/image" Target="../media/image109.png"/><Relationship Id="rId5" Type="http://schemas.openxmlformats.org/officeDocument/2006/relationships/notesSlide" Target="../notesSlides/notesSlide56.xml"/><Relationship Id="rId10" Type="http://schemas.openxmlformats.org/officeDocument/2006/relationships/image" Target="../media/image58.png"/><Relationship Id="rId4" Type="http://schemas.openxmlformats.org/officeDocument/2006/relationships/slideLayout" Target="../slideLayouts/slideLayout108.xml"/><Relationship Id="rId9" Type="http://schemas.openxmlformats.org/officeDocument/2006/relationships/image" Target="../media/image11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ww.cs.pitt.edu/~kovashka/cs1674/tutorial.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t="-13000" r="-14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76135"/>
            <a:ext cx="9144000" cy="2590800"/>
          </a:xfrm>
          <a:solidFill>
            <a:schemeClr val="bg1">
              <a:alpha val="50000"/>
            </a:schemeClr>
          </a:solidFill>
        </p:spPr>
        <p:txBody>
          <a:bodyPr>
            <a:normAutofit/>
          </a:bodyPr>
          <a:lstStyle/>
          <a:p>
            <a:r>
              <a:rPr lang="en-US" sz="4000" i="1" dirty="0">
                <a:solidFill>
                  <a:srgbClr val="7030A0"/>
                </a:solidFill>
                <a:effectLst>
                  <a:outerShdw blurRad="38100" dist="38100" dir="2700000" algn="tl">
                    <a:srgbClr val="000000">
                      <a:alpha val="43137"/>
                    </a:srgbClr>
                  </a:outerShdw>
                </a:effectLst>
              </a:rPr>
              <a:t>CS 1674: Intro to Computer Vision</a:t>
            </a:r>
            <a:br>
              <a:rPr lang="en-US" sz="5400" dirty="0">
                <a:solidFill>
                  <a:srgbClr val="7030A0"/>
                </a:solidFill>
                <a:effectLst>
                  <a:outerShdw blurRad="38100" dist="38100" dir="2700000" algn="tl">
                    <a:srgbClr val="000000">
                      <a:alpha val="43137"/>
                    </a:srgbClr>
                  </a:outerShdw>
                </a:effectLst>
              </a:rPr>
            </a:br>
            <a:r>
              <a:rPr lang="en-US" sz="5400" b="1" dirty="0">
                <a:solidFill>
                  <a:srgbClr val="7030A0"/>
                </a:solidFill>
                <a:effectLst>
                  <a:outerShdw blurRad="38100" dist="38100" dir="2700000" algn="tl">
                    <a:srgbClr val="000000">
                      <a:alpha val="43137"/>
                    </a:srgbClr>
                  </a:outerShdw>
                </a:effectLst>
              </a:rPr>
              <a:t>Image Filtering</a:t>
            </a:r>
          </a:p>
        </p:txBody>
      </p:sp>
      <p:sp>
        <p:nvSpPr>
          <p:cNvPr id="3" name="Subtitle 2"/>
          <p:cNvSpPr>
            <a:spLocks noGrp="1"/>
          </p:cNvSpPr>
          <p:nvPr>
            <p:ph type="subTitle" idx="1"/>
          </p:nvPr>
        </p:nvSpPr>
        <p:spPr>
          <a:xfrm>
            <a:off x="1371600" y="3919335"/>
            <a:ext cx="6400800" cy="1749288"/>
          </a:xfrm>
          <a:solidFill>
            <a:schemeClr val="bg1">
              <a:alpha val="50000"/>
            </a:schemeClr>
          </a:solidFill>
        </p:spPr>
        <p:txBody>
          <a:bodyPr/>
          <a:lstStyle/>
          <a:p>
            <a:pPr>
              <a:spcBef>
                <a:spcPts val="0"/>
              </a:spcBef>
            </a:pPr>
            <a:r>
              <a:rPr lang="en-US" sz="3600" dirty="0">
                <a:solidFill>
                  <a:schemeClr val="tx1"/>
                </a:solidFill>
              </a:rPr>
              <a:t>Prof. Adriana </a:t>
            </a:r>
            <a:r>
              <a:rPr lang="en-US" sz="3600" dirty="0" err="1">
                <a:solidFill>
                  <a:schemeClr val="tx1"/>
                </a:solidFill>
              </a:rPr>
              <a:t>Kovashka</a:t>
            </a:r>
            <a:br>
              <a:rPr lang="en-US" sz="3600" dirty="0">
                <a:solidFill>
                  <a:schemeClr val="tx1"/>
                </a:solidFill>
              </a:rPr>
            </a:br>
            <a:r>
              <a:rPr lang="en-US" sz="3600" dirty="0">
                <a:solidFill>
                  <a:schemeClr val="tx1"/>
                </a:solidFill>
              </a:rPr>
              <a:t>University of Pittsburgh</a:t>
            </a:r>
          </a:p>
          <a:p>
            <a:pPr>
              <a:spcBef>
                <a:spcPts val="0"/>
              </a:spcBef>
            </a:pPr>
            <a:r>
              <a:rPr lang="en-US" sz="3600" dirty="0">
                <a:solidFill>
                  <a:schemeClr val="tx1"/>
                </a:solidFill>
              </a:rPr>
              <a:t>September 7, 2016</a:t>
            </a:r>
          </a:p>
          <a:p>
            <a:endParaRPr lang="en-US" dirty="0">
              <a:solidFill>
                <a:schemeClr val="tx1"/>
              </a:solidFill>
            </a:endParaRPr>
          </a:p>
          <a:p>
            <a:endParaRPr lang="en-US" dirty="0">
              <a:solidFill>
                <a:schemeClr val="tx1"/>
              </a:solidFill>
            </a:endParaRPr>
          </a:p>
        </p:txBody>
      </p:sp>
      <p:sp>
        <p:nvSpPr>
          <p:cNvPr id="4" name="TextBox 3"/>
          <p:cNvSpPr txBox="1"/>
          <p:nvPr/>
        </p:nvSpPr>
        <p:spPr>
          <a:xfrm>
            <a:off x="0" y="5734883"/>
            <a:ext cx="9144000" cy="369332"/>
          </a:xfrm>
          <a:prstGeom prst="rect">
            <a:avLst/>
          </a:prstGeom>
          <a:solidFill>
            <a:schemeClr val="bg1">
              <a:alpha val="50000"/>
            </a:schemeClr>
          </a:solidFill>
        </p:spPr>
        <p:txBody>
          <a:bodyPr wrap="square" rtlCol="0">
            <a:spAutoFit/>
          </a:bodyPr>
          <a:lstStyle/>
          <a:p>
            <a:pPr algn="ctr"/>
            <a:r>
              <a:rPr lang="en-US" dirty="0"/>
              <a:t>Slides from Kristen </a:t>
            </a:r>
            <a:r>
              <a:rPr lang="en-US" dirty="0" err="1"/>
              <a:t>Grauman</a:t>
            </a:r>
            <a:endParaRPr lang="en-US" dirty="0"/>
          </a:p>
        </p:txBody>
      </p:sp>
    </p:spTree>
    <p:extLst>
      <p:ext uri="{BB962C8B-B14F-4D97-AF65-F5344CB8AC3E}">
        <p14:creationId xmlns:p14="http://schemas.microsoft.com/office/powerpoint/2010/main" val="3685162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01756" y="7257"/>
            <a:ext cx="4940489" cy="6853860"/>
          </a:xfrm>
        </p:spPr>
      </p:pic>
      <p:sp>
        <p:nvSpPr>
          <p:cNvPr id="2" name="Rectangle 1"/>
          <p:cNvSpPr/>
          <p:nvPr/>
        </p:nvSpPr>
        <p:spPr>
          <a:xfrm>
            <a:off x="6042991" y="20509"/>
            <a:ext cx="986002" cy="9860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79162" y="20509"/>
            <a:ext cx="1444487" cy="6155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77079" y="5923723"/>
            <a:ext cx="4124334" cy="523220"/>
          </a:xfrm>
          <a:prstGeom prst="rect">
            <a:avLst/>
          </a:prstGeom>
          <a:solidFill>
            <a:schemeClr val="tx1"/>
          </a:solidFill>
        </p:spPr>
        <p:txBody>
          <a:bodyPr wrap="none" rtlCol="0">
            <a:spAutoFit/>
          </a:bodyPr>
          <a:lstStyle/>
          <a:p>
            <a:r>
              <a:rPr lang="en-US" sz="2800" b="1" dirty="0">
                <a:solidFill>
                  <a:schemeClr val="bg1"/>
                </a:solidFill>
              </a:rPr>
              <a:t>“Sliding window” detector</a:t>
            </a:r>
          </a:p>
        </p:txBody>
      </p:sp>
    </p:spTree>
    <p:extLst>
      <p:ext uri="{BB962C8B-B14F-4D97-AF65-F5344CB8AC3E}">
        <p14:creationId xmlns:p14="http://schemas.microsoft.com/office/powerpoint/2010/main" val="371064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625 -0.00324 L -0.00625 -0.00324 L -0.11771 -0.00533 C -0.13091 -0.00579 -0.15695 -0.00903 -0.15695 -0.00903 L -0.40625 -0.00718 C -0.40868 -0.00718 -0.41111 -0.00625 -0.41337 -0.00533 C -0.41875 -0.00324 -0.4224 -0.00208 -0.42657 0.00254 C -0.42865 0.00486 -0.43073 0.00717 -0.43229 0.01018 L -0.43802 0.02176 L -0.44098 0.02754 C -0.4408 0.03194 -0.44132 0.05162 -0.43802 0.06042 C -0.43733 0.0625 -0.43663 0.06504 -0.43525 0.0662 C -0.43264 0.06829 -0.42934 0.06875 -0.42657 0.07014 L -0.42223 0.07199 C -0.41129 0.07685 -0.41788 0.0743 -0.39601 0.07592 C -0.3724 0.07754 -0.36198 0.07685 -0.34098 0.07963 C -0.33941 0.07986 -0.32431 0.08287 -0.32223 0.08356 C -0.3191 0.08449 -0.3165 0.0875 -0.31337 0.0875 L -0.12795 0.08935 L -0.01632 0.09143 C -0.01302 0.09213 -0.00677 0.09282 -0.0033 0.09514 C -0.00174 0.09629 -0.00035 0.09768 0.00104 0.09907 C 0.00208 0.10092 0.00382 0.10254 0.00399 0.10486 C 0.00451 0.11296 0.0033 0.11852 -0.00035 0.12407 C -0.00209 0.12685 -0.00365 0.13079 -0.00625 0.13194 L -0.01059 0.13379 C -0.01615 0.14143 -0.01025 0.13472 -0.01771 0.13958 C -0.01927 0.14074 -0.02066 0.14236 -0.02205 0.14352 C -0.02709 0.14722 -0.02743 0.14722 -0.03229 0.1493 C -0.03316 0.15069 -0.03403 0.15231 -0.03525 0.15324 C -0.03646 0.15417 -0.03802 0.1544 -0.03959 0.15509 C -0.04202 0.15625 -0.04445 0.15764 -0.0467 0.15903 C -0.05209 0.16204 -0.05174 0.16296 -0.05695 0.16481 C -0.06893 0.16875 -0.05955 0.16458 -0.06997 0.16852 C -0.07136 0.16921 -0.07275 0.17014 -0.07431 0.1706 C -0.08195 0.17222 -0.09757 0.1743 -0.09757 0.1743 C -0.10452 0.17685 -0.10799 0.17824 -0.11632 0.17824 C -0.15747 0.17824 -0.19844 0.17708 -0.23959 0.17639 C -0.24393 0.17569 -0.24827 0.17477 -0.25261 0.1743 C -0.26025 0.17361 -0.26806 0.17384 -0.2757 0.17245 C -0.27882 0.17199 -0.28143 0.16898 -0.28438 0.16852 C -0.28924 0.16805 -0.2941 0.16759 -0.29896 0.16667 C -0.30486 0.16574 -0.31632 0.16273 -0.31632 0.16273 L -0.38004 0.16481 C -0.38264 0.16481 -0.3849 0.1662 -0.38733 0.16667 C -0.39219 0.16759 -0.39705 0.16805 -0.40191 0.16852 C -0.41719 0.17384 -0.39445 0.16643 -0.41927 0.17245 C -0.42084 0.17292 -0.42205 0.17384 -0.42361 0.1743 C -0.42552 0.17523 -0.42743 0.17569 -0.42934 0.17639 C -0.43091 0.17754 -0.43264 0.17847 -0.43368 0.18032 C -0.43473 0.18171 -0.4349 0.18403 -0.43525 0.18611 C -0.43594 0.1912 -0.43577 0.19629 -0.43663 0.20139 C -0.43733 0.20555 -0.43959 0.21296 -0.43959 0.21296 C -0.43907 0.22014 -0.43924 0.22731 -0.43802 0.23426 C -0.43768 0.23657 -0.43386 0.24236 -0.43229 0.24398 C -0.42952 0.24676 -0.42691 0.25023 -0.42361 0.25162 C -0.42066 0.25301 -0.41788 0.25463 -0.41493 0.25555 C -0.41198 0.25648 -0.40764 0.25787 -0.40469 0.25949 C -0.39896 0.26273 -0.39948 0.26412 -0.39323 0.26528 C -0.38733 0.2662 -0.3816 0.26713 -0.3757 0.26713 L -0.11771 0.26898 L -0.01632 0.27106 C -0.01476 0.27106 -0.01354 0.27245 -0.01198 0.27292 C -0.0092 0.27384 -0.00625 0.27407 -0.0033 0.275 C 0.00121 0.27616 0.00277 0.27685 0.00694 0.2787 C 0.00642 0.28264 0.00659 0.2868 0.00538 0.29028 C 0.00451 0.29282 0.00243 0.29398 0.00104 0.29606 C -0.004 0.30417 0.00087 0.30069 -0.00625 0.30393 C -0.00764 0.30509 -0.00903 0.30648 -0.01059 0.30764 C -0.01233 0.30926 -0.01459 0.30995 -0.01632 0.31157 C -0.02413 0.31852 -0.01285 0.31342 -0.025 0.31736 C -0.03473 0.32384 -0.02674 0.31921 -0.03663 0.32315 C -0.05139 0.32917 -0.03941 0.32546 -0.05261 0.32893 C -0.0658 0.33611 -0.05434 0.33102 -0.07431 0.33472 C -0.07622 0.33518 -0.07813 0.33634 -0.08004 0.3368 C -0.08403 0.3375 -0.08785 0.33773 -0.09167 0.33866 C -0.09358 0.33912 -0.09549 0.34004 -0.09757 0.34051 C -0.10903 0.34329 -0.10903 0.34213 -0.12205 0.34444 C -0.12466 0.34491 -0.12709 0.3456 -0.12934 0.34629 C -0.13229 0.34745 -0.13507 0.35023 -0.13802 0.35023 C -0.20035 0.35208 -0.26268 0.35162 -0.325 0.35208 C -0.34358 0.36042 -0.32361 0.35208 -0.37292 0.35602 C -0.37483 0.35625 -0.37674 0.35741 -0.37865 0.35787 C -0.38195 0.35879 -0.38542 0.35926 -0.38889 0.35995 C -0.39132 0.36042 -0.39375 0.36111 -0.39601 0.3618 C -0.39757 0.36227 -0.39896 0.36342 -0.40035 0.36389 C -0.40382 0.36458 -0.40712 0.36504 -0.41059 0.36574 C -0.41198 0.36643 -0.41354 0.36667 -0.41493 0.36759 C -0.4165 0.36875 -0.41771 0.3706 -0.41927 0.37153 C -0.42101 0.37245 -0.43108 0.375 -0.43229 0.37546 C -0.43177 0.38958 -0.43282 0.40393 -0.43091 0.41782 C -0.43038 0.42153 -0.42726 0.42361 -0.425 0.42569 C -0.42361 0.42685 -0.42205 0.42801 -0.42066 0.4294 C -0.41962 0.43055 -0.41893 0.43241 -0.41788 0.43333 C -0.41424 0.43657 -0.41146 0.4375 -0.40764 0.43912 C -0.40052 0.44861 -0.40469 0.44467 -0.38594 0.44491 L -0.12934 0.44676 L -0.01632 0.44884 C -0.01476 0.44884 -0.0132 0.44954 -0.01198 0.45069 C -0.0092 0.45347 -0.00469 0.46042 -0.00469 0.46042 C -0.00434 0.46227 -0.00278 0.46435 -0.0033 0.4662 C -0.004 0.46875 -0.00608 0.47014 -0.00764 0.47199 C -0.01146 0.47616 -0.01459 0.47731 -0.01927 0.47963 C -0.02205 0.48102 -0.02795 0.48356 -0.02795 0.48356 C -0.03507 0.49004 -0.02952 0.48611 -0.03959 0.48935 C -0.04566 0.49143 -0.04271 0.49143 -0.04966 0.49514 C -0.05243 0.49676 -0.05556 0.49745 -0.05834 0.49907 C -0.06979 0.50509 -0.06129 0.50116 -0.07292 0.50486 C -0.07674 0.50602 -0.08056 0.50741 -0.08438 0.50879 C -0.08646 0.50926 -0.08837 0.50972 -0.09028 0.51065 C -0.09167 0.51134 -0.09306 0.5125 -0.09462 0.5125 L -0.32934 0.51458 C -0.34757 0.51921 -0.32483 0.51366 -0.36129 0.51829 C -0.3632 0.51852 -0.36511 0.51991 -0.36702 0.52037 C -0.37049 0.52106 -0.37379 0.52153 -0.37726 0.52222 C -0.38004 0.52361 -0.38299 0.52523 -0.38594 0.52616 C -0.39098 0.52731 -0.39427 0.52801 -0.39896 0.52986 C -0.40035 0.53055 -0.40191 0.53125 -0.4033 0.53194 C -0.40521 0.53264 -0.40712 0.5331 -0.40903 0.53379 C -0.41198 0.53495 -0.41493 0.53634 -0.41788 0.53773 L -0.42223 0.53958 C -0.43611 0.54583 -0.41441 0.53588 -0.43229 0.54537 C -0.43507 0.54699 -0.43802 0.54792 -0.44098 0.5493 L -0.44532 0.55116 C -0.44584 0.55324 -0.4467 0.55486 -0.4467 0.55694 L -0.43663 0.5706 C -0.43264 0.57592 -0.43507 0.57384 -0.42934 0.57639 C -0.42466 0.58264 -0.42882 0.57824 -0.42223 0.58217 C -0.41146 0.58819 -0.42118 0.58426 -0.41059 0.58796 C -0.40903 0.58912 -0.40782 0.59074 -0.40625 0.59167 C -0.40261 0.59421 -0.39653 0.59491 -0.39323 0.5956 L -0.38455 0.59954 C -0.38299 0.60023 -0.3816 0.60116 -0.38004 0.60139 L -0.36702 0.60347 C -0.35382 0.60926 -0.37466 0.60023 -0.35556 0.60717 C -0.35261 0.60833 -0.34983 0.61042 -0.3467 0.61111 C -0.34063 0.6125 -0.3342 0.6125 -0.32795 0.61296 C -0.325 0.61435 -0.32223 0.61574 -0.31927 0.6169 C -0.31684 0.61782 -0.31441 0.61875 -0.31198 0.61875 L -0.14098 0.62083 L -0.05104 0.61875 C -0.00434 0.61713 -0.0724 0.61435 -0.00469 0.61875 C -0.00226 0.6287 -0.00261 0.62454 -0.00469 0.64004 C -0.00504 0.64213 -0.00521 0.64421 -0.00625 0.64583 C -0.00729 0.64768 -0.0092 0.64838 -0.01059 0.64977 C -0.01163 0.65092 -0.0125 0.65208 -0.01337 0.6537 C -0.01459 0.65532 -0.01511 0.65787 -0.01632 0.65949 C -0.01997 0.66412 -0.0217 0.66319 -0.02657 0.66528 C -0.02934 0.66643 -0.03229 0.66782 -0.03525 0.66898 C -0.03663 0.66967 -0.03802 0.67106 -0.03959 0.67106 L -0.17292 0.67292 C -0.19167 0.67384 -0.20938 0.67407 -0.22795 0.67685 C -0.25348 0.68055 -0.22379 0.67685 -0.24236 0.68055 C -0.2467 0.68148 -0.25122 0.68171 -0.25556 0.68264 C -0.27518 0.68611 -0.25243 0.6831 -0.27431 0.68634 C -0.27917 0.68727 -0.28403 0.68773 -0.28889 0.68842 C -0.30191 0.69282 -0.28577 0.68773 -0.30469 0.69236 C -0.30677 0.69282 -0.30868 0.69375 -0.31059 0.69421 C -0.32622 0.69838 -0.3125 0.69398 -0.32657 0.69815 C -0.32848 0.69861 -0.33038 0.69954 -0.33229 0.7 C -0.35174 0.7037 -0.3408 0.7 -0.354 0.70393 C -0.36702 0.70764 -0.35348 0.70393 -0.36424 0.70764 C -0.36806 0.70903 -0.37188 0.71018 -0.3757 0.71157 C -0.37778 0.71227 -0.37969 0.71296 -0.3816 0.71342 C -0.38455 0.71412 -0.38733 0.71458 -0.39028 0.71551 C -0.39184 0.71597 -0.39323 0.7169 -0.39462 0.71736 C -0.39653 0.71805 -0.39844 0.71852 -0.40035 0.71921 C -0.4033 0.72037 -0.40625 0.72199 -0.40903 0.72315 C -0.41059 0.72384 -0.41198 0.72454 -0.41337 0.725 L -0.41927 0.72708 C -0.42118 0.72824 -0.42309 0.72986 -0.425 0.73079 C -0.42639 0.73171 -0.42813 0.73148 -0.42934 0.73287 C -0.43073 0.73426 -0.43125 0.7368 -0.43229 0.73866 C -0.4316 0.74282 -0.43108 0.7493 -0.42795 0.75208 C -0.42587 0.75417 -0.42309 0.75486 -0.42066 0.75602 C -0.41407 0.75926 -0.41424 0.75833 -0.40469 0.75995 L -0.39167 0.7618 C -0.38716 0.76342 -0.38177 0.76528 -0.37726 0.76574 C -0.36268 0.76667 -0.34827 0.7669 -0.33368 0.76759 L -0.27292 0.77338 C -0.26997 0.77407 -0.26702 0.77477 -0.26424 0.77523 C -0.25938 0.77616 -0.25452 0.77616 -0.24966 0.77731 C -0.24584 0.77824 -0.24202 0.77986 -0.23802 0.78102 C -0.23386 0.78264 -0.22934 0.78217 -0.225 0.7831 C -0.22257 0.78356 -0.22032 0.78495 -0.21771 0.78495 L -0.01927 0.78704 C -0.01875 0.79074 -0.01893 0.79491 -0.01771 0.79861 C -0.0165 0.80278 -0.01302 0.80579 -0.01198 0.81018 L -0.01059 0.81597 C -0.01059 0.81597 -0.01077 0.84722 -0.01493 0.85254 C -0.01684 0.85509 -0.01806 0.85926 -0.02066 0.86042 L -0.025 0.86227 C -0.02657 0.86366 -0.02778 0.86528 -0.02934 0.8662 C -0.03125 0.86713 -0.04098 0.86967 -0.04236 0.86991 C -0.05052 0.87245 -0.04723 0.87222 -0.05695 0.87384 C -0.06181 0.87477 -0.0665 0.87523 -0.07136 0.87592 L -0.27865 0.87199 C -0.28264 0.87176 -0.28629 0.87037 -0.29028 0.86991 C -0.3066 0.86898 -0.32309 0.86875 -0.33959 0.86805 C -0.36893 0.86458 -0.35903 0.86481 -0.40469 0.86805 C -0.40677 0.86829 -0.40851 0.86991 -0.41059 0.86991 C -0.41632 0.8706 -0.42223 0.86991 -0.42795 0.86991 L -0.43368 0.86412 " pathEditMode="relative" ptsTypes="AAAAAAAAAAAAAAAAAAAAAAAAAAAAAAAAAAAAAAAAAAAAAAAAAAAAAAAAAAAAAAAAAAAAAAAAAAAAAAAAAAAAAAAAAAAAAAAAAAAAAAAAAAAAAAAAAAAAAAAAAAAAAAAAAAAAAAAAAAAAAAAAAAAAAAAAAAAAAAAAAAAAAAAAAAAAAAAAAAAAAAAAAAAAAAAAAAAAAAAAAAA">
                                      <p:cBhvr>
                                        <p:cTn id="14" dur="5000" fill="hold"/>
                                        <p:tgtEl>
                                          <p:spTgt spid="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grpId="0" nodeType="clickEffect">
                                  <p:stCondLst>
                                    <p:cond delay="0"/>
                                  </p:stCondLst>
                                  <p:childTnLst>
                                    <p:animMotion origin="layout" path="M 1.66667E-6 -1.85185E-6 L 1.66667E-6 0.00023 C -0.05695 0.01459 -0.0158 0.00533 -0.14636 0.00209 C -0.14896 0.00185 -0.15122 0.00023 -0.15365 -1.85185E-6 C -0.17014 -0.00092 -0.18646 -0.00092 -0.20295 -0.00162 C -0.20625 -0.00231 -0.20972 -0.00278 -0.21302 -0.00347 C -0.21511 -0.00416 -0.21684 -0.00486 -0.21893 -0.00532 C -0.22361 -0.00625 -0.22865 -0.00648 -0.23333 -0.00717 C -0.23629 -0.00764 -0.23924 -0.00856 -0.24202 -0.00879 C -0.25226 -0.00856 -0.26233 -0.00833 -0.27257 -0.00717 C -0.27396 -0.00694 -0.27535 -0.00579 -0.27691 -0.00532 C -0.27882 -0.00463 -0.28073 -0.0044 -0.28264 -0.00347 C -0.28403 -0.00301 -0.28542 -0.00208 -0.28698 -0.00162 C -0.2974 0.00093 -0.31059 0.00116 -0.32031 0.00209 C -0.33108 0.00533 -0.32188 0.00278 -0.33768 0.00556 C -0.36042 0.00972 -0.32899 0.00486 -0.35938 0.00926 C -0.36146 0.00996 -0.3632 0.01065 -0.36528 0.01111 C -0.36858 0.01204 -0.37205 0.01204 -0.37535 0.01296 C -0.3783 0.01389 -0.38403 0.01644 -0.38403 0.01667 C -0.38559 0.01783 -0.38715 0.01898 -0.38837 0.02037 C -0.39045 0.02246 -0.39236 0.025 -0.39427 0.02755 C -0.39514 0.02871 -0.39636 0.02986 -0.39705 0.03125 L -0.4 0.03681 C -0.39948 0.04445 -0.40278 0.0588 -0.39566 0.06412 C -0.39427 0.06528 -0.39271 0.06551 -0.39132 0.06621 C -0.38542 0.07338 -0.39202 0.06644 -0.38264 0.07153 C -0.38108 0.07246 -0.37986 0.07431 -0.3783 0.075 C -0.37587 0.07662 -0.37049 0.07801 -0.36806 0.07894 C -0.35035 0.08565 -0.36962 0.08009 -0.34636 0.08426 C -0.32882 0.0875 -0.34688 0.08449 -0.33472 0.08796 C -0.33195 0.08889 -0.32899 0.08912 -0.32604 0.08982 C -0.32413 0.09028 -0.32222 0.09144 -0.32031 0.09167 C -0.31545 0.09236 -0.31059 0.09259 -0.3059 0.09352 C -0.30347 0.09398 -0.30104 0.09514 -0.29861 0.09537 C -0.2908 0.09607 -0.28316 0.09653 -0.27535 0.09722 C -0.26268 0.10023 -0.26389 0.10046 -0.24497 0.1007 L -0.0566 0.10278 L -0.03924 0.10996 L -0.0349 0.11181 C -0.03333 0.11227 -0.03195 0.1132 -0.03056 0.11366 C -0.0217 0.11597 -0.02552 0.11459 -0.01893 0.11713 C -0.01545 0.13009 -0.01441 0.12917 -0.01754 0.14491 C -0.01788 0.14676 -0.0191 0.14884 -0.02031 0.15023 C -0.02153 0.15139 -0.02344 0.15116 -0.02465 0.15209 C -0.02622 0.15301 -0.02743 0.15486 -0.02899 0.15579 C -0.0309 0.15671 -0.03299 0.15695 -0.0349 0.15764 C -0.03785 0.15857 -0.04063 0.16019 -0.04358 0.16134 L -0.05521 0.16482 L -0.23768 0.16296 C -0.24879 0.16273 -0.2599 0.16134 -0.27101 0.16134 C -0.29913 0.16134 -0.32708 0.1625 -0.35504 0.16296 C -0.36146 0.16435 -0.36493 0.16505 -0.37101 0.16667 C -0.37292 0.16713 -0.375 0.16783 -0.37691 0.16852 C -0.37969 0.16968 -0.38299 0.17014 -0.38559 0.17222 L -0.39427 0.1794 C -0.39566 0.18079 -0.39688 0.18264 -0.39861 0.18334 L -0.40295 0.18496 C -0.40382 0.18704 -0.40469 0.18866 -0.40573 0.19051 C -0.4066 0.19167 -0.40799 0.19259 -0.40868 0.19421 C -0.40955 0.19584 -0.40972 0.19792 -0.41007 0.19977 C -0.40972 0.2088 -0.40955 0.21806 -0.40868 0.22709 C -0.40851 0.22917 -0.40799 0.23079 -0.40729 0.23264 C -0.40556 0.23658 -0.40399 0.24051 -0.40139 0.24352 C -0.40052 0.24491 -0.39965 0.2463 -0.39861 0.24722 C -0.39722 0.24815 -0.39566 0.24838 -0.39427 0.24908 C -0.38629 0.25579 -0.39306 0.25116 -0.37969 0.2544 C -0.3783 0.25486 -0.37691 0.25602 -0.37535 0.25648 C -0.37101 0.25741 -0.36667 0.25764 -0.36233 0.25834 L -0.3507 0.25996 C -0.34792 0.26065 -0.34497 0.26158 -0.34202 0.26204 C -0.33715 0.26273 -0.33229 0.26273 -0.32761 0.26366 C -0.32518 0.26412 -0.32274 0.26505 -0.32031 0.26551 C -0.31649 0.26644 -0.3125 0.26667 -0.30868 0.26736 C -0.29688 0.26968 -0.30261 0.27084 -0.28559 0.27107 C -0.25174 0.27153 -0.21788 0.27107 -0.18403 0.27107 L -0.18403 0.2713 " pathEditMode="relative" rAng="0" ptsTypes="AAAAAAAAAAAAAAAAAAAAAAAAAAAAAAAAAAAAAAAAAAAAAAAAAAAAAAAAAAAAAAAAAAAAAAAAAAAA">
                                      <p:cBhvr>
                                        <p:cTn id="24" dur="2000" fill="hold"/>
                                        <p:tgtEl>
                                          <p:spTgt spid="5"/>
                                        </p:tgtEl>
                                        <p:attrNameLst>
                                          <p:attrName>ppt_x</p:attrName>
                                          <p:attrName>ppt_y</p:attrName>
                                        </p:attrNameLst>
                                      </p:cBhvr>
                                      <p:rCtr x="-20503" y="1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5" grpId="0" animBg="1"/>
      <p:bldP spid="5" grpId="1"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1.jpg"/>
          <p:cNvPicPr>
            <a:picLocks noChangeAspect="1"/>
          </p:cNvPicPr>
          <p:nvPr/>
        </p:nvPicPr>
        <p:blipFill>
          <a:blip r:embed="rId3" cstate="print"/>
          <a:srcRect/>
          <a:stretch>
            <a:fillRect/>
          </a:stretch>
        </p:blipFill>
        <p:spPr bwMode="auto">
          <a:xfrm>
            <a:off x="508000" y="1539875"/>
            <a:ext cx="1935163" cy="1450975"/>
          </a:xfrm>
          <a:prstGeom prst="rect">
            <a:avLst/>
          </a:prstGeom>
          <a:noFill/>
          <a:ln w="19050">
            <a:solidFill>
              <a:schemeClr val="tx1"/>
            </a:solidFill>
            <a:miter lim="800000"/>
            <a:headEnd/>
            <a:tailEnd/>
          </a:ln>
        </p:spPr>
      </p:pic>
      <p:pic>
        <p:nvPicPr>
          <p:cNvPr id="5" name="Picture 4" descr="im2.jpg"/>
          <p:cNvPicPr>
            <a:picLocks noChangeAspect="1"/>
          </p:cNvPicPr>
          <p:nvPr/>
        </p:nvPicPr>
        <p:blipFill>
          <a:blip r:embed="rId4" cstate="print"/>
          <a:srcRect/>
          <a:stretch>
            <a:fillRect/>
          </a:stretch>
        </p:blipFill>
        <p:spPr bwMode="auto">
          <a:xfrm>
            <a:off x="657225" y="1689100"/>
            <a:ext cx="1935163" cy="1450975"/>
          </a:xfrm>
          <a:prstGeom prst="rect">
            <a:avLst/>
          </a:prstGeom>
          <a:noFill/>
          <a:ln w="19050">
            <a:solidFill>
              <a:schemeClr val="tx1"/>
            </a:solidFill>
            <a:miter lim="800000"/>
            <a:headEnd/>
            <a:tailEnd/>
          </a:ln>
        </p:spPr>
      </p:pic>
      <p:pic>
        <p:nvPicPr>
          <p:cNvPr id="6" name="Picture 5" descr="im3.jpg"/>
          <p:cNvPicPr>
            <a:picLocks noChangeAspect="1"/>
          </p:cNvPicPr>
          <p:nvPr/>
        </p:nvPicPr>
        <p:blipFill>
          <a:blip r:embed="rId5" cstate="print"/>
          <a:srcRect/>
          <a:stretch>
            <a:fillRect/>
          </a:stretch>
        </p:blipFill>
        <p:spPr bwMode="auto">
          <a:xfrm>
            <a:off x="806450" y="1838325"/>
            <a:ext cx="1935163" cy="1452563"/>
          </a:xfrm>
          <a:prstGeom prst="rect">
            <a:avLst/>
          </a:prstGeom>
          <a:noFill/>
          <a:ln w="19050">
            <a:solidFill>
              <a:schemeClr val="tx1"/>
            </a:solidFill>
            <a:miter lim="800000"/>
            <a:headEnd/>
            <a:tailEnd/>
          </a:ln>
        </p:spPr>
      </p:pic>
      <p:pic>
        <p:nvPicPr>
          <p:cNvPr id="7" name="Picture 6" descr="im4.jpg"/>
          <p:cNvPicPr>
            <a:picLocks noChangeAspect="1"/>
          </p:cNvPicPr>
          <p:nvPr/>
        </p:nvPicPr>
        <p:blipFill>
          <a:blip r:embed="rId6" cstate="print"/>
          <a:srcRect/>
          <a:stretch>
            <a:fillRect/>
          </a:stretch>
        </p:blipFill>
        <p:spPr bwMode="auto">
          <a:xfrm>
            <a:off x="957263" y="1989138"/>
            <a:ext cx="1935162" cy="1450975"/>
          </a:xfrm>
          <a:prstGeom prst="rect">
            <a:avLst/>
          </a:prstGeom>
          <a:noFill/>
          <a:ln w="19050">
            <a:solidFill>
              <a:schemeClr val="tx1"/>
            </a:solidFill>
            <a:miter lim="800000"/>
            <a:headEnd/>
            <a:tailEnd/>
          </a:ln>
        </p:spPr>
      </p:pic>
      <p:pic>
        <p:nvPicPr>
          <p:cNvPr id="8" name="Picture 7" descr="im5.jpg"/>
          <p:cNvPicPr>
            <a:picLocks noChangeAspect="1"/>
          </p:cNvPicPr>
          <p:nvPr/>
        </p:nvPicPr>
        <p:blipFill>
          <a:blip r:embed="rId7" cstate="print"/>
          <a:srcRect/>
          <a:stretch>
            <a:fillRect/>
          </a:stretch>
        </p:blipFill>
        <p:spPr bwMode="auto">
          <a:xfrm>
            <a:off x="1106488" y="2138363"/>
            <a:ext cx="1935162" cy="1452562"/>
          </a:xfrm>
          <a:prstGeom prst="rect">
            <a:avLst/>
          </a:prstGeom>
          <a:noFill/>
          <a:ln w="19050">
            <a:solidFill>
              <a:schemeClr val="tx1"/>
            </a:solidFill>
            <a:miter lim="800000"/>
            <a:headEnd/>
            <a:tailEnd/>
          </a:ln>
        </p:spPr>
      </p:pic>
      <p:sp>
        <p:nvSpPr>
          <p:cNvPr id="82951" name="Title 9"/>
          <p:cNvSpPr>
            <a:spLocks noGrp="1"/>
          </p:cNvSpPr>
          <p:nvPr>
            <p:ph type="title"/>
          </p:nvPr>
        </p:nvSpPr>
        <p:spPr>
          <a:xfrm>
            <a:off x="665163" y="0"/>
            <a:ext cx="7772400" cy="1143000"/>
          </a:xfrm>
        </p:spPr>
        <p:txBody>
          <a:bodyPr/>
          <a:lstStyle/>
          <a:p>
            <a:r>
              <a:rPr lang="en-US" dirty="0"/>
              <a:t>Enter: Noise</a:t>
            </a:r>
          </a:p>
        </p:txBody>
      </p:sp>
      <p:sp>
        <p:nvSpPr>
          <p:cNvPr id="56328" name="Content Placeholder 12"/>
          <p:cNvSpPr>
            <a:spLocks noGrp="1"/>
          </p:cNvSpPr>
          <p:nvPr>
            <p:ph idx="1"/>
          </p:nvPr>
        </p:nvSpPr>
        <p:spPr>
          <a:xfrm>
            <a:off x="665163" y="4159250"/>
            <a:ext cx="7772400" cy="2374072"/>
          </a:xfrm>
        </p:spPr>
        <p:txBody>
          <a:bodyPr>
            <a:normAutofit fontScale="92500" lnSpcReduction="20000"/>
          </a:bodyPr>
          <a:lstStyle/>
          <a:p>
            <a:r>
              <a:rPr lang="en-US" sz="2400" dirty="0"/>
              <a:t>We talked about how the same object will look very different across images </a:t>
            </a:r>
          </a:p>
          <a:p>
            <a:r>
              <a:rPr lang="en-US" sz="2400" dirty="0"/>
              <a:t>Even multiple images of the same static scene will not be identical.</a:t>
            </a:r>
          </a:p>
          <a:p>
            <a:r>
              <a:rPr lang="en-US" sz="2400" dirty="0"/>
              <a:t>How could we reduce the noise, i.e., give an estimate of the true intensities?</a:t>
            </a:r>
          </a:p>
          <a:p>
            <a:r>
              <a:rPr lang="en-US" sz="2400" dirty="0"/>
              <a:t>What if there’s only one image?</a:t>
            </a:r>
          </a:p>
        </p:txBody>
      </p:sp>
      <p:pic>
        <p:nvPicPr>
          <p:cNvPr id="14" name="Picture 13" descr="noise2.jpg"/>
          <p:cNvPicPr>
            <a:picLocks noChangeAspect="1"/>
          </p:cNvPicPr>
          <p:nvPr/>
        </p:nvPicPr>
        <p:blipFill>
          <a:blip r:embed="rId8" cstate="print"/>
          <a:srcRect/>
          <a:stretch>
            <a:fillRect/>
          </a:stretch>
        </p:blipFill>
        <p:spPr bwMode="auto">
          <a:xfrm>
            <a:off x="3403600" y="1420813"/>
            <a:ext cx="2628900" cy="2628900"/>
          </a:xfrm>
          <a:prstGeom prst="rect">
            <a:avLst/>
          </a:prstGeom>
          <a:noFill/>
          <a:ln w="38100">
            <a:solidFill>
              <a:schemeClr val="accent1"/>
            </a:solidFill>
            <a:miter lim="800000"/>
            <a:headEnd/>
            <a:tailEnd/>
          </a:ln>
        </p:spPr>
      </p:pic>
      <p:pic>
        <p:nvPicPr>
          <p:cNvPr id="82954" name="Picture 14" descr="noise1.jpg"/>
          <p:cNvPicPr>
            <a:picLocks noChangeAspect="1"/>
          </p:cNvPicPr>
          <p:nvPr/>
        </p:nvPicPr>
        <p:blipFill>
          <a:blip r:embed="rId9" cstate="print"/>
          <a:srcRect/>
          <a:stretch>
            <a:fillRect/>
          </a:stretch>
        </p:blipFill>
        <p:spPr bwMode="auto">
          <a:xfrm>
            <a:off x="6288088" y="1420813"/>
            <a:ext cx="2628900" cy="2628900"/>
          </a:xfrm>
          <a:prstGeom prst="rect">
            <a:avLst/>
          </a:prstGeom>
          <a:noFill/>
          <a:ln w="38100">
            <a:solidFill>
              <a:schemeClr val="accent1"/>
            </a:solidFill>
            <a:miter lim="800000"/>
            <a:headEnd/>
            <a:tailEnd/>
          </a:ln>
        </p:spPr>
      </p:pic>
      <p:sp>
        <p:nvSpPr>
          <p:cNvPr id="17" name="Rectangle 16"/>
          <p:cNvSpPr/>
          <p:nvPr/>
        </p:nvSpPr>
        <p:spPr>
          <a:xfrm>
            <a:off x="1103313" y="2151063"/>
            <a:ext cx="255587" cy="25558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endParaRPr>
          </a:p>
        </p:txBody>
      </p:sp>
      <p:pic>
        <p:nvPicPr>
          <p:cNvPr id="9" name="Picture 8" descr="im6.jpg"/>
          <p:cNvPicPr>
            <a:picLocks noChangeAspect="1"/>
          </p:cNvPicPr>
          <p:nvPr/>
        </p:nvPicPr>
        <p:blipFill>
          <a:blip r:embed="rId10" cstate="print"/>
          <a:srcRect/>
          <a:stretch>
            <a:fillRect/>
          </a:stretch>
        </p:blipFill>
        <p:spPr bwMode="auto">
          <a:xfrm>
            <a:off x="1257300" y="2289175"/>
            <a:ext cx="1935163" cy="1450975"/>
          </a:xfrm>
          <a:prstGeom prst="rect">
            <a:avLst/>
          </a:prstGeom>
          <a:noFill/>
          <a:ln w="19050">
            <a:solidFill>
              <a:schemeClr val="tx1"/>
            </a:solidFill>
            <a:miter lim="800000"/>
            <a:headEnd/>
            <a:tailEnd/>
          </a:ln>
        </p:spPr>
      </p:pic>
      <p:sp>
        <p:nvSpPr>
          <p:cNvPr id="16" name="Rectangle 15"/>
          <p:cNvSpPr/>
          <p:nvPr/>
        </p:nvSpPr>
        <p:spPr>
          <a:xfrm>
            <a:off x="1249363" y="2297113"/>
            <a:ext cx="255587" cy="25558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endParaRPr>
          </a:p>
        </p:txBody>
      </p:sp>
    </p:spTree>
    <p:extLst>
      <p:ext uri="{BB962C8B-B14F-4D97-AF65-F5344CB8AC3E}">
        <p14:creationId xmlns:p14="http://schemas.microsoft.com/office/powerpoint/2010/main" val="201898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3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628650" y="0"/>
            <a:ext cx="7772400" cy="1143000"/>
          </a:xfrm>
        </p:spPr>
        <p:txBody>
          <a:bodyPr/>
          <a:lstStyle/>
          <a:p>
            <a:r>
              <a:rPr lang="en-US"/>
              <a:t>Common types of noise</a:t>
            </a:r>
          </a:p>
        </p:txBody>
      </p:sp>
      <p:sp>
        <p:nvSpPr>
          <p:cNvPr id="80899" name="Content Placeholder 2"/>
          <p:cNvSpPr>
            <a:spLocks noGrp="1"/>
          </p:cNvSpPr>
          <p:nvPr>
            <p:ph idx="1"/>
          </p:nvPr>
        </p:nvSpPr>
        <p:spPr>
          <a:xfrm>
            <a:off x="592138" y="1384300"/>
            <a:ext cx="3432175" cy="4114800"/>
          </a:xfrm>
        </p:spPr>
        <p:txBody>
          <a:bodyPr>
            <a:noAutofit/>
          </a:bodyPr>
          <a:lstStyle/>
          <a:p>
            <a:pPr marL="341313" lvl="1" indent="-341313">
              <a:spcAft>
                <a:spcPts val="1200"/>
              </a:spcAft>
            </a:pPr>
            <a:r>
              <a:rPr lang="en-US" sz="2400" b="1" dirty="0">
                <a:cs typeface="Arial" pitchFamily="34" charset="0"/>
              </a:rPr>
              <a:t>Salt and pepper noise</a:t>
            </a:r>
            <a:r>
              <a:rPr lang="en-US" sz="2400" dirty="0">
                <a:cs typeface="Arial" pitchFamily="34" charset="0"/>
              </a:rPr>
              <a:t>: random occurrences of   black and white pixels</a:t>
            </a:r>
          </a:p>
          <a:p>
            <a:pPr marL="341313" lvl="1" indent="-341313">
              <a:spcAft>
                <a:spcPts val="1200"/>
              </a:spcAft>
            </a:pPr>
            <a:r>
              <a:rPr lang="en-US" sz="2400" b="1" dirty="0">
                <a:cs typeface="Arial" pitchFamily="34" charset="0"/>
              </a:rPr>
              <a:t>Impulse noise: </a:t>
            </a:r>
            <a:r>
              <a:rPr lang="en-US" sz="2400" dirty="0">
                <a:cs typeface="Arial" pitchFamily="34" charset="0"/>
              </a:rPr>
              <a:t>random occurrences of white pixels</a:t>
            </a:r>
          </a:p>
          <a:p>
            <a:pPr marL="341313" lvl="1" indent="-341313">
              <a:spcAft>
                <a:spcPts val="1200"/>
              </a:spcAft>
            </a:pPr>
            <a:r>
              <a:rPr lang="en-US" sz="2400" b="1" dirty="0">
                <a:cs typeface="Arial" pitchFamily="34" charset="0"/>
              </a:rPr>
              <a:t>Gaussian noise</a:t>
            </a:r>
            <a:r>
              <a:rPr lang="en-US" sz="2400" dirty="0">
                <a:cs typeface="Arial" pitchFamily="34" charset="0"/>
              </a:rPr>
              <a:t>: variations in intensity drawn from a Gaussian normal distribution</a:t>
            </a:r>
            <a:endParaRPr lang="en-US" sz="2400" b="1" dirty="0">
              <a:cs typeface="Arial" pitchFamily="34" charset="0"/>
            </a:endParaRPr>
          </a:p>
          <a:p>
            <a:pPr marL="341313" lvl="1" indent="-341313">
              <a:spcAft>
                <a:spcPts val="1200"/>
              </a:spcAft>
            </a:pPr>
            <a:endParaRPr lang="en-US" sz="2400" dirty="0">
              <a:cs typeface="Arial" pitchFamily="34" charset="0"/>
            </a:endParaRPr>
          </a:p>
          <a:p>
            <a:pPr marL="341313" indent="-341313">
              <a:spcAft>
                <a:spcPts val="1200"/>
              </a:spcAft>
            </a:pPr>
            <a:endParaRPr lang="en-US" sz="2800" dirty="0"/>
          </a:p>
        </p:txBody>
      </p:sp>
      <p:pic>
        <p:nvPicPr>
          <p:cNvPr id="80900" name="Picture 5" descr="noise"/>
          <p:cNvPicPr>
            <a:picLocks noChangeAspect="1" noChangeArrowheads="1"/>
          </p:cNvPicPr>
          <p:nvPr/>
        </p:nvPicPr>
        <p:blipFill>
          <a:blip r:embed="rId3" cstate="print"/>
          <a:srcRect/>
          <a:stretch>
            <a:fillRect/>
          </a:stretch>
        </p:blipFill>
        <p:spPr bwMode="auto">
          <a:xfrm>
            <a:off x="4279900" y="1201738"/>
            <a:ext cx="4243388" cy="5299075"/>
          </a:xfrm>
          <a:prstGeom prst="rect">
            <a:avLst/>
          </a:prstGeom>
          <a:noFill/>
          <a:ln w="9525">
            <a:noFill/>
            <a:miter lim="800000"/>
            <a:headEnd/>
            <a:tailEnd/>
          </a:ln>
        </p:spPr>
      </p:pic>
      <p:sp>
        <p:nvSpPr>
          <p:cNvPr id="80901" name="TextBox 4"/>
          <p:cNvSpPr txBox="1">
            <a:spLocks noChangeArrowheads="1"/>
          </p:cNvSpPr>
          <p:nvPr/>
        </p:nvSpPr>
        <p:spPr bwMode="auto">
          <a:xfrm>
            <a:off x="7821613" y="6569075"/>
            <a:ext cx="2811462" cy="277813"/>
          </a:xfrm>
          <a:prstGeom prst="rect">
            <a:avLst/>
          </a:prstGeom>
          <a:noFill/>
          <a:ln w="9525">
            <a:noFill/>
            <a:miter lim="800000"/>
            <a:headEnd/>
            <a:tailEnd/>
          </a:ln>
        </p:spPr>
        <p:txBody>
          <a:bodyPr>
            <a:spAutoFit/>
          </a:bodyPr>
          <a:lstStyle/>
          <a:p>
            <a:pPr fontAlgn="base">
              <a:spcBef>
                <a:spcPct val="0"/>
              </a:spcBef>
              <a:spcAft>
                <a:spcPct val="0"/>
              </a:spcAft>
            </a:pPr>
            <a:r>
              <a:rPr lang="en-US" sz="1200">
                <a:solidFill>
                  <a:srgbClr val="000000"/>
                </a:solidFill>
              </a:rPr>
              <a:t>Source: S. Seitz</a:t>
            </a:r>
          </a:p>
        </p:txBody>
      </p:sp>
    </p:spTree>
    <p:extLst>
      <p:ext uri="{BB962C8B-B14F-4D97-AF65-F5344CB8AC3E}">
        <p14:creationId xmlns:p14="http://schemas.microsoft.com/office/powerpoint/2010/main" val="3066715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09575" y="-39688"/>
            <a:ext cx="8229600" cy="1143001"/>
          </a:xfrm>
        </p:spPr>
        <p:txBody>
          <a:bodyPr/>
          <a:lstStyle/>
          <a:p>
            <a:pPr eaLnBrk="1" hangingPunct="1"/>
            <a:r>
              <a:rPr lang="en-US"/>
              <a:t>Gaussian noise</a:t>
            </a:r>
          </a:p>
        </p:txBody>
      </p:sp>
      <p:sp>
        <p:nvSpPr>
          <p:cNvPr id="81923" name="TextBox 5"/>
          <p:cNvSpPr txBox="1">
            <a:spLocks noChangeArrowheads="1"/>
          </p:cNvSpPr>
          <p:nvPr/>
        </p:nvSpPr>
        <p:spPr bwMode="auto">
          <a:xfrm>
            <a:off x="7712075" y="6569075"/>
            <a:ext cx="2811463" cy="277813"/>
          </a:xfrm>
          <a:prstGeom prst="rect">
            <a:avLst/>
          </a:prstGeom>
          <a:noFill/>
          <a:ln w="9525">
            <a:noFill/>
            <a:miter lim="800000"/>
            <a:headEnd/>
            <a:tailEnd/>
          </a:ln>
        </p:spPr>
        <p:txBody>
          <a:bodyPr>
            <a:spAutoFit/>
          </a:bodyPr>
          <a:lstStyle/>
          <a:p>
            <a:pPr fontAlgn="base">
              <a:spcBef>
                <a:spcPct val="0"/>
              </a:spcBef>
              <a:spcAft>
                <a:spcPct val="0"/>
              </a:spcAft>
            </a:pPr>
            <a:r>
              <a:rPr lang="en-US" sz="1200">
                <a:solidFill>
                  <a:srgbClr val="000000"/>
                </a:solidFill>
              </a:rPr>
              <a:t>Fig: M. Hebert</a:t>
            </a:r>
          </a:p>
        </p:txBody>
      </p:sp>
      <p:grpSp>
        <p:nvGrpSpPr>
          <p:cNvPr id="2" name="Group 8"/>
          <p:cNvGrpSpPr>
            <a:grpSpLocks/>
          </p:cNvGrpSpPr>
          <p:nvPr/>
        </p:nvGrpSpPr>
        <p:grpSpPr bwMode="auto">
          <a:xfrm>
            <a:off x="555625" y="800100"/>
            <a:ext cx="6813550" cy="5229225"/>
            <a:chOff x="-101664" y="1201707"/>
            <a:chExt cx="6813550" cy="5229225"/>
          </a:xfrm>
        </p:grpSpPr>
        <p:pic>
          <p:nvPicPr>
            <p:cNvPr id="81927" name="Picture 2"/>
            <p:cNvPicPr>
              <a:picLocks noChangeAspect="1" noChangeArrowheads="1"/>
            </p:cNvPicPr>
            <p:nvPr/>
          </p:nvPicPr>
          <p:blipFill>
            <a:blip r:embed="rId3" cstate="print"/>
            <a:srcRect/>
            <a:stretch>
              <a:fillRect/>
            </a:stretch>
          </p:blipFill>
          <p:spPr bwMode="auto">
            <a:xfrm>
              <a:off x="-101664" y="1201707"/>
              <a:ext cx="6813550" cy="5229225"/>
            </a:xfrm>
            <a:prstGeom prst="rect">
              <a:avLst/>
            </a:prstGeom>
            <a:noFill/>
            <a:ln w="9525">
              <a:noFill/>
              <a:miter lim="800000"/>
              <a:headEnd/>
              <a:tailEnd/>
            </a:ln>
          </p:spPr>
        </p:pic>
        <p:sp>
          <p:nvSpPr>
            <p:cNvPr id="81928" name="Rectangle 6"/>
            <p:cNvSpPr>
              <a:spLocks noChangeArrowheads="1"/>
            </p:cNvSpPr>
            <p:nvPr/>
          </p:nvSpPr>
          <p:spPr bwMode="auto">
            <a:xfrm>
              <a:off x="52263" y="1384272"/>
              <a:ext cx="1095390" cy="1131903"/>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a:solidFill>
                  <a:srgbClr val="000000"/>
                </a:solidFill>
              </a:endParaRPr>
            </a:p>
          </p:txBody>
        </p:sp>
      </p:grpSp>
      <p:sp>
        <p:nvSpPr>
          <p:cNvPr id="81925" name="TextBox 7"/>
          <p:cNvSpPr txBox="1">
            <a:spLocks noChangeArrowheads="1"/>
          </p:cNvSpPr>
          <p:nvPr/>
        </p:nvSpPr>
        <p:spPr bwMode="auto">
          <a:xfrm>
            <a:off x="2636838" y="5842000"/>
            <a:ext cx="4564062" cy="522288"/>
          </a:xfrm>
          <a:prstGeom prst="rect">
            <a:avLst/>
          </a:prstGeom>
          <a:noFill/>
          <a:ln w="9525">
            <a:noFill/>
            <a:miter lim="800000"/>
            <a:headEnd/>
            <a:tailEnd/>
          </a:ln>
        </p:spPr>
        <p:txBody>
          <a:bodyPr>
            <a:spAutoFit/>
          </a:bodyPr>
          <a:lstStyle/>
          <a:p>
            <a:pPr fontAlgn="base">
              <a:spcBef>
                <a:spcPct val="0"/>
              </a:spcBef>
              <a:spcAft>
                <a:spcPct val="0"/>
              </a:spcAft>
            </a:pPr>
            <a:r>
              <a:rPr lang="en-US" sz="1400" b="1" dirty="0">
                <a:solidFill>
                  <a:srgbClr val="000000"/>
                </a:solidFill>
                <a:latin typeface="Courier New" pitchFamily="49" charset="0"/>
                <a:cs typeface="Courier New" pitchFamily="49" charset="0"/>
              </a:rPr>
              <a:t>&gt;&gt; noise = </a:t>
            </a:r>
            <a:r>
              <a:rPr lang="en-US" sz="1400" b="1" dirty="0" err="1">
                <a:solidFill>
                  <a:srgbClr val="000000"/>
                </a:solidFill>
                <a:latin typeface="Courier New" pitchFamily="49" charset="0"/>
                <a:cs typeface="Courier New" pitchFamily="49" charset="0"/>
              </a:rPr>
              <a:t>randn</a:t>
            </a:r>
            <a:r>
              <a:rPr lang="en-US" sz="1400" b="1" dirty="0">
                <a:solidFill>
                  <a:srgbClr val="000000"/>
                </a:solidFill>
                <a:latin typeface="Courier New" pitchFamily="49" charset="0"/>
                <a:cs typeface="Courier New" pitchFamily="49" charset="0"/>
              </a:rPr>
              <a:t>(size(</a:t>
            </a:r>
            <a:r>
              <a:rPr lang="en-US" sz="1400" b="1" dirty="0" err="1">
                <a:solidFill>
                  <a:srgbClr val="000000"/>
                </a:solidFill>
                <a:latin typeface="Courier New" pitchFamily="49" charset="0"/>
                <a:cs typeface="Courier New" pitchFamily="49" charset="0"/>
              </a:rPr>
              <a:t>im</a:t>
            </a:r>
            <a:r>
              <a:rPr lang="en-US" sz="1400" b="1" dirty="0">
                <a:solidFill>
                  <a:srgbClr val="000000"/>
                </a:solidFill>
                <a:latin typeface="Courier New" pitchFamily="49" charset="0"/>
                <a:cs typeface="Courier New" pitchFamily="49" charset="0"/>
              </a:rPr>
              <a:t>)).*sigma;</a:t>
            </a:r>
          </a:p>
          <a:p>
            <a:pPr fontAlgn="base">
              <a:spcBef>
                <a:spcPct val="0"/>
              </a:spcBef>
              <a:spcAft>
                <a:spcPct val="0"/>
              </a:spcAft>
            </a:pPr>
            <a:r>
              <a:rPr lang="en-US" sz="1400" b="1" dirty="0">
                <a:solidFill>
                  <a:srgbClr val="000000"/>
                </a:solidFill>
                <a:latin typeface="Courier New" pitchFamily="49" charset="0"/>
                <a:cs typeface="Courier New" pitchFamily="49" charset="0"/>
              </a:rPr>
              <a:t>&gt;&gt; output = </a:t>
            </a:r>
            <a:r>
              <a:rPr lang="en-US" sz="1400" b="1" dirty="0" err="1">
                <a:solidFill>
                  <a:srgbClr val="000000"/>
                </a:solidFill>
                <a:latin typeface="Courier New" pitchFamily="49" charset="0"/>
                <a:cs typeface="Courier New" pitchFamily="49" charset="0"/>
              </a:rPr>
              <a:t>im</a:t>
            </a:r>
            <a:r>
              <a:rPr lang="en-US" sz="1400" b="1" dirty="0">
                <a:solidFill>
                  <a:srgbClr val="000000"/>
                </a:solidFill>
                <a:latin typeface="Courier New" pitchFamily="49" charset="0"/>
                <a:cs typeface="Courier New" pitchFamily="49" charset="0"/>
              </a:rPr>
              <a:t> + noise;</a:t>
            </a:r>
          </a:p>
        </p:txBody>
      </p:sp>
      <p:sp>
        <p:nvSpPr>
          <p:cNvPr id="8" name="TextBox 7"/>
          <p:cNvSpPr txBox="1">
            <a:spLocks noChangeArrowheads="1"/>
          </p:cNvSpPr>
          <p:nvPr/>
        </p:nvSpPr>
        <p:spPr bwMode="auto">
          <a:xfrm>
            <a:off x="2592388" y="6381750"/>
            <a:ext cx="6659562" cy="430213"/>
          </a:xfrm>
          <a:prstGeom prst="rect">
            <a:avLst/>
          </a:prstGeom>
          <a:noFill/>
          <a:ln w="9525">
            <a:noFill/>
            <a:miter lim="800000"/>
            <a:headEnd/>
            <a:tailEnd/>
          </a:ln>
        </p:spPr>
        <p:txBody>
          <a:bodyPr>
            <a:spAutoFit/>
          </a:bodyPr>
          <a:lstStyle/>
          <a:p>
            <a:pPr fontAlgn="base">
              <a:spcBef>
                <a:spcPct val="0"/>
              </a:spcBef>
              <a:spcAft>
                <a:spcPct val="0"/>
              </a:spcAft>
            </a:pPr>
            <a:r>
              <a:rPr lang="en-US" sz="2200" dirty="0">
                <a:solidFill>
                  <a:srgbClr val="000000"/>
                </a:solidFill>
              </a:rPr>
              <a:t>What is impact of the sigma?</a:t>
            </a:r>
          </a:p>
        </p:txBody>
      </p:sp>
    </p:spTree>
    <p:extLst>
      <p:ext uri="{BB962C8B-B14F-4D97-AF65-F5344CB8AC3E}">
        <p14:creationId xmlns:p14="http://schemas.microsoft.com/office/powerpoint/2010/main" val="2396665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t>First attempt at a solution</a:t>
            </a:r>
          </a:p>
        </p:txBody>
      </p:sp>
      <p:sp>
        <p:nvSpPr>
          <p:cNvPr id="83971" name="Rectangle 3"/>
          <p:cNvSpPr>
            <a:spLocks noGrp="1" noChangeArrowheads="1"/>
          </p:cNvSpPr>
          <p:nvPr>
            <p:ph type="body" idx="1"/>
          </p:nvPr>
        </p:nvSpPr>
        <p:spPr/>
        <p:txBody>
          <a:bodyPr/>
          <a:lstStyle/>
          <a:p>
            <a:pPr>
              <a:buFontTx/>
              <a:buChar char="•"/>
            </a:pPr>
            <a:r>
              <a:rPr lang="en-US"/>
              <a:t>Let’s replace each pixel with an average of all the values in its neighborhood</a:t>
            </a:r>
          </a:p>
          <a:p>
            <a:pPr>
              <a:buFontTx/>
              <a:buChar char="•"/>
            </a:pPr>
            <a:r>
              <a:rPr lang="en-US"/>
              <a:t>Assumptions: </a:t>
            </a:r>
          </a:p>
          <a:p>
            <a:pPr lvl="1"/>
            <a:r>
              <a:rPr lang="en-US"/>
              <a:t>Expect pixels to be like their neighbors</a:t>
            </a:r>
          </a:p>
          <a:p>
            <a:pPr lvl="1"/>
            <a:r>
              <a:rPr lang="en-US"/>
              <a:t>Expect noise processes to be independent from pixel to pixel</a:t>
            </a:r>
          </a:p>
          <a:p>
            <a:pPr>
              <a:buFontTx/>
              <a:buChar char="•"/>
            </a:pPr>
            <a:endParaRPr lang="en-US"/>
          </a:p>
        </p:txBody>
      </p:sp>
    </p:spTree>
    <p:extLst>
      <p:ext uri="{BB962C8B-B14F-4D97-AF65-F5344CB8AC3E}">
        <p14:creationId xmlns:p14="http://schemas.microsoft.com/office/powerpoint/2010/main" val="138834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First attempt at a solution</a:t>
            </a:r>
          </a:p>
        </p:txBody>
      </p:sp>
      <p:sp>
        <p:nvSpPr>
          <p:cNvPr id="84995" name="Rectangle 3"/>
          <p:cNvSpPr>
            <a:spLocks noGrp="1" noChangeArrowheads="1"/>
          </p:cNvSpPr>
          <p:nvPr>
            <p:ph type="body" idx="1"/>
          </p:nvPr>
        </p:nvSpPr>
        <p:spPr/>
        <p:txBody>
          <a:bodyPr/>
          <a:lstStyle/>
          <a:p>
            <a:pPr>
              <a:buFontTx/>
              <a:buChar char="•"/>
            </a:pPr>
            <a:r>
              <a:rPr lang="en-US"/>
              <a:t>Let’s replace each pixel with an average of all the values in its neighborhood</a:t>
            </a:r>
          </a:p>
          <a:p>
            <a:pPr>
              <a:buFontTx/>
              <a:buChar char="•"/>
            </a:pPr>
            <a:r>
              <a:rPr lang="en-US"/>
              <a:t>Moving average in 1D:</a:t>
            </a:r>
          </a:p>
        </p:txBody>
      </p:sp>
      <p:pic>
        <p:nvPicPr>
          <p:cNvPr id="84996" name="Picture 4" descr="smoothing-d1"/>
          <p:cNvPicPr>
            <a:picLocks noChangeAspect="1" noChangeArrowheads="1"/>
          </p:cNvPicPr>
          <p:nvPr/>
        </p:nvPicPr>
        <p:blipFill>
          <a:blip r:embed="rId3" cstate="print"/>
          <a:srcRect/>
          <a:stretch>
            <a:fillRect/>
          </a:stretch>
        </p:blipFill>
        <p:spPr bwMode="auto">
          <a:xfrm>
            <a:off x="2514600" y="3428996"/>
            <a:ext cx="3890963" cy="2833688"/>
          </a:xfrm>
          <a:prstGeom prst="rect">
            <a:avLst/>
          </a:prstGeom>
          <a:noFill/>
          <a:ln w="9525">
            <a:noFill/>
            <a:miter lim="800000"/>
            <a:headEnd/>
            <a:tailEnd/>
          </a:ln>
        </p:spPr>
      </p:pic>
      <p:pic>
        <p:nvPicPr>
          <p:cNvPr id="1148933" name="Picture 5" descr="smoothing-d2"/>
          <p:cNvPicPr>
            <a:picLocks noChangeAspect="1" noChangeArrowheads="1"/>
          </p:cNvPicPr>
          <p:nvPr/>
        </p:nvPicPr>
        <p:blipFill>
          <a:blip r:embed="rId4" cstate="print"/>
          <a:srcRect/>
          <a:stretch>
            <a:fillRect/>
          </a:stretch>
        </p:blipFill>
        <p:spPr bwMode="auto">
          <a:xfrm>
            <a:off x="2514600" y="3428996"/>
            <a:ext cx="3890963" cy="2833688"/>
          </a:xfrm>
          <a:prstGeom prst="rect">
            <a:avLst/>
          </a:prstGeom>
          <a:noFill/>
          <a:ln w="9525">
            <a:noFill/>
            <a:miter lim="800000"/>
            <a:headEnd/>
            <a:tailEnd/>
          </a:ln>
        </p:spPr>
      </p:pic>
      <p:pic>
        <p:nvPicPr>
          <p:cNvPr id="1148934" name="Picture 6" descr="smoothing-d3"/>
          <p:cNvPicPr>
            <a:picLocks noChangeAspect="1" noChangeArrowheads="1"/>
          </p:cNvPicPr>
          <p:nvPr/>
        </p:nvPicPr>
        <p:blipFill>
          <a:blip r:embed="rId5" cstate="print"/>
          <a:srcRect/>
          <a:stretch>
            <a:fillRect/>
          </a:stretch>
        </p:blipFill>
        <p:spPr bwMode="auto">
          <a:xfrm>
            <a:off x="2514600" y="3428996"/>
            <a:ext cx="3890963" cy="2833688"/>
          </a:xfrm>
          <a:prstGeom prst="rect">
            <a:avLst/>
          </a:prstGeom>
          <a:noFill/>
          <a:ln w="9525">
            <a:noFill/>
            <a:miter lim="800000"/>
            <a:headEnd/>
            <a:tailEnd/>
          </a:ln>
        </p:spPr>
      </p:pic>
      <p:pic>
        <p:nvPicPr>
          <p:cNvPr id="1148935" name="Picture 7" descr="smoothing-d4"/>
          <p:cNvPicPr>
            <a:picLocks noChangeAspect="1" noChangeArrowheads="1"/>
          </p:cNvPicPr>
          <p:nvPr/>
        </p:nvPicPr>
        <p:blipFill>
          <a:blip r:embed="rId6" cstate="print"/>
          <a:srcRect/>
          <a:stretch>
            <a:fillRect/>
          </a:stretch>
        </p:blipFill>
        <p:spPr bwMode="auto">
          <a:xfrm>
            <a:off x="2514600" y="3428996"/>
            <a:ext cx="3890963" cy="2833688"/>
          </a:xfrm>
          <a:prstGeom prst="rect">
            <a:avLst/>
          </a:prstGeom>
          <a:noFill/>
          <a:ln w="9525">
            <a:noFill/>
            <a:miter lim="800000"/>
            <a:headEnd/>
            <a:tailEnd/>
          </a:ln>
        </p:spPr>
      </p:pic>
      <p:pic>
        <p:nvPicPr>
          <p:cNvPr id="1148936" name="Picture 8" descr="smoothing-d5"/>
          <p:cNvPicPr>
            <a:picLocks noChangeAspect="1" noChangeArrowheads="1"/>
          </p:cNvPicPr>
          <p:nvPr/>
        </p:nvPicPr>
        <p:blipFill>
          <a:blip r:embed="rId7" cstate="print"/>
          <a:srcRect/>
          <a:stretch>
            <a:fillRect/>
          </a:stretch>
        </p:blipFill>
        <p:spPr bwMode="auto">
          <a:xfrm>
            <a:off x="2514600" y="3428996"/>
            <a:ext cx="3890963" cy="2833688"/>
          </a:xfrm>
          <a:prstGeom prst="rect">
            <a:avLst/>
          </a:prstGeom>
          <a:noFill/>
          <a:ln w="9525">
            <a:noFill/>
            <a:miter lim="800000"/>
            <a:headEnd/>
            <a:tailEnd/>
          </a:ln>
        </p:spPr>
      </p:pic>
      <p:sp>
        <p:nvSpPr>
          <p:cNvPr id="85001" name="Text Box 9"/>
          <p:cNvSpPr txBox="1">
            <a:spLocks noChangeArrowheads="1"/>
          </p:cNvSpPr>
          <p:nvPr/>
        </p:nvSpPr>
        <p:spPr bwMode="auto">
          <a:xfrm>
            <a:off x="7162800" y="6553200"/>
            <a:ext cx="1898650"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b="1">
                <a:solidFill>
                  <a:srgbClr val="000000"/>
                </a:solidFill>
                <a:cs typeface="Arial" pitchFamily="34" charset="0"/>
              </a:rPr>
              <a:t>Source: S. Marschner</a:t>
            </a:r>
          </a:p>
        </p:txBody>
      </p:sp>
    </p:spTree>
    <p:extLst>
      <p:ext uri="{BB962C8B-B14F-4D97-AF65-F5344CB8AC3E}">
        <p14:creationId xmlns:p14="http://schemas.microsoft.com/office/powerpoint/2010/main" val="56262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489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1489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1489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1489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t>Weighted Moving Average</a:t>
            </a:r>
          </a:p>
        </p:txBody>
      </p:sp>
      <p:sp>
        <p:nvSpPr>
          <p:cNvPr id="86019" name="Rectangle 3"/>
          <p:cNvSpPr>
            <a:spLocks noGrp="1" noChangeArrowheads="1"/>
          </p:cNvSpPr>
          <p:nvPr>
            <p:ph type="body" idx="1"/>
          </p:nvPr>
        </p:nvSpPr>
        <p:spPr/>
        <p:txBody>
          <a:bodyPr/>
          <a:lstStyle/>
          <a:p>
            <a:r>
              <a:rPr lang="en-US"/>
              <a:t>Can add weights to our moving average</a:t>
            </a:r>
          </a:p>
          <a:p>
            <a:r>
              <a:rPr lang="en-US" i="1"/>
              <a:t>Weights </a:t>
            </a:r>
            <a:r>
              <a:rPr lang="en-US"/>
              <a:t> [1, 1, 1, 1, 1]  / 5 </a:t>
            </a:r>
          </a:p>
        </p:txBody>
      </p:sp>
      <p:pic>
        <p:nvPicPr>
          <p:cNvPr id="86020" name="Picture 4" descr="smoothing-box"/>
          <p:cNvPicPr>
            <a:picLocks noChangeAspect="1" noChangeArrowheads="1"/>
          </p:cNvPicPr>
          <p:nvPr/>
        </p:nvPicPr>
        <p:blipFill>
          <a:blip r:embed="rId3" cstate="print"/>
          <a:srcRect/>
          <a:stretch>
            <a:fillRect/>
          </a:stretch>
        </p:blipFill>
        <p:spPr bwMode="auto">
          <a:xfrm>
            <a:off x="2514600" y="3429000"/>
            <a:ext cx="3889375" cy="2833688"/>
          </a:xfrm>
          <a:prstGeom prst="rect">
            <a:avLst/>
          </a:prstGeom>
          <a:noFill/>
          <a:ln w="9525">
            <a:noFill/>
            <a:miter lim="800000"/>
            <a:headEnd/>
            <a:tailEnd/>
          </a:ln>
        </p:spPr>
      </p:pic>
      <p:sp>
        <p:nvSpPr>
          <p:cNvPr id="86021" name="Text Box 6"/>
          <p:cNvSpPr txBox="1">
            <a:spLocks noChangeArrowheads="1"/>
          </p:cNvSpPr>
          <p:nvPr/>
        </p:nvSpPr>
        <p:spPr bwMode="auto">
          <a:xfrm>
            <a:off x="7162800" y="6553200"/>
            <a:ext cx="1898650"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b="1">
                <a:solidFill>
                  <a:srgbClr val="000000"/>
                </a:solidFill>
                <a:cs typeface="Arial" pitchFamily="34" charset="0"/>
              </a:rPr>
              <a:t>Source: S. Marschner</a:t>
            </a:r>
          </a:p>
        </p:txBody>
      </p:sp>
    </p:spTree>
    <p:extLst>
      <p:ext uri="{BB962C8B-B14F-4D97-AF65-F5344CB8AC3E}">
        <p14:creationId xmlns:p14="http://schemas.microsoft.com/office/powerpoint/2010/main" val="3467494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t>Weighted Moving Average</a:t>
            </a:r>
          </a:p>
        </p:txBody>
      </p:sp>
      <p:sp>
        <p:nvSpPr>
          <p:cNvPr id="87043" name="Rectangle 3"/>
          <p:cNvSpPr>
            <a:spLocks noGrp="1" noChangeArrowheads="1"/>
          </p:cNvSpPr>
          <p:nvPr>
            <p:ph type="body" idx="1"/>
          </p:nvPr>
        </p:nvSpPr>
        <p:spPr/>
        <p:txBody>
          <a:bodyPr/>
          <a:lstStyle/>
          <a:p>
            <a:r>
              <a:rPr lang="en-US"/>
              <a:t>Non-uniform weights [1, 4, 6, 4, 1] / 16</a:t>
            </a:r>
          </a:p>
        </p:txBody>
      </p:sp>
      <p:pic>
        <p:nvPicPr>
          <p:cNvPr id="87044" name="Picture 4" descr="smoothing-box"/>
          <p:cNvPicPr>
            <a:picLocks noChangeAspect="1" noChangeArrowheads="1"/>
          </p:cNvPicPr>
          <p:nvPr/>
        </p:nvPicPr>
        <p:blipFill>
          <a:blip r:embed="rId3" cstate="print"/>
          <a:srcRect/>
          <a:stretch>
            <a:fillRect/>
          </a:stretch>
        </p:blipFill>
        <p:spPr bwMode="auto">
          <a:xfrm>
            <a:off x="2511425" y="3124200"/>
            <a:ext cx="3889375" cy="2833688"/>
          </a:xfrm>
          <a:prstGeom prst="rect">
            <a:avLst/>
          </a:prstGeom>
          <a:noFill/>
          <a:ln w="9525">
            <a:noFill/>
            <a:miter lim="800000"/>
            <a:headEnd/>
            <a:tailEnd/>
          </a:ln>
        </p:spPr>
      </p:pic>
      <p:pic>
        <p:nvPicPr>
          <p:cNvPr id="840709" name="Picture 5" descr="smoothing-bell"/>
          <p:cNvPicPr>
            <a:picLocks noChangeAspect="1" noChangeArrowheads="1"/>
          </p:cNvPicPr>
          <p:nvPr/>
        </p:nvPicPr>
        <p:blipFill>
          <a:blip r:embed="rId4" cstate="print"/>
          <a:srcRect/>
          <a:stretch>
            <a:fillRect/>
          </a:stretch>
        </p:blipFill>
        <p:spPr bwMode="auto">
          <a:xfrm>
            <a:off x="2514600" y="3084446"/>
            <a:ext cx="3889375" cy="2833688"/>
          </a:xfrm>
          <a:prstGeom prst="rect">
            <a:avLst/>
          </a:prstGeom>
          <a:noFill/>
          <a:ln w="9525">
            <a:noFill/>
            <a:miter lim="800000"/>
            <a:headEnd/>
            <a:tailEnd/>
          </a:ln>
        </p:spPr>
      </p:pic>
      <p:sp>
        <p:nvSpPr>
          <p:cNvPr id="87046" name="Text Box 6"/>
          <p:cNvSpPr txBox="1">
            <a:spLocks noChangeArrowheads="1"/>
          </p:cNvSpPr>
          <p:nvPr/>
        </p:nvSpPr>
        <p:spPr bwMode="auto">
          <a:xfrm>
            <a:off x="7162800" y="6553200"/>
            <a:ext cx="1898650"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b="1">
                <a:solidFill>
                  <a:srgbClr val="000000"/>
                </a:solidFill>
                <a:cs typeface="Arial" pitchFamily="34" charset="0"/>
              </a:rPr>
              <a:t>Source: S. Marschner</a:t>
            </a:r>
          </a:p>
        </p:txBody>
      </p:sp>
      <p:sp>
        <p:nvSpPr>
          <p:cNvPr id="2" name="TextBox 1"/>
          <p:cNvSpPr txBox="1"/>
          <p:nvPr/>
        </p:nvSpPr>
        <p:spPr>
          <a:xfrm>
            <a:off x="7251953" y="3429000"/>
            <a:ext cx="860172" cy="369332"/>
          </a:xfrm>
          <a:prstGeom prst="rect">
            <a:avLst/>
          </a:prstGeom>
          <a:noFill/>
        </p:spPr>
        <p:txBody>
          <a:bodyPr wrap="none" rtlCol="0">
            <a:spAutoFit/>
          </a:bodyPr>
          <a:lstStyle/>
          <a:p>
            <a:r>
              <a:rPr lang="en-US" dirty="0"/>
              <a:t>BOARD</a:t>
            </a:r>
          </a:p>
        </p:txBody>
      </p:sp>
      <p:grpSp>
        <p:nvGrpSpPr>
          <p:cNvPr id="15" name="Group 14"/>
          <p:cNvGrpSpPr/>
          <p:nvPr/>
        </p:nvGrpSpPr>
        <p:grpSpPr>
          <a:xfrm>
            <a:off x="3437675" y="2630903"/>
            <a:ext cx="1111202" cy="916503"/>
            <a:chOff x="3437675" y="2697163"/>
            <a:chExt cx="1111202" cy="916503"/>
          </a:xfrm>
        </p:grpSpPr>
        <p:sp>
          <p:nvSpPr>
            <p:cNvPr id="3" name="TextBox 2"/>
            <p:cNvSpPr txBox="1"/>
            <p:nvPr/>
          </p:nvSpPr>
          <p:spPr>
            <a:xfrm>
              <a:off x="3437675" y="2697163"/>
              <a:ext cx="1111202" cy="276999"/>
            </a:xfrm>
            <a:prstGeom prst="rect">
              <a:avLst/>
            </a:prstGeom>
            <a:noFill/>
          </p:spPr>
          <p:txBody>
            <a:bodyPr wrap="none" rtlCol="0">
              <a:spAutoFit/>
            </a:bodyPr>
            <a:lstStyle/>
            <a:p>
              <a:r>
                <a:rPr lang="en-US" sz="1200" dirty="0"/>
                <a:t>10 14 12 13 20</a:t>
              </a:r>
            </a:p>
          </p:txBody>
        </p:sp>
        <p:cxnSp>
          <p:nvCxnSpPr>
            <p:cNvPr id="5" name="Straight Arrow Connector 4"/>
            <p:cNvCxnSpPr/>
            <p:nvPr/>
          </p:nvCxnSpPr>
          <p:spPr>
            <a:xfrm>
              <a:off x="3617843" y="2965824"/>
              <a:ext cx="159027" cy="6478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803374" y="2974162"/>
              <a:ext cx="92765" cy="6395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3" idx="2"/>
            </p:cNvCxnSpPr>
            <p:nvPr/>
          </p:nvCxnSpPr>
          <p:spPr>
            <a:xfrm>
              <a:off x="3993276" y="2974162"/>
              <a:ext cx="0" cy="6395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059042" y="2974162"/>
              <a:ext cx="141898" cy="6395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200940" y="2974162"/>
              <a:ext cx="145773" cy="1102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2444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t>Moving Average In 2D</a:t>
            </a:r>
          </a:p>
        </p:txBody>
      </p:sp>
      <p:graphicFrame>
        <p:nvGraphicFramePr>
          <p:cNvPr id="842905" name="Group 15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bl>
          </a:graphicData>
        </a:graphic>
      </p:graphicFrame>
      <p:pic>
        <p:nvPicPr>
          <p:cNvPr id="88190" name="Picture 145" descr="txp_fig"/>
          <p:cNvPicPr>
            <a:picLocks noChangeAspect="1" noChangeArrowheads="1"/>
          </p:cNvPicPr>
          <p:nvPr>
            <p:custDataLst>
              <p:tags r:id="rId1"/>
            </p:custDataLst>
          </p:nvPr>
        </p:nvPicPr>
        <p:blipFill>
          <a:blip r:embed="rId5" cstate="print"/>
          <a:srcRect/>
          <a:stretch>
            <a:fillRect/>
          </a:stretch>
        </p:blipFill>
        <p:spPr bwMode="auto">
          <a:xfrm>
            <a:off x="1752600" y="1600200"/>
            <a:ext cx="1527175" cy="458788"/>
          </a:xfrm>
          <a:prstGeom prst="rect">
            <a:avLst/>
          </a:prstGeom>
          <a:noFill/>
          <a:ln w="9525">
            <a:noFill/>
            <a:miter lim="800000"/>
            <a:headEnd/>
            <a:tailEnd/>
          </a:ln>
        </p:spPr>
      </p:pic>
      <p:graphicFrame>
        <p:nvGraphicFramePr>
          <p:cNvPr id="843037" name="Group 285"/>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88314" name="Picture 279" descr="txp_fig"/>
          <p:cNvPicPr>
            <a:picLocks noChangeAspect="1" noChangeArrowheads="1"/>
          </p:cNvPicPr>
          <p:nvPr>
            <p:custDataLst>
              <p:tags r:id="rId2"/>
            </p:custDataLst>
          </p:nvPr>
        </p:nvPicPr>
        <p:blipFill>
          <a:blip r:embed="rId6" cstate="print"/>
          <a:srcRect/>
          <a:stretch>
            <a:fillRect/>
          </a:stretch>
        </p:blipFill>
        <p:spPr bwMode="auto">
          <a:xfrm>
            <a:off x="5867400" y="1600200"/>
            <a:ext cx="1371600" cy="457200"/>
          </a:xfrm>
          <a:prstGeom prst="rect">
            <a:avLst/>
          </a:prstGeom>
          <a:noFill/>
          <a:ln w="9525">
            <a:noFill/>
            <a:miter lim="800000"/>
            <a:headEnd/>
            <a:tailEnd/>
          </a:ln>
        </p:spPr>
      </p:pic>
      <p:sp>
        <p:nvSpPr>
          <p:cNvPr id="88315" name="Rectangle 147"/>
          <p:cNvSpPr>
            <a:spLocks noChangeArrowheads="1"/>
          </p:cNvSpPr>
          <p:nvPr/>
        </p:nvSpPr>
        <p:spPr bwMode="auto">
          <a:xfrm>
            <a:off x="5105400" y="2590800"/>
            <a:ext cx="365125" cy="381000"/>
          </a:xfrm>
          <a:prstGeom prst="rect">
            <a:avLst/>
          </a:prstGeom>
          <a:noFill/>
          <a:ln w="38100">
            <a:solidFill>
              <a:srgbClr val="FF00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cs typeface="Arial" pitchFamily="34" charset="0"/>
            </a:endParaRPr>
          </a:p>
        </p:txBody>
      </p:sp>
      <p:graphicFrame>
        <p:nvGraphicFramePr>
          <p:cNvPr id="843038" name="Group 286"/>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88439" name="Rectangle 146"/>
          <p:cNvSpPr>
            <a:spLocks noChangeArrowheads="1"/>
          </p:cNvSpPr>
          <p:nvPr/>
        </p:nvSpPr>
        <p:spPr bwMode="auto">
          <a:xfrm>
            <a:off x="685800" y="2286000"/>
            <a:ext cx="1066800" cy="990600"/>
          </a:xfrm>
          <a:prstGeom prst="rect">
            <a:avLst/>
          </a:prstGeom>
          <a:noFill/>
          <a:ln w="38100">
            <a:solidFill>
              <a:srgbClr val="FF00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cs typeface="Arial" pitchFamily="34" charset="0"/>
            </a:endParaRPr>
          </a:p>
        </p:txBody>
      </p:sp>
      <p:sp>
        <p:nvSpPr>
          <p:cNvPr id="88440" name="Text Box 410"/>
          <p:cNvSpPr txBox="1">
            <a:spLocks noChangeArrowheads="1"/>
          </p:cNvSpPr>
          <p:nvPr/>
        </p:nvSpPr>
        <p:spPr bwMode="auto">
          <a:xfrm>
            <a:off x="7610475" y="6553200"/>
            <a:ext cx="1457325"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b="1">
                <a:solidFill>
                  <a:srgbClr val="000000"/>
                </a:solidFill>
                <a:cs typeface="Arial" pitchFamily="34" charset="0"/>
              </a:rPr>
              <a:t>Source: S. Seitz</a:t>
            </a:r>
          </a:p>
        </p:txBody>
      </p:sp>
    </p:spTree>
    <p:extLst>
      <p:ext uri="{BB962C8B-B14F-4D97-AF65-F5344CB8AC3E}">
        <p14:creationId xmlns:p14="http://schemas.microsoft.com/office/powerpoint/2010/main" val="3912472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t>Moving Average In 2D</a:t>
            </a:r>
          </a:p>
        </p:txBody>
      </p:sp>
      <p:graphicFrame>
        <p:nvGraphicFramePr>
          <p:cNvPr id="860163"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bl>
          </a:graphicData>
        </a:graphic>
      </p:graphicFrame>
      <p:pic>
        <p:nvPicPr>
          <p:cNvPr id="89214" name="Picture 126" descr="txp_fig"/>
          <p:cNvPicPr>
            <a:picLocks noChangeAspect="1" noChangeArrowheads="1"/>
          </p:cNvPicPr>
          <p:nvPr>
            <p:custDataLst>
              <p:tags r:id="rId1"/>
            </p:custDataLst>
          </p:nvPr>
        </p:nvPicPr>
        <p:blipFill>
          <a:blip r:embed="rId5" cstate="print"/>
          <a:srcRect/>
          <a:stretch>
            <a:fillRect/>
          </a:stretch>
        </p:blipFill>
        <p:spPr bwMode="auto">
          <a:xfrm>
            <a:off x="1752600" y="1600200"/>
            <a:ext cx="1527175" cy="458788"/>
          </a:xfrm>
          <a:prstGeom prst="rect">
            <a:avLst/>
          </a:prstGeom>
          <a:noFill/>
          <a:ln w="9525">
            <a:noFill/>
            <a:miter lim="800000"/>
            <a:headEnd/>
            <a:tailEnd/>
          </a:ln>
        </p:spPr>
      </p:pic>
      <p:graphicFrame>
        <p:nvGraphicFramePr>
          <p:cNvPr id="860289" name="Group 129"/>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89338" name="Picture 252" descr="txp_fig"/>
          <p:cNvPicPr>
            <a:picLocks noChangeAspect="1" noChangeArrowheads="1"/>
          </p:cNvPicPr>
          <p:nvPr>
            <p:custDataLst>
              <p:tags r:id="rId2"/>
            </p:custDataLst>
          </p:nvPr>
        </p:nvPicPr>
        <p:blipFill>
          <a:blip r:embed="rId6" cstate="print"/>
          <a:srcRect/>
          <a:stretch>
            <a:fillRect/>
          </a:stretch>
        </p:blipFill>
        <p:spPr bwMode="auto">
          <a:xfrm>
            <a:off x="5867400" y="1600200"/>
            <a:ext cx="1371600" cy="457200"/>
          </a:xfrm>
          <a:prstGeom prst="rect">
            <a:avLst/>
          </a:prstGeom>
          <a:noFill/>
          <a:ln w="9525">
            <a:noFill/>
            <a:miter lim="800000"/>
            <a:headEnd/>
            <a:tailEnd/>
          </a:ln>
        </p:spPr>
      </p:pic>
      <p:sp>
        <p:nvSpPr>
          <p:cNvPr id="89339" name="Rectangle 253"/>
          <p:cNvSpPr>
            <a:spLocks noChangeArrowheads="1"/>
          </p:cNvSpPr>
          <p:nvPr/>
        </p:nvSpPr>
        <p:spPr bwMode="auto">
          <a:xfrm>
            <a:off x="5410200" y="2590800"/>
            <a:ext cx="381000" cy="381000"/>
          </a:xfrm>
          <a:prstGeom prst="rect">
            <a:avLst/>
          </a:prstGeom>
          <a:noFill/>
          <a:ln w="38100">
            <a:solidFill>
              <a:srgbClr val="FF00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cs typeface="Arial" pitchFamily="34" charset="0"/>
            </a:endParaRPr>
          </a:p>
        </p:txBody>
      </p:sp>
      <p:graphicFrame>
        <p:nvGraphicFramePr>
          <p:cNvPr id="860414" name="Group 254"/>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89463" name="Rectangle 127"/>
          <p:cNvSpPr>
            <a:spLocks noChangeArrowheads="1"/>
          </p:cNvSpPr>
          <p:nvPr/>
        </p:nvSpPr>
        <p:spPr bwMode="auto">
          <a:xfrm>
            <a:off x="1066800" y="2286000"/>
            <a:ext cx="1066800" cy="990600"/>
          </a:xfrm>
          <a:prstGeom prst="rect">
            <a:avLst/>
          </a:prstGeom>
          <a:noFill/>
          <a:ln w="38100">
            <a:solidFill>
              <a:srgbClr val="FF00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cs typeface="Arial" pitchFamily="34" charset="0"/>
            </a:endParaRPr>
          </a:p>
        </p:txBody>
      </p:sp>
      <p:sp>
        <p:nvSpPr>
          <p:cNvPr id="89464" name="Text Box 378"/>
          <p:cNvSpPr txBox="1">
            <a:spLocks noChangeArrowheads="1"/>
          </p:cNvSpPr>
          <p:nvPr/>
        </p:nvSpPr>
        <p:spPr bwMode="auto">
          <a:xfrm>
            <a:off x="7610475" y="6553200"/>
            <a:ext cx="1457325"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b="1">
                <a:solidFill>
                  <a:srgbClr val="000000"/>
                </a:solidFill>
                <a:cs typeface="Arial" pitchFamily="34" charset="0"/>
              </a:rPr>
              <a:t>Source: S. Seitz</a:t>
            </a:r>
          </a:p>
        </p:txBody>
      </p:sp>
    </p:spTree>
    <p:extLst>
      <p:ext uri="{BB962C8B-B14F-4D97-AF65-F5344CB8AC3E}">
        <p14:creationId xmlns:p14="http://schemas.microsoft.com/office/powerpoint/2010/main" val="2066126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today</a:t>
            </a:r>
          </a:p>
        </p:txBody>
      </p:sp>
      <p:sp>
        <p:nvSpPr>
          <p:cNvPr id="3" name="Content Placeholder 2"/>
          <p:cNvSpPr>
            <a:spLocks noGrp="1"/>
          </p:cNvSpPr>
          <p:nvPr>
            <p:ph idx="1"/>
          </p:nvPr>
        </p:nvSpPr>
        <p:spPr/>
        <p:txBody>
          <a:bodyPr/>
          <a:lstStyle/>
          <a:p>
            <a:r>
              <a:rPr lang="en-US" dirty="0" err="1"/>
              <a:t>Matlab</a:t>
            </a:r>
            <a:r>
              <a:rPr lang="en-US" dirty="0"/>
              <a:t> tutorial (part 2)</a:t>
            </a:r>
          </a:p>
          <a:p>
            <a:r>
              <a:rPr lang="en-US" dirty="0"/>
              <a:t>Image filtering</a:t>
            </a:r>
          </a:p>
          <a:p>
            <a:r>
              <a:rPr lang="en-US" dirty="0"/>
              <a:t>HW2P overview</a:t>
            </a:r>
          </a:p>
          <a:p>
            <a:endParaRPr lang="en-US" dirty="0"/>
          </a:p>
          <a:p>
            <a:r>
              <a:rPr lang="en-US" dirty="0"/>
              <a:t>Note: HW2W and HW2P are out</a:t>
            </a:r>
          </a:p>
        </p:txBody>
      </p:sp>
    </p:spTree>
    <p:extLst>
      <p:ext uri="{BB962C8B-B14F-4D97-AF65-F5344CB8AC3E}">
        <p14:creationId xmlns:p14="http://schemas.microsoft.com/office/powerpoint/2010/main" val="2368274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t>Moving Average In 2D</a:t>
            </a:r>
          </a:p>
        </p:txBody>
      </p:sp>
      <p:graphicFrame>
        <p:nvGraphicFramePr>
          <p:cNvPr id="862211"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bl>
          </a:graphicData>
        </a:graphic>
      </p:graphicFrame>
      <p:pic>
        <p:nvPicPr>
          <p:cNvPr id="90238" name="Picture 126" descr="txp_fig"/>
          <p:cNvPicPr>
            <a:picLocks noChangeAspect="1" noChangeArrowheads="1"/>
          </p:cNvPicPr>
          <p:nvPr>
            <p:custDataLst>
              <p:tags r:id="rId1"/>
            </p:custDataLst>
          </p:nvPr>
        </p:nvPicPr>
        <p:blipFill>
          <a:blip r:embed="rId5" cstate="print"/>
          <a:srcRect/>
          <a:stretch>
            <a:fillRect/>
          </a:stretch>
        </p:blipFill>
        <p:spPr bwMode="auto">
          <a:xfrm>
            <a:off x="1752600" y="1600200"/>
            <a:ext cx="1527175" cy="458788"/>
          </a:xfrm>
          <a:prstGeom prst="rect">
            <a:avLst/>
          </a:prstGeom>
          <a:noFill/>
          <a:ln w="9525">
            <a:noFill/>
            <a:miter lim="800000"/>
            <a:headEnd/>
            <a:tailEnd/>
          </a:ln>
        </p:spPr>
      </p:pic>
      <p:graphicFrame>
        <p:nvGraphicFramePr>
          <p:cNvPr id="862337" name="Group 129"/>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90362" name="Picture 252" descr="txp_fig"/>
          <p:cNvPicPr>
            <a:picLocks noChangeAspect="1" noChangeArrowheads="1"/>
          </p:cNvPicPr>
          <p:nvPr>
            <p:custDataLst>
              <p:tags r:id="rId2"/>
            </p:custDataLst>
          </p:nvPr>
        </p:nvPicPr>
        <p:blipFill>
          <a:blip r:embed="rId6" cstate="print"/>
          <a:srcRect/>
          <a:stretch>
            <a:fillRect/>
          </a:stretch>
        </p:blipFill>
        <p:spPr bwMode="auto">
          <a:xfrm>
            <a:off x="5867400" y="1600200"/>
            <a:ext cx="1371600" cy="457200"/>
          </a:xfrm>
          <a:prstGeom prst="rect">
            <a:avLst/>
          </a:prstGeom>
          <a:noFill/>
          <a:ln w="9525">
            <a:noFill/>
            <a:miter lim="800000"/>
            <a:headEnd/>
            <a:tailEnd/>
          </a:ln>
        </p:spPr>
      </p:pic>
      <p:sp>
        <p:nvSpPr>
          <p:cNvPr id="90363" name="Rectangle 253"/>
          <p:cNvSpPr>
            <a:spLocks noChangeArrowheads="1"/>
          </p:cNvSpPr>
          <p:nvPr/>
        </p:nvSpPr>
        <p:spPr bwMode="auto">
          <a:xfrm>
            <a:off x="5791200" y="2590800"/>
            <a:ext cx="381000" cy="381000"/>
          </a:xfrm>
          <a:prstGeom prst="rect">
            <a:avLst/>
          </a:prstGeom>
          <a:noFill/>
          <a:ln w="38100">
            <a:solidFill>
              <a:srgbClr val="FF00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cs typeface="Arial" pitchFamily="34" charset="0"/>
            </a:endParaRPr>
          </a:p>
        </p:txBody>
      </p:sp>
      <p:graphicFrame>
        <p:nvGraphicFramePr>
          <p:cNvPr id="862462" name="Group 254"/>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90487" name="Rectangle 127"/>
          <p:cNvSpPr>
            <a:spLocks noChangeArrowheads="1"/>
          </p:cNvSpPr>
          <p:nvPr/>
        </p:nvSpPr>
        <p:spPr bwMode="auto">
          <a:xfrm>
            <a:off x="1447800" y="2286000"/>
            <a:ext cx="1066800" cy="990600"/>
          </a:xfrm>
          <a:prstGeom prst="rect">
            <a:avLst/>
          </a:prstGeom>
          <a:noFill/>
          <a:ln w="38100">
            <a:solidFill>
              <a:srgbClr val="FF00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cs typeface="Arial" pitchFamily="34" charset="0"/>
            </a:endParaRPr>
          </a:p>
        </p:txBody>
      </p:sp>
      <p:sp>
        <p:nvSpPr>
          <p:cNvPr id="90488" name="Text Box 378"/>
          <p:cNvSpPr txBox="1">
            <a:spLocks noChangeArrowheads="1"/>
          </p:cNvSpPr>
          <p:nvPr/>
        </p:nvSpPr>
        <p:spPr bwMode="auto">
          <a:xfrm>
            <a:off x="7610475" y="6553200"/>
            <a:ext cx="1457325"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b="1">
                <a:solidFill>
                  <a:srgbClr val="000000"/>
                </a:solidFill>
                <a:cs typeface="Arial" pitchFamily="34" charset="0"/>
              </a:rPr>
              <a:t>Source: S. Seitz</a:t>
            </a:r>
          </a:p>
        </p:txBody>
      </p:sp>
    </p:spTree>
    <p:extLst>
      <p:ext uri="{BB962C8B-B14F-4D97-AF65-F5344CB8AC3E}">
        <p14:creationId xmlns:p14="http://schemas.microsoft.com/office/powerpoint/2010/main" val="2085560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dirty="0"/>
              <a:t>Moving Average In 2D</a:t>
            </a:r>
          </a:p>
        </p:txBody>
      </p:sp>
      <p:graphicFrame>
        <p:nvGraphicFramePr>
          <p:cNvPr id="864259" name="Group 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bl>
          </a:graphicData>
        </a:graphic>
      </p:graphicFrame>
      <p:pic>
        <p:nvPicPr>
          <p:cNvPr id="91262" name="Picture 126" descr="txp_fig"/>
          <p:cNvPicPr>
            <a:picLocks noChangeAspect="1" noChangeArrowheads="1"/>
          </p:cNvPicPr>
          <p:nvPr>
            <p:custDataLst>
              <p:tags r:id="rId1"/>
            </p:custDataLst>
          </p:nvPr>
        </p:nvPicPr>
        <p:blipFill>
          <a:blip r:embed="rId5" cstate="print"/>
          <a:srcRect/>
          <a:stretch>
            <a:fillRect/>
          </a:stretch>
        </p:blipFill>
        <p:spPr bwMode="auto">
          <a:xfrm>
            <a:off x="1752600" y="1600200"/>
            <a:ext cx="1527175" cy="458788"/>
          </a:xfrm>
          <a:prstGeom prst="rect">
            <a:avLst/>
          </a:prstGeom>
          <a:noFill/>
          <a:ln w="9525">
            <a:noFill/>
            <a:miter lim="800000"/>
            <a:headEnd/>
            <a:tailEnd/>
          </a:ln>
        </p:spPr>
      </p:pic>
      <p:graphicFrame>
        <p:nvGraphicFramePr>
          <p:cNvPr id="864385" name="Group 129"/>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91386" name="Picture 252" descr="txp_fig"/>
          <p:cNvPicPr>
            <a:picLocks noChangeAspect="1" noChangeArrowheads="1"/>
          </p:cNvPicPr>
          <p:nvPr>
            <p:custDataLst>
              <p:tags r:id="rId2"/>
            </p:custDataLst>
          </p:nvPr>
        </p:nvPicPr>
        <p:blipFill>
          <a:blip r:embed="rId6" cstate="print"/>
          <a:srcRect/>
          <a:stretch>
            <a:fillRect/>
          </a:stretch>
        </p:blipFill>
        <p:spPr bwMode="auto">
          <a:xfrm>
            <a:off x="5867400" y="1600200"/>
            <a:ext cx="1371600" cy="457200"/>
          </a:xfrm>
          <a:prstGeom prst="rect">
            <a:avLst/>
          </a:prstGeom>
          <a:noFill/>
          <a:ln w="9525">
            <a:noFill/>
            <a:miter lim="800000"/>
            <a:headEnd/>
            <a:tailEnd/>
          </a:ln>
        </p:spPr>
      </p:pic>
      <p:sp>
        <p:nvSpPr>
          <p:cNvPr id="91387" name="Rectangle 253"/>
          <p:cNvSpPr>
            <a:spLocks noChangeArrowheads="1"/>
          </p:cNvSpPr>
          <p:nvPr/>
        </p:nvSpPr>
        <p:spPr bwMode="auto">
          <a:xfrm>
            <a:off x="6172200" y="2590800"/>
            <a:ext cx="381000" cy="381000"/>
          </a:xfrm>
          <a:prstGeom prst="rect">
            <a:avLst/>
          </a:prstGeom>
          <a:noFill/>
          <a:ln w="38100">
            <a:solidFill>
              <a:srgbClr val="FF00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cs typeface="Arial" pitchFamily="34" charset="0"/>
            </a:endParaRPr>
          </a:p>
        </p:txBody>
      </p:sp>
      <p:graphicFrame>
        <p:nvGraphicFramePr>
          <p:cNvPr id="864510" name="Group 254"/>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sp>
        <p:nvSpPr>
          <p:cNvPr id="91511" name="Rectangle 127"/>
          <p:cNvSpPr>
            <a:spLocks noChangeArrowheads="1"/>
          </p:cNvSpPr>
          <p:nvPr/>
        </p:nvSpPr>
        <p:spPr bwMode="auto">
          <a:xfrm>
            <a:off x="1752600" y="2286000"/>
            <a:ext cx="1066800" cy="990600"/>
          </a:xfrm>
          <a:prstGeom prst="rect">
            <a:avLst/>
          </a:prstGeom>
          <a:noFill/>
          <a:ln w="38100">
            <a:solidFill>
              <a:srgbClr val="FF00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cs typeface="Arial" pitchFamily="34" charset="0"/>
            </a:endParaRPr>
          </a:p>
        </p:txBody>
      </p:sp>
      <p:sp>
        <p:nvSpPr>
          <p:cNvPr id="91512" name="Text Box 378"/>
          <p:cNvSpPr txBox="1">
            <a:spLocks noChangeArrowheads="1"/>
          </p:cNvSpPr>
          <p:nvPr/>
        </p:nvSpPr>
        <p:spPr bwMode="auto">
          <a:xfrm>
            <a:off x="7610475" y="6553200"/>
            <a:ext cx="1457325"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b="1">
                <a:solidFill>
                  <a:srgbClr val="000000"/>
                </a:solidFill>
                <a:cs typeface="Arial" pitchFamily="34" charset="0"/>
              </a:rPr>
              <a:t>Source: S. Seitz</a:t>
            </a:r>
          </a:p>
        </p:txBody>
      </p:sp>
    </p:spTree>
    <p:extLst>
      <p:ext uri="{BB962C8B-B14F-4D97-AF65-F5344CB8AC3E}">
        <p14:creationId xmlns:p14="http://schemas.microsoft.com/office/powerpoint/2010/main" val="3646055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6433" name="Group 129"/>
          <p:cNvGraphicFramePr>
            <a:graphicFrameLocks noGrp="1"/>
          </p:cNvGraphicFramePr>
          <p:nvPr/>
        </p:nvGraphicFramePr>
        <p:xfrm>
          <a:off x="4724400" y="2286000"/>
          <a:ext cx="3581400" cy="3429002"/>
        </p:xfrm>
        <a:graphic>
          <a:graphicData uri="http://schemas.openxmlformats.org/drawingml/2006/table">
            <a:tbl>
              <a:tblPr/>
              <a:tblGrid>
                <a:gridCol w="358775">
                  <a:extLst>
                    <a:ext uri="{9D8B030D-6E8A-4147-A177-3AD203B41FA5}">
                      <a16:colId xmlns:a16="http://schemas.microsoft.com/office/drawing/2014/main" val="20000"/>
                    </a:ext>
                  </a:extLst>
                </a:gridCol>
                <a:gridCol w="358775">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8775">
                  <a:extLst>
                    <a:ext uri="{9D8B030D-6E8A-4147-A177-3AD203B41FA5}">
                      <a16:colId xmlns:a16="http://schemas.microsoft.com/office/drawing/2014/main" val="20003"/>
                    </a:ext>
                  </a:extLst>
                </a:gridCol>
                <a:gridCol w="358775">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358775">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8775">
                  <a:extLst>
                    <a:ext uri="{9D8B030D-6E8A-4147-A177-3AD203B41FA5}">
                      <a16:colId xmlns:a16="http://schemas.microsoft.com/office/drawing/2014/main" val="20008"/>
                    </a:ext>
                  </a:extLst>
                </a:gridCol>
                <a:gridCol w="358775">
                  <a:extLst>
                    <a:ext uri="{9D8B030D-6E8A-4147-A177-3AD203B41FA5}">
                      <a16:colId xmlns:a16="http://schemas.microsoft.com/office/drawing/2014/main" val="20009"/>
                    </a:ext>
                  </a:extLst>
                </a:gridCol>
              </a:tblGrid>
              <a:tr h="3286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3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7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81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92286" name="Picture 252" descr="txp_fig"/>
          <p:cNvPicPr>
            <a:picLocks noChangeAspect="1" noChangeArrowheads="1"/>
          </p:cNvPicPr>
          <p:nvPr>
            <p:custDataLst>
              <p:tags r:id="rId1"/>
            </p:custDataLst>
          </p:nvPr>
        </p:nvPicPr>
        <p:blipFill>
          <a:blip r:embed="rId5" cstate="print"/>
          <a:srcRect/>
          <a:stretch>
            <a:fillRect/>
          </a:stretch>
        </p:blipFill>
        <p:spPr bwMode="auto">
          <a:xfrm>
            <a:off x="5867400" y="1600200"/>
            <a:ext cx="1371600" cy="457200"/>
          </a:xfrm>
          <a:prstGeom prst="rect">
            <a:avLst/>
          </a:prstGeom>
          <a:noFill/>
          <a:ln w="9525">
            <a:noFill/>
            <a:miter lim="800000"/>
            <a:headEnd/>
            <a:tailEnd/>
          </a:ln>
        </p:spPr>
      </p:pic>
      <p:sp>
        <p:nvSpPr>
          <p:cNvPr id="92287" name="Rectangle 253"/>
          <p:cNvSpPr>
            <a:spLocks noChangeArrowheads="1"/>
          </p:cNvSpPr>
          <p:nvPr/>
        </p:nvSpPr>
        <p:spPr bwMode="auto">
          <a:xfrm>
            <a:off x="6477000" y="2590800"/>
            <a:ext cx="381000" cy="381000"/>
          </a:xfrm>
          <a:prstGeom prst="rect">
            <a:avLst/>
          </a:prstGeom>
          <a:noFill/>
          <a:ln w="38100">
            <a:solidFill>
              <a:srgbClr val="FF00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cs typeface="Arial" pitchFamily="34" charset="0"/>
            </a:endParaRPr>
          </a:p>
        </p:txBody>
      </p:sp>
      <p:graphicFrame>
        <p:nvGraphicFramePr>
          <p:cNvPr id="866807" name="Group 503"/>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pic>
        <p:nvPicPr>
          <p:cNvPr id="92411" name="Picture 626" descr="txp_fig"/>
          <p:cNvPicPr>
            <a:picLocks noChangeAspect="1" noChangeArrowheads="1"/>
          </p:cNvPicPr>
          <p:nvPr>
            <p:custDataLst>
              <p:tags r:id="rId2"/>
            </p:custDataLst>
          </p:nvPr>
        </p:nvPicPr>
        <p:blipFill>
          <a:blip r:embed="rId6" cstate="print"/>
          <a:srcRect/>
          <a:stretch>
            <a:fillRect/>
          </a:stretch>
        </p:blipFill>
        <p:spPr bwMode="auto">
          <a:xfrm>
            <a:off x="1752600" y="1600200"/>
            <a:ext cx="1527175" cy="458788"/>
          </a:xfrm>
          <a:prstGeom prst="rect">
            <a:avLst/>
          </a:prstGeom>
          <a:noFill/>
          <a:ln w="9525">
            <a:noFill/>
            <a:miter lim="800000"/>
            <a:headEnd/>
            <a:tailEnd/>
          </a:ln>
        </p:spPr>
      </p:pic>
      <p:sp>
        <p:nvSpPr>
          <p:cNvPr id="92412" name="Rectangle 127"/>
          <p:cNvSpPr>
            <a:spLocks noChangeArrowheads="1"/>
          </p:cNvSpPr>
          <p:nvPr/>
        </p:nvSpPr>
        <p:spPr bwMode="auto">
          <a:xfrm>
            <a:off x="2133600" y="2286000"/>
            <a:ext cx="1066800" cy="990600"/>
          </a:xfrm>
          <a:prstGeom prst="rect">
            <a:avLst/>
          </a:prstGeom>
          <a:noFill/>
          <a:ln w="38100">
            <a:solidFill>
              <a:srgbClr val="FF00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cs typeface="Arial" pitchFamily="34" charset="0"/>
            </a:endParaRPr>
          </a:p>
        </p:txBody>
      </p:sp>
      <p:sp>
        <p:nvSpPr>
          <p:cNvPr id="92413" name="Text Box 628"/>
          <p:cNvSpPr txBox="1">
            <a:spLocks noChangeArrowheads="1"/>
          </p:cNvSpPr>
          <p:nvPr/>
        </p:nvSpPr>
        <p:spPr bwMode="auto">
          <a:xfrm>
            <a:off x="7610475" y="6553200"/>
            <a:ext cx="1457325"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b="1">
                <a:solidFill>
                  <a:srgbClr val="000000"/>
                </a:solidFill>
                <a:cs typeface="Arial" pitchFamily="34" charset="0"/>
              </a:rPr>
              <a:t>Source: S. Seitz</a:t>
            </a:r>
          </a:p>
        </p:txBody>
      </p:sp>
      <p:sp>
        <p:nvSpPr>
          <p:cNvPr id="11" name="Rectangle 2"/>
          <p:cNvSpPr>
            <a:spLocks noGrp="1" noChangeArrowheads="1"/>
          </p:cNvSpPr>
          <p:nvPr>
            <p:ph type="title"/>
          </p:nvPr>
        </p:nvSpPr>
        <p:spPr>
          <a:xfrm>
            <a:off x="457200" y="274638"/>
            <a:ext cx="8229600" cy="1143000"/>
          </a:xfrm>
        </p:spPr>
        <p:txBody>
          <a:bodyPr/>
          <a:lstStyle/>
          <a:p>
            <a:r>
              <a:rPr lang="en-US" dirty="0"/>
              <a:t>Moving Average In 2D</a:t>
            </a:r>
          </a:p>
        </p:txBody>
      </p:sp>
    </p:spTree>
    <p:extLst>
      <p:ext uri="{BB962C8B-B14F-4D97-AF65-F5344CB8AC3E}">
        <p14:creationId xmlns:p14="http://schemas.microsoft.com/office/powerpoint/2010/main" val="4157784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8770" name="Group 418"/>
          <p:cNvGraphicFramePr>
            <a:graphicFrameLocks noGrp="1"/>
          </p:cNvGraphicFramePr>
          <p:nvPr/>
        </p:nvGraphicFramePr>
        <p:xfrm>
          <a:off x="711200" y="2287588"/>
          <a:ext cx="3556000" cy="3424238"/>
        </p:xfrm>
        <a:graphic>
          <a:graphicData uri="http://schemas.openxmlformats.org/drawingml/2006/table">
            <a:tbl>
              <a:tblPr/>
              <a:tblGrid>
                <a:gridCol w="3556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69888">
                  <a:extLst>
                    <a:ext uri="{9D8B030D-6E8A-4147-A177-3AD203B41FA5}">
                      <a16:colId xmlns:a16="http://schemas.microsoft.com/office/drawing/2014/main" val="20007"/>
                    </a:ext>
                  </a:extLst>
                </a:gridCol>
                <a:gridCol w="341312">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tblGrid>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3413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3587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339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pic>
        <p:nvPicPr>
          <p:cNvPr id="93310" name="Picture 126" descr="txp_fig"/>
          <p:cNvPicPr>
            <a:picLocks noChangeAspect="1" noChangeArrowheads="1"/>
          </p:cNvPicPr>
          <p:nvPr>
            <p:custDataLst>
              <p:tags r:id="rId1"/>
            </p:custDataLst>
          </p:nvPr>
        </p:nvPicPr>
        <p:blipFill>
          <a:blip r:embed="rId5" cstate="print"/>
          <a:srcRect/>
          <a:stretch>
            <a:fillRect/>
          </a:stretch>
        </p:blipFill>
        <p:spPr bwMode="auto">
          <a:xfrm>
            <a:off x="1752600" y="1600200"/>
            <a:ext cx="1527175" cy="458788"/>
          </a:xfrm>
          <a:prstGeom prst="rect">
            <a:avLst/>
          </a:prstGeom>
          <a:noFill/>
          <a:ln w="9525">
            <a:noFill/>
            <a:miter lim="800000"/>
            <a:headEnd/>
            <a:tailEnd/>
          </a:ln>
        </p:spPr>
      </p:pic>
      <p:pic>
        <p:nvPicPr>
          <p:cNvPr id="93311" name="Picture 252" descr="txp_fig"/>
          <p:cNvPicPr>
            <a:picLocks noChangeAspect="1" noChangeArrowheads="1"/>
          </p:cNvPicPr>
          <p:nvPr>
            <p:custDataLst>
              <p:tags r:id="rId2"/>
            </p:custDataLst>
          </p:nvPr>
        </p:nvPicPr>
        <p:blipFill>
          <a:blip r:embed="rId6" cstate="print"/>
          <a:srcRect/>
          <a:stretch>
            <a:fillRect/>
          </a:stretch>
        </p:blipFill>
        <p:spPr bwMode="auto">
          <a:xfrm>
            <a:off x="5867400" y="1600200"/>
            <a:ext cx="1371600" cy="457200"/>
          </a:xfrm>
          <a:prstGeom prst="rect">
            <a:avLst/>
          </a:prstGeom>
          <a:noFill/>
          <a:ln w="9525">
            <a:noFill/>
            <a:miter lim="800000"/>
            <a:headEnd/>
            <a:tailEnd/>
          </a:ln>
        </p:spPr>
      </p:pic>
      <p:graphicFrame>
        <p:nvGraphicFramePr>
          <p:cNvPr id="868766" name="Group 414"/>
          <p:cNvGraphicFramePr>
            <a:graphicFrameLocks noGrp="1"/>
          </p:cNvGraphicFramePr>
          <p:nvPr>
            <p:ph idx="1"/>
          </p:nvPr>
        </p:nvGraphicFramePr>
        <p:xfrm>
          <a:off x="4724400" y="2286000"/>
          <a:ext cx="3581400" cy="3429000"/>
        </p:xfrm>
        <a:graphic>
          <a:graphicData uri="http://schemas.openxmlformats.org/drawingml/2006/table">
            <a:tbl>
              <a:tblPr/>
              <a:tblGrid>
                <a:gridCol w="357188">
                  <a:extLst>
                    <a:ext uri="{9D8B030D-6E8A-4147-A177-3AD203B41FA5}">
                      <a16:colId xmlns:a16="http://schemas.microsoft.com/office/drawing/2014/main" val="20000"/>
                    </a:ext>
                  </a:extLst>
                </a:gridCol>
                <a:gridCol w="360362">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60363">
                  <a:extLst>
                    <a:ext uri="{9D8B030D-6E8A-4147-A177-3AD203B41FA5}">
                      <a16:colId xmlns:a16="http://schemas.microsoft.com/office/drawing/2014/main" val="20003"/>
                    </a:ext>
                  </a:extLst>
                </a:gridCol>
                <a:gridCol w="357187">
                  <a:extLst>
                    <a:ext uri="{9D8B030D-6E8A-4147-A177-3AD203B41FA5}">
                      <a16:colId xmlns:a16="http://schemas.microsoft.com/office/drawing/2014/main" val="20004"/>
                    </a:ext>
                  </a:extLst>
                </a:gridCol>
                <a:gridCol w="357188">
                  <a:extLst>
                    <a:ext uri="{9D8B030D-6E8A-4147-A177-3AD203B41FA5}">
                      <a16:colId xmlns:a16="http://schemas.microsoft.com/office/drawing/2014/main" val="20005"/>
                    </a:ext>
                  </a:extLst>
                </a:gridCol>
                <a:gridCol w="360362">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60363">
                  <a:extLst>
                    <a:ext uri="{9D8B030D-6E8A-4147-A177-3AD203B41FA5}">
                      <a16:colId xmlns:a16="http://schemas.microsoft.com/office/drawing/2014/main" val="20008"/>
                    </a:ext>
                  </a:extLst>
                </a:gridCol>
                <a:gridCol w="357187">
                  <a:extLst>
                    <a:ext uri="{9D8B030D-6E8A-4147-A177-3AD203B41FA5}">
                      <a16:colId xmlns:a16="http://schemas.microsoft.com/office/drawing/2014/main" val="20009"/>
                    </a:ext>
                  </a:extLst>
                </a:gridCol>
              </a:tblGrid>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29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93435" name="Text Box 419"/>
          <p:cNvSpPr txBox="1">
            <a:spLocks noChangeArrowheads="1"/>
          </p:cNvSpPr>
          <p:nvPr/>
        </p:nvSpPr>
        <p:spPr bwMode="auto">
          <a:xfrm>
            <a:off x="7610475" y="6553200"/>
            <a:ext cx="1457325"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b="1">
                <a:solidFill>
                  <a:srgbClr val="000000"/>
                </a:solidFill>
                <a:cs typeface="Arial" pitchFamily="34" charset="0"/>
              </a:rPr>
              <a:t>Source: S. Seitz</a:t>
            </a:r>
          </a:p>
        </p:txBody>
      </p:sp>
      <p:sp>
        <p:nvSpPr>
          <p:cNvPr id="9" name="Rectangle 2"/>
          <p:cNvSpPr>
            <a:spLocks noGrp="1" noChangeArrowheads="1"/>
          </p:cNvSpPr>
          <p:nvPr>
            <p:ph type="title"/>
          </p:nvPr>
        </p:nvSpPr>
        <p:spPr>
          <a:xfrm>
            <a:off x="457200" y="274638"/>
            <a:ext cx="8229600" cy="1143000"/>
          </a:xfrm>
        </p:spPr>
        <p:txBody>
          <a:bodyPr/>
          <a:lstStyle/>
          <a:p>
            <a:r>
              <a:rPr lang="en-US" dirty="0"/>
              <a:t>Moving Average In 2D</a:t>
            </a:r>
          </a:p>
        </p:txBody>
      </p:sp>
    </p:spTree>
    <p:extLst>
      <p:ext uri="{BB962C8B-B14F-4D97-AF65-F5344CB8AC3E}">
        <p14:creationId xmlns:p14="http://schemas.microsoft.com/office/powerpoint/2010/main" val="590844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8850" name="Title 1"/>
          <p:cNvSpPr>
            <a:spLocks noGrp="1"/>
          </p:cNvSpPr>
          <p:nvPr>
            <p:ph type="title"/>
          </p:nvPr>
        </p:nvSpPr>
        <p:spPr>
          <a:xfrm>
            <a:off x="457200" y="80963"/>
            <a:ext cx="8229600" cy="1143000"/>
          </a:xfrm>
        </p:spPr>
        <p:txBody>
          <a:bodyPr/>
          <a:lstStyle/>
          <a:p>
            <a:r>
              <a:rPr lang="en-US" dirty="0"/>
              <a:t>Image filtering</a:t>
            </a:r>
          </a:p>
        </p:txBody>
      </p:sp>
      <p:sp>
        <p:nvSpPr>
          <p:cNvPr id="3" name="Content Placeholder 2"/>
          <p:cNvSpPr>
            <a:spLocks noGrp="1"/>
          </p:cNvSpPr>
          <p:nvPr>
            <p:ph idx="1"/>
          </p:nvPr>
        </p:nvSpPr>
        <p:spPr>
          <a:xfrm>
            <a:off x="457200" y="1520825"/>
            <a:ext cx="8229600" cy="4879975"/>
          </a:xfrm>
        </p:spPr>
        <p:txBody>
          <a:bodyPr>
            <a:normAutofit/>
          </a:bodyPr>
          <a:lstStyle/>
          <a:p>
            <a:r>
              <a:rPr lang="en-US" sz="2800" dirty="0"/>
              <a:t>Compute a function of the local neighborhood at each pixel in the image</a:t>
            </a:r>
          </a:p>
          <a:p>
            <a:pPr lvl="1"/>
            <a:r>
              <a:rPr lang="en-US" sz="2400" dirty="0"/>
              <a:t>Function specified by a “filter” or mask saying how to combine values from neighbors.</a:t>
            </a:r>
          </a:p>
          <a:p>
            <a:pPr lvl="1"/>
            <a:r>
              <a:rPr lang="en-US" sz="2400" dirty="0"/>
              <a:t>Element-wise multiplication</a:t>
            </a:r>
          </a:p>
          <a:p>
            <a:pPr>
              <a:spcBef>
                <a:spcPts val="1800"/>
              </a:spcBef>
              <a:buFontTx/>
              <a:buNone/>
            </a:pPr>
            <a:endParaRPr lang="en-US" sz="1800" dirty="0"/>
          </a:p>
          <a:p>
            <a:pPr>
              <a:spcBef>
                <a:spcPts val="1800"/>
              </a:spcBef>
            </a:pPr>
            <a:r>
              <a:rPr lang="en-US" sz="2800" dirty="0"/>
              <a:t>Uses of filtering:</a:t>
            </a:r>
          </a:p>
          <a:p>
            <a:pPr lvl="1"/>
            <a:r>
              <a:rPr lang="en-US" sz="2400" dirty="0"/>
              <a:t>Enhance an image (</a:t>
            </a:r>
            <a:r>
              <a:rPr lang="en-US" sz="2400" dirty="0" err="1"/>
              <a:t>denoise</a:t>
            </a:r>
            <a:r>
              <a:rPr lang="en-US" sz="2400" dirty="0"/>
              <a:t>, resize, </a:t>
            </a:r>
            <a:r>
              <a:rPr lang="en-US" sz="2400" dirty="0" err="1"/>
              <a:t>etc</a:t>
            </a:r>
            <a:r>
              <a:rPr lang="en-US" sz="2400" dirty="0"/>
              <a:t>)</a:t>
            </a:r>
          </a:p>
          <a:p>
            <a:pPr lvl="1"/>
            <a:r>
              <a:rPr lang="en-US" sz="2400" dirty="0"/>
              <a:t>Extract information (texture, edges, </a:t>
            </a:r>
            <a:r>
              <a:rPr lang="en-US" sz="2400" dirty="0" err="1"/>
              <a:t>etc</a:t>
            </a:r>
            <a:r>
              <a:rPr lang="en-US" sz="2400" dirty="0"/>
              <a:t>)</a:t>
            </a:r>
          </a:p>
          <a:p>
            <a:pPr lvl="1"/>
            <a:r>
              <a:rPr lang="en-US" sz="2400" dirty="0"/>
              <a:t>Detect patterns (template matching)</a:t>
            </a:r>
          </a:p>
        </p:txBody>
      </p:sp>
      <p:sp>
        <p:nvSpPr>
          <p:cNvPr id="78852" name="TextBox 3"/>
          <p:cNvSpPr txBox="1">
            <a:spLocks noChangeArrowheads="1"/>
          </p:cNvSpPr>
          <p:nvPr/>
        </p:nvSpPr>
        <p:spPr bwMode="auto">
          <a:xfrm>
            <a:off x="7056438" y="6608763"/>
            <a:ext cx="3816350" cy="276225"/>
          </a:xfrm>
          <a:prstGeom prst="rect">
            <a:avLst/>
          </a:prstGeom>
          <a:noFill/>
          <a:ln w="9525">
            <a:noFill/>
            <a:miter lim="800000"/>
            <a:headEnd/>
            <a:tailEnd/>
          </a:ln>
        </p:spPr>
        <p:txBody>
          <a:bodyPr>
            <a:spAutoFit/>
          </a:bodyPr>
          <a:lstStyle/>
          <a:p>
            <a:pPr fontAlgn="base">
              <a:spcBef>
                <a:spcPct val="0"/>
              </a:spcBef>
              <a:spcAft>
                <a:spcPct val="0"/>
              </a:spcAft>
            </a:pPr>
            <a:r>
              <a:rPr lang="en-US" sz="1200" dirty="0">
                <a:solidFill>
                  <a:srgbClr val="000000"/>
                </a:solidFill>
              </a:rPr>
              <a:t>Adapted from Derek </a:t>
            </a:r>
            <a:r>
              <a:rPr lang="en-US" sz="1200" dirty="0" err="1">
                <a:solidFill>
                  <a:srgbClr val="000000"/>
                </a:solidFill>
              </a:rPr>
              <a:t>Hoiem</a:t>
            </a:r>
            <a:endParaRPr lang="en-US" sz="1200" dirty="0">
              <a:solidFill>
                <a:srgbClr val="000000"/>
              </a:solidFill>
            </a:endParaRPr>
          </a:p>
        </p:txBody>
      </p:sp>
    </p:spTree>
    <p:extLst>
      <p:ext uri="{BB962C8B-B14F-4D97-AF65-F5344CB8AC3E}">
        <p14:creationId xmlns:p14="http://schemas.microsoft.com/office/powerpoint/2010/main" val="4073485512"/>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3"/>
          <p:cNvSpPr>
            <a:spLocks noGrp="1"/>
          </p:cNvSpPr>
          <p:nvPr>
            <p:ph type="title"/>
          </p:nvPr>
        </p:nvSpPr>
        <p:spPr>
          <a:xfrm>
            <a:off x="701675" y="0"/>
            <a:ext cx="7772400" cy="1143000"/>
          </a:xfrm>
        </p:spPr>
        <p:txBody>
          <a:bodyPr/>
          <a:lstStyle/>
          <a:p>
            <a:r>
              <a:rPr lang="en-US" dirty="0"/>
              <a:t>Correlation filtering</a:t>
            </a:r>
          </a:p>
        </p:txBody>
      </p:sp>
      <p:pic>
        <p:nvPicPr>
          <p:cNvPr id="94211" name="Picture 5" descr="Edittex"/>
          <p:cNvPicPr>
            <a:picLocks noChangeAspect="1" noChangeArrowheads="1"/>
          </p:cNvPicPr>
          <p:nvPr>
            <p:custDataLst>
              <p:tags r:id="rId1"/>
            </p:custDataLst>
          </p:nvPr>
        </p:nvPicPr>
        <p:blipFill>
          <a:blip r:embed="rId5" cstate="print"/>
          <a:srcRect/>
          <a:stretch>
            <a:fillRect/>
          </a:stretch>
        </p:blipFill>
        <p:spPr bwMode="auto">
          <a:xfrm>
            <a:off x="957263" y="1603375"/>
            <a:ext cx="7300912" cy="985838"/>
          </a:xfrm>
          <a:prstGeom prst="rect">
            <a:avLst/>
          </a:prstGeom>
          <a:noFill/>
          <a:ln w="9525">
            <a:noFill/>
            <a:miter lim="800000"/>
            <a:headEnd/>
            <a:tailEnd/>
          </a:ln>
        </p:spPr>
      </p:pic>
      <p:sp>
        <p:nvSpPr>
          <p:cNvPr id="94212" name="TextBox 6"/>
          <p:cNvSpPr txBox="1">
            <a:spLocks noChangeArrowheads="1"/>
          </p:cNvSpPr>
          <p:nvPr/>
        </p:nvSpPr>
        <p:spPr bwMode="auto">
          <a:xfrm>
            <a:off x="665163" y="1128713"/>
            <a:ext cx="7083425" cy="461962"/>
          </a:xfrm>
          <a:prstGeom prst="rect">
            <a:avLst/>
          </a:prstGeom>
          <a:noFill/>
          <a:ln w="9525">
            <a:noFill/>
            <a:miter lim="800000"/>
            <a:headEnd/>
            <a:tailEnd/>
          </a:ln>
        </p:spPr>
        <p:txBody>
          <a:bodyPr>
            <a:spAutoFit/>
          </a:bodyPr>
          <a:lstStyle/>
          <a:p>
            <a:pPr fontAlgn="base">
              <a:spcBef>
                <a:spcPct val="0"/>
              </a:spcBef>
              <a:spcAft>
                <a:spcPct val="0"/>
              </a:spcAft>
            </a:pPr>
            <a:r>
              <a:rPr lang="en-US" sz="2400" dirty="0">
                <a:solidFill>
                  <a:srgbClr val="000000"/>
                </a:solidFill>
              </a:rPr>
              <a:t>Say the averaging window size is 2k+1 x 2k+1:</a:t>
            </a:r>
          </a:p>
        </p:txBody>
      </p:sp>
      <p:pic>
        <p:nvPicPr>
          <p:cNvPr id="10" name="Picture 8" descr="Edittex"/>
          <p:cNvPicPr>
            <a:picLocks noChangeAspect="1" noChangeArrowheads="1"/>
          </p:cNvPicPr>
          <p:nvPr>
            <p:custDataLst>
              <p:tags r:id="rId2"/>
            </p:custDataLst>
          </p:nvPr>
        </p:nvPicPr>
        <p:blipFill>
          <a:blip r:embed="rId6" cstate="print"/>
          <a:srcRect/>
          <a:stretch>
            <a:fillRect/>
          </a:stretch>
        </p:blipFill>
        <p:spPr bwMode="auto">
          <a:xfrm>
            <a:off x="884238" y="4743450"/>
            <a:ext cx="7199312" cy="1058863"/>
          </a:xfrm>
          <a:prstGeom prst="rect">
            <a:avLst/>
          </a:prstGeom>
          <a:noFill/>
          <a:ln w="9525">
            <a:noFill/>
            <a:miter lim="800000"/>
            <a:headEnd/>
            <a:tailEnd/>
          </a:ln>
        </p:spPr>
      </p:pic>
      <p:sp>
        <p:nvSpPr>
          <p:cNvPr id="11" name="TextBox 10"/>
          <p:cNvSpPr txBox="1">
            <a:spLocks noChangeArrowheads="1"/>
          </p:cNvSpPr>
          <p:nvPr/>
        </p:nvSpPr>
        <p:spPr bwMode="auto">
          <a:xfrm>
            <a:off x="4637088" y="2917825"/>
            <a:ext cx="4608512" cy="646113"/>
          </a:xfrm>
          <a:prstGeom prst="rect">
            <a:avLst/>
          </a:prstGeom>
          <a:noFill/>
          <a:ln w="9525">
            <a:noFill/>
            <a:miter lim="800000"/>
            <a:headEnd/>
            <a:tailEnd/>
          </a:ln>
        </p:spPr>
        <p:txBody>
          <a:bodyPr>
            <a:spAutoFit/>
          </a:bodyPr>
          <a:lstStyle/>
          <a:p>
            <a:pPr fontAlgn="base">
              <a:spcBef>
                <a:spcPct val="0"/>
              </a:spcBef>
              <a:spcAft>
                <a:spcPct val="0"/>
              </a:spcAft>
            </a:pPr>
            <a:r>
              <a:rPr lang="en-US" i="1">
                <a:solidFill>
                  <a:srgbClr val="000000"/>
                </a:solidFill>
              </a:rPr>
              <a:t>Loop over all pixels in neighborhood around  image pixel F[i,j]</a:t>
            </a:r>
          </a:p>
        </p:txBody>
      </p:sp>
      <p:sp>
        <p:nvSpPr>
          <p:cNvPr id="12" name="Right Brace 11"/>
          <p:cNvSpPr/>
          <p:nvPr/>
        </p:nvSpPr>
        <p:spPr>
          <a:xfrm rot="5400000">
            <a:off x="6178550" y="763588"/>
            <a:ext cx="255587" cy="405288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b="1" dirty="0">
              <a:solidFill>
                <a:srgbClr val="000000"/>
              </a:solidFill>
            </a:endParaRPr>
          </a:p>
        </p:txBody>
      </p:sp>
      <p:sp>
        <p:nvSpPr>
          <p:cNvPr id="13" name="Right Brace 12"/>
          <p:cNvSpPr/>
          <p:nvPr/>
        </p:nvSpPr>
        <p:spPr>
          <a:xfrm rot="5400000">
            <a:off x="3257550" y="1968500"/>
            <a:ext cx="182563" cy="164306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b="1">
              <a:solidFill>
                <a:srgbClr val="000000"/>
              </a:solidFill>
            </a:endParaRPr>
          </a:p>
        </p:txBody>
      </p:sp>
      <p:sp>
        <p:nvSpPr>
          <p:cNvPr id="14" name="TextBox 13"/>
          <p:cNvSpPr txBox="1">
            <a:spLocks noChangeArrowheads="1"/>
          </p:cNvSpPr>
          <p:nvPr/>
        </p:nvSpPr>
        <p:spPr bwMode="auto">
          <a:xfrm>
            <a:off x="2271713" y="2917825"/>
            <a:ext cx="2519362" cy="646113"/>
          </a:xfrm>
          <a:prstGeom prst="rect">
            <a:avLst/>
          </a:prstGeom>
          <a:noFill/>
          <a:ln w="9525">
            <a:noFill/>
            <a:miter lim="800000"/>
            <a:headEnd/>
            <a:tailEnd/>
          </a:ln>
        </p:spPr>
        <p:txBody>
          <a:bodyPr>
            <a:spAutoFit/>
          </a:bodyPr>
          <a:lstStyle/>
          <a:p>
            <a:pPr fontAlgn="base">
              <a:spcBef>
                <a:spcPct val="0"/>
              </a:spcBef>
              <a:spcAft>
                <a:spcPct val="0"/>
              </a:spcAft>
            </a:pPr>
            <a:r>
              <a:rPr lang="en-US" i="1">
                <a:solidFill>
                  <a:srgbClr val="000000"/>
                </a:solidFill>
              </a:rPr>
              <a:t>Attribute uniform weight to each pixel</a:t>
            </a:r>
          </a:p>
        </p:txBody>
      </p:sp>
      <p:sp>
        <p:nvSpPr>
          <p:cNvPr id="15" name="TextBox 14"/>
          <p:cNvSpPr txBox="1">
            <a:spLocks noChangeArrowheads="1"/>
          </p:cNvSpPr>
          <p:nvPr/>
        </p:nvSpPr>
        <p:spPr bwMode="auto">
          <a:xfrm>
            <a:off x="519113" y="3913188"/>
            <a:ext cx="8369300" cy="830262"/>
          </a:xfrm>
          <a:prstGeom prst="rect">
            <a:avLst/>
          </a:prstGeom>
          <a:noFill/>
          <a:ln w="9525">
            <a:noFill/>
            <a:miter lim="800000"/>
            <a:headEnd/>
            <a:tailEnd/>
          </a:ln>
        </p:spPr>
        <p:txBody>
          <a:bodyPr>
            <a:spAutoFit/>
          </a:bodyPr>
          <a:lstStyle/>
          <a:p>
            <a:pPr fontAlgn="base">
              <a:spcBef>
                <a:spcPct val="0"/>
              </a:spcBef>
              <a:spcAft>
                <a:spcPct val="0"/>
              </a:spcAft>
            </a:pPr>
            <a:r>
              <a:rPr lang="en-US" sz="2400" dirty="0">
                <a:solidFill>
                  <a:srgbClr val="000000"/>
                </a:solidFill>
              </a:rPr>
              <a:t>Now generalize to allow </a:t>
            </a:r>
            <a:r>
              <a:rPr lang="en-US" sz="2400" b="1" dirty="0">
                <a:solidFill>
                  <a:srgbClr val="000000"/>
                </a:solidFill>
              </a:rPr>
              <a:t>different weights </a:t>
            </a:r>
            <a:r>
              <a:rPr lang="en-US" sz="2400" dirty="0">
                <a:solidFill>
                  <a:srgbClr val="000000"/>
                </a:solidFill>
              </a:rPr>
              <a:t>depending on  neighboring pixel’s relative position:</a:t>
            </a:r>
          </a:p>
        </p:txBody>
      </p:sp>
      <p:sp>
        <p:nvSpPr>
          <p:cNvPr id="16" name="Right Brace 15"/>
          <p:cNvSpPr/>
          <p:nvPr/>
        </p:nvSpPr>
        <p:spPr>
          <a:xfrm rot="5400000">
            <a:off x="4900613" y="5072063"/>
            <a:ext cx="255587" cy="113188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b="1">
              <a:solidFill>
                <a:srgbClr val="000000"/>
              </a:solidFill>
            </a:endParaRPr>
          </a:p>
        </p:txBody>
      </p:sp>
      <p:sp>
        <p:nvSpPr>
          <p:cNvPr id="17" name="TextBox 16"/>
          <p:cNvSpPr txBox="1">
            <a:spLocks noChangeArrowheads="1"/>
          </p:cNvSpPr>
          <p:nvPr/>
        </p:nvSpPr>
        <p:spPr bwMode="auto">
          <a:xfrm>
            <a:off x="4389438" y="5802313"/>
            <a:ext cx="5221287" cy="369887"/>
          </a:xfrm>
          <a:prstGeom prst="rect">
            <a:avLst/>
          </a:prstGeom>
          <a:noFill/>
          <a:ln w="9525">
            <a:noFill/>
            <a:miter lim="800000"/>
            <a:headEnd/>
            <a:tailEnd/>
          </a:ln>
        </p:spPr>
        <p:txBody>
          <a:bodyPr>
            <a:spAutoFit/>
          </a:bodyPr>
          <a:lstStyle/>
          <a:p>
            <a:pPr fontAlgn="base">
              <a:spcBef>
                <a:spcPct val="0"/>
              </a:spcBef>
              <a:spcAft>
                <a:spcPct val="0"/>
              </a:spcAft>
            </a:pPr>
            <a:r>
              <a:rPr lang="en-US" i="1" dirty="0">
                <a:solidFill>
                  <a:srgbClr val="000000"/>
                </a:solidFill>
              </a:rPr>
              <a:t>Non-uniform weights</a:t>
            </a:r>
          </a:p>
        </p:txBody>
      </p:sp>
    </p:spTree>
    <p:extLst>
      <p:ext uri="{BB962C8B-B14F-4D97-AF65-F5344CB8AC3E}">
        <p14:creationId xmlns:p14="http://schemas.microsoft.com/office/powerpoint/2010/main" val="299595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2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p:bldP spid="11" grpId="0"/>
      <p:bldP spid="12" grpId="0" animBg="1"/>
      <p:bldP spid="13" grpId="0" animBg="1"/>
      <p:bldP spid="14" grpId="0"/>
      <p:bldP spid="15" grpId="0"/>
      <p:bldP spid="16"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701675" y="0"/>
            <a:ext cx="7772400" cy="1143000"/>
          </a:xfrm>
        </p:spPr>
        <p:txBody>
          <a:bodyPr/>
          <a:lstStyle/>
          <a:p>
            <a:r>
              <a:rPr lang="en-US"/>
              <a:t>Correlation filtering</a:t>
            </a:r>
          </a:p>
        </p:txBody>
      </p:sp>
      <p:pic>
        <p:nvPicPr>
          <p:cNvPr id="95235" name="Picture 8" descr="Edittex"/>
          <p:cNvPicPr>
            <a:picLocks noChangeAspect="1" noChangeArrowheads="1"/>
          </p:cNvPicPr>
          <p:nvPr>
            <p:custDataLst>
              <p:tags r:id="rId1"/>
            </p:custDataLst>
          </p:nvPr>
        </p:nvPicPr>
        <p:blipFill>
          <a:blip r:embed="rId5" cstate="print"/>
          <a:srcRect/>
          <a:stretch>
            <a:fillRect/>
          </a:stretch>
        </p:blipFill>
        <p:spPr bwMode="auto">
          <a:xfrm>
            <a:off x="920750" y="1201738"/>
            <a:ext cx="7199313" cy="1058862"/>
          </a:xfrm>
          <a:prstGeom prst="rect">
            <a:avLst/>
          </a:prstGeom>
          <a:noFill/>
          <a:ln w="9525">
            <a:noFill/>
            <a:miter lim="800000"/>
            <a:headEnd/>
            <a:tailEnd/>
          </a:ln>
        </p:spPr>
      </p:pic>
      <p:sp>
        <p:nvSpPr>
          <p:cNvPr id="76804" name="TextBox 6"/>
          <p:cNvSpPr txBox="1">
            <a:spLocks noChangeArrowheads="1"/>
          </p:cNvSpPr>
          <p:nvPr/>
        </p:nvSpPr>
        <p:spPr bwMode="auto">
          <a:xfrm>
            <a:off x="584200" y="3538538"/>
            <a:ext cx="8369300" cy="2308225"/>
          </a:xfrm>
          <a:prstGeom prst="rect">
            <a:avLst/>
          </a:prstGeom>
          <a:noFill/>
          <a:ln w="9525">
            <a:noFill/>
            <a:miter lim="800000"/>
            <a:headEnd/>
            <a:tailEnd/>
          </a:ln>
        </p:spPr>
        <p:txBody>
          <a:bodyPr>
            <a:spAutoFit/>
          </a:bodyPr>
          <a:lstStyle/>
          <a:p>
            <a:pPr fontAlgn="base">
              <a:spcBef>
                <a:spcPct val="0"/>
              </a:spcBef>
              <a:spcAft>
                <a:spcPct val="0"/>
              </a:spcAft>
            </a:pPr>
            <a:r>
              <a:rPr lang="en-US" sz="2400">
                <a:solidFill>
                  <a:srgbClr val="000000"/>
                </a:solidFill>
              </a:rPr>
              <a:t>Filtering an image: replace each pixel with a linear combination of its neighbors.</a:t>
            </a:r>
          </a:p>
          <a:p>
            <a:pPr fontAlgn="base">
              <a:spcBef>
                <a:spcPct val="0"/>
              </a:spcBef>
              <a:spcAft>
                <a:spcPct val="0"/>
              </a:spcAft>
            </a:pPr>
            <a:endParaRPr lang="en-US" sz="2400">
              <a:solidFill>
                <a:srgbClr val="000000"/>
              </a:solidFill>
            </a:endParaRPr>
          </a:p>
          <a:p>
            <a:pPr fontAlgn="base">
              <a:spcBef>
                <a:spcPct val="0"/>
              </a:spcBef>
              <a:spcAft>
                <a:spcPct val="0"/>
              </a:spcAft>
            </a:pPr>
            <a:r>
              <a:rPr lang="en-US" sz="2400">
                <a:solidFill>
                  <a:srgbClr val="000000"/>
                </a:solidFill>
              </a:rPr>
              <a:t>The filter “</a:t>
            </a:r>
            <a:r>
              <a:rPr lang="en-US" sz="2400" b="1">
                <a:solidFill>
                  <a:srgbClr val="000000"/>
                </a:solidFill>
              </a:rPr>
              <a:t>kernel</a:t>
            </a:r>
            <a:r>
              <a:rPr lang="en-US" sz="2400">
                <a:solidFill>
                  <a:srgbClr val="000000"/>
                </a:solidFill>
              </a:rPr>
              <a:t>” or “</a:t>
            </a:r>
            <a:r>
              <a:rPr lang="en-US" sz="2400" b="1">
                <a:solidFill>
                  <a:srgbClr val="000000"/>
                </a:solidFill>
              </a:rPr>
              <a:t>mask</a:t>
            </a:r>
            <a:r>
              <a:rPr lang="en-US" sz="2400">
                <a:solidFill>
                  <a:srgbClr val="000000"/>
                </a:solidFill>
              </a:rPr>
              <a:t>” </a:t>
            </a:r>
            <a:r>
              <a:rPr lang="en-US" sz="2400" i="1">
                <a:solidFill>
                  <a:srgbClr val="000000"/>
                </a:solidFill>
              </a:rPr>
              <a:t>H</a:t>
            </a:r>
            <a:r>
              <a:rPr lang="en-US" sz="2400">
                <a:solidFill>
                  <a:srgbClr val="000000"/>
                </a:solidFill>
              </a:rPr>
              <a:t>[</a:t>
            </a:r>
            <a:r>
              <a:rPr lang="en-US" sz="2400" i="1">
                <a:solidFill>
                  <a:srgbClr val="000000"/>
                </a:solidFill>
              </a:rPr>
              <a:t>u,v</a:t>
            </a:r>
            <a:r>
              <a:rPr lang="en-US" sz="2400">
                <a:solidFill>
                  <a:srgbClr val="000000"/>
                </a:solidFill>
              </a:rPr>
              <a:t>] is the prescription for the weights in the linear combination.</a:t>
            </a:r>
          </a:p>
          <a:p>
            <a:pPr fontAlgn="base">
              <a:spcBef>
                <a:spcPct val="0"/>
              </a:spcBef>
              <a:spcAft>
                <a:spcPct val="0"/>
              </a:spcAft>
            </a:pPr>
            <a:endParaRPr lang="en-US" sz="2400">
              <a:solidFill>
                <a:srgbClr val="000000"/>
              </a:solidFill>
            </a:endParaRPr>
          </a:p>
        </p:txBody>
      </p:sp>
      <p:pic>
        <p:nvPicPr>
          <p:cNvPr id="95237" name="Picture 11" descr="Edittex"/>
          <p:cNvPicPr>
            <a:picLocks noChangeAspect="1" noChangeArrowheads="1"/>
          </p:cNvPicPr>
          <p:nvPr>
            <p:custDataLst>
              <p:tags r:id="rId2"/>
            </p:custDataLst>
          </p:nvPr>
        </p:nvPicPr>
        <p:blipFill>
          <a:blip r:embed="rId6" cstate="print"/>
          <a:srcRect/>
          <a:stretch>
            <a:fillRect/>
          </a:stretch>
        </p:blipFill>
        <p:spPr bwMode="auto">
          <a:xfrm>
            <a:off x="6361113" y="2808288"/>
            <a:ext cx="2263775" cy="352425"/>
          </a:xfrm>
          <a:prstGeom prst="rect">
            <a:avLst/>
          </a:prstGeom>
          <a:noFill/>
          <a:ln w="9525">
            <a:noFill/>
            <a:miter lim="800000"/>
            <a:headEnd/>
            <a:tailEnd/>
          </a:ln>
        </p:spPr>
      </p:pic>
      <p:sp>
        <p:nvSpPr>
          <p:cNvPr id="95238" name="TextBox 42"/>
          <p:cNvSpPr txBox="1">
            <a:spLocks noChangeArrowheads="1"/>
          </p:cNvSpPr>
          <p:nvPr/>
        </p:nvSpPr>
        <p:spPr bwMode="auto">
          <a:xfrm>
            <a:off x="555625" y="2735263"/>
            <a:ext cx="6097588" cy="461962"/>
          </a:xfrm>
          <a:prstGeom prst="rect">
            <a:avLst/>
          </a:prstGeom>
          <a:noFill/>
          <a:ln w="9525">
            <a:noFill/>
            <a:miter lim="800000"/>
            <a:headEnd/>
            <a:tailEnd/>
          </a:ln>
        </p:spPr>
        <p:txBody>
          <a:bodyPr>
            <a:spAutoFit/>
          </a:bodyPr>
          <a:lstStyle/>
          <a:p>
            <a:pPr fontAlgn="base">
              <a:spcBef>
                <a:spcPct val="0"/>
              </a:spcBef>
              <a:spcAft>
                <a:spcPct val="0"/>
              </a:spcAft>
            </a:pPr>
            <a:r>
              <a:rPr lang="en-US" sz="2400">
                <a:solidFill>
                  <a:srgbClr val="000000"/>
                </a:solidFill>
              </a:rPr>
              <a:t>This is called </a:t>
            </a:r>
            <a:r>
              <a:rPr lang="en-US" sz="2400" b="1">
                <a:solidFill>
                  <a:srgbClr val="000000"/>
                </a:solidFill>
              </a:rPr>
              <a:t>cross-correlation</a:t>
            </a:r>
            <a:r>
              <a:rPr lang="en-US" sz="2400">
                <a:solidFill>
                  <a:srgbClr val="000000"/>
                </a:solidFill>
              </a:rPr>
              <a:t>, denoted </a:t>
            </a:r>
          </a:p>
        </p:txBody>
      </p:sp>
    </p:spTree>
    <p:extLst>
      <p:ext uri="{BB962C8B-B14F-4D97-AF65-F5344CB8AC3E}">
        <p14:creationId xmlns:p14="http://schemas.microsoft.com/office/powerpoint/2010/main" val="2046056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701675" y="0"/>
            <a:ext cx="7772400" cy="1143000"/>
          </a:xfrm>
        </p:spPr>
        <p:txBody>
          <a:bodyPr/>
          <a:lstStyle/>
          <a:p>
            <a:r>
              <a:rPr lang="en-US"/>
              <a:t>Averaging filter</a:t>
            </a:r>
          </a:p>
        </p:txBody>
      </p:sp>
      <p:sp>
        <p:nvSpPr>
          <p:cNvPr id="96259" name="Content Placeholder 2"/>
          <p:cNvSpPr>
            <a:spLocks noGrp="1"/>
          </p:cNvSpPr>
          <p:nvPr>
            <p:ph idx="1"/>
          </p:nvPr>
        </p:nvSpPr>
        <p:spPr>
          <a:xfrm>
            <a:off x="738188" y="1128713"/>
            <a:ext cx="7772400" cy="4114800"/>
          </a:xfrm>
        </p:spPr>
        <p:txBody>
          <a:bodyPr/>
          <a:lstStyle/>
          <a:p>
            <a:r>
              <a:rPr lang="en-US" sz="2400"/>
              <a:t>What values belong in the kernel </a:t>
            </a:r>
            <a:r>
              <a:rPr lang="en-US" sz="2400" i="1"/>
              <a:t>H</a:t>
            </a:r>
            <a:r>
              <a:rPr lang="en-US" sz="2400"/>
              <a:t> for the moving average example?</a:t>
            </a:r>
          </a:p>
        </p:txBody>
      </p:sp>
      <p:graphicFrame>
        <p:nvGraphicFramePr>
          <p:cNvPr id="4" name="Group 129"/>
          <p:cNvGraphicFramePr>
            <a:graphicFrameLocks noGrp="1"/>
          </p:cNvGraphicFramePr>
          <p:nvPr/>
        </p:nvGraphicFramePr>
        <p:xfrm>
          <a:off x="6211888" y="2628900"/>
          <a:ext cx="2741600" cy="2518883"/>
        </p:xfrm>
        <a:graphic>
          <a:graphicData uri="http://schemas.openxmlformats.org/drawingml/2006/table">
            <a:tbl>
              <a:tblPr/>
              <a:tblGrid>
                <a:gridCol w="274646">
                  <a:extLst>
                    <a:ext uri="{9D8B030D-6E8A-4147-A177-3AD203B41FA5}">
                      <a16:colId xmlns:a16="http://schemas.microsoft.com/office/drawing/2014/main" val="20000"/>
                    </a:ext>
                  </a:extLst>
                </a:gridCol>
                <a:gridCol w="274646">
                  <a:extLst>
                    <a:ext uri="{9D8B030D-6E8A-4147-A177-3AD203B41FA5}">
                      <a16:colId xmlns:a16="http://schemas.microsoft.com/office/drawing/2014/main" val="20001"/>
                    </a:ext>
                  </a:extLst>
                </a:gridCol>
                <a:gridCol w="272216">
                  <a:extLst>
                    <a:ext uri="{9D8B030D-6E8A-4147-A177-3AD203B41FA5}">
                      <a16:colId xmlns:a16="http://schemas.microsoft.com/office/drawing/2014/main" val="20002"/>
                    </a:ext>
                  </a:extLst>
                </a:gridCol>
                <a:gridCol w="274646">
                  <a:extLst>
                    <a:ext uri="{9D8B030D-6E8A-4147-A177-3AD203B41FA5}">
                      <a16:colId xmlns:a16="http://schemas.microsoft.com/office/drawing/2014/main" val="20003"/>
                    </a:ext>
                  </a:extLst>
                </a:gridCol>
                <a:gridCol w="274646">
                  <a:extLst>
                    <a:ext uri="{9D8B030D-6E8A-4147-A177-3AD203B41FA5}">
                      <a16:colId xmlns:a16="http://schemas.microsoft.com/office/drawing/2014/main" val="20004"/>
                    </a:ext>
                  </a:extLst>
                </a:gridCol>
                <a:gridCol w="274646">
                  <a:extLst>
                    <a:ext uri="{9D8B030D-6E8A-4147-A177-3AD203B41FA5}">
                      <a16:colId xmlns:a16="http://schemas.microsoft.com/office/drawing/2014/main" val="20005"/>
                    </a:ext>
                  </a:extLst>
                </a:gridCol>
                <a:gridCol w="274646">
                  <a:extLst>
                    <a:ext uri="{9D8B030D-6E8A-4147-A177-3AD203B41FA5}">
                      <a16:colId xmlns:a16="http://schemas.microsoft.com/office/drawing/2014/main" val="20006"/>
                    </a:ext>
                  </a:extLst>
                </a:gridCol>
                <a:gridCol w="272216">
                  <a:extLst>
                    <a:ext uri="{9D8B030D-6E8A-4147-A177-3AD203B41FA5}">
                      <a16:colId xmlns:a16="http://schemas.microsoft.com/office/drawing/2014/main" val="20007"/>
                    </a:ext>
                  </a:extLst>
                </a:gridCol>
                <a:gridCol w="274646">
                  <a:extLst>
                    <a:ext uri="{9D8B030D-6E8A-4147-A177-3AD203B41FA5}">
                      <a16:colId xmlns:a16="http://schemas.microsoft.com/office/drawing/2014/main" val="20008"/>
                    </a:ext>
                  </a:extLst>
                </a:gridCol>
                <a:gridCol w="274646">
                  <a:extLst>
                    <a:ext uri="{9D8B030D-6E8A-4147-A177-3AD203B41FA5}">
                      <a16:colId xmlns:a16="http://schemas.microsoft.com/office/drawing/2014/main" val="20009"/>
                    </a:ext>
                  </a:extLst>
                </a:gridCol>
              </a:tblGrid>
              <a:tr h="241134">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4432">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10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20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30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1617">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2102">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8123">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1617">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9288">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49288">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49288">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49288">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96383" name="Picture 252" descr="txp_fig"/>
          <p:cNvPicPr>
            <a:picLocks noChangeAspect="1" noChangeArrowheads="1"/>
          </p:cNvPicPr>
          <p:nvPr>
            <p:custDataLst>
              <p:tags r:id="rId1"/>
            </p:custDataLst>
          </p:nvPr>
        </p:nvPicPr>
        <p:blipFill>
          <a:blip r:embed="rId9" cstate="print"/>
          <a:srcRect/>
          <a:stretch>
            <a:fillRect/>
          </a:stretch>
        </p:blipFill>
        <p:spPr bwMode="auto">
          <a:xfrm>
            <a:off x="7018338" y="2187575"/>
            <a:ext cx="1081087" cy="360363"/>
          </a:xfrm>
          <a:prstGeom prst="rect">
            <a:avLst/>
          </a:prstGeom>
          <a:noFill/>
          <a:ln w="9525">
            <a:noFill/>
            <a:miter lim="800000"/>
            <a:headEnd/>
            <a:tailEnd/>
          </a:ln>
        </p:spPr>
      </p:pic>
      <p:sp>
        <p:nvSpPr>
          <p:cNvPr id="96384" name="Rectangle 253"/>
          <p:cNvSpPr>
            <a:spLocks noChangeArrowheads="1"/>
          </p:cNvSpPr>
          <p:nvPr/>
        </p:nvSpPr>
        <p:spPr bwMode="auto">
          <a:xfrm>
            <a:off x="7529513" y="2808288"/>
            <a:ext cx="381000" cy="381000"/>
          </a:xfrm>
          <a:prstGeom prst="rect">
            <a:avLst/>
          </a:prstGeom>
          <a:noFill/>
          <a:ln w="38100">
            <a:solidFill>
              <a:srgbClr val="FF00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cs typeface="Arial" pitchFamily="34" charset="0"/>
            </a:endParaRPr>
          </a:p>
        </p:txBody>
      </p:sp>
      <p:graphicFrame>
        <p:nvGraphicFramePr>
          <p:cNvPr id="7" name="Group 503"/>
          <p:cNvGraphicFramePr>
            <a:graphicFrameLocks noGrp="1"/>
          </p:cNvGraphicFramePr>
          <p:nvPr/>
        </p:nvGraphicFramePr>
        <p:xfrm>
          <a:off x="300038" y="2552700"/>
          <a:ext cx="3140011" cy="2551105"/>
        </p:xfrm>
        <a:graphic>
          <a:graphicData uri="http://schemas.openxmlformats.org/drawingml/2006/table">
            <a:tbl>
              <a:tblPr/>
              <a:tblGrid>
                <a:gridCol w="314001">
                  <a:extLst>
                    <a:ext uri="{9D8B030D-6E8A-4147-A177-3AD203B41FA5}">
                      <a16:colId xmlns:a16="http://schemas.microsoft.com/office/drawing/2014/main" val="20000"/>
                    </a:ext>
                  </a:extLst>
                </a:gridCol>
                <a:gridCol w="314001">
                  <a:extLst>
                    <a:ext uri="{9D8B030D-6E8A-4147-A177-3AD203B41FA5}">
                      <a16:colId xmlns:a16="http://schemas.microsoft.com/office/drawing/2014/main" val="20001"/>
                    </a:ext>
                  </a:extLst>
                </a:gridCol>
                <a:gridCol w="314001">
                  <a:extLst>
                    <a:ext uri="{9D8B030D-6E8A-4147-A177-3AD203B41FA5}">
                      <a16:colId xmlns:a16="http://schemas.microsoft.com/office/drawing/2014/main" val="20002"/>
                    </a:ext>
                  </a:extLst>
                </a:gridCol>
                <a:gridCol w="314001">
                  <a:extLst>
                    <a:ext uri="{9D8B030D-6E8A-4147-A177-3AD203B41FA5}">
                      <a16:colId xmlns:a16="http://schemas.microsoft.com/office/drawing/2014/main" val="20003"/>
                    </a:ext>
                  </a:extLst>
                </a:gridCol>
                <a:gridCol w="314001">
                  <a:extLst>
                    <a:ext uri="{9D8B030D-6E8A-4147-A177-3AD203B41FA5}">
                      <a16:colId xmlns:a16="http://schemas.microsoft.com/office/drawing/2014/main" val="20004"/>
                    </a:ext>
                  </a:extLst>
                </a:gridCol>
                <a:gridCol w="314001">
                  <a:extLst>
                    <a:ext uri="{9D8B030D-6E8A-4147-A177-3AD203B41FA5}">
                      <a16:colId xmlns:a16="http://schemas.microsoft.com/office/drawing/2014/main" val="20005"/>
                    </a:ext>
                  </a:extLst>
                </a:gridCol>
                <a:gridCol w="314001">
                  <a:extLst>
                    <a:ext uri="{9D8B030D-6E8A-4147-A177-3AD203B41FA5}">
                      <a16:colId xmlns:a16="http://schemas.microsoft.com/office/drawing/2014/main" val="20006"/>
                    </a:ext>
                  </a:extLst>
                </a:gridCol>
                <a:gridCol w="326618">
                  <a:extLst>
                    <a:ext uri="{9D8B030D-6E8A-4147-A177-3AD203B41FA5}">
                      <a16:colId xmlns:a16="http://schemas.microsoft.com/office/drawing/2014/main" val="20007"/>
                    </a:ext>
                  </a:extLst>
                </a:gridCol>
                <a:gridCol w="301385">
                  <a:extLst>
                    <a:ext uri="{9D8B030D-6E8A-4147-A177-3AD203B41FA5}">
                      <a16:colId xmlns:a16="http://schemas.microsoft.com/office/drawing/2014/main" val="20008"/>
                    </a:ext>
                  </a:extLst>
                </a:gridCol>
                <a:gridCol w="314001">
                  <a:extLst>
                    <a:ext uri="{9D8B030D-6E8A-4147-A177-3AD203B41FA5}">
                      <a16:colId xmlns:a16="http://schemas.microsoft.com/office/drawing/2014/main" val="20009"/>
                    </a:ext>
                  </a:extLst>
                </a:gridCol>
              </a:tblGrid>
              <a:tr h="253100">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0"/>
                  </a:ext>
                </a:extLst>
              </a:tr>
              <a:tr h="255465">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1"/>
                  </a:ext>
                </a:extLst>
              </a:tr>
              <a:tr h="253100">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2"/>
                  </a:ext>
                </a:extLst>
              </a:tr>
              <a:tr h="253100">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3"/>
                  </a:ext>
                </a:extLst>
              </a:tr>
              <a:tr h="254283">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4"/>
                  </a:ext>
                </a:extLst>
              </a:tr>
              <a:tr h="267292">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5"/>
                  </a:ext>
                </a:extLst>
              </a:tr>
              <a:tr h="253100">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6"/>
                  </a:ext>
                </a:extLst>
              </a:tr>
              <a:tr h="253100">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7"/>
                  </a:ext>
                </a:extLst>
              </a:tr>
              <a:tr h="255465">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8F8"/>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8"/>
                  </a:ext>
                </a:extLst>
              </a:tr>
              <a:tr h="253100">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4D4D"/>
                    </a:solid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09"/>
                  </a:ext>
                </a:extLst>
              </a:tr>
            </a:tbl>
          </a:graphicData>
        </a:graphic>
      </p:graphicFrame>
      <p:pic>
        <p:nvPicPr>
          <p:cNvPr id="96508" name="Picture 626" descr="txp_fig"/>
          <p:cNvPicPr>
            <a:picLocks noChangeAspect="1" noChangeArrowheads="1"/>
          </p:cNvPicPr>
          <p:nvPr>
            <p:custDataLst>
              <p:tags r:id="rId2"/>
            </p:custDataLst>
          </p:nvPr>
        </p:nvPicPr>
        <p:blipFill>
          <a:blip r:embed="rId10" cstate="print"/>
          <a:srcRect/>
          <a:stretch>
            <a:fillRect/>
          </a:stretch>
        </p:blipFill>
        <p:spPr bwMode="auto">
          <a:xfrm>
            <a:off x="1249363" y="2173288"/>
            <a:ext cx="1131887" cy="339725"/>
          </a:xfrm>
          <a:prstGeom prst="rect">
            <a:avLst/>
          </a:prstGeom>
          <a:noFill/>
          <a:ln w="9525">
            <a:noFill/>
            <a:miter lim="800000"/>
            <a:headEnd/>
            <a:tailEnd/>
          </a:ln>
        </p:spPr>
      </p:pic>
      <p:sp>
        <p:nvSpPr>
          <p:cNvPr id="96509" name="Rectangle 127"/>
          <p:cNvSpPr>
            <a:spLocks noChangeArrowheads="1"/>
          </p:cNvSpPr>
          <p:nvPr/>
        </p:nvSpPr>
        <p:spPr bwMode="auto">
          <a:xfrm>
            <a:off x="1577975" y="2525260"/>
            <a:ext cx="914400" cy="803275"/>
          </a:xfrm>
          <a:prstGeom prst="rect">
            <a:avLst/>
          </a:prstGeom>
          <a:noFill/>
          <a:ln w="38100">
            <a:solidFill>
              <a:srgbClr val="FF00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cs typeface="Arial" pitchFamily="34" charset="0"/>
            </a:endParaRPr>
          </a:p>
        </p:txBody>
      </p:sp>
      <p:grpSp>
        <p:nvGrpSpPr>
          <p:cNvPr id="2" name="Group 4"/>
          <p:cNvGrpSpPr>
            <a:grpSpLocks/>
          </p:cNvGrpSpPr>
          <p:nvPr/>
        </p:nvGrpSpPr>
        <p:grpSpPr bwMode="auto">
          <a:xfrm>
            <a:off x="3987800" y="2735263"/>
            <a:ext cx="1752600" cy="1473200"/>
            <a:chOff x="3799" y="2064"/>
            <a:chExt cx="1433" cy="1136"/>
          </a:xfrm>
        </p:grpSpPr>
        <p:grpSp>
          <p:nvGrpSpPr>
            <p:cNvPr id="3" name="Group 5"/>
            <p:cNvGrpSpPr>
              <a:grpSpLocks/>
            </p:cNvGrpSpPr>
            <p:nvPr/>
          </p:nvGrpSpPr>
          <p:grpSpPr bwMode="auto">
            <a:xfrm>
              <a:off x="4080" y="2064"/>
              <a:ext cx="1152" cy="1136"/>
              <a:chOff x="144" y="144"/>
              <a:chExt cx="1152" cy="1136"/>
            </a:xfrm>
          </p:grpSpPr>
          <p:sp>
            <p:nvSpPr>
              <p:cNvPr id="96518"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96519"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96520"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96521"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96522"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96523"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96524"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96525"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96526"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96527"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96528"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96529"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96530"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96531"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96532"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96533"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96534"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grpSp>
        <p:pic>
          <p:nvPicPr>
            <p:cNvPr id="96517" name="Picture 23" descr="txp_fig"/>
            <p:cNvPicPr>
              <a:picLocks noChangeAspect="1" noChangeArrowheads="1"/>
            </p:cNvPicPr>
            <p:nvPr>
              <p:custDataLst>
                <p:tags r:id="rId6"/>
              </p:custDataLst>
            </p:nvPr>
          </p:nvPicPr>
          <p:blipFill>
            <a:blip r:embed="rId11"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sp>
        <p:nvSpPr>
          <p:cNvPr id="12" name="Text Box 27"/>
          <p:cNvSpPr txBox="1">
            <a:spLocks noChangeArrowheads="1"/>
          </p:cNvSpPr>
          <p:nvPr/>
        </p:nvSpPr>
        <p:spPr bwMode="auto">
          <a:xfrm>
            <a:off x="4152900" y="4333875"/>
            <a:ext cx="1185863" cy="37306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a:solidFill>
                  <a:srgbClr val="000000"/>
                </a:solidFill>
                <a:cs typeface="Arial" pitchFamily="34" charset="0"/>
              </a:rPr>
              <a:t>“box filter”</a:t>
            </a:r>
          </a:p>
        </p:txBody>
      </p:sp>
      <p:pic>
        <p:nvPicPr>
          <p:cNvPr id="96512" name="Picture 11" descr="Edittex"/>
          <p:cNvPicPr>
            <a:picLocks noChangeAspect="1" noChangeArrowheads="1"/>
          </p:cNvPicPr>
          <p:nvPr>
            <p:custDataLst>
              <p:tags r:id="rId3"/>
            </p:custDataLst>
          </p:nvPr>
        </p:nvPicPr>
        <p:blipFill>
          <a:blip r:embed="rId12" cstate="print"/>
          <a:srcRect/>
          <a:stretch>
            <a:fillRect/>
          </a:stretch>
        </p:blipFill>
        <p:spPr bwMode="auto">
          <a:xfrm>
            <a:off x="3221038" y="5765800"/>
            <a:ext cx="2263775" cy="352425"/>
          </a:xfrm>
          <a:prstGeom prst="rect">
            <a:avLst/>
          </a:prstGeom>
          <a:noFill/>
          <a:ln w="9525">
            <a:noFill/>
            <a:miter lim="800000"/>
            <a:headEnd/>
            <a:tailEnd/>
          </a:ln>
        </p:spPr>
      </p:pic>
      <p:pic>
        <p:nvPicPr>
          <p:cNvPr id="96513" name="Picture 151" descr="txp_fig"/>
          <p:cNvPicPr>
            <a:picLocks noChangeAspect="1" noChangeArrowheads="1"/>
          </p:cNvPicPr>
          <p:nvPr>
            <p:custDataLst>
              <p:tags r:id="rId4"/>
            </p:custDataLst>
          </p:nvPr>
        </p:nvPicPr>
        <p:blipFill>
          <a:blip r:embed="rId13" cstate="print"/>
          <a:srcRect/>
          <a:stretch>
            <a:fillRect/>
          </a:stretch>
        </p:blipFill>
        <p:spPr bwMode="auto">
          <a:xfrm>
            <a:off x="4425950" y="2187575"/>
            <a:ext cx="998538" cy="315913"/>
          </a:xfrm>
          <a:prstGeom prst="rect">
            <a:avLst/>
          </a:prstGeom>
          <a:noFill/>
          <a:ln w="9525">
            <a:noFill/>
            <a:miter lim="800000"/>
            <a:headEnd/>
            <a:tailEnd/>
          </a:ln>
        </p:spPr>
      </p:pic>
      <p:pic>
        <p:nvPicPr>
          <p:cNvPr id="96514" name="Picture 11" descr="Edittex"/>
          <p:cNvPicPr>
            <a:picLocks noChangeAspect="1" noChangeArrowheads="1"/>
          </p:cNvPicPr>
          <p:nvPr>
            <p:custDataLst>
              <p:tags r:id="rId5"/>
            </p:custDataLst>
          </p:nvPr>
        </p:nvPicPr>
        <p:blipFill>
          <a:blip r:embed="rId12" cstate="print"/>
          <a:srcRect l="64516" t="10376" r="17741" b="-3758"/>
          <a:stretch>
            <a:fillRect/>
          </a:stretch>
        </p:blipFill>
        <p:spPr bwMode="auto">
          <a:xfrm>
            <a:off x="3440113" y="2187575"/>
            <a:ext cx="401637" cy="328613"/>
          </a:xfrm>
          <a:prstGeom prst="rect">
            <a:avLst/>
          </a:prstGeom>
          <a:noFill/>
          <a:ln w="9525">
            <a:noFill/>
            <a:miter lim="800000"/>
            <a:headEnd/>
            <a:tailEnd/>
          </a:ln>
        </p:spPr>
      </p:pic>
      <p:sp>
        <p:nvSpPr>
          <p:cNvPr id="39" name="TextBox 38"/>
          <p:cNvSpPr txBox="1">
            <a:spLocks noChangeArrowheads="1"/>
          </p:cNvSpPr>
          <p:nvPr/>
        </p:nvSpPr>
        <p:spPr bwMode="auto">
          <a:xfrm>
            <a:off x="4791075" y="3159125"/>
            <a:ext cx="1643063" cy="708025"/>
          </a:xfrm>
          <a:prstGeom prst="rect">
            <a:avLst/>
          </a:prstGeom>
          <a:noFill/>
          <a:ln w="9525">
            <a:noFill/>
            <a:miter lim="800000"/>
            <a:headEnd/>
            <a:tailEnd/>
          </a:ln>
        </p:spPr>
        <p:txBody>
          <a:bodyPr>
            <a:spAutoFit/>
          </a:bodyPr>
          <a:lstStyle/>
          <a:p>
            <a:pPr fontAlgn="base">
              <a:spcBef>
                <a:spcPct val="0"/>
              </a:spcBef>
              <a:spcAft>
                <a:spcPct val="0"/>
              </a:spcAft>
            </a:pPr>
            <a:r>
              <a:rPr lang="en-US" sz="4000" b="1">
                <a:solidFill>
                  <a:srgbClr val="000000"/>
                </a:solidFill>
              </a:rPr>
              <a:t>?</a:t>
            </a:r>
          </a:p>
        </p:txBody>
      </p:sp>
    </p:spTree>
    <p:extLst>
      <p:ext uri="{BB962C8B-B14F-4D97-AF65-F5344CB8AC3E}">
        <p14:creationId xmlns:p14="http://schemas.microsoft.com/office/powerpoint/2010/main" val="428215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46088" y="0"/>
            <a:ext cx="8229600" cy="1143000"/>
          </a:xfrm>
        </p:spPr>
        <p:txBody>
          <a:bodyPr/>
          <a:lstStyle/>
          <a:p>
            <a:pPr eaLnBrk="1" hangingPunct="1"/>
            <a:r>
              <a:rPr lang="en-US" dirty="0"/>
              <a:t>Smoothing by averaging</a:t>
            </a:r>
          </a:p>
        </p:txBody>
      </p:sp>
      <p:pic>
        <p:nvPicPr>
          <p:cNvPr id="97283" name="Picture 3"/>
          <p:cNvPicPr>
            <a:picLocks noChangeAspect="1" noChangeArrowheads="1"/>
          </p:cNvPicPr>
          <p:nvPr/>
        </p:nvPicPr>
        <p:blipFill>
          <a:blip r:embed="rId3" cstate="print"/>
          <a:srcRect/>
          <a:stretch>
            <a:fillRect/>
          </a:stretch>
        </p:blipFill>
        <p:spPr bwMode="auto">
          <a:xfrm>
            <a:off x="738188" y="2260600"/>
            <a:ext cx="3395662" cy="3395663"/>
          </a:xfrm>
          <a:prstGeom prst="rect">
            <a:avLst/>
          </a:prstGeom>
          <a:noFill/>
          <a:ln w="9525">
            <a:noFill/>
            <a:miter lim="800000"/>
            <a:headEnd/>
            <a:tailEnd/>
          </a:ln>
        </p:spPr>
      </p:pic>
      <p:pic>
        <p:nvPicPr>
          <p:cNvPr id="97284" name="Picture 4"/>
          <p:cNvPicPr>
            <a:picLocks noChangeAspect="1" noChangeArrowheads="1"/>
          </p:cNvPicPr>
          <p:nvPr/>
        </p:nvPicPr>
        <p:blipFill>
          <a:blip r:embed="rId4" cstate="print"/>
          <a:srcRect/>
          <a:stretch>
            <a:fillRect/>
          </a:stretch>
        </p:blipFill>
        <p:spPr bwMode="auto">
          <a:xfrm>
            <a:off x="5046663" y="2260600"/>
            <a:ext cx="3395662" cy="3395663"/>
          </a:xfrm>
          <a:prstGeom prst="rect">
            <a:avLst/>
          </a:prstGeom>
          <a:noFill/>
          <a:ln w="9525">
            <a:noFill/>
            <a:miter lim="800000"/>
            <a:headEnd/>
            <a:tailEnd/>
          </a:ln>
        </p:spPr>
      </p:pic>
      <p:pic>
        <p:nvPicPr>
          <p:cNvPr id="97285" name="Picture 5"/>
          <p:cNvPicPr>
            <a:picLocks noChangeAspect="1" noChangeArrowheads="1"/>
          </p:cNvPicPr>
          <p:nvPr/>
        </p:nvPicPr>
        <p:blipFill>
          <a:blip r:embed="rId5" cstate="print"/>
          <a:srcRect/>
          <a:stretch>
            <a:fillRect/>
          </a:stretch>
        </p:blipFill>
        <p:spPr bwMode="auto">
          <a:xfrm>
            <a:off x="4267200" y="1350963"/>
            <a:ext cx="546100" cy="546100"/>
          </a:xfrm>
          <a:prstGeom prst="rect">
            <a:avLst/>
          </a:prstGeom>
          <a:noFill/>
          <a:ln w="9525">
            <a:noFill/>
            <a:miter lim="800000"/>
            <a:headEnd/>
            <a:tailEnd/>
          </a:ln>
        </p:spPr>
      </p:pic>
      <p:sp>
        <p:nvSpPr>
          <p:cNvPr id="97286" name="TextBox 5"/>
          <p:cNvSpPr txBox="1">
            <a:spLocks noChangeArrowheads="1"/>
          </p:cNvSpPr>
          <p:nvPr/>
        </p:nvSpPr>
        <p:spPr bwMode="auto">
          <a:xfrm>
            <a:off x="5265738" y="1274763"/>
            <a:ext cx="3687762" cy="523875"/>
          </a:xfrm>
          <a:prstGeom prst="rect">
            <a:avLst/>
          </a:prstGeom>
          <a:noFill/>
          <a:ln w="9525">
            <a:noFill/>
            <a:miter lim="800000"/>
            <a:headEnd/>
            <a:tailEnd/>
          </a:ln>
        </p:spPr>
        <p:txBody>
          <a:bodyPr>
            <a:spAutoFit/>
          </a:bodyPr>
          <a:lstStyle/>
          <a:p>
            <a:pPr fontAlgn="base">
              <a:spcBef>
                <a:spcPct val="0"/>
              </a:spcBef>
              <a:spcAft>
                <a:spcPct val="0"/>
              </a:spcAft>
            </a:pPr>
            <a:r>
              <a:rPr lang="en-US" sz="1400">
                <a:solidFill>
                  <a:srgbClr val="000000"/>
                </a:solidFill>
              </a:rPr>
              <a:t>depicts box filter: </a:t>
            </a:r>
          </a:p>
          <a:p>
            <a:pPr fontAlgn="base">
              <a:spcBef>
                <a:spcPct val="0"/>
              </a:spcBef>
              <a:spcAft>
                <a:spcPct val="0"/>
              </a:spcAft>
            </a:pPr>
            <a:r>
              <a:rPr lang="en-US" sz="1400">
                <a:solidFill>
                  <a:srgbClr val="000000"/>
                </a:solidFill>
              </a:rPr>
              <a:t>white = high value, black = low value</a:t>
            </a:r>
          </a:p>
        </p:txBody>
      </p:sp>
      <p:cxnSp>
        <p:nvCxnSpPr>
          <p:cNvPr id="97287" name="Straight Arrow Connector 7"/>
          <p:cNvCxnSpPr>
            <a:cxnSpLocks noChangeShapeType="1"/>
            <a:stCxn id="97286" idx="1"/>
          </p:cNvCxnSpPr>
          <p:nvPr/>
        </p:nvCxnSpPr>
        <p:spPr bwMode="auto">
          <a:xfrm rot="10800000" flipV="1">
            <a:off x="4813300" y="1536700"/>
            <a:ext cx="452438" cy="87313"/>
          </a:xfrm>
          <a:prstGeom prst="straightConnector1">
            <a:avLst/>
          </a:prstGeom>
          <a:noFill/>
          <a:ln w="9525" algn="ctr">
            <a:solidFill>
              <a:schemeClr val="tx1"/>
            </a:solidFill>
            <a:round/>
            <a:headEnd/>
            <a:tailEnd type="arrow" w="med" len="med"/>
          </a:ln>
        </p:spPr>
      </p:cxnSp>
      <p:sp>
        <p:nvSpPr>
          <p:cNvPr id="97288" name="TextBox 9"/>
          <p:cNvSpPr txBox="1">
            <a:spLocks noChangeArrowheads="1"/>
          </p:cNvSpPr>
          <p:nvPr/>
        </p:nvSpPr>
        <p:spPr bwMode="auto">
          <a:xfrm>
            <a:off x="1760538" y="5729288"/>
            <a:ext cx="1131887" cy="369887"/>
          </a:xfrm>
          <a:prstGeom prst="rect">
            <a:avLst/>
          </a:prstGeom>
          <a:noFill/>
          <a:ln w="9525">
            <a:noFill/>
            <a:miter lim="800000"/>
            <a:headEnd/>
            <a:tailEnd/>
          </a:ln>
        </p:spPr>
        <p:txBody>
          <a:bodyPr>
            <a:spAutoFit/>
          </a:bodyPr>
          <a:lstStyle/>
          <a:p>
            <a:pPr fontAlgn="base">
              <a:spcBef>
                <a:spcPct val="0"/>
              </a:spcBef>
              <a:spcAft>
                <a:spcPct val="0"/>
              </a:spcAft>
            </a:pPr>
            <a:r>
              <a:rPr lang="en-US" b="1">
                <a:solidFill>
                  <a:srgbClr val="000000"/>
                </a:solidFill>
              </a:rPr>
              <a:t>original</a:t>
            </a:r>
          </a:p>
        </p:txBody>
      </p:sp>
      <p:sp>
        <p:nvSpPr>
          <p:cNvPr id="97289" name="TextBox 10"/>
          <p:cNvSpPr txBox="1">
            <a:spLocks noChangeArrowheads="1"/>
          </p:cNvSpPr>
          <p:nvPr/>
        </p:nvSpPr>
        <p:spPr bwMode="auto">
          <a:xfrm>
            <a:off x="6288088" y="5692775"/>
            <a:ext cx="1131887" cy="369888"/>
          </a:xfrm>
          <a:prstGeom prst="rect">
            <a:avLst/>
          </a:prstGeom>
          <a:noFill/>
          <a:ln w="9525">
            <a:noFill/>
            <a:miter lim="800000"/>
            <a:headEnd/>
            <a:tailEnd/>
          </a:ln>
        </p:spPr>
        <p:txBody>
          <a:bodyPr>
            <a:spAutoFit/>
          </a:bodyPr>
          <a:lstStyle/>
          <a:p>
            <a:pPr fontAlgn="base">
              <a:spcBef>
                <a:spcPct val="0"/>
              </a:spcBef>
              <a:spcAft>
                <a:spcPct val="0"/>
              </a:spcAft>
            </a:pPr>
            <a:r>
              <a:rPr lang="en-US" b="1">
                <a:solidFill>
                  <a:srgbClr val="000000"/>
                </a:solidFill>
              </a:rPr>
              <a:t>filtered</a:t>
            </a:r>
          </a:p>
        </p:txBody>
      </p:sp>
      <p:sp>
        <p:nvSpPr>
          <p:cNvPr id="10" name="TextBox 9"/>
          <p:cNvSpPr txBox="1">
            <a:spLocks noChangeArrowheads="1"/>
          </p:cNvSpPr>
          <p:nvPr/>
        </p:nvSpPr>
        <p:spPr bwMode="auto">
          <a:xfrm>
            <a:off x="1511300" y="6273800"/>
            <a:ext cx="14257338" cy="430213"/>
          </a:xfrm>
          <a:prstGeom prst="rect">
            <a:avLst/>
          </a:prstGeom>
          <a:noFill/>
          <a:ln w="9525">
            <a:noFill/>
            <a:miter lim="800000"/>
            <a:headEnd/>
            <a:tailEnd/>
          </a:ln>
        </p:spPr>
        <p:txBody>
          <a:bodyPr>
            <a:spAutoFit/>
          </a:bodyPr>
          <a:lstStyle/>
          <a:p>
            <a:pPr fontAlgn="base">
              <a:spcBef>
                <a:spcPct val="0"/>
              </a:spcBef>
              <a:spcAft>
                <a:spcPct val="0"/>
              </a:spcAft>
            </a:pPr>
            <a:r>
              <a:rPr lang="en-US" sz="2200">
                <a:solidFill>
                  <a:srgbClr val="000000"/>
                </a:solidFill>
              </a:rPr>
              <a:t>What if the filter size was 5 x 5 instead of 3 x 3?</a:t>
            </a:r>
          </a:p>
        </p:txBody>
      </p:sp>
    </p:spTree>
    <p:extLst>
      <p:ext uri="{BB962C8B-B14F-4D97-AF65-F5344CB8AC3E}">
        <p14:creationId xmlns:p14="http://schemas.microsoft.com/office/powerpoint/2010/main" val="393758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5727700" y="2005013"/>
            <a:ext cx="3200400" cy="38004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base">
              <a:spcBef>
                <a:spcPct val="0"/>
              </a:spcBef>
              <a:spcAft>
                <a:spcPct val="0"/>
              </a:spcAft>
              <a:defRPr/>
            </a:pPr>
            <a:endParaRPr lang="en-US" b="1">
              <a:solidFill>
                <a:srgbClr val="FFFFFF"/>
              </a:solidFill>
            </a:endParaRPr>
          </a:p>
        </p:txBody>
      </p:sp>
      <p:sp>
        <p:nvSpPr>
          <p:cNvPr id="1028" name="Title 1"/>
          <p:cNvSpPr>
            <a:spLocks noGrp="1"/>
          </p:cNvSpPr>
          <p:nvPr>
            <p:ph type="title"/>
          </p:nvPr>
        </p:nvSpPr>
        <p:spPr>
          <a:xfrm>
            <a:off x="665163" y="0"/>
            <a:ext cx="7772400" cy="1143000"/>
          </a:xfrm>
        </p:spPr>
        <p:txBody>
          <a:bodyPr/>
          <a:lstStyle/>
          <a:p>
            <a:r>
              <a:rPr lang="en-US" dirty="0">
                <a:latin typeface="Calibri" panose="020F0502020204030204" pitchFamily="34" charset="0"/>
              </a:rPr>
              <a:t>Gaussian filter</a:t>
            </a:r>
          </a:p>
        </p:txBody>
      </p:sp>
      <p:graphicFrame>
        <p:nvGraphicFramePr>
          <p:cNvPr id="11" name="Group 4"/>
          <p:cNvGraphicFramePr>
            <a:graphicFrameLocks noGrp="1"/>
          </p:cNvGraphicFramePr>
          <p:nvPr/>
        </p:nvGraphicFramePr>
        <p:xfrm>
          <a:off x="347663" y="2341563"/>
          <a:ext cx="3213140" cy="3048000"/>
        </p:xfrm>
        <a:graphic>
          <a:graphicData uri="http://schemas.openxmlformats.org/drawingml/2006/table">
            <a:tbl>
              <a:tblPr/>
              <a:tblGrid>
                <a:gridCol w="321577">
                  <a:extLst>
                    <a:ext uri="{9D8B030D-6E8A-4147-A177-3AD203B41FA5}">
                      <a16:colId xmlns:a16="http://schemas.microsoft.com/office/drawing/2014/main" val="20000"/>
                    </a:ext>
                  </a:extLst>
                </a:gridCol>
                <a:gridCol w="321576">
                  <a:extLst>
                    <a:ext uri="{9D8B030D-6E8A-4147-A177-3AD203B41FA5}">
                      <a16:colId xmlns:a16="http://schemas.microsoft.com/office/drawing/2014/main" val="20001"/>
                    </a:ext>
                  </a:extLst>
                </a:gridCol>
                <a:gridCol w="320264">
                  <a:extLst>
                    <a:ext uri="{9D8B030D-6E8A-4147-A177-3AD203B41FA5}">
                      <a16:colId xmlns:a16="http://schemas.microsoft.com/office/drawing/2014/main" val="20002"/>
                    </a:ext>
                  </a:extLst>
                </a:gridCol>
                <a:gridCol w="321577">
                  <a:extLst>
                    <a:ext uri="{9D8B030D-6E8A-4147-A177-3AD203B41FA5}">
                      <a16:colId xmlns:a16="http://schemas.microsoft.com/office/drawing/2014/main" val="20003"/>
                    </a:ext>
                  </a:extLst>
                </a:gridCol>
                <a:gridCol w="321576">
                  <a:extLst>
                    <a:ext uri="{9D8B030D-6E8A-4147-A177-3AD203B41FA5}">
                      <a16:colId xmlns:a16="http://schemas.microsoft.com/office/drawing/2014/main" val="20004"/>
                    </a:ext>
                  </a:extLst>
                </a:gridCol>
                <a:gridCol w="321577">
                  <a:extLst>
                    <a:ext uri="{9D8B030D-6E8A-4147-A177-3AD203B41FA5}">
                      <a16:colId xmlns:a16="http://schemas.microsoft.com/office/drawing/2014/main" val="20005"/>
                    </a:ext>
                  </a:extLst>
                </a:gridCol>
                <a:gridCol w="321576">
                  <a:extLst>
                    <a:ext uri="{9D8B030D-6E8A-4147-A177-3AD203B41FA5}">
                      <a16:colId xmlns:a16="http://schemas.microsoft.com/office/drawing/2014/main" val="20006"/>
                    </a:ext>
                  </a:extLst>
                </a:gridCol>
                <a:gridCol w="320264">
                  <a:extLst>
                    <a:ext uri="{9D8B030D-6E8A-4147-A177-3AD203B41FA5}">
                      <a16:colId xmlns:a16="http://schemas.microsoft.com/office/drawing/2014/main" val="20007"/>
                    </a:ext>
                  </a:extLst>
                </a:gridCol>
                <a:gridCol w="321577">
                  <a:extLst>
                    <a:ext uri="{9D8B030D-6E8A-4147-A177-3AD203B41FA5}">
                      <a16:colId xmlns:a16="http://schemas.microsoft.com/office/drawing/2014/main" val="20008"/>
                    </a:ext>
                  </a:extLst>
                </a:gridCol>
                <a:gridCol w="321576">
                  <a:extLst>
                    <a:ext uri="{9D8B030D-6E8A-4147-A177-3AD203B41FA5}">
                      <a16:colId xmlns:a16="http://schemas.microsoft.com/office/drawing/2014/main" val="20009"/>
                    </a:ext>
                  </a:extLst>
                </a:gridCol>
              </a:tblGrid>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0"/>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1"/>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2"/>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3"/>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4"/>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5"/>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6"/>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7"/>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90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8"/>
                  </a:ext>
                </a:extLst>
              </a:tr>
              <a:tr h="250188">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08080"/>
                    </a:solid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dirty="0">
                          <a:ln>
                            <a:noFill/>
                          </a:ln>
                          <a:solidFill>
                            <a:schemeClr val="tx1"/>
                          </a:solidFill>
                          <a:effectLst/>
                          <a:latin typeface="Myriad Roman" pitchFamily="34" charset="0"/>
                        </a:rPr>
                        <a:t>0</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808080"/>
                    </a:solidFill>
                  </a:tcPr>
                </a:tc>
                <a:extLst>
                  <a:ext uri="{0D108BD9-81ED-4DB2-BD59-A6C34878D82A}">
                    <a16:rowId xmlns:a16="http://schemas.microsoft.com/office/drawing/2014/main" val="10009"/>
                  </a:ext>
                </a:extLst>
              </a:tr>
            </a:tbl>
          </a:graphicData>
        </a:graphic>
      </p:graphicFrame>
      <p:graphicFrame>
        <p:nvGraphicFramePr>
          <p:cNvPr id="12" name="Group 127"/>
          <p:cNvGraphicFramePr>
            <a:graphicFrameLocks noGrp="1"/>
          </p:cNvGraphicFramePr>
          <p:nvPr/>
        </p:nvGraphicFramePr>
        <p:xfrm>
          <a:off x="4329113" y="3325813"/>
          <a:ext cx="1143000" cy="1050926"/>
        </p:xfrm>
        <a:graphic>
          <a:graphicData uri="http://schemas.openxmlformats.org/drawingml/2006/table">
            <a:tbl>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tblGrid>
              <a:tr h="381000">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1</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2</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1</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4963">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2</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4</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2</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4963">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1</a:t>
                      </a:r>
                    </a:p>
                  </a:txBody>
                  <a:tcPr marL="0" marR="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2</a:t>
                      </a:r>
                    </a:p>
                  </a:txBody>
                  <a:tcPr marL="0" marR="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Myriad Roman"/>
                        </a:defRPr>
                      </a:lvl1pPr>
                      <a:lvl2pPr marL="457200" algn="l" defTabSz="914400" rtl="0" eaLnBrk="1" latinLnBrk="0" hangingPunct="1">
                        <a:defRPr sz="1800" kern="1200">
                          <a:solidFill>
                            <a:schemeClr val="tx1"/>
                          </a:solidFill>
                          <a:latin typeface="Myriad Roman"/>
                        </a:defRPr>
                      </a:lvl2pPr>
                      <a:lvl3pPr marL="914400" algn="l" defTabSz="914400" rtl="0" eaLnBrk="1" latinLnBrk="0" hangingPunct="1">
                        <a:defRPr sz="1800" kern="1200">
                          <a:solidFill>
                            <a:schemeClr val="tx1"/>
                          </a:solidFill>
                          <a:latin typeface="Myriad Roman"/>
                        </a:defRPr>
                      </a:lvl3pPr>
                      <a:lvl4pPr marL="1371600" algn="l" defTabSz="914400" rtl="0" eaLnBrk="1" latinLnBrk="0" hangingPunct="1">
                        <a:defRPr sz="1800" kern="1200">
                          <a:solidFill>
                            <a:schemeClr val="tx1"/>
                          </a:solidFill>
                          <a:latin typeface="Myriad Roman"/>
                        </a:defRPr>
                      </a:lvl4pPr>
                      <a:lvl5pPr marL="1828800" algn="l" defTabSz="914400" rtl="0" eaLnBrk="1" latinLnBrk="0" hangingPunct="1">
                        <a:defRPr sz="1800" kern="1200">
                          <a:solidFill>
                            <a:schemeClr val="tx1"/>
                          </a:solidFill>
                          <a:latin typeface="Myriad Roman"/>
                        </a:defRPr>
                      </a:lvl5pPr>
                      <a:lvl6pPr marL="2286000" algn="l" defTabSz="914400" rtl="0" eaLnBrk="1" latinLnBrk="0" hangingPunct="1">
                        <a:defRPr sz="1800" kern="1200">
                          <a:solidFill>
                            <a:schemeClr val="tx1"/>
                          </a:solidFill>
                          <a:latin typeface="Myriad Roman"/>
                        </a:defRPr>
                      </a:lvl6pPr>
                      <a:lvl7pPr marL="2743200" algn="l" defTabSz="914400" rtl="0" eaLnBrk="1" latinLnBrk="0" hangingPunct="1">
                        <a:defRPr sz="1800" kern="1200">
                          <a:solidFill>
                            <a:schemeClr val="tx1"/>
                          </a:solidFill>
                          <a:latin typeface="Myriad Roman"/>
                        </a:defRPr>
                      </a:lvl7pPr>
                      <a:lvl8pPr marL="3200400" algn="l" defTabSz="914400" rtl="0" eaLnBrk="1" latinLnBrk="0" hangingPunct="1">
                        <a:defRPr sz="1800" kern="1200">
                          <a:solidFill>
                            <a:schemeClr val="tx1"/>
                          </a:solidFill>
                          <a:latin typeface="Myriad Roman"/>
                        </a:defRPr>
                      </a:lvl8pPr>
                      <a:lvl9pPr marL="3657600" algn="l" defTabSz="914400" rtl="0" eaLnBrk="1" latinLnBrk="0" hangingPunct="1">
                        <a:defRPr sz="1800" kern="1200">
                          <a:solidFill>
                            <a:schemeClr val="tx1"/>
                          </a:solidFill>
                          <a:latin typeface="Myriad Roman"/>
                        </a:defRPr>
                      </a:lvl9pPr>
                    </a:lstStyle>
                    <a:p>
                      <a:pPr marL="0" marR="0" lvl="0" indent="0" algn="ctr" defTabSz="914400" rtl="0" eaLnBrk="0" fontAlgn="base" latinLnBrk="0" hangingPunct="0">
                        <a:lnSpc>
                          <a:spcPct val="100000"/>
                        </a:lnSpc>
                        <a:spcBef>
                          <a:spcPct val="50000"/>
                        </a:spcBef>
                        <a:spcAft>
                          <a:spcPct val="50000"/>
                        </a:spcAft>
                        <a:buClrTx/>
                        <a:buSzTx/>
                        <a:buFontTx/>
                        <a:buNone/>
                        <a:tabLst/>
                      </a:pPr>
                      <a:r>
                        <a:rPr kumimoji="0" lang="en-US" sz="1400" b="0" i="0" u="none" strike="noStrike" cap="none" normalizeH="0" baseline="0">
                          <a:ln>
                            <a:noFill/>
                          </a:ln>
                          <a:solidFill>
                            <a:schemeClr val="tx1"/>
                          </a:solidFill>
                          <a:effectLst/>
                          <a:latin typeface="Myriad Roman" pitchFamily="34" charset="0"/>
                        </a:rPr>
                        <a:t>1</a:t>
                      </a:r>
                    </a:p>
                  </a:txBody>
                  <a:tcPr marL="0" marR="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1170" name="Picture 145" descr="txp_fig"/>
          <p:cNvPicPr>
            <a:picLocks noChangeAspect="1" noChangeArrowheads="1"/>
          </p:cNvPicPr>
          <p:nvPr>
            <p:custDataLst>
              <p:tags r:id="rId2"/>
            </p:custDataLst>
          </p:nvPr>
        </p:nvPicPr>
        <p:blipFill>
          <a:blip r:embed="rId8" cstate="print"/>
          <a:srcRect/>
          <a:stretch>
            <a:fillRect/>
          </a:stretch>
        </p:blipFill>
        <p:spPr bwMode="auto">
          <a:xfrm>
            <a:off x="1370013" y="5537200"/>
            <a:ext cx="952500" cy="315913"/>
          </a:xfrm>
          <a:prstGeom prst="rect">
            <a:avLst/>
          </a:prstGeom>
          <a:noFill/>
          <a:ln w="9525">
            <a:noFill/>
            <a:miter lim="800000"/>
            <a:headEnd/>
            <a:tailEnd/>
          </a:ln>
        </p:spPr>
      </p:pic>
      <p:sp>
        <p:nvSpPr>
          <p:cNvPr id="1171" name="Rectangle 146"/>
          <p:cNvSpPr>
            <a:spLocks noChangeArrowheads="1"/>
          </p:cNvSpPr>
          <p:nvPr/>
        </p:nvSpPr>
        <p:spPr bwMode="auto">
          <a:xfrm>
            <a:off x="639763" y="4478338"/>
            <a:ext cx="985837" cy="912812"/>
          </a:xfrm>
          <a:prstGeom prst="rect">
            <a:avLst/>
          </a:prstGeom>
          <a:noFill/>
          <a:ln w="38100">
            <a:solidFill>
              <a:srgbClr val="FF00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pitchFamily="18" charset="0"/>
            </a:endParaRPr>
          </a:p>
        </p:txBody>
      </p:sp>
      <p:sp>
        <p:nvSpPr>
          <p:cNvPr id="15" name="Rectangle 147"/>
          <p:cNvSpPr>
            <a:spLocks noChangeArrowheads="1"/>
          </p:cNvSpPr>
          <p:nvPr/>
        </p:nvSpPr>
        <p:spPr bwMode="auto">
          <a:xfrm>
            <a:off x="4332288" y="3319463"/>
            <a:ext cx="1139825" cy="1042987"/>
          </a:xfrm>
          <a:prstGeom prst="rect">
            <a:avLst/>
          </a:prstGeom>
          <a:noFill/>
          <a:ln w="38100">
            <a:solidFill>
              <a:srgbClr val="FF0000"/>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latin typeface="Times" pitchFamily="18" charset="0"/>
            </a:endParaRPr>
          </a:p>
        </p:txBody>
      </p:sp>
      <p:pic>
        <p:nvPicPr>
          <p:cNvPr id="16" name="Picture 148" descr="txp_fig"/>
          <p:cNvPicPr>
            <a:picLocks noChangeAspect="1" noChangeArrowheads="1"/>
          </p:cNvPicPr>
          <p:nvPr>
            <p:custDataLst>
              <p:tags r:id="rId3"/>
            </p:custDataLst>
          </p:nvPr>
        </p:nvPicPr>
        <p:blipFill>
          <a:blip r:embed="rId9" cstate="print"/>
          <a:srcRect/>
          <a:stretch>
            <a:fillRect/>
          </a:stretch>
        </p:blipFill>
        <p:spPr bwMode="auto">
          <a:xfrm>
            <a:off x="3841750" y="3524250"/>
            <a:ext cx="339725" cy="576263"/>
          </a:xfrm>
          <a:prstGeom prst="rect">
            <a:avLst/>
          </a:prstGeom>
          <a:noFill/>
          <a:ln w="9525">
            <a:noFill/>
            <a:miter lim="800000"/>
            <a:headEnd/>
            <a:tailEnd/>
          </a:ln>
        </p:spPr>
      </p:pic>
      <p:pic>
        <p:nvPicPr>
          <p:cNvPr id="17" name="Picture 149" descr="txp_fig"/>
          <p:cNvPicPr>
            <a:picLocks noChangeAspect="1" noChangeArrowheads="1"/>
          </p:cNvPicPr>
          <p:nvPr>
            <p:custDataLst>
              <p:tags r:id="rId4"/>
            </p:custDataLst>
          </p:nvPr>
        </p:nvPicPr>
        <p:blipFill>
          <a:blip r:embed="rId10" cstate="print"/>
          <a:srcRect/>
          <a:stretch>
            <a:fillRect/>
          </a:stretch>
        </p:blipFill>
        <p:spPr bwMode="auto">
          <a:xfrm>
            <a:off x="4379913" y="4533900"/>
            <a:ext cx="998537" cy="315913"/>
          </a:xfrm>
          <a:prstGeom prst="rect">
            <a:avLst/>
          </a:prstGeom>
          <a:noFill/>
          <a:ln w="9525">
            <a:noFill/>
            <a:miter lim="800000"/>
            <a:headEnd/>
            <a:tailEnd/>
          </a:ln>
        </p:spPr>
      </p:pic>
      <p:sp>
        <p:nvSpPr>
          <p:cNvPr id="2199" name="Content Placeholder 2"/>
          <p:cNvSpPr>
            <a:spLocks noGrp="1"/>
          </p:cNvSpPr>
          <p:nvPr>
            <p:ph idx="1"/>
          </p:nvPr>
        </p:nvSpPr>
        <p:spPr>
          <a:xfrm>
            <a:off x="628650" y="1055688"/>
            <a:ext cx="7772400" cy="938212"/>
          </a:xfrm>
        </p:spPr>
        <p:txBody>
          <a:bodyPr/>
          <a:lstStyle/>
          <a:p>
            <a:r>
              <a:rPr lang="en-US" sz="2400"/>
              <a:t>What if we want nearest neighboring pixels to have the most influence on the output?</a:t>
            </a:r>
          </a:p>
          <a:p>
            <a:endParaRPr lang="en-US" sz="2400"/>
          </a:p>
          <a:p>
            <a:endParaRPr lang="en-US" sz="2400"/>
          </a:p>
          <a:p>
            <a:endParaRPr lang="en-US" sz="2400"/>
          </a:p>
          <a:p>
            <a:endParaRPr lang="en-US" sz="2400"/>
          </a:p>
          <a:p>
            <a:endParaRPr lang="en-US" sz="2400"/>
          </a:p>
          <a:p>
            <a:endParaRPr lang="en-US" sz="2400"/>
          </a:p>
          <a:p>
            <a:endParaRPr lang="en-US" sz="2400"/>
          </a:p>
          <a:p>
            <a:endParaRPr lang="en-US" sz="2400"/>
          </a:p>
          <a:p>
            <a:endParaRPr lang="en-US" sz="2400"/>
          </a:p>
          <a:p>
            <a:endParaRPr lang="en-US" sz="1100"/>
          </a:p>
          <a:p>
            <a:r>
              <a:rPr lang="en-US" sz="2400"/>
              <a:t>Removes high-frequency components from the image (“low-pass filter”).</a:t>
            </a:r>
          </a:p>
          <a:p>
            <a:endParaRPr lang="en-US" sz="2400"/>
          </a:p>
        </p:txBody>
      </p:sp>
      <p:grpSp>
        <p:nvGrpSpPr>
          <p:cNvPr id="2" name="Group 22"/>
          <p:cNvGrpSpPr>
            <a:grpSpLocks/>
          </p:cNvGrpSpPr>
          <p:nvPr/>
        </p:nvGrpSpPr>
        <p:grpSpPr bwMode="auto">
          <a:xfrm>
            <a:off x="5816600" y="2114550"/>
            <a:ext cx="3184525" cy="3617913"/>
            <a:chOff x="6215084" y="2187558"/>
            <a:chExt cx="3184567" cy="3617943"/>
          </a:xfrm>
        </p:grpSpPr>
        <p:graphicFrame>
          <p:nvGraphicFramePr>
            <p:cNvPr id="1026" name="Object 2"/>
            <p:cNvGraphicFramePr>
              <a:graphicFrameLocks noChangeAspect="1"/>
            </p:cNvGraphicFramePr>
            <p:nvPr/>
          </p:nvGraphicFramePr>
          <p:xfrm>
            <a:off x="6470676" y="4414851"/>
            <a:ext cx="2095500" cy="1390650"/>
          </p:xfrm>
          <a:graphic>
            <a:graphicData uri="http://schemas.openxmlformats.org/presentationml/2006/ole">
              <mc:AlternateContent xmlns:mc="http://schemas.openxmlformats.org/markup-compatibility/2006">
                <mc:Choice xmlns:v="urn:schemas-microsoft-com:vml" Requires="v">
                  <p:oleObj spid="_x0000_s4186" name="Photo Editor Photo" r:id="rId11" imgW="2095793" imgH="1390844" progId="">
                    <p:embed/>
                  </p:oleObj>
                </mc:Choice>
                <mc:Fallback>
                  <p:oleObj name="Photo Editor Photo" r:id="rId11" imgW="2095793" imgH="1390844"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0676" y="4414851"/>
                          <a:ext cx="209550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78" name="Picture 151" descr="Edittex"/>
            <p:cNvPicPr>
              <a:picLocks noChangeAspect="1" noChangeArrowheads="1"/>
            </p:cNvPicPr>
            <p:nvPr>
              <p:custDataLst>
                <p:tags r:id="rId5"/>
              </p:custDataLst>
            </p:nvPr>
          </p:nvPicPr>
          <p:blipFill>
            <a:blip r:embed="rId13" cstate="print"/>
            <a:srcRect/>
            <a:stretch>
              <a:fillRect/>
            </a:stretch>
          </p:blipFill>
          <p:spPr bwMode="auto">
            <a:xfrm>
              <a:off x="6324624" y="3429000"/>
              <a:ext cx="2627313" cy="600075"/>
            </a:xfrm>
            <a:prstGeom prst="rect">
              <a:avLst/>
            </a:prstGeom>
            <a:noFill/>
            <a:ln w="9525">
              <a:noFill/>
              <a:miter lim="800000"/>
              <a:headEnd/>
              <a:tailEnd/>
            </a:ln>
          </p:spPr>
        </p:pic>
        <p:sp>
          <p:nvSpPr>
            <p:cNvPr id="21" name="Rectangle 20"/>
            <p:cNvSpPr/>
            <p:nvPr/>
          </p:nvSpPr>
          <p:spPr>
            <a:xfrm>
              <a:off x="6215084" y="2187558"/>
              <a:ext cx="3184567" cy="1089034"/>
            </a:xfrm>
            <a:prstGeom prst="rect">
              <a:avLst/>
            </a:prstGeom>
            <a:ln>
              <a:noFill/>
            </a:ln>
          </p:spPr>
          <p:txBody>
            <a:bodyPr>
              <a:spAutoFit/>
            </a:bodyPr>
            <a:lstStyle/>
            <a:p>
              <a:pPr eaLnBrk="0" fontAlgn="base" hangingPunct="0">
                <a:lnSpc>
                  <a:spcPct val="90000"/>
                </a:lnSpc>
                <a:spcBef>
                  <a:spcPct val="50000"/>
                </a:spcBef>
                <a:spcAft>
                  <a:spcPct val="50000"/>
                </a:spcAft>
                <a:tabLst>
                  <a:tab pos="573088" algn="l"/>
                </a:tabLst>
                <a:defRPr/>
              </a:pPr>
              <a:r>
                <a:rPr lang="en-US" sz="2400" kern="0" dirty="0">
                  <a:solidFill>
                    <a:srgbClr val="000000"/>
                  </a:solidFill>
                  <a:latin typeface="Myriad Roman"/>
                </a:rPr>
                <a:t>This kernel is an approximation of a 2d Gaussian function:</a:t>
              </a:r>
            </a:p>
          </p:txBody>
        </p:sp>
      </p:grpSp>
      <p:sp>
        <p:nvSpPr>
          <p:cNvPr id="1177" name="Text Box 628"/>
          <p:cNvSpPr txBox="1">
            <a:spLocks noChangeArrowheads="1"/>
          </p:cNvSpPr>
          <p:nvPr/>
        </p:nvSpPr>
        <p:spPr bwMode="auto">
          <a:xfrm>
            <a:off x="7885113" y="6584950"/>
            <a:ext cx="1287462" cy="27622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200" dirty="0">
                <a:solidFill>
                  <a:srgbClr val="000000"/>
                </a:solidFill>
                <a:cs typeface="Arial" pitchFamily="34" charset="0"/>
              </a:rPr>
              <a:t>Source: S. Seitz</a:t>
            </a:r>
          </a:p>
        </p:txBody>
      </p:sp>
    </p:spTree>
    <p:extLst>
      <p:ext uri="{BB962C8B-B14F-4D97-AF65-F5344CB8AC3E}">
        <p14:creationId xmlns:p14="http://schemas.microsoft.com/office/powerpoint/2010/main" val="269794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9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from HW1W</a:t>
            </a:r>
          </a:p>
        </p:txBody>
      </p:sp>
      <p:sp>
        <p:nvSpPr>
          <p:cNvPr id="3" name="Content Placeholder 2"/>
          <p:cNvSpPr>
            <a:spLocks noGrp="1"/>
          </p:cNvSpPr>
          <p:nvPr>
            <p:ph idx="1"/>
          </p:nvPr>
        </p:nvSpPr>
        <p:spPr/>
        <p:txBody>
          <a:bodyPr>
            <a:normAutofit fontScale="92500" lnSpcReduction="20000"/>
          </a:bodyPr>
          <a:lstStyle/>
          <a:p>
            <a:r>
              <a:rPr lang="en-US" dirty="0"/>
              <a:t>Graded with comments and answers, see </a:t>
            </a:r>
            <a:r>
              <a:rPr lang="en-US" dirty="0" err="1"/>
              <a:t>CourseWeb</a:t>
            </a:r>
            <a:endParaRPr lang="en-US" dirty="0"/>
          </a:p>
          <a:p>
            <a:endParaRPr lang="en-US" dirty="0"/>
          </a:p>
          <a:p>
            <a:r>
              <a:rPr lang="en-US" dirty="0"/>
              <a:t>Practical skills: See next</a:t>
            </a:r>
          </a:p>
          <a:p>
            <a:r>
              <a:rPr lang="en-US" dirty="0"/>
              <a:t>What are programming assignments like? See </a:t>
            </a:r>
            <a:r>
              <a:rPr lang="en-US" dirty="0">
                <a:hlinkClick r:id="rId2"/>
              </a:rPr>
              <a:t>http://people.cs.pitt.edu/~kovashka/cs1699/hw1.html</a:t>
            </a:r>
            <a:r>
              <a:rPr lang="en-US" dirty="0"/>
              <a:t> (and hw2, hw3, hw4, hw5)</a:t>
            </a:r>
          </a:p>
          <a:p>
            <a:r>
              <a:rPr lang="en-US" dirty="0"/>
              <a:t>What is my research like? See </a:t>
            </a:r>
            <a:r>
              <a:rPr lang="en-US" dirty="0">
                <a:hlinkClick r:id="rId3"/>
              </a:rPr>
              <a:t>http://isp.pitt.edu/sites/default/files/ISP%20Newsletter%202016.pdf</a:t>
            </a:r>
            <a:r>
              <a:rPr lang="en-US" dirty="0"/>
              <a:t> </a:t>
            </a:r>
          </a:p>
        </p:txBody>
      </p:sp>
    </p:spTree>
    <p:extLst>
      <p:ext uri="{BB962C8B-B14F-4D97-AF65-F5344CB8AC3E}">
        <p14:creationId xmlns:p14="http://schemas.microsoft.com/office/powerpoint/2010/main" val="3844563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46088" y="0"/>
            <a:ext cx="8229600" cy="1143000"/>
          </a:xfrm>
        </p:spPr>
        <p:txBody>
          <a:bodyPr/>
          <a:lstStyle/>
          <a:p>
            <a:pPr eaLnBrk="1" hangingPunct="1"/>
            <a:r>
              <a:rPr lang="en-US"/>
              <a:t>Smoothing with a Gaussian</a:t>
            </a:r>
          </a:p>
        </p:txBody>
      </p:sp>
      <p:pic>
        <p:nvPicPr>
          <p:cNvPr id="101379" name="Picture 3"/>
          <p:cNvPicPr>
            <a:picLocks noChangeAspect="1" noChangeArrowheads="1"/>
          </p:cNvPicPr>
          <p:nvPr/>
        </p:nvPicPr>
        <p:blipFill>
          <a:blip r:embed="rId3" cstate="print"/>
          <a:srcRect/>
          <a:stretch>
            <a:fillRect/>
          </a:stretch>
        </p:blipFill>
        <p:spPr bwMode="auto">
          <a:xfrm>
            <a:off x="701675" y="2406650"/>
            <a:ext cx="3429000" cy="3429000"/>
          </a:xfrm>
          <a:prstGeom prst="rect">
            <a:avLst/>
          </a:prstGeom>
          <a:noFill/>
          <a:ln w="9525">
            <a:noFill/>
            <a:miter lim="800000"/>
            <a:headEnd/>
            <a:tailEnd/>
          </a:ln>
        </p:spPr>
      </p:pic>
      <p:pic>
        <p:nvPicPr>
          <p:cNvPr id="101380" name="Picture 4"/>
          <p:cNvPicPr>
            <a:picLocks noChangeAspect="1" noChangeArrowheads="1"/>
          </p:cNvPicPr>
          <p:nvPr/>
        </p:nvPicPr>
        <p:blipFill>
          <a:blip r:embed="rId4" cstate="print"/>
          <a:srcRect/>
          <a:stretch>
            <a:fillRect/>
          </a:stretch>
        </p:blipFill>
        <p:spPr bwMode="auto">
          <a:xfrm>
            <a:off x="5083175" y="2370138"/>
            <a:ext cx="3513138" cy="3513137"/>
          </a:xfrm>
          <a:prstGeom prst="rect">
            <a:avLst/>
          </a:prstGeom>
          <a:noFill/>
          <a:ln w="9525">
            <a:noFill/>
            <a:miter lim="800000"/>
            <a:headEnd/>
            <a:tailEnd/>
          </a:ln>
        </p:spPr>
      </p:pic>
      <p:pic>
        <p:nvPicPr>
          <p:cNvPr id="101381" name="Picture 5"/>
          <p:cNvPicPr>
            <a:picLocks noChangeAspect="1" noChangeArrowheads="1"/>
          </p:cNvPicPr>
          <p:nvPr/>
        </p:nvPicPr>
        <p:blipFill>
          <a:blip r:embed="rId5" cstate="print"/>
          <a:srcRect/>
          <a:stretch>
            <a:fillRect/>
          </a:stretch>
        </p:blipFill>
        <p:spPr bwMode="auto">
          <a:xfrm>
            <a:off x="4191000" y="1447800"/>
            <a:ext cx="698500" cy="698500"/>
          </a:xfrm>
          <a:prstGeom prst="rect">
            <a:avLst/>
          </a:prstGeom>
          <a:noFill/>
          <a:ln w="9525">
            <a:noFill/>
            <a:miter lim="800000"/>
            <a:headEnd/>
            <a:tailEnd/>
          </a:ln>
        </p:spPr>
      </p:pic>
      <p:pic>
        <p:nvPicPr>
          <p:cNvPr id="518150" name="Picture 6"/>
          <p:cNvPicPr>
            <a:picLocks noChangeAspect="1" noChangeArrowheads="1"/>
          </p:cNvPicPr>
          <p:nvPr/>
        </p:nvPicPr>
        <p:blipFill>
          <a:blip r:embed="rId6" cstate="print"/>
          <a:srcRect/>
          <a:stretch>
            <a:fillRect/>
          </a:stretch>
        </p:blipFill>
        <p:spPr bwMode="auto">
          <a:xfrm>
            <a:off x="5083175" y="2370138"/>
            <a:ext cx="3487738" cy="3487737"/>
          </a:xfrm>
          <a:prstGeom prst="rect">
            <a:avLst/>
          </a:prstGeom>
          <a:noFill/>
          <a:ln w="34925">
            <a:solidFill>
              <a:srgbClr val="FF0000"/>
            </a:solidFill>
            <a:miter lim="800000"/>
            <a:headEnd/>
            <a:tailEnd/>
          </a:ln>
        </p:spPr>
      </p:pic>
    </p:spTree>
    <p:extLst>
      <p:ext uri="{BB962C8B-B14F-4D97-AF65-F5344CB8AC3E}">
        <p14:creationId xmlns:p14="http://schemas.microsoft.com/office/powerpoint/2010/main" val="121201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18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074"/>
          <p:cNvSpPr>
            <a:spLocks noGrp="1" noChangeArrowheads="1"/>
          </p:cNvSpPr>
          <p:nvPr>
            <p:ph type="title"/>
          </p:nvPr>
        </p:nvSpPr>
        <p:spPr>
          <a:xfrm>
            <a:off x="592138" y="0"/>
            <a:ext cx="7808912" cy="1104900"/>
          </a:xfrm>
        </p:spPr>
        <p:txBody>
          <a:bodyPr/>
          <a:lstStyle/>
          <a:p>
            <a:pPr eaLnBrk="1" hangingPunct="1"/>
            <a:r>
              <a:rPr lang="en-US" dirty="0"/>
              <a:t>Gaussian filters</a:t>
            </a:r>
          </a:p>
        </p:txBody>
      </p:sp>
      <p:sp>
        <p:nvSpPr>
          <p:cNvPr id="6149" name="Rectangle 3075"/>
          <p:cNvSpPr>
            <a:spLocks noGrp="1" noChangeArrowheads="1"/>
          </p:cNvSpPr>
          <p:nvPr>
            <p:ph type="body" idx="1"/>
          </p:nvPr>
        </p:nvSpPr>
        <p:spPr>
          <a:xfrm>
            <a:off x="446089" y="1019175"/>
            <a:ext cx="7954962" cy="4525963"/>
          </a:xfrm>
        </p:spPr>
        <p:txBody>
          <a:bodyPr/>
          <a:lstStyle/>
          <a:p>
            <a:pPr eaLnBrk="1" hangingPunct="1"/>
            <a:r>
              <a:rPr lang="en-US" sz="2800" dirty="0"/>
              <a:t>What parameters matter here?</a:t>
            </a:r>
          </a:p>
          <a:p>
            <a:pPr eaLnBrk="1" hangingPunct="1"/>
            <a:r>
              <a:rPr lang="en-US" sz="2800" b="1" dirty="0"/>
              <a:t>Size</a:t>
            </a:r>
            <a:r>
              <a:rPr lang="en-US" sz="2800" dirty="0"/>
              <a:t> of kernel or mask</a:t>
            </a:r>
          </a:p>
          <a:p>
            <a:pPr lvl="1" eaLnBrk="1" hangingPunct="1"/>
            <a:r>
              <a:rPr lang="en-US" sz="2400" dirty="0"/>
              <a:t>Note, Gaussian function has infinite support, but discrete filters use finite kernels</a:t>
            </a:r>
          </a:p>
          <a:p>
            <a:pPr eaLnBrk="1" hangingPunct="1">
              <a:buFontTx/>
              <a:buNone/>
            </a:pPr>
            <a:endParaRPr lang="en-US" sz="2800" dirty="0"/>
          </a:p>
        </p:txBody>
      </p:sp>
      <p:sp>
        <p:nvSpPr>
          <p:cNvPr id="102404" name="Text Box 3349"/>
          <p:cNvSpPr txBox="1">
            <a:spLocks noChangeArrowheads="1"/>
          </p:cNvSpPr>
          <p:nvPr/>
        </p:nvSpPr>
        <p:spPr bwMode="auto">
          <a:xfrm>
            <a:off x="3008313" y="4967288"/>
            <a:ext cx="3425825" cy="369887"/>
          </a:xfrm>
          <a:prstGeom prst="rect">
            <a:avLst/>
          </a:prstGeom>
          <a:noFill/>
          <a:ln w="9525">
            <a:noFill/>
            <a:miter lim="800000"/>
            <a:headEnd/>
            <a:tailEnd/>
          </a:ln>
        </p:spPr>
        <p:txBody>
          <a:bodyPr>
            <a:spAutoFit/>
          </a:bodyPr>
          <a:lstStyle/>
          <a:p>
            <a:pPr algn="ctr" eaLnBrk="0" fontAlgn="base" hangingPunct="0">
              <a:lnSpc>
                <a:spcPct val="90000"/>
              </a:lnSpc>
              <a:spcBef>
                <a:spcPct val="20000"/>
              </a:spcBef>
              <a:spcAft>
                <a:spcPct val="0"/>
              </a:spcAft>
              <a:buClr>
                <a:srgbClr val="333399"/>
              </a:buClr>
              <a:buSzPct val="75000"/>
              <a:buFont typeface="Monotype Sorts"/>
              <a:buNone/>
            </a:pPr>
            <a:endParaRPr lang="en-US" sz="2000" b="1">
              <a:solidFill>
                <a:srgbClr val="000000"/>
              </a:solidFill>
              <a:latin typeface="Tahoma" pitchFamily="34" charset="0"/>
            </a:endParaRPr>
          </a:p>
        </p:txBody>
      </p:sp>
      <p:pic>
        <p:nvPicPr>
          <p:cNvPr id="102405" name="Picture 6"/>
          <p:cNvPicPr>
            <a:picLocks noChangeAspect="1" noChangeArrowheads="1"/>
          </p:cNvPicPr>
          <p:nvPr/>
        </p:nvPicPr>
        <p:blipFill>
          <a:blip r:embed="rId3" cstate="print"/>
          <a:srcRect t="44176" b="9006"/>
          <a:stretch>
            <a:fillRect/>
          </a:stretch>
        </p:blipFill>
        <p:spPr bwMode="auto">
          <a:xfrm>
            <a:off x="1103313" y="2844800"/>
            <a:ext cx="6705600" cy="2409825"/>
          </a:xfrm>
          <a:prstGeom prst="rect">
            <a:avLst/>
          </a:prstGeom>
          <a:noFill/>
          <a:ln w="9525">
            <a:noFill/>
            <a:miter lim="800000"/>
            <a:headEnd/>
            <a:tailEnd/>
          </a:ln>
        </p:spPr>
      </p:pic>
      <p:sp>
        <p:nvSpPr>
          <p:cNvPr id="102406" name="Text Box 3349"/>
          <p:cNvSpPr txBox="1">
            <a:spLocks noChangeArrowheads="1"/>
          </p:cNvSpPr>
          <p:nvPr/>
        </p:nvSpPr>
        <p:spPr bwMode="auto">
          <a:xfrm>
            <a:off x="5126038" y="5402263"/>
            <a:ext cx="3425825" cy="479425"/>
          </a:xfrm>
          <a:prstGeom prst="rect">
            <a:avLst/>
          </a:prstGeom>
          <a:noFill/>
          <a:ln w="9525">
            <a:noFill/>
            <a:miter lim="800000"/>
            <a:headEnd/>
            <a:tailEnd/>
          </a:ln>
        </p:spPr>
        <p:txBody>
          <a:bodyPr>
            <a:spAutoFit/>
          </a:bodyPr>
          <a:lstStyle/>
          <a:p>
            <a:pPr algn="ctr" eaLnBrk="0" fontAlgn="base" hangingPunct="0">
              <a:lnSpc>
                <a:spcPct val="90000"/>
              </a:lnSpc>
              <a:spcBef>
                <a:spcPct val="20000"/>
              </a:spcBef>
              <a:spcAft>
                <a:spcPct val="0"/>
              </a:spcAft>
              <a:buClr>
                <a:srgbClr val="333399"/>
              </a:buClr>
              <a:buSzPct val="75000"/>
              <a:buFont typeface="Monotype Sorts"/>
              <a:buNone/>
            </a:pPr>
            <a:endParaRPr lang="en-US" sz="2800" b="1">
              <a:solidFill>
                <a:srgbClr val="000000"/>
              </a:solidFill>
              <a:latin typeface="Tahoma" pitchFamily="34" charset="0"/>
            </a:endParaRPr>
          </a:p>
        </p:txBody>
      </p:sp>
      <p:sp>
        <p:nvSpPr>
          <p:cNvPr id="16" name="TextBox 15"/>
          <p:cNvSpPr txBox="1">
            <a:spLocks noChangeArrowheads="1"/>
          </p:cNvSpPr>
          <p:nvPr/>
        </p:nvSpPr>
        <p:spPr bwMode="auto">
          <a:xfrm>
            <a:off x="2089150" y="5145088"/>
            <a:ext cx="2154238" cy="1384300"/>
          </a:xfrm>
          <a:prstGeom prst="rect">
            <a:avLst/>
          </a:prstGeom>
          <a:noFill/>
          <a:ln w="9525">
            <a:noFill/>
            <a:miter lim="800000"/>
            <a:headEnd/>
            <a:tailEnd/>
          </a:ln>
        </p:spPr>
        <p:txBody>
          <a:bodyPr>
            <a:spAutoFit/>
          </a:bodyPr>
          <a:lstStyle/>
          <a:p>
            <a:pPr algn="ctr" fontAlgn="base">
              <a:spcBef>
                <a:spcPct val="0"/>
              </a:spcBef>
              <a:spcAft>
                <a:spcPct val="0"/>
              </a:spcAft>
            </a:pPr>
            <a:r>
              <a:rPr lang="el-GR" sz="2800">
                <a:solidFill>
                  <a:srgbClr val="000000"/>
                </a:solidFill>
              </a:rPr>
              <a:t>σ</a:t>
            </a:r>
            <a:r>
              <a:rPr lang="en-US" sz="2800">
                <a:solidFill>
                  <a:srgbClr val="000000"/>
                </a:solidFill>
              </a:rPr>
              <a:t> = 5 with 10 x 10 kernel</a:t>
            </a:r>
          </a:p>
        </p:txBody>
      </p:sp>
      <p:sp>
        <p:nvSpPr>
          <p:cNvPr id="17" name="TextBox 16"/>
          <p:cNvSpPr txBox="1">
            <a:spLocks noChangeArrowheads="1"/>
          </p:cNvSpPr>
          <p:nvPr/>
        </p:nvSpPr>
        <p:spPr bwMode="auto">
          <a:xfrm>
            <a:off x="4937125" y="5145088"/>
            <a:ext cx="2117725" cy="1384300"/>
          </a:xfrm>
          <a:prstGeom prst="rect">
            <a:avLst/>
          </a:prstGeom>
          <a:noFill/>
          <a:ln w="9525">
            <a:noFill/>
            <a:miter lim="800000"/>
            <a:headEnd/>
            <a:tailEnd/>
          </a:ln>
        </p:spPr>
        <p:txBody>
          <a:bodyPr>
            <a:spAutoFit/>
          </a:bodyPr>
          <a:lstStyle/>
          <a:p>
            <a:pPr algn="ctr" fontAlgn="base">
              <a:spcBef>
                <a:spcPct val="0"/>
              </a:spcBef>
              <a:spcAft>
                <a:spcPct val="0"/>
              </a:spcAft>
            </a:pPr>
            <a:r>
              <a:rPr lang="el-GR" sz="2800">
                <a:solidFill>
                  <a:srgbClr val="000000"/>
                </a:solidFill>
              </a:rPr>
              <a:t>σ</a:t>
            </a:r>
            <a:r>
              <a:rPr lang="en-US" sz="2800">
                <a:solidFill>
                  <a:srgbClr val="000000"/>
                </a:solidFill>
              </a:rPr>
              <a:t> = 5 with 30 x 30 kernel</a:t>
            </a:r>
          </a:p>
        </p:txBody>
      </p:sp>
    </p:spTree>
    <p:extLst>
      <p:ext uri="{BB962C8B-B14F-4D97-AF65-F5344CB8AC3E}">
        <p14:creationId xmlns:p14="http://schemas.microsoft.com/office/powerpoint/2010/main" val="163611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1" descr="gauss_sigma2_hsize30.jpg"/>
          <p:cNvPicPr>
            <a:picLocks noChangeAspect="1"/>
          </p:cNvPicPr>
          <p:nvPr/>
        </p:nvPicPr>
        <p:blipFill>
          <a:blip r:embed="rId3" cstate="print"/>
          <a:srcRect/>
          <a:stretch>
            <a:fillRect/>
          </a:stretch>
        </p:blipFill>
        <p:spPr bwMode="auto">
          <a:xfrm>
            <a:off x="884238" y="2768600"/>
            <a:ext cx="3843337" cy="2376488"/>
          </a:xfrm>
          <a:prstGeom prst="rect">
            <a:avLst/>
          </a:prstGeom>
          <a:noFill/>
          <a:ln w="9525">
            <a:noFill/>
            <a:miter lim="800000"/>
            <a:headEnd/>
            <a:tailEnd/>
          </a:ln>
        </p:spPr>
      </p:pic>
      <p:sp>
        <p:nvSpPr>
          <p:cNvPr id="103427" name="Rectangle 3074"/>
          <p:cNvSpPr>
            <a:spLocks noGrp="1" noChangeArrowheads="1"/>
          </p:cNvSpPr>
          <p:nvPr>
            <p:ph type="title"/>
          </p:nvPr>
        </p:nvSpPr>
        <p:spPr>
          <a:xfrm>
            <a:off x="592138" y="0"/>
            <a:ext cx="7808912" cy="1104900"/>
          </a:xfrm>
        </p:spPr>
        <p:txBody>
          <a:bodyPr/>
          <a:lstStyle/>
          <a:p>
            <a:pPr eaLnBrk="1" hangingPunct="1"/>
            <a:r>
              <a:rPr lang="en-US"/>
              <a:t>Gaussian filters</a:t>
            </a:r>
          </a:p>
        </p:txBody>
      </p:sp>
      <p:sp>
        <p:nvSpPr>
          <p:cNvPr id="103428" name="Rectangle 3075"/>
          <p:cNvSpPr>
            <a:spLocks noGrp="1" noChangeArrowheads="1"/>
          </p:cNvSpPr>
          <p:nvPr>
            <p:ph type="body" idx="1"/>
          </p:nvPr>
        </p:nvSpPr>
        <p:spPr>
          <a:xfrm>
            <a:off x="446088" y="1019175"/>
            <a:ext cx="8229600" cy="4525963"/>
          </a:xfrm>
        </p:spPr>
        <p:txBody>
          <a:bodyPr/>
          <a:lstStyle/>
          <a:p>
            <a:pPr eaLnBrk="1" hangingPunct="1"/>
            <a:r>
              <a:rPr lang="en-US" sz="2800" dirty="0"/>
              <a:t>What parameters matter here?</a:t>
            </a:r>
          </a:p>
          <a:p>
            <a:pPr eaLnBrk="1" hangingPunct="1"/>
            <a:r>
              <a:rPr lang="en-US" sz="2800" b="1" dirty="0"/>
              <a:t>Variance</a:t>
            </a:r>
            <a:r>
              <a:rPr lang="en-US" sz="2800" dirty="0"/>
              <a:t> of Gaussian: determines extent of smoothing</a:t>
            </a:r>
          </a:p>
          <a:p>
            <a:pPr eaLnBrk="1" hangingPunct="1">
              <a:buFontTx/>
              <a:buNone/>
            </a:pPr>
            <a:endParaRPr lang="en-US" sz="2800" dirty="0"/>
          </a:p>
        </p:txBody>
      </p:sp>
      <p:sp>
        <p:nvSpPr>
          <p:cNvPr id="103429" name="Text Box 3349"/>
          <p:cNvSpPr txBox="1">
            <a:spLocks noChangeArrowheads="1"/>
          </p:cNvSpPr>
          <p:nvPr/>
        </p:nvSpPr>
        <p:spPr bwMode="auto">
          <a:xfrm>
            <a:off x="2095500" y="5113338"/>
            <a:ext cx="3425825" cy="479425"/>
          </a:xfrm>
          <a:prstGeom prst="rect">
            <a:avLst/>
          </a:prstGeom>
          <a:noFill/>
          <a:ln w="9525">
            <a:noFill/>
            <a:miter lim="800000"/>
            <a:headEnd/>
            <a:tailEnd/>
          </a:ln>
        </p:spPr>
        <p:txBody>
          <a:bodyPr>
            <a:spAutoFit/>
          </a:bodyPr>
          <a:lstStyle/>
          <a:p>
            <a:pPr algn="ctr" eaLnBrk="0" fontAlgn="base" hangingPunct="0">
              <a:lnSpc>
                <a:spcPct val="90000"/>
              </a:lnSpc>
              <a:spcBef>
                <a:spcPct val="20000"/>
              </a:spcBef>
              <a:spcAft>
                <a:spcPct val="0"/>
              </a:spcAft>
              <a:buClr>
                <a:srgbClr val="333399"/>
              </a:buClr>
              <a:buSzPct val="75000"/>
              <a:buFont typeface="Monotype Sorts"/>
              <a:buNone/>
            </a:pPr>
            <a:endParaRPr lang="en-US" sz="2800" b="1">
              <a:solidFill>
                <a:srgbClr val="000000"/>
              </a:solidFill>
              <a:latin typeface="Tahoma" pitchFamily="34" charset="0"/>
            </a:endParaRPr>
          </a:p>
        </p:txBody>
      </p:sp>
      <p:sp>
        <p:nvSpPr>
          <p:cNvPr id="14" name="TextBox 13"/>
          <p:cNvSpPr txBox="1">
            <a:spLocks noChangeArrowheads="1"/>
          </p:cNvSpPr>
          <p:nvPr/>
        </p:nvSpPr>
        <p:spPr bwMode="auto">
          <a:xfrm>
            <a:off x="1870075" y="4999038"/>
            <a:ext cx="2154238" cy="1384300"/>
          </a:xfrm>
          <a:prstGeom prst="rect">
            <a:avLst/>
          </a:prstGeom>
          <a:noFill/>
          <a:ln w="9525">
            <a:noFill/>
            <a:miter lim="800000"/>
            <a:headEnd/>
            <a:tailEnd/>
          </a:ln>
        </p:spPr>
        <p:txBody>
          <a:bodyPr>
            <a:spAutoFit/>
          </a:bodyPr>
          <a:lstStyle/>
          <a:p>
            <a:pPr algn="ctr" fontAlgn="base">
              <a:spcBef>
                <a:spcPct val="0"/>
              </a:spcBef>
              <a:spcAft>
                <a:spcPct val="0"/>
              </a:spcAft>
            </a:pPr>
            <a:r>
              <a:rPr lang="el-GR" sz="2800">
                <a:solidFill>
                  <a:srgbClr val="000000"/>
                </a:solidFill>
              </a:rPr>
              <a:t>σ</a:t>
            </a:r>
            <a:r>
              <a:rPr lang="en-US" sz="2800">
                <a:solidFill>
                  <a:srgbClr val="000000"/>
                </a:solidFill>
              </a:rPr>
              <a:t> = 2 with 30 x 30 kernel</a:t>
            </a:r>
          </a:p>
        </p:txBody>
      </p:sp>
      <p:pic>
        <p:nvPicPr>
          <p:cNvPr id="103431" name="Picture 14" descr="gauss_sigma5_hsize30.jpg"/>
          <p:cNvPicPr>
            <a:picLocks noChangeAspect="1"/>
          </p:cNvPicPr>
          <p:nvPr/>
        </p:nvPicPr>
        <p:blipFill>
          <a:blip r:embed="rId4" cstate="print"/>
          <a:srcRect/>
          <a:stretch>
            <a:fillRect/>
          </a:stretch>
        </p:blipFill>
        <p:spPr bwMode="auto">
          <a:xfrm>
            <a:off x="4498975" y="2805113"/>
            <a:ext cx="3843338" cy="2376487"/>
          </a:xfrm>
          <a:prstGeom prst="rect">
            <a:avLst/>
          </a:prstGeom>
          <a:noFill/>
          <a:ln w="9525">
            <a:noFill/>
            <a:miter lim="800000"/>
            <a:headEnd/>
            <a:tailEnd/>
          </a:ln>
        </p:spPr>
      </p:pic>
      <p:pic>
        <p:nvPicPr>
          <p:cNvPr id="103432" name="Picture 15" descr="gauss_sigma5_hsize30_2d.jpg"/>
          <p:cNvPicPr>
            <a:picLocks noChangeAspect="1"/>
          </p:cNvPicPr>
          <p:nvPr/>
        </p:nvPicPr>
        <p:blipFill>
          <a:blip r:embed="rId5" cstate="print"/>
          <a:srcRect l="26300" t="5916" r="22746" b="10709"/>
          <a:stretch>
            <a:fillRect/>
          </a:stretch>
        </p:blipFill>
        <p:spPr bwMode="auto">
          <a:xfrm>
            <a:off x="7237413" y="2760663"/>
            <a:ext cx="912812" cy="923925"/>
          </a:xfrm>
          <a:prstGeom prst="rect">
            <a:avLst/>
          </a:prstGeom>
          <a:noFill/>
          <a:ln w="9525">
            <a:noFill/>
            <a:miter lim="800000"/>
            <a:headEnd/>
            <a:tailEnd/>
          </a:ln>
        </p:spPr>
      </p:pic>
      <p:pic>
        <p:nvPicPr>
          <p:cNvPr id="103433" name="Picture 16" descr="gauss_sigma2_hsize30_2d.jpg"/>
          <p:cNvPicPr>
            <a:picLocks noChangeAspect="1"/>
          </p:cNvPicPr>
          <p:nvPr/>
        </p:nvPicPr>
        <p:blipFill>
          <a:blip r:embed="rId6" cstate="print"/>
          <a:srcRect l="26237" t="6770" r="22217" b="9853"/>
          <a:stretch>
            <a:fillRect/>
          </a:stretch>
        </p:blipFill>
        <p:spPr bwMode="auto">
          <a:xfrm>
            <a:off x="811213" y="2771775"/>
            <a:ext cx="912812" cy="912813"/>
          </a:xfrm>
          <a:prstGeom prst="rect">
            <a:avLst/>
          </a:prstGeom>
          <a:noFill/>
          <a:ln w="9525">
            <a:noFill/>
            <a:miter lim="800000"/>
            <a:headEnd/>
            <a:tailEnd/>
          </a:ln>
        </p:spPr>
      </p:pic>
      <p:sp>
        <p:nvSpPr>
          <p:cNvPr id="18" name="TextBox 17"/>
          <p:cNvSpPr txBox="1">
            <a:spLocks noChangeArrowheads="1"/>
          </p:cNvSpPr>
          <p:nvPr/>
        </p:nvSpPr>
        <p:spPr bwMode="auto">
          <a:xfrm>
            <a:off x="5338763" y="5002213"/>
            <a:ext cx="2117725" cy="1384300"/>
          </a:xfrm>
          <a:prstGeom prst="rect">
            <a:avLst/>
          </a:prstGeom>
          <a:noFill/>
          <a:ln w="9525">
            <a:noFill/>
            <a:miter lim="800000"/>
            <a:headEnd/>
            <a:tailEnd/>
          </a:ln>
        </p:spPr>
        <p:txBody>
          <a:bodyPr>
            <a:spAutoFit/>
          </a:bodyPr>
          <a:lstStyle/>
          <a:p>
            <a:pPr algn="ctr" fontAlgn="base">
              <a:spcBef>
                <a:spcPct val="0"/>
              </a:spcBef>
              <a:spcAft>
                <a:spcPct val="0"/>
              </a:spcAft>
            </a:pPr>
            <a:r>
              <a:rPr lang="el-GR" sz="2800">
                <a:solidFill>
                  <a:srgbClr val="000000"/>
                </a:solidFill>
              </a:rPr>
              <a:t>σ</a:t>
            </a:r>
            <a:r>
              <a:rPr lang="en-US" sz="2800">
                <a:solidFill>
                  <a:srgbClr val="000000"/>
                </a:solidFill>
              </a:rPr>
              <a:t> = 5 with 30 x 30 kernel</a:t>
            </a:r>
          </a:p>
        </p:txBody>
      </p:sp>
    </p:spTree>
    <p:extLst>
      <p:ext uri="{BB962C8B-B14F-4D97-AF65-F5344CB8AC3E}">
        <p14:creationId xmlns:p14="http://schemas.microsoft.com/office/powerpoint/2010/main" val="28863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3"/>
          <p:cNvSpPr>
            <a:spLocks noGrp="1" noChangeArrowheads="1"/>
          </p:cNvSpPr>
          <p:nvPr>
            <p:ph idx="1"/>
          </p:nvPr>
        </p:nvSpPr>
        <p:spPr>
          <a:xfrm>
            <a:off x="685800" y="1265584"/>
            <a:ext cx="8229600" cy="4724400"/>
          </a:xfrm>
        </p:spPr>
        <p:txBody>
          <a:bodyPr/>
          <a:lstStyle/>
          <a:p>
            <a:pPr eaLnBrk="1" hangingPunct="1">
              <a:buFont typeface="Arial" charset="0"/>
              <a:buNone/>
            </a:pPr>
            <a:r>
              <a:rPr lang="en-US" dirty="0"/>
              <a:t>How big should the filter be?</a:t>
            </a:r>
          </a:p>
          <a:p>
            <a:pPr eaLnBrk="1" hangingPunct="1"/>
            <a:r>
              <a:rPr lang="en-US" sz="2800" dirty="0"/>
              <a:t>Values at edges should be near zero </a:t>
            </a:r>
            <a:r>
              <a:rPr lang="en-US" sz="2800" dirty="0">
                <a:sym typeface="Wingdings" pitchFamily="2" charset="2"/>
              </a:rPr>
              <a:t> important!</a:t>
            </a:r>
            <a:endParaRPr lang="en-US" sz="2800" dirty="0"/>
          </a:p>
          <a:p>
            <a:pPr eaLnBrk="1" hangingPunct="1"/>
            <a:r>
              <a:rPr lang="en-US" sz="2800" dirty="0"/>
              <a:t>Rule of thumb for Gaussian: set filter half-width to about 3 </a:t>
            </a:r>
            <a:r>
              <a:rPr lang="en-US" sz="2800" i="1" dirty="0"/>
              <a:t>σ</a:t>
            </a:r>
          </a:p>
          <a:p>
            <a:pPr marL="0" indent="0" eaLnBrk="1" hangingPunct="1">
              <a:buNone/>
            </a:pPr>
            <a:endParaRPr lang="en-US" sz="2800" dirty="0"/>
          </a:p>
          <a:p>
            <a:pPr eaLnBrk="1" hangingPunct="1"/>
            <a:endParaRPr lang="en-US" sz="2800" dirty="0"/>
          </a:p>
        </p:txBody>
      </p:sp>
      <p:pic>
        <p:nvPicPr>
          <p:cNvPr id="53251" name="Picture 4"/>
          <p:cNvPicPr>
            <a:picLocks noChangeAspect="1" noChangeArrowheads="1"/>
          </p:cNvPicPr>
          <p:nvPr/>
        </p:nvPicPr>
        <p:blipFill>
          <a:blip r:embed="rId4" cstate="print"/>
          <a:srcRect/>
          <a:stretch>
            <a:fillRect/>
          </a:stretch>
        </p:blipFill>
        <p:spPr bwMode="auto">
          <a:xfrm>
            <a:off x="3087756" y="2900654"/>
            <a:ext cx="4267200" cy="3683000"/>
          </a:xfrm>
          <a:prstGeom prst="rect">
            <a:avLst/>
          </a:prstGeom>
          <a:noFill/>
          <a:ln w="9525">
            <a:noFill/>
            <a:miter lim="800000"/>
            <a:headEnd/>
            <a:tailEnd/>
          </a:ln>
        </p:spPr>
      </p:pic>
      <p:sp>
        <p:nvSpPr>
          <p:cNvPr id="5" name="Text Box 628"/>
          <p:cNvSpPr txBox="1">
            <a:spLocks noChangeArrowheads="1"/>
          </p:cNvSpPr>
          <p:nvPr/>
        </p:nvSpPr>
        <p:spPr bwMode="auto">
          <a:xfrm>
            <a:off x="7638374" y="6584950"/>
            <a:ext cx="1506053" cy="27699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200" dirty="0">
                <a:solidFill>
                  <a:srgbClr val="000000"/>
                </a:solidFill>
                <a:cs typeface="Arial" pitchFamily="34" charset="0"/>
              </a:rPr>
              <a:t>Source: Derek </a:t>
            </a:r>
            <a:r>
              <a:rPr lang="en-US" sz="1200" dirty="0" err="1">
                <a:solidFill>
                  <a:srgbClr val="000000"/>
                </a:solidFill>
                <a:cs typeface="Arial" pitchFamily="34" charset="0"/>
              </a:rPr>
              <a:t>Hoiem</a:t>
            </a:r>
            <a:endParaRPr lang="en-US" sz="1200" dirty="0">
              <a:solidFill>
                <a:srgbClr val="000000"/>
              </a:solidFill>
              <a:cs typeface="Arial" pitchFamily="34" charset="0"/>
            </a:endParaRPr>
          </a:p>
        </p:txBody>
      </p:sp>
      <p:sp>
        <p:nvSpPr>
          <p:cNvPr id="7" name="Rectangle 3074"/>
          <p:cNvSpPr>
            <a:spLocks noGrp="1" noChangeArrowheads="1"/>
          </p:cNvSpPr>
          <p:nvPr>
            <p:ph type="title"/>
          </p:nvPr>
        </p:nvSpPr>
        <p:spPr>
          <a:xfrm>
            <a:off x="592138" y="0"/>
            <a:ext cx="7808912" cy="1104900"/>
          </a:xfrm>
        </p:spPr>
        <p:txBody>
          <a:bodyPr/>
          <a:lstStyle/>
          <a:p>
            <a:pPr eaLnBrk="1" hangingPunct="1"/>
            <a:r>
              <a:rPr lang="en-US" dirty="0"/>
              <a:t>Gaussian filters</a:t>
            </a:r>
          </a:p>
        </p:txBody>
      </p:sp>
    </p:spTree>
    <p:extLst>
      <p:ext uri="{BB962C8B-B14F-4D97-AF65-F5344CB8AC3E}">
        <p14:creationId xmlns:p14="http://schemas.microsoft.com/office/powerpoint/2010/main" val="3339926024"/>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82600" y="0"/>
            <a:ext cx="8229600" cy="1143000"/>
          </a:xfrm>
        </p:spPr>
        <p:txBody>
          <a:bodyPr/>
          <a:lstStyle/>
          <a:p>
            <a:r>
              <a:rPr lang="en-US" dirty="0" err="1"/>
              <a:t>Matlab</a:t>
            </a:r>
            <a:endParaRPr lang="en-US" dirty="0"/>
          </a:p>
        </p:txBody>
      </p:sp>
      <p:sp>
        <p:nvSpPr>
          <p:cNvPr id="104451" name="TextBox 3"/>
          <p:cNvSpPr txBox="1">
            <a:spLocks noChangeArrowheads="1"/>
          </p:cNvSpPr>
          <p:nvPr/>
        </p:nvSpPr>
        <p:spPr bwMode="auto">
          <a:xfrm>
            <a:off x="227013" y="982663"/>
            <a:ext cx="11209337" cy="4154487"/>
          </a:xfrm>
          <a:prstGeom prst="rect">
            <a:avLst/>
          </a:prstGeom>
          <a:noFill/>
          <a:ln w="9525">
            <a:noFill/>
            <a:miter lim="800000"/>
            <a:headEnd/>
            <a:tailEnd/>
          </a:ln>
        </p:spPr>
        <p:txBody>
          <a:bodyPr>
            <a:spAutoFit/>
          </a:bodyPr>
          <a:lstStyle/>
          <a:p>
            <a:pPr fontAlgn="base">
              <a:spcBef>
                <a:spcPct val="0"/>
              </a:spcBef>
              <a:spcAft>
                <a:spcPct val="0"/>
              </a:spcAft>
            </a:pPr>
            <a:r>
              <a:rPr lang="en-US" sz="2400" b="1" dirty="0">
                <a:solidFill>
                  <a:srgbClr val="000000"/>
                </a:solidFill>
                <a:latin typeface="Courier New" pitchFamily="49" charset="0"/>
                <a:cs typeface="Courier New" pitchFamily="49" charset="0"/>
              </a:rPr>
              <a:t>&gt;&gt; </a:t>
            </a:r>
            <a:r>
              <a:rPr lang="en-US" sz="2400" b="1" dirty="0" err="1">
                <a:solidFill>
                  <a:srgbClr val="000000"/>
                </a:solidFill>
                <a:latin typeface="Courier New" pitchFamily="49" charset="0"/>
                <a:cs typeface="Courier New" pitchFamily="49" charset="0"/>
              </a:rPr>
              <a:t>hsize</a:t>
            </a:r>
            <a:r>
              <a:rPr lang="en-US" sz="2400" b="1" dirty="0">
                <a:solidFill>
                  <a:srgbClr val="000000"/>
                </a:solidFill>
                <a:latin typeface="Courier New" pitchFamily="49" charset="0"/>
                <a:cs typeface="Courier New" pitchFamily="49" charset="0"/>
              </a:rPr>
              <a:t> = 10;</a:t>
            </a:r>
          </a:p>
          <a:p>
            <a:pPr fontAlgn="base">
              <a:spcBef>
                <a:spcPct val="0"/>
              </a:spcBef>
              <a:spcAft>
                <a:spcPct val="0"/>
              </a:spcAft>
            </a:pPr>
            <a:r>
              <a:rPr lang="en-US" sz="2400" b="1" dirty="0">
                <a:solidFill>
                  <a:srgbClr val="000000"/>
                </a:solidFill>
                <a:latin typeface="Courier New" pitchFamily="49" charset="0"/>
                <a:cs typeface="Courier New" pitchFamily="49" charset="0"/>
              </a:rPr>
              <a:t>&gt;&gt; sigma = 5;</a:t>
            </a:r>
          </a:p>
          <a:p>
            <a:pPr fontAlgn="base">
              <a:spcBef>
                <a:spcPct val="0"/>
              </a:spcBef>
              <a:spcAft>
                <a:spcPct val="0"/>
              </a:spcAft>
            </a:pPr>
            <a:r>
              <a:rPr lang="en-US" sz="2400" b="1" dirty="0">
                <a:solidFill>
                  <a:srgbClr val="000000"/>
                </a:solidFill>
                <a:latin typeface="Courier New" pitchFamily="49" charset="0"/>
                <a:cs typeface="Courier New" pitchFamily="49" charset="0"/>
              </a:rPr>
              <a:t>&gt;&gt; h = </a:t>
            </a:r>
            <a:r>
              <a:rPr lang="en-US" sz="2400" b="1" dirty="0" err="1">
                <a:solidFill>
                  <a:srgbClr val="000000"/>
                </a:solidFill>
                <a:latin typeface="Courier New" pitchFamily="49" charset="0"/>
                <a:cs typeface="Courier New" pitchFamily="49" charset="0"/>
              </a:rPr>
              <a:t>fspecial</a:t>
            </a:r>
            <a:r>
              <a:rPr lang="en-US" sz="2400" b="1" dirty="0">
                <a:solidFill>
                  <a:srgbClr val="000000"/>
                </a:solidFill>
                <a:latin typeface="Courier New" pitchFamily="49" charset="0"/>
                <a:cs typeface="Courier New" pitchFamily="49" charset="0"/>
              </a:rPr>
              <a:t>(‘</a:t>
            </a:r>
            <a:r>
              <a:rPr lang="en-US" sz="2400" b="1" dirty="0" err="1">
                <a:solidFill>
                  <a:srgbClr val="000000"/>
                </a:solidFill>
                <a:latin typeface="Courier New" pitchFamily="49" charset="0"/>
                <a:cs typeface="Courier New" pitchFamily="49" charset="0"/>
              </a:rPr>
              <a:t>gaussian</a:t>
            </a:r>
            <a:r>
              <a:rPr lang="en-US" sz="2400" b="1" dirty="0">
                <a:solidFill>
                  <a:srgbClr val="000000"/>
                </a:solidFill>
                <a:latin typeface="Courier New" pitchFamily="49" charset="0"/>
                <a:cs typeface="Courier New" pitchFamily="49" charset="0"/>
              </a:rPr>
              <a:t>’ </a:t>
            </a:r>
            <a:r>
              <a:rPr lang="en-US" sz="2400" b="1" dirty="0" err="1">
                <a:solidFill>
                  <a:srgbClr val="000000"/>
                </a:solidFill>
                <a:latin typeface="Courier New" pitchFamily="49" charset="0"/>
                <a:cs typeface="Courier New" pitchFamily="49" charset="0"/>
              </a:rPr>
              <a:t>hsize</a:t>
            </a:r>
            <a:r>
              <a:rPr lang="en-US" sz="2400" b="1" dirty="0">
                <a:solidFill>
                  <a:srgbClr val="000000"/>
                </a:solidFill>
                <a:latin typeface="Courier New" pitchFamily="49" charset="0"/>
                <a:cs typeface="Courier New" pitchFamily="49" charset="0"/>
              </a:rPr>
              <a:t>, sigma);</a:t>
            </a:r>
          </a:p>
          <a:p>
            <a:pPr fontAlgn="base">
              <a:spcBef>
                <a:spcPct val="0"/>
              </a:spcBef>
              <a:spcAft>
                <a:spcPct val="0"/>
              </a:spcAft>
            </a:pPr>
            <a:endParaRPr lang="en-US" sz="2400" b="1" dirty="0">
              <a:solidFill>
                <a:srgbClr val="000000"/>
              </a:solidFill>
              <a:latin typeface="Courier New" pitchFamily="49" charset="0"/>
              <a:cs typeface="Courier New" pitchFamily="49" charset="0"/>
            </a:endParaRPr>
          </a:p>
          <a:p>
            <a:pPr fontAlgn="base">
              <a:spcBef>
                <a:spcPct val="0"/>
              </a:spcBef>
              <a:spcAft>
                <a:spcPct val="0"/>
              </a:spcAft>
            </a:pPr>
            <a:endParaRPr lang="en-US" sz="2400" b="1" dirty="0">
              <a:solidFill>
                <a:srgbClr val="000000"/>
              </a:solidFill>
              <a:latin typeface="Courier New" pitchFamily="49" charset="0"/>
              <a:cs typeface="Courier New" pitchFamily="49" charset="0"/>
            </a:endParaRPr>
          </a:p>
          <a:p>
            <a:pPr fontAlgn="base">
              <a:spcBef>
                <a:spcPct val="0"/>
              </a:spcBef>
              <a:spcAft>
                <a:spcPct val="0"/>
              </a:spcAft>
            </a:pPr>
            <a:r>
              <a:rPr lang="en-US" sz="2400" b="1" dirty="0">
                <a:solidFill>
                  <a:srgbClr val="000000"/>
                </a:solidFill>
                <a:latin typeface="Courier New" pitchFamily="49" charset="0"/>
                <a:cs typeface="Courier New" pitchFamily="49" charset="0"/>
              </a:rPr>
              <a:t>&gt;&gt; mesh(h);</a:t>
            </a:r>
          </a:p>
          <a:p>
            <a:pPr fontAlgn="base">
              <a:spcBef>
                <a:spcPct val="0"/>
              </a:spcBef>
              <a:spcAft>
                <a:spcPct val="0"/>
              </a:spcAft>
            </a:pPr>
            <a:endParaRPr lang="en-US" sz="2400" b="1" dirty="0">
              <a:solidFill>
                <a:srgbClr val="000000"/>
              </a:solidFill>
              <a:latin typeface="Courier New" pitchFamily="49" charset="0"/>
              <a:cs typeface="Courier New" pitchFamily="49" charset="0"/>
            </a:endParaRPr>
          </a:p>
          <a:p>
            <a:pPr fontAlgn="base">
              <a:spcBef>
                <a:spcPct val="0"/>
              </a:spcBef>
              <a:spcAft>
                <a:spcPct val="0"/>
              </a:spcAft>
            </a:pPr>
            <a:r>
              <a:rPr lang="en-US" sz="2400" b="1" dirty="0">
                <a:solidFill>
                  <a:srgbClr val="000000"/>
                </a:solidFill>
                <a:latin typeface="Courier New" pitchFamily="49" charset="0"/>
                <a:cs typeface="Courier New" pitchFamily="49" charset="0"/>
              </a:rPr>
              <a:t>&gt;&gt; </a:t>
            </a:r>
            <a:r>
              <a:rPr lang="en-US" sz="2400" b="1" dirty="0" err="1">
                <a:solidFill>
                  <a:srgbClr val="000000"/>
                </a:solidFill>
                <a:latin typeface="Courier New" pitchFamily="49" charset="0"/>
                <a:cs typeface="Courier New" pitchFamily="49" charset="0"/>
              </a:rPr>
              <a:t>imagesc</a:t>
            </a:r>
            <a:r>
              <a:rPr lang="en-US" sz="2400" b="1" dirty="0">
                <a:solidFill>
                  <a:srgbClr val="000000"/>
                </a:solidFill>
                <a:latin typeface="Courier New" pitchFamily="49" charset="0"/>
                <a:cs typeface="Courier New" pitchFamily="49" charset="0"/>
              </a:rPr>
              <a:t>(h);</a:t>
            </a:r>
          </a:p>
          <a:p>
            <a:pPr fontAlgn="base">
              <a:spcBef>
                <a:spcPct val="0"/>
              </a:spcBef>
              <a:spcAft>
                <a:spcPct val="0"/>
              </a:spcAft>
            </a:pPr>
            <a:endParaRPr lang="en-US" sz="2400" b="1" dirty="0">
              <a:solidFill>
                <a:srgbClr val="000000"/>
              </a:solidFill>
              <a:latin typeface="Courier New" pitchFamily="49" charset="0"/>
              <a:cs typeface="Courier New" pitchFamily="49" charset="0"/>
            </a:endParaRPr>
          </a:p>
          <a:p>
            <a:pPr fontAlgn="base">
              <a:spcBef>
                <a:spcPct val="0"/>
              </a:spcBef>
              <a:spcAft>
                <a:spcPct val="0"/>
              </a:spcAft>
            </a:pPr>
            <a:r>
              <a:rPr lang="en-US" sz="2400" b="1" dirty="0">
                <a:solidFill>
                  <a:srgbClr val="000000"/>
                </a:solidFill>
                <a:latin typeface="Courier New" pitchFamily="49" charset="0"/>
                <a:cs typeface="Courier New" pitchFamily="49" charset="0"/>
              </a:rPr>
              <a:t>&gt;&gt; </a:t>
            </a:r>
            <a:r>
              <a:rPr lang="en-US" sz="2400" b="1" dirty="0" err="1">
                <a:solidFill>
                  <a:srgbClr val="000000"/>
                </a:solidFill>
                <a:latin typeface="Courier New" pitchFamily="49" charset="0"/>
                <a:cs typeface="Courier New" pitchFamily="49" charset="0"/>
              </a:rPr>
              <a:t>outim</a:t>
            </a:r>
            <a:r>
              <a:rPr lang="en-US" sz="2400" b="1" dirty="0">
                <a:solidFill>
                  <a:srgbClr val="000000"/>
                </a:solidFill>
                <a:latin typeface="Courier New" pitchFamily="49" charset="0"/>
                <a:cs typeface="Courier New" pitchFamily="49" charset="0"/>
              </a:rPr>
              <a:t> = </a:t>
            </a:r>
            <a:r>
              <a:rPr lang="en-US" sz="2400" b="1" dirty="0" err="1">
                <a:solidFill>
                  <a:srgbClr val="000000"/>
                </a:solidFill>
                <a:latin typeface="Courier New" pitchFamily="49" charset="0"/>
                <a:cs typeface="Courier New" pitchFamily="49" charset="0"/>
              </a:rPr>
              <a:t>imfilter</a:t>
            </a:r>
            <a:r>
              <a:rPr lang="en-US" sz="2400" b="1" dirty="0">
                <a:solidFill>
                  <a:srgbClr val="000000"/>
                </a:solidFill>
                <a:latin typeface="Courier New" pitchFamily="49" charset="0"/>
                <a:cs typeface="Courier New" pitchFamily="49" charset="0"/>
              </a:rPr>
              <a:t>(</a:t>
            </a:r>
            <a:r>
              <a:rPr lang="en-US" sz="2400" b="1" dirty="0" err="1">
                <a:solidFill>
                  <a:srgbClr val="000000"/>
                </a:solidFill>
                <a:latin typeface="Courier New" pitchFamily="49" charset="0"/>
                <a:cs typeface="Courier New" pitchFamily="49" charset="0"/>
              </a:rPr>
              <a:t>im</a:t>
            </a:r>
            <a:r>
              <a:rPr lang="en-US" sz="2400" b="1" dirty="0">
                <a:solidFill>
                  <a:srgbClr val="000000"/>
                </a:solidFill>
                <a:latin typeface="Courier New" pitchFamily="49" charset="0"/>
                <a:cs typeface="Courier New" pitchFamily="49" charset="0"/>
              </a:rPr>
              <a:t>, h); % correlation </a:t>
            </a:r>
          </a:p>
          <a:p>
            <a:pPr fontAlgn="base">
              <a:spcBef>
                <a:spcPct val="0"/>
              </a:spcBef>
              <a:spcAft>
                <a:spcPct val="0"/>
              </a:spcAft>
            </a:pPr>
            <a:r>
              <a:rPr lang="en-US" sz="2400" b="1" dirty="0">
                <a:solidFill>
                  <a:srgbClr val="000000"/>
                </a:solidFill>
                <a:latin typeface="Courier New" pitchFamily="49" charset="0"/>
                <a:cs typeface="Courier New" pitchFamily="49" charset="0"/>
              </a:rPr>
              <a:t>&gt;&gt; </a:t>
            </a:r>
            <a:r>
              <a:rPr lang="en-US" sz="2400" b="1" dirty="0" err="1">
                <a:solidFill>
                  <a:srgbClr val="000000"/>
                </a:solidFill>
                <a:latin typeface="Courier New" pitchFamily="49" charset="0"/>
                <a:cs typeface="Courier New" pitchFamily="49" charset="0"/>
              </a:rPr>
              <a:t>imshow</a:t>
            </a:r>
            <a:r>
              <a:rPr lang="en-US" sz="2400" b="1" dirty="0">
                <a:solidFill>
                  <a:srgbClr val="000000"/>
                </a:solidFill>
                <a:latin typeface="Courier New" pitchFamily="49" charset="0"/>
                <a:cs typeface="Courier New" pitchFamily="49" charset="0"/>
              </a:rPr>
              <a:t>(</a:t>
            </a:r>
            <a:r>
              <a:rPr lang="en-US" sz="2400" b="1" dirty="0" err="1">
                <a:solidFill>
                  <a:srgbClr val="000000"/>
                </a:solidFill>
                <a:latin typeface="Courier New" pitchFamily="49" charset="0"/>
                <a:cs typeface="Courier New" pitchFamily="49" charset="0"/>
              </a:rPr>
              <a:t>outim</a:t>
            </a:r>
            <a:r>
              <a:rPr lang="en-US" sz="2400" b="1" dirty="0">
                <a:solidFill>
                  <a:srgbClr val="000000"/>
                </a:solidFill>
                <a:latin typeface="Courier New" pitchFamily="49" charset="0"/>
                <a:cs typeface="Courier New" pitchFamily="49" charset="0"/>
              </a:rPr>
              <a:t>);</a:t>
            </a:r>
          </a:p>
        </p:txBody>
      </p:sp>
      <p:pic>
        <p:nvPicPr>
          <p:cNvPr id="104452" name="Picture 4" descr="gauss_sigma5_hsize30.jpg"/>
          <p:cNvPicPr>
            <a:picLocks noChangeAspect="1"/>
          </p:cNvPicPr>
          <p:nvPr/>
        </p:nvPicPr>
        <p:blipFill>
          <a:blip r:embed="rId3" cstate="print"/>
          <a:srcRect/>
          <a:stretch>
            <a:fillRect/>
          </a:stretch>
        </p:blipFill>
        <p:spPr bwMode="auto">
          <a:xfrm>
            <a:off x="2308225" y="2443163"/>
            <a:ext cx="1476375" cy="912812"/>
          </a:xfrm>
          <a:prstGeom prst="rect">
            <a:avLst/>
          </a:prstGeom>
          <a:noFill/>
          <a:ln w="9525">
            <a:noFill/>
            <a:miter lim="800000"/>
            <a:headEnd/>
            <a:tailEnd/>
          </a:ln>
        </p:spPr>
      </p:pic>
      <p:pic>
        <p:nvPicPr>
          <p:cNvPr id="104453" name="Picture 5" descr="gauss_sigma5_hsize30_2d.jpg"/>
          <p:cNvPicPr>
            <a:picLocks noChangeAspect="1"/>
          </p:cNvPicPr>
          <p:nvPr/>
        </p:nvPicPr>
        <p:blipFill>
          <a:blip r:embed="rId4" cstate="print"/>
          <a:srcRect l="26300" t="5916" r="22746" b="10709"/>
          <a:stretch>
            <a:fillRect/>
          </a:stretch>
        </p:blipFill>
        <p:spPr bwMode="auto">
          <a:xfrm>
            <a:off x="3036888" y="3532188"/>
            <a:ext cx="403225" cy="407987"/>
          </a:xfrm>
          <a:prstGeom prst="rect">
            <a:avLst/>
          </a:prstGeom>
          <a:noFill/>
          <a:ln w="9525">
            <a:noFill/>
            <a:miter lim="800000"/>
            <a:headEnd/>
            <a:tailEnd/>
          </a:ln>
        </p:spPr>
      </p:pic>
      <p:pic>
        <p:nvPicPr>
          <p:cNvPr id="104454" name="Picture 6" descr="graypanda.jpg"/>
          <p:cNvPicPr>
            <a:picLocks noChangeAspect="1"/>
          </p:cNvPicPr>
          <p:nvPr/>
        </p:nvPicPr>
        <p:blipFill>
          <a:blip r:embed="rId5" cstate="print"/>
          <a:srcRect l="13716" t="5885" r="13982" b="11971"/>
          <a:stretch>
            <a:fillRect/>
          </a:stretch>
        </p:blipFill>
        <p:spPr bwMode="auto">
          <a:xfrm>
            <a:off x="4024313" y="4889500"/>
            <a:ext cx="1974850" cy="1508125"/>
          </a:xfrm>
          <a:prstGeom prst="rect">
            <a:avLst/>
          </a:prstGeom>
          <a:noFill/>
          <a:ln w="9525">
            <a:noFill/>
            <a:miter lim="800000"/>
            <a:headEnd/>
            <a:tailEnd/>
          </a:ln>
        </p:spPr>
      </p:pic>
      <p:pic>
        <p:nvPicPr>
          <p:cNvPr id="104455" name="Picture 7" descr="blurpanda.jpg"/>
          <p:cNvPicPr>
            <a:picLocks noChangeAspect="1"/>
          </p:cNvPicPr>
          <p:nvPr/>
        </p:nvPicPr>
        <p:blipFill>
          <a:blip r:embed="rId6" cstate="print"/>
          <a:srcRect l="12959" t="5775" r="13374" b="12080"/>
          <a:stretch>
            <a:fillRect/>
          </a:stretch>
        </p:blipFill>
        <p:spPr bwMode="auto">
          <a:xfrm>
            <a:off x="6835775" y="4889500"/>
            <a:ext cx="2011363" cy="1508125"/>
          </a:xfrm>
          <a:prstGeom prst="rect">
            <a:avLst/>
          </a:prstGeom>
          <a:noFill/>
          <a:ln w="9525">
            <a:noFill/>
            <a:miter lim="800000"/>
            <a:headEnd/>
            <a:tailEnd/>
          </a:ln>
        </p:spPr>
      </p:pic>
      <p:cxnSp>
        <p:nvCxnSpPr>
          <p:cNvPr id="104456" name="Straight Arrow Connector 9"/>
          <p:cNvCxnSpPr>
            <a:cxnSpLocks noChangeShapeType="1"/>
          </p:cNvCxnSpPr>
          <p:nvPr/>
        </p:nvCxnSpPr>
        <p:spPr bwMode="auto">
          <a:xfrm>
            <a:off x="6178550" y="5619750"/>
            <a:ext cx="474663" cy="1588"/>
          </a:xfrm>
          <a:prstGeom prst="straightConnector1">
            <a:avLst/>
          </a:prstGeom>
          <a:noFill/>
          <a:ln w="9525" algn="ctr">
            <a:solidFill>
              <a:schemeClr val="tx1"/>
            </a:solidFill>
            <a:round/>
            <a:headEnd/>
            <a:tailEnd type="arrow" w="med" len="med"/>
          </a:ln>
        </p:spPr>
      </p:cxnSp>
      <p:sp>
        <p:nvSpPr>
          <p:cNvPr id="104457" name="TextBox 12"/>
          <p:cNvSpPr txBox="1">
            <a:spLocks noChangeArrowheads="1"/>
          </p:cNvSpPr>
          <p:nvPr/>
        </p:nvSpPr>
        <p:spPr bwMode="auto">
          <a:xfrm>
            <a:off x="7529513" y="6313488"/>
            <a:ext cx="1168400" cy="369887"/>
          </a:xfrm>
          <a:prstGeom prst="rect">
            <a:avLst/>
          </a:prstGeom>
          <a:noFill/>
          <a:ln w="9525">
            <a:noFill/>
            <a:miter lim="800000"/>
            <a:headEnd/>
            <a:tailEnd/>
          </a:ln>
        </p:spPr>
        <p:txBody>
          <a:bodyPr>
            <a:spAutoFit/>
          </a:bodyPr>
          <a:lstStyle/>
          <a:p>
            <a:pPr fontAlgn="base">
              <a:spcBef>
                <a:spcPct val="0"/>
              </a:spcBef>
              <a:spcAft>
                <a:spcPct val="0"/>
              </a:spcAft>
            </a:pPr>
            <a:r>
              <a:rPr lang="en-US" b="1">
                <a:solidFill>
                  <a:srgbClr val="000000"/>
                </a:solidFill>
              </a:rPr>
              <a:t>outim</a:t>
            </a:r>
          </a:p>
        </p:txBody>
      </p:sp>
    </p:spTree>
    <p:extLst>
      <p:ext uri="{BB962C8B-B14F-4D97-AF65-F5344CB8AC3E}">
        <p14:creationId xmlns:p14="http://schemas.microsoft.com/office/powerpoint/2010/main" val="90432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6" descr="filter_sigma1_size30.jpg"/>
          <p:cNvPicPr>
            <a:picLocks noChangeAspect="1"/>
          </p:cNvPicPr>
          <p:nvPr/>
        </p:nvPicPr>
        <p:blipFill>
          <a:blip r:embed="rId3" cstate="print"/>
          <a:srcRect/>
          <a:stretch>
            <a:fillRect/>
          </a:stretch>
        </p:blipFill>
        <p:spPr bwMode="auto">
          <a:xfrm>
            <a:off x="701675" y="3794125"/>
            <a:ext cx="1449388" cy="1036638"/>
          </a:xfrm>
          <a:prstGeom prst="rect">
            <a:avLst/>
          </a:prstGeom>
          <a:noFill/>
          <a:ln w="9525">
            <a:noFill/>
            <a:miter lim="800000"/>
            <a:headEnd/>
            <a:tailEnd/>
          </a:ln>
        </p:spPr>
      </p:pic>
      <p:pic>
        <p:nvPicPr>
          <p:cNvPr id="83971" name="Picture 27" descr="filter_sigma4_size30.jpg"/>
          <p:cNvPicPr>
            <a:picLocks noChangeAspect="1"/>
          </p:cNvPicPr>
          <p:nvPr/>
        </p:nvPicPr>
        <p:blipFill>
          <a:blip r:embed="rId4" cstate="print"/>
          <a:srcRect/>
          <a:stretch>
            <a:fillRect/>
          </a:stretch>
        </p:blipFill>
        <p:spPr bwMode="auto">
          <a:xfrm>
            <a:off x="3732213" y="3830638"/>
            <a:ext cx="1449387" cy="1036637"/>
          </a:xfrm>
          <a:prstGeom prst="rect">
            <a:avLst/>
          </a:prstGeom>
          <a:noFill/>
          <a:ln w="9525">
            <a:noFill/>
            <a:miter lim="800000"/>
            <a:headEnd/>
            <a:tailEnd/>
          </a:ln>
        </p:spPr>
      </p:pic>
      <p:sp>
        <p:nvSpPr>
          <p:cNvPr id="105476" name="Rectangle 2"/>
          <p:cNvSpPr>
            <a:spLocks noGrp="1" noChangeArrowheads="1"/>
          </p:cNvSpPr>
          <p:nvPr>
            <p:ph type="title"/>
          </p:nvPr>
        </p:nvSpPr>
        <p:spPr>
          <a:xfrm>
            <a:off x="457200" y="7938"/>
            <a:ext cx="8229600" cy="1143000"/>
          </a:xfrm>
        </p:spPr>
        <p:txBody>
          <a:bodyPr>
            <a:normAutofit/>
          </a:bodyPr>
          <a:lstStyle/>
          <a:p>
            <a:r>
              <a:rPr lang="en-US" dirty="0"/>
              <a:t>Smoothing with a Gaussian</a:t>
            </a:r>
          </a:p>
        </p:txBody>
      </p:sp>
      <p:sp>
        <p:nvSpPr>
          <p:cNvPr id="105477" name="Rectangle 3"/>
          <p:cNvSpPr>
            <a:spLocks noGrp="1" noChangeArrowheads="1"/>
          </p:cNvSpPr>
          <p:nvPr>
            <p:ph type="body" idx="1"/>
          </p:nvPr>
        </p:nvSpPr>
        <p:spPr>
          <a:xfrm>
            <a:off x="2016125" y="4999038"/>
            <a:ext cx="8229600" cy="2232025"/>
          </a:xfrm>
        </p:spPr>
        <p:txBody>
          <a:bodyPr/>
          <a:lstStyle/>
          <a:p>
            <a:pPr>
              <a:spcBef>
                <a:spcPct val="0"/>
              </a:spcBef>
              <a:buFontTx/>
              <a:buNone/>
            </a:pPr>
            <a:r>
              <a:rPr lang="en-US" sz="1800" b="1">
                <a:latin typeface="Courier New" pitchFamily="49" charset="0"/>
              </a:rPr>
              <a:t>for sigma=1:3:10 </a:t>
            </a:r>
          </a:p>
          <a:p>
            <a:pPr>
              <a:spcBef>
                <a:spcPct val="0"/>
              </a:spcBef>
              <a:buFontTx/>
              <a:buNone/>
            </a:pPr>
            <a:r>
              <a:rPr lang="en-US" sz="1800" b="1">
                <a:latin typeface="Courier New" pitchFamily="49" charset="0"/>
              </a:rPr>
              <a:t>	h = fspecial('gaussian‘, fsize, sigma);</a:t>
            </a:r>
          </a:p>
          <a:p>
            <a:pPr>
              <a:spcBef>
                <a:spcPct val="0"/>
              </a:spcBef>
              <a:buFontTx/>
              <a:buNone/>
            </a:pPr>
            <a:r>
              <a:rPr lang="en-US" sz="1800" b="1">
                <a:latin typeface="Courier New" pitchFamily="49" charset="0"/>
              </a:rPr>
              <a:t>	out = imfilter(im, h); </a:t>
            </a:r>
          </a:p>
          <a:p>
            <a:pPr>
              <a:spcBef>
                <a:spcPct val="0"/>
              </a:spcBef>
              <a:buFontTx/>
              <a:buNone/>
            </a:pPr>
            <a:r>
              <a:rPr lang="en-US" sz="1800" b="1">
                <a:latin typeface="Courier New" pitchFamily="49" charset="0"/>
              </a:rPr>
              <a:t>	imshow(out);</a:t>
            </a:r>
          </a:p>
          <a:p>
            <a:pPr>
              <a:spcBef>
                <a:spcPct val="0"/>
              </a:spcBef>
              <a:buFontTx/>
              <a:buNone/>
            </a:pPr>
            <a:r>
              <a:rPr lang="en-US" sz="1800" b="1">
                <a:latin typeface="Courier New" pitchFamily="49" charset="0"/>
              </a:rPr>
              <a:t>	pause; </a:t>
            </a:r>
          </a:p>
          <a:p>
            <a:pPr>
              <a:spcBef>
                <a:spcPct val="0"/>
              </a:spcBef>
              <a:buFontTx/>
              <a:buNone/>
            </a:pPr>
            <a:r>
              <a:rPr lang="en-US" sz="1800" b="1">
                <a:latin typeface="Courier New" pitchFamily="49" charset="0"/>
              </a:rPr>
              <a:t>end</a:t>
            </a:r>
          </a:p>
        </p:txBody>
      </p:sp>
      <p:pic>
        <p:nvPicPr>
          <p:cNvPr id="83974" name="Picture 21" descr="filter_sigma10_size30.jpg"/>
          <p:cNvPicPr>
            <a:picLocks noChangeAspect="1"/>
          </p:cNvPicPr>
          <p:nvPr/>
        </p:nvPicPr>
        <p:blipFill>
          <a:blip r:embed="rId5" cstate="print"/>
          <a:srcRect/>
          <a:stretch>
            <a:fillRect/>
          </a:stretch>
        </p:blipFill>
        <p:spPr bwMode="auto">
          <a:xfrm>
            <a:off x="7029450" y="3794125"/>
            <a:ext cx="1449388" cy="1036638"/>
          </a:xfrm>
          <a:prstGeom prst="rect">
            <a:avLst/>
          </a:prstGeom>
          <a:noFill/>
          <a:ln w="9525">
            <a:noFill/>
            <a:miter lim="800000"/>
            <a:headEnd/>
            <a:tailEnd/>
          </a:ln>
        </p:spPr>
      </p:pic>
      <p:pic>
        <p:nvPicPr>
          <p:cNvPr id="105479" name="Picture 22" descr="blurred_sigma1.jpg"/>
          <p:cNvPicPr>
            <a:picLocks noChangeAspect="1"/>
          </p:cNvPicPr>
          <p:nvPr/>
        </p:nvPicPr>
        <p:blipFill>
          <a:blip r:embed="rId6" cstate="print"/>
          <a:srcRect l="12660" t="6389" r="12981" b="12152"/>
          <a:stretch>
            <a:fillRect/>
          </a:stretch>
        </p:blipFill>
        <p:spPr bwMode="auto">
          <a:xfrm>
            <a:off x="109538" y="2005013"/>
            <a:ext cx="2527300" cy="1862137"/>
          </a:xfrm>
          <a:prstGeom prst="rect">
            <a:avLst/>
          </a:prstGeom>
          <a:noFill/>
          <a:ln w="9525">
            <a:noFill/>
            <a:miter lim="800000"/>
            <a:headEnd/>
            <a:tailEnd/>
          </a:ln>
        </p:spPr>
      </p:pic>
      <p:pic>
        <p:nvPicPr>
          <p:cNvPr id="83976" name="Picture 23" descr="blurred_sigma4.jpg"/>
          <p:cNvPicPr>
            <a:picLocks noChangeAspect="1"/>
          </p:cNvPicPr>
          <p:nvPr/>
        </p:nvPicPr>
        <p:blipFill>
          <a:blip r:embed="rId7" cstate="print"/>
          <a:srcRect l="12892" t="4791" r="11906" b="12152"/>
          <a:stretch>
            <a:fillRect/>
          </a:stretch>
        </p:blipFill>
        <p:spPr bwMode="auto">
          <a:xfrm>
            <a:off x="3148013" y="1968500"/>
            <a:ext cx="2555875" cy="1898650"/>
          </a:xfrm>
          <a:prstGeom prst="rect">
            <a:avLst/>
          </a:prstGeom>
          <a:noFill/>
          <a:ln w="9525">
            <a:noFill/>
            <a:miter lim="800000"/>
            <a:headEnd/>
            <a:tailEnd/>
          </a:ln>
        </p:spPr>
      </p:pic>
      <p:pic>
        <p:nvPicPr>
          <p:cNvPr id="83977" name="Picture 25" descr="blurred_sigma10.jpg"/>
          <p:cNvPicPr>
            <a:picLocks noChangeAspect="1"/>
          </p:cNvPicPr>
          <p:nvPr/>
        </p:nvPicPr>
        <p:blipFill>
          <a:blip r:embed="rId8" cstate="print"/>
          <a:srcRect l="11816" t="4791" r="12981" b="12152"/>
          <a:stretch>
            <a:fillRect/>
          </a:stretch>
        </p:blipFill>
        <p:spPr bwMode="auto">
          <a:xfrm>
            <a:off x="6397625" y="1968500"/>
            <a:ext cx="2555875" cy="1898650"/>
          </a:xfrm>
          <a:prstGeom prst="rect">
            <a:avLst/>
          </a:prstGeom>
          <a:noFill/>
          <a:ln w="9525">
            <a:noFill/>
            <a:miter lim="800000"/>
            <a:headEnd/>
            <a:tailEnd/>
          </a:ln>
        </p:spPr>
      </p:pic>
      <p:sp>
        <p:nvSpPr>
          <p:cNvPr id="83978" name="Text Box 10"/>
          <p:cNvSpPr txBox="1">
            <a:spLocks noChangeArrowheads="1"/>
          </p:cNvSpPr>
          <p:nvPr/>
        </p:nvSpPr>
        <p:spPr bwMode="auto">
          <a:xfrm>
            <a:off x="5630863" y="2625725"/>
            <a:ext cx="1908175" cy="701675"/>
          </a:xfrm>
          <a:prstGeom prst="rect">
            <a:avLst/>
          </a:prstGeom>
          <a:noFill/>
          <a:ln w="9525">
            <a:noFill/>
            <a:miter lim="800000"/>
            <a:headEnd/>
            <a:tailEnd/>
          </a:ln>
        </p:spPr>
        <p:txBody>
          <a:bodyPr>
            <a:spAutoFit/>
          </a:bodyPr>
          <a:lstStyle/>
          <a:p>
            <a:pPr fontAlgn="base">
              <a:spcBef>
                <a:spcPct val="50000"/>
              </a:spcBef>
              <a:spcAft>
                <a:spcPct val="0"/>
              </a:spcAft>
            </a:pPr>
            <a:r>
              <a:rPr lang="en-US" sz="4000" b="1">
                <a:solidFill>
                  <a:srgbClr val="000000"/>
                </a:solidFill>
              </a:rPr>
              <a:t>…</a:t>
            </a:r>
          </a:p>
        </p:txBody>
      </p:sp>
      <p:sp>
        <p:nvSpPr>
          <p:cNvPr id="105483" name="Text Box 11"/>
          <p:cNvSpPr txBox="1">
            <a:spLocks noChangeArrowheads="1"/>
          </p:cNvSpPr>
          <p:nvPr/>
        </p:nvSpPr>
        <p:spPr bwMode="auto">
          <a:xfrm>
            <a:off x="482600" y="1092200"/>
            <a:ext cx="8640763" cy="830263"/>
          </a:xfrm>
          <a:prstGeom prst="rect">
            <a:avLst/>
          </a:prstGeom>
          <a:noFill/>
          <a:ln w="9525">
            <a:noFill/>
            <a:miter lim="800000"/>
            <a:headEnd/>
            <a:tailEnd/>
          </a:ln>
        </p:spPr>
        <p:txBody>
          <a:bodyPr>
            <a:spAutoFit/>
          </a:bodyPr>
          <a:lstStyle/>
          <a:p>
            <a:pPr eaLnBrk="0" fontAlgn="base" hangingPunct="0">
              <a:spcBef>
                <a:spcPct val="20000"/>
              </a:spcBef>
              <a:spcAft>
                <a:spcPct val="0"/>
              </a:spcAft>
            </a:pPr>
            <a:r>
              <a:rPr lang="en-US" sz="2400">
                <a:solidFill>
                  <a:srgbClr val="000000"/>
                </a:solidFill>
              </a:rPr>
              <a:t>Parameter </a:t>
            </a:r>
            <a:r>
              <a:rPr lang="el-GR" sz="2400">
                <a:solidFill>
                  <a:srgbClr val="000000"/>
                </a:solidFill>
              </a:rPr>
              <a:t>σ</a:t>
            </a:r>
            <a:r>
              <a:rPr lang="en-US" sz="2400">
                <a:solidFill>
                  <a:srgbClr val="000000"/>
                </a:solidFill>
              </a:rPr>
              <a:t> is the “scale” / “width” / “spread” of the Gaussian kernel, and controls the amount of smoothing.</a:t>
            </a:r>
          </a:p>
        </p:txBody>
      </p:sp>
    </p:spTree>
    <p:extLst>
      <p:ext uri="{BB962C8B-B14F-4D97-AF65-F5344CB8AC3E}">
        <p14:creationId xmlns:p14="http://schemas.microsoft.com/office/powerpoint/2010/main" val="176509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9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39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9" name="Content Placeholder 2"/>
          <p:cNvSpPr>
            <a:spLocks noGrp="1"/>
          </p:cNvSpPr>
          <p:nvPr>
            <p:ph idx="1"/>
          </p:nvPr>
        </p:nvSpPr>
        <p:spPr/>
        <p:txBody>
          <a:bodyPr/>
          <a:lstStyle/>
          <a:p>
            <a:pPr eaLnBrk="1" hangingPunct="1"/>
            <a:r>
              <a:rPr lang="en-US" sz="2800" u="sng" dirty="0"/>
              <a:t>Smoothing</a:t>
            </a:r>
          </a:p>
          <a:p>
            <a:pPr lvl="1" eaLnBrk="1" hangingPunct="1"/>
            <a:r>
              <a:rPr lang="en-US" sz="2000" dirty="0"/>
              <a:t>Values positive </a:t>
            </a:r>
          </a:p>
          <a:p>
            <a:pPr lvl="1" eaLnBrk="1" hangingPunct="1"/>
            <a:r>
              <a:rPr lang="en-US" sz="2000" dirty="0"/>
              <a:t>Sum to 1 </a:t>
            </a:r>
            <a:r>
              <a:rPr lang="en-US" sz="2000" dirty="0">
                <a:sym typeface="Wingdings" pitchFamily="2" charset="2"/>
              </a:rPr>
              <a:t> </a:t>
            </a:r>
            <a:r>
              <a:rPr lang="en-US" sz="2000" dirty="0"/>
              <a:t>overall intensity same as input</a:t>
            </a:r>
          </a:p>
          <a:p>
            <a:pPr lvl="1" eaLnBrk="1" hangingPunct="1"/>
            <a:r>
              <a:rPr lang="en-US" sz="2000" dirty="0"/>
              <a:t>Amount of smoothing proportional to mask size</a:t>
            </a:r>
          </a:p>
          <a:p>
            <a:pPr lvl="1" eaLnBrk="1" hangingPunct="1"/>
            <a:r>
              <a:rPr lang="en-US" sz="2000" dirty="0"/>
              <a:t>Remove “high-frequency” components; “low-pass” filter</a:t>
            </a:r>
          </a:p>
          <a:p>
            <a:endParaRPr lang="en-US" dirty="0"/>
          </a:p>
        </p:txBody>
      </p:sp>
      <p:sp>
        <p:nvSpPr>
          <p:cNvPr id="7" name="Title 1"/>
          <p:cNvSpPr>
            <a:spLocks noGrp="1"/>
          </p:cNvSpPr>
          <p:nvPr>
            <p:ph type="title"/>
          </p:nvPr>
        </p:nvSpPr>
        <p:spPr>
          <a:xfrm>
            <a:off x="446088" y="0"/>
            <a:ext cx="8229600" cy="1143000"/>
          </a:xfrm>
        </p:spPr>
        <p:txBody>
          <a:bodyPr/>
          <a:lstStyle/>
          <a:p>
            <a:r>
              <a:rPr lang="en-US" dirty="0">
                <a:latin typeface="Calibri" panose="020F0502020204030204" pitchFamily="34" charset="0"/>
              </a:rPr>
              <a:t>Properties of smoothing filters</a:t>
            </a:r>
          </a:p>
        </p:txBody>
      </p:sp>
    </p:spTree>
    <p:extLst>
      <p:ext uri="{BB962C8B-B14F-4D97-AF65-F5344CB8AC3E}">
        <p14:creationId xmlns:p14="http://schemas.microsoft.com/office/powerpoint/2010/main" val="1807816950"/>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14"/>
          <p:cNvSpPr>
            <a:spLocks noChangeArrowheads="1"/>
          </p:cNvSpPr>
          <p:nvPr/>
        </p:nvSpPr>
        <p:spPr bwMode="auto">
          <a:xfrm>
            <a:off x="1530350" y="4225925"/>
            <a:ext cx="6061075" cy="2227263"/>
          </a:xfrm>
          <a:prstGeom prst="rect">
            <a:avLst/>
          </a:prstGeom>
          <a:solidFill>
            <a:schemeClr val="accent1"/>
          </a:solidFill>
          <a:ln w="9525" algn="ctr">
            <a:solidFill>
              <a:schemeClr val="tx1"/>
            </a:solidFill>
            <a:round/>
            <a:headEnd/>
            <a:tailEnd/>
          </a:ln>
        </p:spPr>
        <p:txBody>
          <a:bodyPr/>
          <a:lstStyle/>
          <a:p>
            <a:pPr fontAlgn="base">
              <a:spcBef>
                <a:spcPct val="0"/>
              </a:spcBef>
              <a:spcAft>
                <a:spcPct val="0"/>
              </a:spcAft>
            </a:pPr>
            <a:endParaRPr lang="en-US" b="1">
              <a:solidFill>
                <a:srgbClr val="000000"/>
              </a:solidFill>
            </a:endParaRPr>
          </a:p>
        </p:txBody>
      </p:sp>
      <p:sp>
        <p:nvSpPr>
          <p:cNvPr id="110595" name="Rectangle 113"/>
          <p:cNvSpPr>
            <a:spLocks noChangeArrowheads="1"/>
          </p:cNvSpPr>
          <p:nvPr/>
        </p:nvSpPr>
        <p:spPr bwMode="auto">
          <a:xfrm>
            <a:off x="4852988" y="1524000"/>
            <a:ext cx="4198937" cy="2227263"/>
          </a:xfrm>
          <a:prstGeom prst="rect">
            <a:avLst/>
          </a:prstGeom>
          <a:solidFill>
            <a:schemeClr val="accent1"/>
          </a:solidFill>
          <a:ln w="9525" algn="ctr">
            <a:solidFill>
              <a:schemeClr val="tx1"/>
            </a:solidFill>
            <a:round/>
            <a:headEnd/>
            <a:tailEnd/>
          </a:ln>
        </p:spPr>
        <p:txBody>
          <a:bodyPr/>
          <a:lstStyle/>
          <a:p>
            <a:pPr fontAlgn="base">
              <a:spcBef>
                <a:spcPct val="0"/>
              </a:spcBef>
              <a:spcAft>
                <a:spcPct val="0"/>
              </a:spcAft>
            </a:pPr>
            <a:endParaRPr lang="en-US" b="1">
              <a:solidFill>
                <a:srgbClr val="000000"/>
              </a:solidFill>
            </a:endParaRPr>
          </a:p>
        </p:txBody>
      </p:sp>
      <p:sp>
        <p:nvSpPr>
          <p:cNvPr id="110596" name="Rectangle 112"/>
          <p:cNvSpPr>
            <a:spLocks noChangeArrowheads="1"/>
          </p:cNvSpPr>
          <p:nvPr/>
        </p:nvSpPr>
        <p:spPr bwMode="auto">
          <a:xfrm>
            <a:off x="142875" y="1487488"/>
            <a:ext cx="4198938" cy="2227262"/>
          </a:xfrm>
          <a:prstGeom prst="rect">
            <a:avLst/>
          </a:prstGeom>
          <a:solidFill>
            <a:schemeClr val="accent1"/>
          </a:solidFill>
          <a:ln w="9525" algn="ctr">
            <a:solidFill>
              <a:schemeClr val="tx1"/>
            </a:solidFill>
            <a:round/>
            <a:headEnd/>
            <a:tailEnd/>
          </a:ln>
        </p:spPr>
        <p:txBody>
          <a:bodyPr/>
          <a:lstStyle/>
          <a:p>
            <a:pPr fontAlgn="base">
              <a:spcBef>
                <a:spcPct val="0"/>
              </a:spcBef>
              <a:spcAft>
                <a:spcPct val="0"/>
              </a:spcAft>
            </a:pPr>
            <a:endParaRPr lang="en-US" b="1">
              <a:solidFill>
                <a:srgbClr val="000000"/>
              </a:solidFill>
            </a:endParaRPr>
          </a:p>
        </p:txBody>
      </p:sp>
      <p:sp>
        <p:nvSpPr>
          <p:cNvPr id="110597" name="Title 1"/>
          <p:cNvSpPr>
            <a:spLocks noGrp="1"/>
          </p:cNvSpPr>
          <p:nvPr>
            <p:ph type="title"/>
          </p:nvPr>
        </p:nvSpPr>
        <p:spPr>
          <a:xfrm>
            <a:off x="482600" y="90488"/>
            <a:ext cx="8229600" cy="1143000"/>
          </a:xfrm>
        </p:spPr>
        <p:txBody>
          <a:bodyPr/>
          <a:lstStyle/>
          <a:p>
            <a:r>
              <a:rPr lang="en-US" dirty="0">
                <a:latin typeface="Calibri" panose="020F0502020204030204" pitchFamily="34" charset="0"/>
              </a:rPr>
              <a:t>Predict the outputs using correlation filtering</a:t>
            </a:r>
          </a:p>
        </p:txBody>
      </p:sp>
      <p:grpSp>
        <p:nvGrpSpPr>
          <p:cNvPr id="110598" name="Group 3"/>
          <p:cNvGrpSpPr>
            <a:grpSpLocks/>
          </p:cNvGrpSpPr>
          <p:nvPr/>
        </p:nvGrpSpPr>
        <p:grpSpPr bwMode="auto">
          <a:xfrm>
            <a:off x="2260600" y="1993900"/>
            <a:ext cx="1225550" cy="1295400"/>
            <a:chOff x="144" y="144"/>
            <a:chExt cx="1152" cy="1136"/>
          </a:xfrm>
        </p:grpSpPr>
        <p:sp>
          <p:nvSpPr>
            <p:cNvPr id="110665" name="Rectangle 4"/>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66" name="Rectangle 5"/>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67" name="Rectangle 6"/>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68" name="Rectangle 7"/>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69" name="Rectangle 8"/>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0670" name="Rectangle 9"/>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71" name="Rectangle 10"/>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72" name="Rectangle 11"/>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73" name="Rectangle 12"/>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74" name="Line 13"/>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75" name="Line 14"/>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76" name="Line 15"/>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77" name="Line 16"/>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78" name="Line 17"/>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79" name="Line 18"/>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80" name="Line 19"/>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81" name="Line 20"/>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grpSp>
      <p:pic>
        <p:nvPicPr>
          <p:cNvPr id="110599" name="Picture 24"/>
          <p:cNvPicPr>
            <a:picLocks noChangeAspect="1" noChangeArrowheads="1"/>
          </p:cNvPicPr>
          <p:nvPr/>
        </p:nvPicPr>
        <p:blipFill>
          <a:blip r:embed="rId4" cstate="print"/>
          <a:srcRect/>
          <a:stretch>
            <a:fillRect/>
          </a:stretch>
        </p:blipFill>
        <p:spPr bwMode="auto">
          <a:xfrm>
            <a:off x="252413" y="1779588"/>
            <a:ext cx="1679575" cy="1662112"/>
          </a:xfrm>
          <a:prstGeom prst="rect">
            <a:avLst/>
          </a:prstGeom>
          <a:noFill/>
          <a:ln w="38100">
            <a:solidFill>
              <a:schemeClr val="tx1"/>
            </a:solidFill>
            <a:miter lim="800000"/>
            <a:headEnd/>
            <a:tailEnd/>
          </a:ln>
        </p:spPr>
      </p:pic>
      <p:sp>
        <p:nvSpPr>
          <p:cNvPr id="110600" name="TextBox 23"/>
          <p:cNvSpPr txBox="1">
            <a:spLocks noChangeArrowheads="1"/>
          </p:cNvSpPr>
          <p:nvPr/>
        </p:nvSpPr>
        <p:spPr bwMode="auto">
          <a:xfrm>
            <a:off x="1931988" y="2400300"/>
            <a:ext cx="1168400" cy="554038"/>
          </a:xfrm>
          <a:prstGeom prst="rect">
            <a:avLst/>
          </a:prstGeom>
          <a:noFill/>
          <a:ln w="9525">
            <a:noFill/>
            <a:miter lim="800000"/>
            <a:headEnd/>
            <a:tailEnd/>
          </a:ln>
        </p:spPr>
        <p:txBody>
          <a:bodyPr>
            <a:spAutoFit/>
          </a:bodyPr>
          <a:lstStyle/>
          <a:p>
            <a:pPr fontAlgn="base">
              <a:spcBef>
                <a:spcPct val="0"/>
              </a:spcBef>
              <a:spcAft>
                <a:spcPct val="0"/>
              </a:spcAft>
            </a:pPr>
            <a:r>
              <a:rPr lang="en-US" sz="3000" b="1">
                <a:solidFill>
                  <a:srgbClr val="000000"/>
                </a:solidFill>
              </a:rPr>
              <a:t>*</a:t>
            </a:r>
          </a:p>
        </p:txBody>
      </p:sp>
      <p:sp>
        <p:nvSpPr>
          <p:cNvPr id="110601" name="TextBox 24"/>
          <p:cNvSpPr txBox="1">
            <a:spLocks noChangeArrowheads="1"/>
          </p:cNvSpPr>
          <p:nvPr/>
        </p:nvSpPr>
        <p:spPr bwMode="auto">
          <a:xfrm>
            <a:off x="3538538" y="2327275"/>
            <a:ext cx="1168400" cy="554038"/>
          </a:xfrm>
          <a:prstGeom prst="rect">
            <a:avLst/>
          </a:prstGeom>
          <a:noFill/>
          <a:ln w="9525">
            <a:noFill/>
            <a:miter lim="800000"/>
            <a:headEnd/>
            <a:tailEnd/>
          </a:ln>
        </p:spPr>
        <p:txBody>
          <a:bodyPr>
            <a:spAutoFit/>
          </a:bodyPr>
          <a:lstStyle/>
          <a:p>
            <a:pPr fontAlgn="base">
              <a:spcBef>
                <a:spcPct val="0"/>
              </a:spcBef>
              <a:spcAft>
                <a:spcPct val="0"/>
              </a:spcAft>
            </a:pPr>
            <a:r>
              <a:rPr lang="en-US" sz="3000" b="1">
                <a:solidFill>
                  <a:srgbClr val="000000"/>
                </a:solidFill>
              </a:rPr>
              <a:t>= ?</a:t>
            </a:r>
          </a:p>
        </p:txBody>
      </p:sp>
      <p:grpSp>
        <p:nvGrpSpPr>
          <p:cNvPr id="110602" name="Group 3"/>
          <p:cNvGrpSpPr>
            <a:grpSpLocks/>
          </p:cNvGrpSpPr>
          <p:nvPr/>
        </p:nvGrpSpPr>
        <p:grpSpPr bwMode="auto">
          <a:xfrm>
            <a:off x="7108825" y="2108200"/>
            <a:ext cx="1225550" cy="1295400"/>
            <a:chOff x="144" y="144"/>
            <a:chExt cx="1152" cy="1136"/>
          </a:xfrm>
        </p:grpSpPr>
        <p:sp>
          <p:nvSpPr>
            <p:cNvPr id="110648" name="Rectangle 4"/>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49" name="Rectangle 5"/>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50" name="Rectangle 6"/>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51" name="Rectangle 7"/>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0652" name="Rectangle 8"/>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53" name="Rectangle 9"/>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54" name="Rectangle 10"/>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55" name="Rectangle 11"/>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56" name="Rectangle 12"/>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57" name="Line 13"/>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58" name="Line 14"/>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59" name="Line 15"/>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60" name="Line 16"/>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61" name="Line 17"/>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62" name="Line 18"/>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63" name="Line 19"/>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64" name="Line 20"/>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grpSp>
      <p:pic>
        <p:nvPicPr>
          <p:cNvPr id="110603" name="Picture 24"/>
          <p:cNvPicPr>
            <a:picLocks noChangeAspect="1" noChangeArrowheads="1"/>
          </p:cNvPicPr>
          <p:nvPr/>
        </p:nvPicPr>
        <p:blipFill>
          <a:blip r:embed="rId4" cstate="print"/>
          <a:srcRect/>
          <a:stretch>
            <a:fillRect/>
          </a:stretch>
        </p:blipFill>
        <p:spPr bwMode="auto">
          <a:xfrm>
            <a:off x="5100638" y="1779588"/>
            <a:ext cx="1679575" cy="1662112"/>
          </a:xfrm>
          <a:prstGeom prst="rect">
            <a:avLst/>
          </a:prstGeom>
          <a:noFill/>
          <a:ln w="38100">
            <a:solidFill>
              <a:schemeClr val="tx1"/>
            </a:solidFill>
            <a:miter lim="800000"/>
            <a:headEnd/>
            <a:tailEnd/>
          </a:ln>
        </p:spPr>
      </p:pic>
      <p:sp>
        <p:nvSpPr>
          <p:cNvPr id="110604" name="TextBox 44"/>
          <p:cNvSpPr txBox="1">
            <a:spLocks noChangeArrowheads="1"/>
          </p:cNvSpPr>
          <p:nvPr/>
        </p:nvSpPr>
        <p:spPr bwMode="auto">
          <a:xfrm>
            <a:off x="6780213" y="2400300"/>
            <a:ext cx="1168400" cy="554038"/>
          </a:xfrm>
          <a:prstGeom prst="rect">
            <a:avLst/>
          </a:prstGeom>
          <a:noFill/>
          <a:ln w="9525">
            <a:noFill/>
            <a:miter lim="800000"/>
            <a:headEnd/>
            <a:tailEnd/>
          </a:ln>
        </p:spPr>
        <p:txBody>
          <a:bodyPr>
            <a:spAutoFit/>
          </a:bodyPr>
          <a:lstStyle/>
          <a:p>
            <a:pPr fontAlgn="base">
              <a:spcBef>
                <a:spcPct val="0"/>
              </a:spcBef>
              <a:spcAft>
                <a:spcPct val="0"/>
              </a:spcAft>
            </a:pPr>
            <a:r>
              <a:rPr lang="en-US" sz="3000" b="1">
                <a:solidFill>
                  <a:srgbClr val="000000"/>
                </a:solidFill>
              </a:rPr>
              <a:t>*</a:t>
            </a:r>
          </a:p>
        </p:txBody>
      </p:sp>
      <p:sp>
        <p:nvSpPr>
          <p:cNvPr id="110605" name="TextBox 45"/>
          <p:cNvSpPr txBox="1">
            <a:spLocks noChangeArrowheads="1"/>
          </p:cNvSpPr>
          <p:nvPr/>
        </p:nvSpPr>
        <p:spPr bwMode="auto">
          <a:xfrm>
            <a:off x="8386763" y="2357438"/>
            <a:ext cx="1168400" cy="554037"/>
          </a:xfrm>
          <a:prstGeom prst="rect">
            <a:avLst/>
          </a:prstGeom>
          <a:noFill/>
          <a:ln w="9525">
            <a:noFill/>
            <a:miter lim="800000"/>
            <a:headEnd/>
            <a:tailEnd/>
          </a:ln>
        </p:spPr>
        <p:txBody>
          <a:bodyPr>
            <a:spAutoFit/>
          </a:bodyPr>
          <a:lstStyle/>
          <a:p>
            <a:pPr fontAlgn="base">
              <a:spcBef>
                <a:spcPct val="0"/>
              </a:spcBef>
              <a:spcAft>
                <a:spcPct val="0"/>
              </a:spcAft>
            </a:pPr>
            <a:r>
              <a:rPr lang="en-US" sz="3000" b="1">
                <a:solidFill>
                  <a:srgbClr val="000000"/>
                </a:solidFill>
              </a:rPr>
              <a:t>= ?</a:t>
            </a:r>
          </a:p>
        </p:txBody>
      </p:sp>
      <p:grpSp>
        <p:nvGrpSpPr>
          <p:cNvPr id="110606" name="Group 5"/>
          <p:cNvGrpSpPr>
            <a:grpSpLocks/>
          </p:cNvGrpSpPr>
          <p:nvPr/>
        </p:nvGrpSpPr>
        <p:grpSpPr bwMode="auto">
          <a:xfrm>
            <a:off x="5364163" y="4776788"/>
            <a:ext cx="1371600" cy="1066800"/>
            <a:chOff x="3799" y="2064"/>
            <a:chExt cx="1433" cy="1136"/>
          </a:xfrm>
        </p:grpSpPr>
        <p:grpSp>
          <p:nvGrpSpPr>
            <p:cNvPr id="110629" name="Group 6"/>
            <p:cNvGrpSpPr>
              <a:grpSpLocks/>
            </p:cNvGrpSpPr>
            <p:nvPr/>
          </p:nvGrpSpPr>
          <p:grpSpPr bwMode="auto">
            <a:xfrm>
              <a:off x="4080" y="2064"/>
              <a:ext cx="1152" cy="1136"/>
              <a:chOff x="144" y="144"/>
              <a:chExt cx="1152" cy="1136"/>
            </a:xfrm>
          </p:grpSpPr>
          <p:sp>
            <p:nvSpPr>
              <p:cNvPr id="110631" name="Rectangle 7"/>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0632" name="Rectangle 8"/>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0633" name="Rectangle 9"/>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0634" name="Rectangle 10"/>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0635" name="Rectangle 11"/>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0636" name="Rectangle 12"/>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0637" name="Rectangle 13"/>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0638" name="Rectangle 14"/>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0639" name="Rectangle 15"/>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0640" name="Line 16"/>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41" name="Line 17"/>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42" name="Line 18"/>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43" name="Line 19"/>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44" name="Line 20"/>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45" name="Line 21"/>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46" name="Line 22"/>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47" name="Line 23"/>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grpSp>
        <p:pic>
          <p:nvPicPr>
            <p:cNvPr id="110630" name="Picture 24"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pSp>
        <p:nvGrpSpPr>
          <p:cNvPr id="110607" name="Group 25"/>
          <p:cNvGrpSpPr>
            <a:grpSpLocks/>
          </p:cNvGrpSpPr>
          <p:nvPr/>
        </p:nvGrpSpPr>
        <p:grpSpPr bwMode="auto">
          <a:xfrm>
            <a:off x="3794125" y="4776788"/>
            <a:ext cx="1149350" cy="1066800"/>
            <a:chOff x="144" y="144"/>
            <a:chExt cx="1152" cy="1136"/>
          </a:xfrm>
        </p:grpSpPr>
        <p:sp>
          <p:nvSpPr>
            <p:cNvPr id="110612" name="Rectangle 2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13" name="Rectangle 2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14" name="Rectangle 2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15" name="Rectangle 2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16" name="Rectangle 3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2</a:t>
              </a:r>
            </a:p>
          </p:txBody>
        </p:sp>
        <p:sp>
          <p:nvSpPr>
            <p:cNvPr id="110617" name="Rectangle 3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18" name="Rectangle 3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19" name="Rectangle 3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20" name="Rectangle 3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0621" name="Line 3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22" name="Line 3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23" name="Line 3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24" name="Line 3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25" name="Line 3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26" name="Line 4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27" name="Line 4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0628" name="Line 4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grpSp>
      <p:sp>
        <p:nvSpPr>
          <p:cNvPr id="110608" name="Text Box 43"/>
          <p:cNvSpPr txBox="1">
            <a:spLocks noChangeArrowheads="1"/>
          </p:cNvSpPr>
          <p:nvPr/>
        </p:nvSpPr>
        <p:spPr bwMode="auto">
          <a:xfrm>
            <a:off x="4946650" y="4700588"/>
            <a:ext cx="438150" cy="10064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6000" b="1">
                <a:solidFill>
                  <a:srgbClr val="000000"/>
                </a:solidFill>
                <a:latin typeface="Times" pitchFamily="18" charset="0"/>
                <a:cs typeface="Arial" pitchFamily="34" charset="0"/>
              </a:rPr>
              <a:t>-</a:t>
            </a:r>
          </a:p>
        </p:txBody>
      </p:sp>
      <p:pic>
        <p:nvPicPr>
          <p:cNvPr id="110609" name="Picture 24"/>
          <p:cNvPicPr>
            <a:picLocks noChangeAspect="1" noChangeArrowheads="1"/>
          </p:cNvPicPr>
          <p:nvPr/>
        </p:nvPicPr>
        <p:blipFill>
          <a:blip r:embed="rId4" cstate="print"/>
          <a:srcRect/>
          <a:stretch>
            <a:fillRect/>
          </a:stretch>
        </p:blipFill>
        <p:spPr bwMode="auto">
          <a:xfrm>
            <a:off x="1749425" y="4445000"/>
            <a:ext cx="1679575" cy="1662113"/>
          </a:xfrm>
          <a:prstGeom prst="rect">
            <a:avLst/>
          </a:prstGeom>
          <a:noFill/>
          <a:ln w="38100">
            <a:solidFill>
              <a:schemeClr val="tx1"/>
            </a:solidFill>
            <a:miter lim="800000"/>
            <a:headEnd/>
            <a:tailEnd/>
          </a:ln>
        </p:spPr>
      </p:pic>
      <p:sp>
        <p:nvSpPr>
          <p:cNvPr id="110610" name="TextBox 110"/>
          <p:cNvSpPr txBox="1">
            <a:spLocks noChangeArrowheads="1"/>
          </p:cNvSpPr>
          <p:nvPr/>
        </p:nvSpPr>
        <p:spPr bwMode="auto">
          <a:xfrm>
            <a:off x="3429000" y="5102225"/>
            <a:ext cx="1168400" cy="554038"/>
          </a:xfrm>
          <a:prstGeom prst="rect">
            <a:avLst/>
          </a:prstGeom>
          <a:noFill/>
          <a:ln w="9525">
            <a:noFill/>
            <a:miter lim="800000"/>
            <a:headEnd/>
            <a:tailEnd/>
          </a:ln>
        </p:spPr>
        <p:txBody>
          <a:bodyPr>
            <a:spAutoFit/>
          </a:bodyPr>
          <a:lstStyle/>
          <a:p>
            <a:pPr fontAlgn="base">
              <a:spcBef>
                <a:spcPct val="0"/>
              </a:spcBef>
              <a:spcAft>
                <a:spcPct val="0"/>
              </a:spcAft>
            </a:pPr>
            <a:r>
              <a:rPr lang="en-US" sz="3000" b="1">
                <a:solidFill>
                  <a:srgbClr val="000000"/>
                </a:solidFill>
              </a:rPr>
              <a:t>*</a:t>
            </a:r>
          </a:p>
        </p:txBody>
      </p:sp>
      <p:sp>
        <p:nvSpPr>
          <p:cNvPr id="110611" name="TextBox 111"/>
          <p:cNvSpPr txBox="1">
            <a:spLocks noChangeArrowheads="1"/>
          </p:cNvSpPr>
          <p:nvPr/>
        </p:nvSpPr>
        <p:spPr bwMode="auto">
          <a:xfrm>
            <a:off x="6751638" y="5022850"/>
            <a:ext cx="1168400" cy="554038"/>
          </a:xfrm>
          <a:prstGeom prst="rect">
            <a:avLst/>
          </a:prstGeom>
          <a:noFill/>
          <a:ln w="9525">
            <a:noFill/>
            <a:miter lim="800000"/>
            <a:headEnd/>
            <a:tailEnd/>
          </a:ln>
        </p:spPr>
        <p:txBody>
          <a:bodyPr>
            <a:spAutoFit/>
          </a:bodyPr>
          <a:lstStyle/>
          <a:p>
            <a:pPr fontAlgn="base">
              <a:spcBef>
                <a:spcPct val="0"/>
              </a:spcBef>
              <a:spcAft>
                <a:spcPct val="0"/>
              </a:spcAft>
            </a:pPr>
            <a:r>
              <a:rPr lang="en-US" sz="3000" b="1">
                <a:solidFill>
                  <a:srgbClr val="000000"/>
                </a:solidFill>
              </a:rPr>
              <a:t>= ?</a:t>
            </a:r>
          </a:p>
        </p:txBody>
      </p:sp>
    </p:spTree>
    <p:extLst>
      <p:ext uri="{BB962C8B-B14F-4D97-AF65-F5344CB8AC3E}">
        <p14:creationId xmlns:p14="http://schemas.microsoft.com/office/powerpoint/2010/main" val="1988033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t>Practice with linear filters</a:t>
            </a:r>
          </a:p>
        </p:txBody>
      </p:sp>
      <p:grpSp>
        <p:nvGrpSpPr>
          <p:cNvPr id="2" name="Group 3"/>
          <p:cNvGrpSpPr>
            <a:grpSpLocks/>
          </p:cNvGrpSpPr>
          <p:nvPr/>
        </p:nvGrpSpPr>
        <p:grpSpPr bwMode="auto">
          <a:xfrm>
            <a:off x="3886200" y="2971800"/>
            <a:ext cx="1225550" cy="1295400"/>
            <a:chOff x="144" y="144"/>
            <a:chExt cx="1152" cy="1136"/>
          </a:xfrm>
        </p:grpSpPr>
        <p:sp>
          <p:nvSpPr>
            <p:cNvPr id="111624" name="Rectangle 4"/>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1625" name="Rectangle 5"/>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1626" name="Rectangle 6"/>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1627" name="Rectangle 7"/>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1628" name="Rectangle 8"/>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1629" name="Rectangle 9"/>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1630" name="Rectangle 10"/>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1631" name="Rectangle 11"/>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1632" name="Rectangle 12"/>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1633" name="Line 13"/>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1634" name="Line 14"/>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1635" name="Line 15"/>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1636" name="Line 16"/>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1637" name="Line 17"/>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1638" name="Line 18"/>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1639" name="Line 19"/>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1640" name="Line 20"/>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grpSp>
      <p:sp>
        <p:nvSpPr>
          <p:cNvPr id="111620" name="Text Box 22"/>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a:solidFill>
                  <a:srgbClr val="000000"/>
                </a:solidFill>
                <a:latin typeface="Times" pitchFamily="18" charset="0"/>
                <a:cs typeface="Arial" pitchFamily="34" charset="0"/>
              </a:rPr>
              <a:t>Original</a:t>
            </a:r>
          </a:p>
        </p:txBody>
      </p:sp>
      <p:sp>
        <p:nvSpPr>
          <p:cNvPr id="111621" name="Text Box 23"/>
          <p:cNvSpPr txBox="1">
            <a:spLocks noChangeArrowheads="1"/>
          </p:cNvSpPr>
          <p:nvPr/>
        </p:nvSpPr>
        <p:spPr bwMode="auto">
          <a:xfrm>
            <a:off x="6858000" y="2971800"/>
            <a:ext cx="565150" cy="10064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6000" b="1">
                <a:solidFill>
                  <a:srgbClr val="000000"/>
                </a:solidFill>
                <a:latin typeface="Times" pitchFamily="18" charset="0"/>
                <a:cs typeface="Arial" pitchFamily="34" charset="0"/>
              </a:rPr>
              <a:t>?</a:t>
            </a:r>
          </a:p>
        </p:txBody>
      </p:sp>
      <p:pic>
        <p:nvPicPr>
          <p:cNvPr id="111622" name="Picture 24"/>
          <p:cNvPicPr>
            <a:picLocks noChangeAspect="1" noChangeArrowheads="1"/>
          </p:cNvPicPr>
          <p:nvPr/>
        </p:nvPicPr>
        <p:blipFill>
          <a:blip r:embed="rId3"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111623" name="Text Box 25"/>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b="1">
                <a:solidFill>
                  <a:srgbClr val="000000"/>
                </a:solidFill>
                <a:cs typeface="Arial" pitchFamily="34" charset="0"/>
              </a:rPr>
              <a:t>Source: D. Lowe</a:t>
            </a:r>
          </a:p>
        </p:txBody>
      </p:sp>
    </p:spTree>
    <p:extLst>
      <p:ext uri="{BB962C8B-B14F-4D97-AF65-F5344CB8AC3E}">
        <p14:creationId xmlns:p14="http://schemas.microsoft.com/office/powerpoint/2010/main" val="2412908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t>Practice with linear filters</a:t>
            </a:r>
          </a:p>
        </p:txBody>
      </p:sp>
      <p:grpSp>
        <p:nvGrpSpPr>
          <p:cNvPr id="2" name="Group 3"/>
          <p:cNvGrpSpPr>
            <a:grpSpLocks/>
          </p:cNvGrpSpPr>
          <p:nvPr/>
        </p:nvGrpSpPr>
        <p:grpSpPr bwMode="auto">
          <a:xfrm>
            <a:off x="3886200" y="2971800"/>
            <a:ext cx="1225550" cy="1295400"/>
            <a:chOff x="144" y="144"/>
            <a:chExt cx="1152" cy="1136"/>
          </a:xfrm>
        </p:grpSpPr>
        <p:sp>
          <p:nvSpPr>
            <p:cNvPr id="112649" name="Rectangle 4"/>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2650" name="Rectangle 5"/>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2651" name="Rectangle 6"/>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2652" name="Rectangle 7"/>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2653" name="Rectangle 8"/>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2654" name="Rectangle 9"/>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2655" name="Rectangle 10"/>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2656" name="Rectangle 11"/>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2657" name="Rectangle 12"/>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2658" name="Line 13"/>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2659" name="Line 14"/>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2660" name="Line 15"/>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2661" name="Line 16"/>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2662" name="Line 17"/>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2663" name="Line 18"/>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2664" name="Line 19"/>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2665" name="Line 20"/>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grpSp>
      <p:pic>
        <p:nvPicPr>
          <p:cNvPr id="112644" name="Picture 22"/>
          <p:cNvPicPr>
            <a:picLocks noChangeAspect="1" noChangeArrowheads="1"/>
          </p:cNvPicPr>
          <p:nvPr/>
        </p:nvPicPr>
        <p:blipFill>
          <a:blip r:embed="rId3" cstate="print"/>
          <a:srcRect/>
          <a:stretch>
            <a:fillRect/>
          </a:stretch>
        </p:blipFill>
        <p:spPr bwMode="auto">
          <a:xfrm>
            <a:off x="6248400" y="2667000"/>
            <a:ext cx="1876425" cy="1857375"/>
          </a:xfrm>
          <a:prstGeom prst="rect">
            <a:avLst/>
          </a:prstGeom>
          <a:noFill/>
          <a:ln w="38100">
            <a:solidFill>
              <a:schemeClr val="tx1"/>
            </a:solidFill>
            <a:miter lim="800000"/>
            <a:headEnd/>
            <a:tailEnd/>
          </a:ln>
        </p:spPr>
      </p:pic>
      <p:sp>
        <p:nvSpPr>
          <p:cNvPr id="112645" name="Text Box 23"/>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a:solidFill>
                  <a:srgbClr val="000000"/>
                </a:solidFill>
                <a:latin typeface="Times" pitchFamily="18" charset="0"/>
                <a:cs typeface="Arial" pitchFamily="34" charset="0"/>
              </a:rPr>
              <a:t>Original</a:t>
            </a:r>
          </a:p>
        </p:txBody>
      </p:sp>
      <p:sp>
        <p:nvSpPr>
          <p:cNvPr id="112646" name="Text Box 24"/>
          <p:cNvSpPr txBox="1">
            <a:spLocks noChangeArrowheads="1"/>
          </p:cNvSpPr>
          <p:nvPr/>
        </p:nvSpPr>
        <p:spPr bwMode="auto">
          <a:xfrm>
            <a:off x="6324600" y="4724400"/>
            <a:ext cx="2133600" cy="82232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400" b="1">
                <a:solidFill>
                  <a:srgbClr val="000000"/>
                </a:solidFill>
                <a:latin typeface="Times" pitchFamily="18" charset="0"/>
                <a:cs typeface="Arial" pitchFamily="34" charset="0"/>
              </a:rPr>
              <a:t>Filtered </a:t>
            </a:r>
          </a:p>
          <a:p>
            <a:pPr eaLnBrk="0" fontAlgn="base" hangingPunct="0">
              <a:spcBef>
                <a:spcPct val="0"/>
              </a:spcBef>
              <a:spcAft>
                <a:spcPct val="0"/>
              </a:spcAft>
            </a:pPr>
            <a:r>
              <a:rPr lang="en-US" sz="2400" b="1">
                <a:solidFill>
                  <a:srgbClr val="000000"/>
                </a:solidFill>
                <a:latin typeface="Times" pitchFamily="18" charset="0"/>
                <a:cs typeface="Arial" pitchFamily="34" charset="0"/>
              </a:rPr>
              <a:t>(no change)</a:t>
            </a:r>
          </a:p>
        </p:txBody>
      </p:sp>
      <p:pic>
        <p:nvPicPr>
          <p:cNvPr id="112647" name="Picture 25"/>
          <p:cNvPicPr>
            <a:picLocks noChangeAspect="1" noChangeArrowheads="1"/>
          </p:cNvPicPr>
          <p:nvPr/>
        </p:nvPicPr>
        <p:blipFill>
          <a:blip r:embed="rId3"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112648" name="Text Box 26"/>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b="1">
                <a:solidFill>
                  <a:srgbClr val="000000"/>
                </a:solidFill>
                <a:cs typeface="Arial" pitchFamily="34" charset="0"/>
              </a:rPr>
              <a:t>Source: D. Lowe</a:t>
            </a:r>
          </a:p>
        </p:txBody>
      </p:sp>
    </p:spTree>
    <p:extLst>
      <p:ext uri="{BB962C8B-B14F-4D97-AF65-F5344CB8AC3E}">
        <p14:creationId xmlns:p14="http://schemas.microsoft.com/office/powerpoint/2010/main" val="3384788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Be more comfortable with </a:t>
            </a:r>
            <a:r>
              <a:rPr lang="en-US" dirty="0" err="1"/>
              <a:t>Matlab</a:t>
            </a:r>
            <a:endParaRPr lang="en-US" dirty="0"/>
          </a:p>
          <a:p>
            <a:r>
              <a:rPr lang="en-US" dirty="0"/>
              <a:t>Know one way to remove noise from images (filtering)</a:t>
            </a:r>
          </a:p>
          <a:p>
            <a:r>
              <a:rPr lang="en-US" dirty="0"/>
              <a:t>Know how to resize images in a content-aware way</a:t>
            </a:r>
          </a:p>
        </p:txBody>
      </p:sp>
    </p:spTree>
    <p:extLst>
      <p:ext uri="{BB962C8B-B14F-4D97-AF65-F5344CB8AC3E}">
        <p14:creationId xmlns:p14="http://schemas.microsoft.com/office/powerpoint/2010/main" val="1332023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a:t>Practice with linear filters</a:t>
            </a:r>
          </a:p>
        </p:txBody>
      </p:sp>
      <p:grpSp>
        <p:nvGrpSpPr>
          <p:cNvPr id="2" name="Group 3"/>
          <p:cNvGrpSpPr>
            <a:grpSpLocks/>
          </p:cNvGrpSpPr>
          <p:nvPr/>
        </p:nvGrpSpPr>
        <p:grpSpPr bwMode="auto">
          <a:xfrm>
            <a:off x="3886200" y="2971800"/>
            <a:ext cx="1225550" cy="1295400"/>
            <a:chOff x="144" y="144"/>
            <a:chExt cx="1152" cy="1136"/>
          </a:xfrm>
        </p:grpSpPr>
        <p:sp>
          <p:nvSpPr>
            <p:cNvPr id="113672" name="Rectangle 4"/>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3673" name="Rectangle 5"/>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3674" name="Rectangle 6"/>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3675" name="Rectangle 7"/>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3676" name="Rectangle 8"/>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3677" name="Rectangle 9"/>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3678" name="Rectangle 10"/>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3679" name="Rectangle 11"/>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3680" name="Rectangle 12"/>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3681" name="Line 13"/>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3682" name="Line 14"/>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3683" name="Line 15"/>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3684" name="Line 16"/>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3685" name="Line 17"/>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3686" name="Line 18"/>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3687" name="Line 19"/>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3688" name="Line 20"/>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grpSp>
      <p:pic>
        <p:nvPicPr>
          <p:cNvPr id="113668" name="Picture 21"/>
          <p:cNvPicPr>
            <a:picLocks noChangeAspect="1" noChangeArrowheads="1"/>
          </p:cNvPicPr>
          <p:nvPr/>
        </p:nvPicPr>
        <p:blipFill>
          <a:blip r:embed="rId3"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113669" name="Text Box 22"/>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a:solidFill>
                  <a:srgbClr val="000000"/>
                </a:solidFill>
                <a:latin typeface="Times" pitchFamily="18" charset="0"/>
                <a:cs typeface="Arial" pitchFamily="34" charset="0"/>
              </a:rPr>
              <a:t>Original</a:t>
            </a:r>
          </a:p>
        </p:txBody>
      </p:sp>
      <p:sp>
        <p:nvSpPr>
          <p:cNvPr id="113670" name="Text Box 23"/>
          <p:cNvSpPr txBox="1">
            <a:spLocks noChangeArrowheads="1"/>
          </p:cNvSpPr>
          <p:nvPr/>
        </p:nvSpPr>
        <p:spPr bwMode="auto">
          <a:xfrm>
            <a:off x="6858000" y="2971800"/>
            <a:ext cx="565150" cy="10064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6000" b="1">
                <a:solidFill>
                  <a:srgbClr val="000000"/>
                </a:solidFill>
                <a:latin typeface="Times" pitchFamily="18" charset="0"/>
                <a:cs typeface="Arial" pitchFamily="34" charset="0"/>
              </a:rPr>
              <a:t>?</a:t>
            </a:r>
          </a:p>
        </p:txBody>
      </p:sp>
      <p:sp>
        <p:nvSpPr>
          <p:cNvPr id="113671" name="Text Box 24"/>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b="1">
                <a:solidFill>
                  <a:srgbClr val="000000"/>
                </a:solidFill>
                <a:cs typeface="Arial" pitchFamily="34" charset="0"/>
              </a:rPr>
              <a:t>Source: D. Lowe</a:t>
            </a:r>
          </a:p>
        </p:txBody>
      </p:sp>
    </p:spTree>
    <p:extLst>
      <p:ext uri="{BB962C8B-B14F-4D97-AF65-F5344CB8AC3E}">
        <p14:creationId xmlns:p14="http://schemas.microsoft.com/office/powerpoint/2010/main" val="3486674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t>Practice with linear filters</a:t>
            </a:r>
          </a:p>
        </p:txBody>
      </p:sp>
      <p:grpSp>
        <p:nvGrpSpPr>
          <p:cNvPr id="2" name="Group 3"/>
          <p:cNvGrpSpPr>
            <a:grpSpLocks/>
          </p:cNvGrpSpPr>
          <p:nvPr/>
        </p:nvGrpSpPr>
        <p:grpSpPr bwMode="auto">
          <a:xfrm>
            <a:off x="3886200" y="2971800"/>
            <a:ext cx="1225550" cy="1295400"/>
            <a:chOff x="144" y="144"/>
            <a:chExt cx="1152" cy="1136"/>
          </a:xfrm>
        </p:grpSpPr>
        <p:sp>
          <p:nvSpPr>
            <p:cNvPr id="114698" name="Rectangle 4"/>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4699" name="Rectangle 5"/>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4700" name="Rectangle 6"/>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4701" name="Rectangle 7"/>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4702" name="Rectangle 8"/>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4703" name="Rectangle 9"/>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4704" name="Rectangle 10"/>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4705" name="Rectangle 11"/>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4706" name="Rectangle 12"/>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4707" name="Line 13"/>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4708" name="Line 14"/>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4709" name="Line 15"/>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4710" name="Line 16"/>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4711" name="Line 17"/>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4712" name="Line 18"/>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4713" name="Line 19"/>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4714" name="Line 20"/>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grpSp>
      <p:pic>
        <p:nvPicPr>
          <p:cNvPr id="114692" name="Picture 21"/>
          <p:cNvPicPr>
            <a:picLocks noChangeAspect="1" noChangeArrowheads="1"/>
          </p:cNvPicPr>
          <p:nvPr/>
        </p:nvPicPr>
        <p:blipFill>
          <a:blip r:embed="rId3"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114693" name="Text Box 22"/>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a:solidFill>
                  <a:srgbClr val="000000"/>
                </a:solidFill>
                <a:latin typeface="Times" pitchFamily="18" charset="0"/>
                <a:cs typeface="Arial" pitchFamily="34" charset="0"/>
              </a:rPr>
              <a:t>Original</a:t>
            </a:r>
          </a:p>
        </p:txBody>
      </p:sp>
      <p:pic>
        <p:nvPicPr>
          <p:cNvPr id="114694" name="Picture 23"/>
          <p:cNvPicPr>
            <a:picLocks noChangeAspect="1" noChangeArrowheads="1"/>
          </p:cNvPicPr>
          <p:nvPr/>
        </p:nvPicPr>
        <p:blipFill>
          <a:blip r:embed="rId3" cstate="print"/>
          <a:srcRect l="8000"/>
          <a:stretch>
            <a:fillRect/>
          </a:stretch>
        </p:blipFill>
        <p:spPr bwMode="auto">
          <a:xfrm>
            <a:off x="6477000" y="2667000"/>
            <a:ext cx="1828800" cy="1857375"/>
          </a:xfrm>
          <a:prstGeom prst="rect">
            <a:avLst/>
          </a:prstGeom>
          <a:noFill/>
          <a:ln w="38100">
            <a:noFill/>
            <a:miter lim="800000"/>
            <a:headEnd/>
            <a:tailEnd/>
          </a:ln>
        </p:spPr>
      </p:pic>
      <p:sp>
        <p:nvSpPr>
          <p:cNvPr id="114695" name="Rectangle 24"/>
          <p:cNvSpPr>
            <a:spLocks noChangeArrowheads="1"/>
          </p:cNvSpPr>
          <p:nvPr/>
        </p:nvSpPr>
        <p:spPr bwMode="auto">
          <a:xfrm>
            <a:off x="6477000" y="2667000"/>
            <a:ext cx="1905000" cy="1828800"/>
          </a:xfrm>
          <a:prstGeom prst="rect">
            <a:avLst/>
          </a:prstGeom>
          <a:noFill/>
          <a:ln w="38100">
            <a:solidFill>
              <a:schemeClr val="tx1"/>
            </a:solidFill>
            <a:miter lim="800000"/>
            <a:headEnd/>
            <a:tailEnd/>
          </a:ln>
        </p:spPr>
        <p:txBody>
          <a:bodyPr wrap="none" anchor="ctr"/>
          <a:lstStyle/>
          <a:p>
            <a:pPr eaLnBrk="0" fontAlgn="base" hangingPunct="0">
              <a:spcBef>
                <a:spcPct val="0"/>
              </a:spcBef>
              <a:spcAft>
                <a:spcPct val="0"/>
              </a:spcAft>
            </a:pPr>
            <a:endParaRPr lang="en-US" sz="2400" b="1">
              <a:solidFill>
                <a:srgbClr val="000000"/>
              </a:solidFill>
              <a:cs typeface="Arial" pitchFamily="34" charset="0"/>
            </a:endParaRPr>
          </a:p>
        </p:txBody>
      </p:sp>
      <p:sp>
        <p:nvSpPr>
          <p:cNvPr id="114696" name="Text Box 25"/>
          <p:cNvSpPr txBox="1">
            <a:spLocks noChangeArrowheads="1"/>
          </p:cNvSpPr>
          <p:nvPr/>
        </p:nvSpPr>
        <p:spPr bwMode="auto">
          <a:xfrm>
            <a:off x="6434138" y="4743450"/>
            <a:ext cx="2008187" cy="15700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400" b="1">
                <a:solidFill>
                  <a:srgbClr val="000000"/>
                </a:solidFill>
                <a:latin typeface="Times" pitchFamily="18" charset="0"/>
                <a:cs typeface="Arial" pitchFamily="34" charset="0"/>
              </a:rPr>
              <a:t>Shifted left</a:t>
            </a:r>
          </a:p>
          <a:p>
            <a:pPr eaLnBrk="0" fontAlgn="base" hangingPunct="0">
              <a:spcBef>
                <a:spcPct val="0"/>
              </a:spcBef>
              <a:spcAft>
                <a:spcPct val="0"/>
              </a:spcAft>
            </a:pPr>
            <a:r>
              <a:rPr lang="en-US" sz="2400" b="1">
                <a:solidFill>
                  <a:srgbClr val="000000"/>
                </a:solidFill>
                <a:latin typeface="Times" pitchFamily="18" charset="0"/>
                <a:cs typeface="Arial" pitchFamily="34" charset="0"/>
              </a:rPr>
              <a:t>by 1 pixel with correlation</a:t>
            </a:r>
          </a:p>
        </p:txBody>
      </p:sp>
      <p:sp>
        <p:nvSpPr>
          <p:cNvPr id="114697" name="Text Box 26"/>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b="1">
                <a:solidFill>
                  <a:srgbClr val="000000"/>
                </a:solidFill>
                <a:cs typeface="Arial" pitchFamily="34" charset="0"/>
              </a:rPr>
              <a:t>Source: D. Lowe</a:t>
            </a:r>
          </a:p>
        </p:txBody>
      </p:sp>
    </p:spTree>
    <p:extLst>
      <p:ext uri="{BB962C8B-B14F-4D97-AF65-F5344CB8AC3E}">
        <p14:creationId xmlns:p14="http://schemas.microsoft.com/office/powerpoint/2010/main" val="837051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a:t>Practice with linear filters</a:t>
            </a:r>
          </a:p>
        </p:txBody>
      </p:sp>
      <p:pic>
        <p:nvPicPr>
          <p:cNvPr id="115715" name="Picture 3"/>
          <p:cNvPicPr>
            <a:picLocks noChangeAspect="1" noChangeArrowheads="1"/>
          </p:cNvPicPr>
          <p:nvPr/>
        </p:nvPicPr>
        <p:blipFill>
          <a:blip r:embed="rId4"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115716" name="Text Box 4"/>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a:solidFill>
                  <a:srgbClr val="000000"/>
                </a:solidFill>
                <a:latin typeface="Times" pitchFamily="18" charset="0"/>
                <a:cs typeface="Arial" pitchFamily="34" charset="0"/>
              </a:rPr>
              <a:t>Original</a:t>
            </a:r>
          </a:p>
        </p:txBody>
      </p:sp>
      <p:sp>
        <p:nvSpPr>
          <p:cNvPr id="115717" name="Text Box 5"/>
          <p:cNvSpPr txBox="1">
            <a:spLocks noChangeArrowheads="1"/>
          </p:cNvSpPr>
          <p:nvPr/>
        </p:nvSpPr>
        <p:spPr bwMode="auto">
          <a:xfrm>
            <a:off x="6858000" y="2971800"/>
            <a:ext cx="565150" cy="10064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6000" b="1">
                <a:solidFill>
                  <a:srgbClr val="000000"/>
                </a:solidFill>
                <a:latin typeface="Times" pitchFamily="18" charset="0"/>
                <a:cs typeface="Arial" pitchFamily="34" charset="0"/>
              </a:rPr>
              <a:t>?</a:t>
            </a:r>
          </a:p>
        </p:txBody>
      </p:sp>
      <p:grpSp>
        <p:nvGrpSpPr>
          <p:cNvPr id="2" name="Group 6"/>
          <p:cNvGrpSpPr>
            <a:grpSpLocks/>
          </p:cNvGrpSpPr>
          <p:nvPr/>
        </p:nvGrpSpPr>
        <p:grpSpPr bwMode="auto">
          <a:xfrm>
            <a:off x="3733800" y="3048000"/>
            <a:ext cx="1676400" cy="1295400"/>
            <a:chOff x="3799" y="2064"/>
            <a:chExt cx="1433" cy="1136"/>
          </a:xfrm>
        </p:grpSpPr>
        <p:grpSp>
          <p:nvGrpSpPr>
            <p:cNvPr id="3" name="Group 7"/>
            <p:cNvGrpSpPr>
              <a:grpSpLocks/>
            </p:cNvGrpSpPr>
            <p:nvPr/>
          </p:nvGrpSpPr>
          <p:grpSpPr bwMode="auto">
            <a:xfrm>
              <a:off x="4080" y="2064"/>
              <a:ext cx="1152" cy="1136"/>
              <a:chOff x="144" y="144"/>
              <a:chExt cx="1152" cy="1136"/>
            </a:xfrm>
          </p:grpSpPr>
          <p:sp>
            <p:nvSpPr>
              <p:cNvPr id="115722" name="Rectangle 8"/>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5723" name="Rectangle 9"/>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5724" name="Rectangle 10"/>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5725" name="Rectangle 11"/>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5726" name="Rectangle 12"/>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5727" name="Rectangle 13"/>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5728" name="Rectangle 14"/>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5729" name="Rectangle 15"/>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5730" name="Rectangle 16"/>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5731" name="Line 17"/>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5732" name="Line 18"/>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5733" name="Line 19"/>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5734" name="Line 20"/>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5735" name="Line 21"/>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5736" name="Line 22"/>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5737" name="Line 23"/>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5738" name="Line 24"/>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grpSp>
        <p:pic>
          <p:nvPicPr>
            <p:cNvPr id="115721" name="Picture 25"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sp>
        <p:nvSpPr>
          <p:cNvPr id="115719" name="Text Box 26"/>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b="1">
                <a:solidFill>
                  <a:srgbClr val="000000"/>
                </a:solidFill>
                <a:cs typeface="Arial" pitchFamily="34" charset="0"/>
              </a:rPr>
              <a:t>Source: D. Lowe</a:t>
            </a:r>
          </a:p>
        </p:txBody>
      </p:sp>
    </p:spTree>
    <p:extLst>
      <p:ext uri="{BB962C8B-B14F-4D97-AF65-F5344CB8AC3E}">
        <p14:creationId xmlns:p14="http://schemas.microsoft.com/office/powerpoint/2010/main" val="1335363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a:t>Practice with linear filters</a:t>
            </a:r>
          </a:p>
        </p:txBody>
      </p:sp>
      <p:pic>
        <p:nvPicPr>
          <p:cNvPr id="116739" name="Picture 3"/>
          <p:cNvPicPr>
            <a:picLocks noChangeAspect="1" noChangeArrowheads="1"/>
          </p:cNvPicPr>
          <p:nvPr/>
        </p:nvPicPr>
        <p:blipFill>
          <a:blip r:embed="rId4"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116740" name="Text Box 4"/>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a:solidFill>
                  <a:srgbClr val="000000"/>
                </a:solidFill>
                <a:latin typeface="Times" pitchFamily="18" charset="0"/>
                <a:cs typeface="Arial" pitchFamily="34" charset="0"/>
              </a:rPr>
              <a:t>Original</a:t>
            </a:r>
          </a:p>
        </p:txBody>
      </p:sp>
      <p:grpSp>
        <p:nvGrpSpPr>
          <p:cNvPr id="2" name="Group 5"/>
          <p:cNvGrpSpPr>
            <a:grpSpLocks/>
          </p:cNvGrpSpPr>
          <p:nvPr/>
        </p:nvGrpSpPr>
        <p:grpSpPr bwMode="auto">
          <a:xfrm>
            <a:off x="3733800" y="3048000"/>
            <a:ext cx="1676400" cy="1295400"/>
            <a:chOff x="3799" y="2064"/>
            <a:chExt cx="1433" cy="1136"/>
          </a:xfrm>
        </p:grpSpPr>
        <p:grpSp>
          <p:nvGrpSpPr>
            <p:cNvPr id="3" name="Group 6"/>
            <p:cNvGrpSpPr>
              <a:grpSpLocks/>
            </p:cNvGrpSpPr>
            <p:nvPr/>
          </p:nvGrpSpPr>
          <p:grpSpPr bwMode="auto">
            <a:xfrm>
              <a:off x="4080" y="2064"/>
              <a:ext cx="1152" cy="1136"/>
              <a:chOff x="144" y="144"/>
              <a:chExt cx="1152" cy="1136"/>
            </a:xfrm>
          </p:grpSpPr>
          <p:sp>
            <p:nvSpPr>
              <p:cNvPr id="116747" name="Rectangle 7"/>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6748" name="Rectangle 8"/>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6749" name="Rectangle 9"/>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6750" name="Rectangle 10"/>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6751" name="Rectangle 11"/>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6752" name="Rectangle 12"/>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6753" name="Rectangle 13"/>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6754" name="Rectangle 14"/>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6755" name="Rectangle 15"/>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6756" name="Line 16"/>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6757" name="Line 17"/>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6758" name="Line 18"/>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6759" name="Line 19"/>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6760" name="Line 20"/>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6761" name="Line 21"/>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6762" name="Line 22"/>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6763" name="Line 23"/>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grpSp>
        <p:pic>
          <p:nvPicPr>
            <p:cNvPr id="116746" name="Picture 24"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pic>
        <p:nvPicPr>
          <p:cNvPr id="116742" name="Picture 25"/>
          <p:cNvPicPr>
            <a:picLocks noChangeAspect="1" noChangeArrowheads="1"/>
          </p:cNvPicPr>
          <p:nvPr/>
        </p:nvPicPr>
        <p:blipFill>
          <a:blip r:embed="rId6" cstate="print"/>
          <a:srcRect/>
          <a:stretch>
            <a:fillRect/>
          </a:stretch>
        </p:blipFill>
        <p:spPr bwMode="auto">
          <a:xfrm>
            <a:off x="6477000" y="2667000"/>
            <a:ext cx="1857375" cy="1866900"/>
          </a:xfrm>
          <a:prstGeom prst="rect">
            <a:avLst/>
          </a:prstGeom>
          <a:noFill/>
          <a:ln w="38100">
            <a:solidFill>
              <a:schemeClr val="tx1"/>
            </a:solidFill>
            <a:miter lim="800000"/>
            <a:headEnd/>
            <a:tailEnd/>
          </a:ln>
        </p:spPr>
      </p:pic>
      <p:sp>
        <p:nvSpPr>
          <p:cNvPr id="116743" name="Text Box 26"/>
          <p:cNvSpPr txBox="1">
            <a:spLocks noChangeArrowheads="1"/>
          </p:cNvSpPr>
          <p:nvPr/>
        </p:nvSpPr>
        <p:spPr bwMode="auto">
          <a:xfrm>
            <a:off x="6477000" y="4800600"/>
            <a:ext cx="1655763" cy="82232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a:solidFill>
                  <a:srgbClr val="000000"/>
                </a:solidFill>
                <a:latin typeface="Times" pitchFamily="18" charset="0"/>
                <a:cs typeface="Arial" pitchFamily="34" charset="0"/>
              </a:rPr>
              <a:t>Blur (with a</a:t>
            </a:r>
          </a:p>
          <a:p>
            <a:pPr eaLnBrk="0" fontAlgn="base" hangingPunct="0">
              <a:spcBef>
                <a:spcPct val="0"/>
              </a:spcBef>
              <a:spcAft>
                <a:spcPct val="0"/>
              </a:spcAft>
            </a:pPr>
            <a:r>
              <a:rPr lang="en-US" sz="2400" b="1">
                <a:solidFill>
                  <a:srgbClr val="000000"/>
                </a:solidFill>
                <a:latin typeface="Times" pitchFamily="18" charset="0"/>
                <a:cs typeface="Arial" pitchFamily="34" charset="0"/>
              </a:rPr>
              <a:t>box filter)</a:t>
            </a:r>
          </a:p>
        </p:txBody>
      </p:sp>
      <p:sp>
        <p:nvSpPr>
          <p:cNvPr id="116744" name="Text Box 27"/>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b="1">
                <a:solidFill>
                  <a:srgbClr val="000000"/>
                </a:solidFill>
                <a:cs typeface="Arial" pitchFamily="34" charset="0"/>
              </a:rPr>
              <a:t>Source: D. Lowe</a:t>
            </a:r>
          </a:p>
        </p:txBody>
      </p:sp>
    </p:spTree>
    <p:extLst>
      <p:ext uri="{BB962C8B-B14F-4D97-AF65-F5344CB8AC3E}">
        <p14:creationId xmlns:p14="http://schemas.microsoft.com/office/powerpoint/2010/main" val="3853742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t>Practice with linear filters</a:t>
            </a:r>
          </a:p>
        </p:txBody>
      </p:sp>
      <p:pic>
        <p:nvPicPr>
          <p:cNvPr id="117763" name="Picture 3"/>
          <p:cNvPicPr>
            <a:picLocks noChangeAspect="1" noChangeArrowheads="1"/>
          </p:cNvPicPr>
          <p:nvPr/>
        </p:nvPicPr>
        <p:blipFill>
          <a:blip r:embed="rId4" cstate="print"/>
          <a:srcRect/>
          <a:stretch>
            <a:fillRect/>
          </a:stretch>
        </p:blipFill>
        <p:spPr bwMode="auto">
          <a:xfrm>
            <a:off x="457200" y="2590800"/>
            <a:ext cx="1876425" cy="1857375"/>
          </a:xfrm>
          <a:prstGeom prst="rect">
            <a:avLst/>
          </a:prstGeom>
          <a:noFill/>
          <a:ln w="38100">
            <a:solidFill>
              <a:schemeClr val="tx1"/>
            </a:solidFill>
            <a:miter lim="800000"/>
            <a:headEnd/>
            <a:tailEnd/>
          </a:ln>
        </p:spPr>
      </p:pic>
      <p:sp>
        <p:nvSpPr>
          <p:cNvPr id="117764" name="Text Box 4"/>
          <p:cNvSpPr txBox="1">
            <a:spLocks noChangeArrowheads="1"/>
          </p:cNvSpPr>
          <p:nvPr/>
        </p:nvSpPr>
        <p:spPr bwMode="auto">
          <a:xfrm>
            <a:off x="669925" y="4613275"/>
            <a:ext cx="1198563"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a:solidFill>
                  <a:srgbClr val="000000"/>
                </a:solidFill>
                <a:latin typeface="Times" pitchFamily="18" charset="0"/>
                <a:cs typeface="Arial" pitchFamily="34" charset="0"/>
              </a:rPr>
              <a:t>Original</a:t>
            </a:r>
          </a:p>
        </p:txBody>
      </p:sp>
      <p:grpSp>
        <p:nvGrpSpPr>
          <p:cNvPr id="2" name="Group 5"/>
          <p:cNvGrpSpPr>
            <a:grpSpLocks/>
          </p:cNvGrpSpPr>
          <p:nvPr/>
        </p:nvGrpSpPr>
        <p:grpSpPr bwMode="auto">
          <a:xfrm>
            <a:off x="4953000" y="2895600"/>
            <a:ext cx="1371600" cy="1066800"/>
            <a:chOff x="3799" y="2064"/>
            <a:chExt cx="1433" cy="1136"/>
          </a:xfrm>
        </p:grpSpPr>
        <p:grpSp>
          <p:nvGrpSpPr>
            <p:cNvPr id="3" name="Group 6"/>
            <p:cNvGrpSpPr>
              <a:grpSpLocks/>
            </p:cNvGrpSpPr>
            <p:nvPr/>
          </p:nvGrpSpPr>
          <p:grpSpPr bwMode="auto">
            <a:xfrm>
              <a:off x="4080" y="2064"/>
              <a:ext cx="1152" cy="1136"/>
              <a:chOff x="144" y="144"/>
              <a:chExt cx="1152" cy="1136"/>
            </a:xfrm>
          </p:grpSpPr>
          <p:sp>
            <p:nvSpPr>
              <p:cNvPr id="117789" name="Rectangle 7"/>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7790" name="Rectangle 8"/>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7791" name="Rectangle 9"/>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7792" name="Rectangle 10"/>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7793" name="Rectangle 11"/>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7794" name="Rectangle 12"/>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7795" name="Rectangle 13"/>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7796" name="Rectangle 14"/>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7797" name="Rectangle 15"/>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7798" name="Line 16"/>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7799" name="Line 17"/>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7800" name="Line 18"/>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7801" name="Line 19"/>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7802" name="Line 20"/>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7803" name="Line 21"/>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7804" name="Line 22"/>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7805" name="Line 23"/>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grpSp>
        <p:pic>
          <p:nvPicPr>
            <p:cNvPr id="117788" name="Picture 24"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pSp>
        <p:nvGrpSpPr>
          <p:cNvPr id="4" name="Group 25"/>
          <p:cNvGrpSpPr>
            <a:grpSpLocks/>
          </p:cNvGrpSpPr>
          <p:nvPr/>
        </p:nvGrpSpPr>
        <p:grpSpPr bwMode="auto">
          <a:xfrm>
            <a:off x="2971800" y="2895600"/>
            <a:ext cx="1149350" cy="1066800"/>
            <a:chOff x="144" y="144"/>
            <a:chExt cx="1152" cy="1136"/>
          </a:xfrm>
        </p:grpSpPr>
        <p:sp>
          <p:nvSpPr>
            <p:cNvPr id="117770" name="Rectangle 2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7771" name="Rectangle 2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7772" name="Rectangle 2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7773" name="Rectangle 2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7774" name="Rectangle 3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2</a:t>
              </a:r>
            </a:p>
          </p:txBody>
        </p:sp>
        <p:sp>
          <p:nvSpPr>
            <p:cNvPr id="117775" name="Rectangle 3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7776" name="Rectangle 3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7777" name="Rectangle 3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7778" name="Rectangle 3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7779" name="Line 3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7780" name="Line 3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7781" name="Line 3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7782" name="Line 3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7783" name="Line 3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7784" name="Line 4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7785" name="Line 4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7786" name="Line 4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grpSp>
      <p:sp>
        <p:nvSpPr>
          <p:cNvPr id="117767" name="Text Box 43"/>
          <p:cNvSpPr txBox="1">
            <a:spLocks noChangeArrowheads="1"/>
          </p:cNvSpPr>
          <p:nvPr/>
        </p:nvSpPr>
        <p:spPr bwMode="auto">
          <a:xfrm>
            <a:off x="4343400" y="2819400"/>
            <a:ext cx="438150" cy="10064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6000" b="1">
                <a:solidFill>
                  <a:srgbClr val="000000"/>
                </a:solidFill>
                <a:latin typeface="Times" pitchFamily="18" charset="0"/>
                <a:cs typeface="Arial" pitchFamily="34" charset="0"/>
              </a:rPr>
              <a:t>-</a:t>
            </a:r>
          </a:p>
        </p:txBody>
      </p:sp>
      <p:sp>
        <p:nvSpPr>
          <p:cNvPr id="117768" name="Text Box 44"/>
          <p:cNvSpPr txBox="1">
            <a:spLocks noChangeArrowheads="1"/>
          </p:cNvSpPr>
          <p:nvPr/>
        </p:nvSpPr>
        <p:spPr bwMode="auto">
          <a:xfrm>
            <a:off x="7467600" y="2895600"/>
            <a:ext cx="565150" cy="10064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6000" b="1">
                <a:solidFill>
                  <a:srgbClr val="000000"/>
                </a:solidFill>
                <a:latin typeface="Times" pitchFamily="18" charset="0"/>
                <a:cs typeface="Arial" pitchFamily="34" charset="0"/>
              </a:rPr>
              <a:t>?</a:t>
            </a:r>
          </a:p>
        </p:txBody>
      </p:sp>
      <p:sp>
        <p:nvSpPr>
          <p:cNvPr id="117769" name="Text Box 46"/>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b="1">
                <a:solidFill>
                  <a:srgbClr val="000000"/>
                </a:solidFill>
                <a:cs typeface="Arial" pitchFamily="34" charset="0"/>
              </a:rPr>
              <a:t>Source: D. Lowe</a:t>
            </a:r>
          </a:p>
        </p:txBody>
      </p:sp>
    </p:spTree>
    <p:extLst>
      <p:ext uri="{BB962C8B-B14F-4D97-AF65-F5344CB8AC3E}">
        <p14:creationId xmlns:p14="http://schemas.microsoft.com/office/powerpoint/2010/main" val="3892129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dirty="0"/>
              <a:t>Practice with linear filters</a:t>
            </a:r>
          </a:p>
        </p:txBody>
      </p:sp>
      <p:pic>
        <p:nvPicPr>
          <p:cNvPr id="118787" name="Picture 3"/>
          <p:cNvPicPr>
            <a:picLocks noChangeAspect="1" noChangeArrowheads="1"/>
          </p:cNvPicPr>
          <p:nvPr/>
        </p:nvPicPr>
        <p:blipFill>
          <a:blip r:embed="rId4" cstate="print"/>
          <a:srcRect/>
          <a:stretch>
            <a:fillRect/>
          </a:stretch>
        </p:blipFill>
        <p:spPr bwMode="auto">
          <a:xfrm>
            <a:off x="457200" y="2590800"/>
            <a:ext cx="1876425" cy="1857375"/>
          </a:xfrm>
          <a:prstGeom prst="rect">
            <a:avLst/>
          </a:prstGeom>
          <a:noFill/>
          <a:ln w="38100">
            <a:solidFill>
              <a:schemeClr val="tx1"/>
            </a:solidFill>
            <a:miter lim="800000"/>
            <a:headEnd/>
            <a:tailEnd/>
          </a:ln>
        </p:spPr>
      </p:pic>
      <p:sp>
        <p:nvSpPr>
          <p:cNvPr id="118788" name="Text Box 4"/>
          <p:cNvSpPr txBox="1">
            <a:spLocks noChangeArrowheads="1"/>
          </p:cNvSpPr>
          <p:nvPr/>
        </p:nvSpPr>
        <p:spPr bwMode="auto">
          <a:xfrm>
            <a:off x="669925" y="4613275"/>
            <a:ext cx="1198563"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a:solidFill>
                  <a:srgbClr val="000000"/>
                </a:solidFill>
                <a:latin typeface="Times" pitchFamily="18" charset="0"/>
                <a:cs typeface="Arial" pitchFamily="34" charset="0"/>
              </a:rPr>
              <a:t>Original</a:t>
            </a:r>
          </a:p>
        </p:txBody>
      </p:sp>
      <p:grpSp>
        <p:nvGrpSpPr>
          <p:cNvPr id="2" name="Group 5"/>
          <p:cNvGrpSpPr>
            <a:grpSpLocks/>
          </p:cNvGrpSpPr>
          <p:nvPr/>
        </p:nvGrpSpPr>
        <p:grpSpPr bwMode="auto">
          <a:xfrm>
            <a:off x="4953000" y="2895600"/>
            <a:ext cx="1371600" cy="1066800"/>
            <a:chOff x="3799" y="2064"/>
            <a:chExt cx="1433" cy="1136"/>
          </a:xfrm>
        </p:grpSpPr>
        <p:grpSp>
          <p:nvGrpSpPr>
            <p:cNvPr id="3" name="Group 6"/>
            <p:cNvGrpSpPr>
              <a:grpSpLocks/>
            </p:cNvGrpSpPr>
            <p:nvPr/>
          </p:nvGrpSpPr>
          <p:grpSpPr bwMode="auto">
            <a:xfrm>
              <a:off x="4080" y="2064"/>
              <a:ext cx="1152" cy="1136"/>
              <a:chOff x="144" y="144"/>
              <a:chExt cx="1152" cy="1136"/>
            </a:xfrm>
          </p:grpSpPr>
          <p:sp>
            <p:nvSpPr>
              <p:cNvPr id="118815" name="Rectangle 7"/>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8816" name="Rectangle 8"/>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8817" name="Rectangle 9"/>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8818" name="Rectangle 10"/>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8819" name="Rectangle 11"/>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8820" name="Rectangle 12"/>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8821" name="Rectangle 13"/>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8822" name="Rectangle 14"/>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8823" name="Rectangle 15"/>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1</a:t>
                </a:r>
              </a:p>
            </p:txBody>
          </p:sp>
          <p:sp>
            <p:nvSpPr>
              <p:cNvPr id="118824" name="Line 16"/>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8825" name="Line 17"/>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8826" name="Line 18"/>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8827" name="Line 19"/>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8828" name="Line 20"/>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8829" name="Line 21"/>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8830" name="Line 22"/>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8831" name="Line 23"/>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grpSp>
        <p:pic>
          <p:nvPicPr>
            <p:cNvPr id="118814" name="Picture 24"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pSp>
        <p:nvGrpSpPr>
          <p:cNvPr id="4" name="Group 25"/>
          <p:cNvGrpSpPr>
            <a:grpSpLocks/>
          </p:cNvGrpSpPr>
          <p:nvPr/>
        </p:nvGrpSpPr>
        <p:grpSpPr bwMode="auto">
          <a:xfrm>
            <a:off x="2971800" y="2895600"/>
            <a:ext cx="1149350" cy="1066800"/>
            <a:chOff x="144" y="144"/>
            <a:chExt cx="1152" cy="1136"/>
          </a:xfrm>
        </p:grpSpPr>
        <p:sp>
          <p:nvSpPr>
            <p:cNvPr id="118796" name="Rectangle 2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8797" name="Rectangle 2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8798" name="Rectangle 2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8799" name="Rectangle 2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8800" name="Rectangle 3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2</a:t>
              </a:r>
            </a:p>
          </p:txBody>
        </p:sp>
        <p:sp>
          <p:nvSpPr>
            <p:cNvPr id="118801" name="Rectangle 3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8802" name="Rectangle 3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8803" name="Rectangle 3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8804" name="Rectangle 3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eaLnBrk="0" fontAlgn="base" hangingPunct="0">
                <a:spcBef>
                  <a:spcPct val="20000"/>
                </a:spcBef>
                <a:spcAft>
                  <a:spcPct val="0"/>
                </a:spcAft>
              </a:pPr>
              <a:r>
                <a:rPr lang="en-US" sz="2400" b="1">
                  <a:solidFill>
                    <a:srgbClr val="000000"/>
                  </a:solidFill>
                  <a:cs typeface="Arial" pitchFamily="34" charset="0"/>
                </a:rPr>
                <a:t>0</a:t>
              </a:r>
            </a:p>
          </p:txBody>
        </p:sp>
        <p:sp>
          <p:nvSpPr>
            <p:cNvPr id="118805" name="Line 3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8806" name="Line 3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8807" name="Line 3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8808" name="Line 3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8809" name="Line 3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8810" name="Line 4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8811" name="Line 4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sp>
          <p:nvSpPr>
            <p:cNvPr id="118812" name="Line 4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b="1">
                <a:solidFill>
                  <a:srgbClr val="000000"/>
                </a:solidFill>
              </a:endParaRPr>
            </a:p>
          </p:txBody>
        </p:sp>
      </p:grpSp>
      <p:sp>
        <p:nvSpPr>
          <p:cNvPr id="118791" name="Text Box 43"/>
          <p:cNvSpPr txBox="1">
            <a:spLocks noChangeArrowheads="1"/>
          </p:cNvSpPr>
          <p:nvPr/>
        </p:nvSpPr>
        <p:spPr bwMode="auto">
          <a:xfrm>
            <a:off x="4343400" y="2819400"/>
            <a:ext cx="438150" cy="10064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6000" b="1">
                <a:solidFill>
                  <a:srgbClr val="000000"/>
                </a:solidFill>
                <a:latin typeface="Times" pitchFamily="18" charset="0"/>
                <a:cs typeface="Arial" pitchFamily="34" charset="0"/>
              </a:rPr>
              <a:t>-</a:t>
            </a:r>
          </a:p>
        </p:txBody>
      </p:sp>
      <p:sp>
        <p:nvSpPr>
          <p:cNvPr id="118792" name="Text Box 44"/>
          <p:cNvSpPr txBox="1">
            <a:spLocks noChangeArrowheads="1"/>
          </p:cNvSpPr>
          <p:nvPr/>
        </p:nvSpPr>
        <p:spPr bwMode="auto">
          <a:xfrm>
            <a:off x="4419600" y="4724400"/>
            <a:ext cx="4419600" cy="120015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400">
                <a:solidFill>
                  <a:srgbClr val="000000"/>
                </a:solidFill>
                <a:cs typeface="Arial" pitchFamily="34" charset="0"/>
              </a:rPr>
              <a:t>Sharpening filter:</a:t>
            </a:r>
          </a:p>
          <a:p>
            <a:pPr lvl="1" eaLnBrk="0" fontAlgn="base" hangingPunct="0">
              <a:spcBef>
                <a:spcPct val="0"/>
              </a:spcBef>
              <a:spcAft>
                <a:spcPct val="0"/>
              </a:spcAft>
            </a:pPr>
            <a:r>
              <a:rPr lang="en-US" sz="2400">
                <a:solidFill>
                  <a:srgbClr val="000000"/>
                </a:solidFill>
                <a:cs typeface="Arial" pitchFamily="34" charset="0"/>
              </a:rPr>
              <a:t>accentuates differences with local average</a:t>
            </a:r>
          </a:p>
        </p:txBody>
      </p:sp>
      <p:pic>
        <p:nvPicPr>
          <p:cNvPr id="118793" name="Picture 45"/>
          <p:cNvPicPr>
            <a:picLocks noChangeAspect="1" noChangeArrowheads="1"/>
          </p:cNvPicPr>
          <p:nvPr/>
        </p:nvPicPr>
        <p:blipFill>
          <a:blip r:embed="rId6" cstate="print"/>
          <a:srcRect/>
          <a:stretch>
            <a:fillRect/>
          </a:stretch>
        </p:blipFill>
        <p:spPr bwMode="auto">
          <a:xfrm>
            <a:off x="6781800" y="2514600"/>
            <a:ext cx="1876425" cy="1876425"/>
          </a:xfrm>
          <a:prstGeom prst="rect">
            <a:avLst/>
          </a:prstGeom>
          <a:noFill/>
          <a:ln w="9525">
            <a:noFill/>
            <a:miter lim="800000"/>
            <a:headEnd/>
            <a:tailEnd/>
          </a:ln>
        </p:spPr>
      </p:pic>
      <p:sp>
        <p:nvSpPr>
          <p:cNvPr id="118794" name="Text Box 46"/>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b="1">
                <a:solidFill>
                  <a:srgbClr val="000000"/>
                </a:solidFill>
                <a:cs typeface="Arial" pitchFamily="34" charset="0"/>
              </a:rPr>
              <a:t>Source: D. Lowe</a:t>
            </a:r>
          </a:p>
        </p:txBody>
      </p:sp>
    </p:spTree>
    <p:extLst>
      <p:ext uri="{BB962C8B-B14F-4D97-AF65-F5344CB8AC3E}">
        <p14:creationId xmlns:p14="http://schemas.microsoft.com/office/powerpoint/2010/main" val="2732632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1" name="Picture 2"/>
          <p:cNvPicPr>
            <a:picLocks noChangeAspect="1" noChangeArrowheads="1"/>
          </p:cNvPicPr>
          <p:nvPr/>
        </p:nvPicPr>
        <p:blipFill>
          <a:blip r:embed="rId3" cstate="print"/>
          <a:srcRect/>
          <a:stretch>
            <a:fillRect/>
          </a:stretch>
        </p:blipFill>
        <p:spPr bwMode="auto">
          <a:xfrm>
            <a:off x="1400175" y="1657350"/>
            <a:ext cx="6343650" cy="35433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dirty="0"/>
              <a:t>Sharpening</a:t>
            </a:r>
          </a:p>
        </p:txBody>
      </p:sp>
    </p:spTree>
    <p:extLst>
      <p:ext uri="{BB962C8B-B14F-4D97-AF65-F5344CB8AC3E}">
        <p14:creationId xmlns:p14="http://schemas.microsoft.com/office/powerpoint/2010/main" val="1658852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2"/>
          <p:cNvPicPr>
            <a:picLocks noChangeAspect="1" noChangeArrowheads="1"/>
          </p:cNvPicPr>
          <p:nvPr/>
        </p:nvPicPr>
        <p:blipFill>
          <a:blip r:embed="rId2" cstate="print"/>
          <a:srcRect l="61539" t="12923" r="12308" b="45232"/>
          <a:stretch>
            <a:fillRect/>
          </a:stretch>
        </p:blipFill>
        <p:spPr bwMode="auto">
          <a:xfrm>
            <a:off x="3962400" y="3733800"/>
            <a:ext cx="762000" cy="762000"/>
          </a:xfrm>
          <a:prstGeom prst="rect">
            <a:avLst/>
          </a:prstGeom>
          <a:noFill/>
          <a:ln w="9525">
            <a:noFill/>
            <a:miter lim="800000"/>
            <a:headEnd/>
            <a:tailEnd/>
          </a:ln>
        </p:spPr>
      </p:pic>
      <p:grpSp>
        <p:nvGrpSpPr>
          <p:cNvPr id="2" name="Group 5"/>
          <p:cNvGrpSpPr>
            <a:grpSpLocks noChangeAspect="1"/>
          </p:cNvGrpSpPr>
          <p:nvPr/>
        </p:nvGrpSpPr>
        <p:grpSpPr bwMode="auto">
          <a:xfrm>
            <a:off x="6858000" y="0"/>
            <a:ext cx="1390650" cy="1371600"/>
            <a:chOff x="144" y="144"/>
            <a:chExt cx="1152" cy="1136"/>
          </a:xfrm>
        </p:grpSpPr>
        <p:sp>
          <p:nvSpPr>
            <p:cNvPr id="31753"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fontAlgn="base">
                <a:spcBef>
                  <a:spcPct val="20000"/>
                </a:spcBef>
                <a:spcAft>
                  <a:spcPct val="0"/>
                </a:spcAft>
              </a:pPr>
              <a:r>
                <a:rPr lang="en-US" sz="2000">
                  <a:solidFill>
                    <a:prstClr val="black"/>
                  </a:solidFill>
                  <a:latin typeface="Arial" charset="0"/>
                </a:rPr>
                <a:t>-1</a:t>
              </a:r>
            </a:p>
          </p:txBody>
        </p:sp>
        <p:sp>
          <p:nvSpPr>
            <p:cNvPr id="31754"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fontAlgn="base">
                <a:spcBef>
                  <a:spcPct val="20000"/>
                </a:spcBef>
                <a:spcAft>
                  <a:spcPct val="0"/>
                </a:spcAft>
              </a:pPr>
              <a:r>
                <a:rPr lang="en-US" sz="2000">
                  <a:solidFill>
                    <a:prstClr val="black"/>
                  </a:solidFill>
                  <a:latin typeface="Arial" charset="0"/>
                </a:rPr>
                <a:t>0</a:t>
              </a:r>
            </a:p>
          </p:txBody>
        </p:sp>
        <p:sp>
          <p:nvSpPr>
            <p:cNvPr id="31755"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fontAlgn="base">
                <a:spcBef>
                  <a:spcPct val="20000"/>
                </a:spcBef>
                <a:spcAft>
                  <a:spcPct val="0"/>
                </a:spcAft>
              </a:pPr>
              <a:r>
                <a:rPr lang="en-US" sz="2000">
                  <a:solidFill>
                    <a:prstClr val="black"/>
                  </a:solidFill>
                  <a:latin typeface="Arial" charset="0"/>
                </a:rPr>
                <a:t>1</a:t>
              </a:r>
            </a:p>
          </p:txBody>
        </p:sp>
        <p:sp>
          <p:nvSpPr>
            <p:cNvPr id="31756"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fontAlgn="base">
                <a:spcBef>
                  <a:spcPct val="20000"/>
                </a:spcBef>
                <a:spcAft>
                  <a:spcPct val="0"/>
                </a:spcAft>
              </a:pPr>
              <a:r>
                <a:rPr lang="en-US" sz="2000">
                  <a:solidFill>
                    <a:prstClr val="black"/>
                  </a:solidFill>
                  <a:latin typeface="Arial" charset="0"/>
                </a:rPr>
                <a:t>-2</a:t>
              </a:r>
            </a:p>
          </p:txBody>
        </p:sp>
        <p:sp>
          <p:nvSpPr>
            <p:cNvPr id="31757"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fontAlgn="base">
                <a:spcBef>
                  <a:spcPct val="20000"/>
                </a:spcBef>
                <a:spcAft>
                  <a:spcPct val="0"/>
                </a:spcAft>
              </a:pPr>
              <a:r>
                <a:rPr lang="en-US" sz="2000">
                  <a:solidFill>
                    <a:prstClr val="black"/>
                  </a:solidFill>
                  <a:latin typeface="Arial" charset="0"/>
                </a:rPr>
                <a:t>0</a:t>
              </a:r>
            </a:p>
          </p:txBody>
        </p:sp>
        <p:sp>
          <p:nvSpPr>
            <p:cNvPr id="31758"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fontAlgn="base">
                <a:spcBef>
                  <a:spcPct val="20000"/>
                </a:spcBef>
                <a:spcAft>
                  <a:spcPct val="0"/>
                </a:spcAft>
              </a:pPr>
              <a:r>
                <a:rPr lang="en-US" sz="2000">
                  <a:solidFill>
                    <a:prstClr val="black"/>
                  </a:solidFill>
                  <a:latin typeface="Arial" charset="0"/>
                </a:rPr>
                <a:t>2</a:t>
              </a:r>
            </a:p>
          </p:txBody>
        </p:sp>
        <p:sp>
          <p:nvSpPr>
            <p:cNvPr id="31759"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fontAlgn="base">
                <a:spcBef>
                  <a:spcPct val="20000"/>
                </a:spcBef>
                <a:spcAft>
                  <a:spcPct val="0"/>
                </a:spcAft>
              </a:pPr>
              <a:r>
                <a:rPr lang="en-US" sz="2000">
                  <a:solidFill>
                    <a:prstClr val="black"/>
                  </a:solidFill>
                  <a:latin typeface="Arial" charset="0"/>
                </a:rPr>
                <a:t>-1</a:t>
              </a:r>
            </a:p>
          </p:txBody>
        </p:sp>
        <p:sp>
          <p:nvSpPr>
            <p:cNvPr id="31760"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fontAlgn="base">
                <a:spcBef>
                  <a:spcPct val="20000"/>
                </a:spcBef>
                <a:spcAft>
                  <a:spcPct val="0"/>
                </a:spcAft>
              </a:pPr>
              <a:r>
                <a:rPr lang="en-US" sz="2000">
                  <a:solidFill>
                    <a:prstClr val="black"/>
                  </a:solidFill>
                  <a:latin typeface="Arial" charset="0"/>
                </a:rPr>
                <a:t>0</a:t>
              </a:r>
            </a:p>
          </p:txBody>
        </p:sp>
        <p:sp>
          <p:nvSpPr>
            <p:cNvPr id="31761"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fontAlgn="base">
                <a:spcBef>
                  <a:spcPct val="20000"/>
                </a:spcBef>
                <a:spcAft>
                  <a:spcPct val="0"/>
                </a:spcAft>
              </a:pPr>
              <a:r>
                <a:rPr lang="en-US" sz="2000">
                  <a:solidFill>
                    <a:prstClr val="black"/>
                  </a:solidFill>
                  <a:latin typeface="Arial" charset="0"/>
                </a:rPr>
                <a:t>1</a:t>
              </a:r>
            </a:p>
          </p:txBody>
        </p:sp>
        <p:sp>
          <p:nvSpPr>
            <p:cNvPr id="31762"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a:solidFill>
                  <a:prstClr val="black"/>
                </a:solidFill>
                <a:latin typeface="Arial" charset="0"/>
              </a:endParaRPr>
            </a:p>
          </p:txBody>
        </p:sp>
        <p:sp>
          <p:nvSpPr>
            <p:cNvPr id="31763"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a:solidFill>
                  <a:prstClr val="black"/>
                </a:solidFill>
                <a:latin typeface="Arial" charset="0"/>
              </a:endParaRPr>
            </a:p>
          </p:txBody>
        </p:sp>
        <p:sp>
          <p:nvSpPr>
            <p:cNvPr id="31764"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a:solidFill>
                  <a:prstClr val="black"/>
                </a:solidFill>
                <a:latin typeface="Arial" charset="0"/>
              </a:endParaRPr>
            </a:p>
          </p:txBody>
        </p:sp>
        <p:sp>
          <p:nvSpPr>
            <p:cNvPr id="31765"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a:solidFill>
                  <a:prstClr val="black"/>
                </a:solidFill>
                <a:latin typeface="Arial" charset="0"/>
              </a:endParaRPr>
            </a:p>
          </p:txBody>
        </p:sp>
        <p:sp>
          <p:nvSpPr>
            <p:cNvPr id="31766"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a:solidFill>
                  <a:prstClr val="black"/>
                </a:solidFill>
                <a:latin typeface="Arial" charset="0"/>
              </a:endParaRPr>
            </a:p>
          </p:txBody>
        </p:sp>
        <p:sp>
          <p:nvSpPr>
            <p:cNvPr id="31767"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a:solidFill>
                  <a:prstClr val="black"/>
                </a:solidFill>
                <a:latin typeface="Arial" charset="0"/>
              </a:endParaRPr>
            </a:p>
          </p:txBody>
        </p:sp>
        <p:sp>
          <p:nvSpPr>
            <p:cNvPr id="31768"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pPr fontAlgn="base">
                <a:spcBef>
                  <a:spcPct val="0"/>
                </a:spcBef>
                <a:spcAft>
                  <a:spcPct val="0"/>
                </a:spcAft>
              </a:pPr>
              <a:endParaRPr lang="en-US">
                <a:solidFill>
                  <a:prstClr val="black"/>
                </a:solidFill>
                <a:latin typeface="Arial" charset="0"/>
              </a:endParaRPr>
            </a:p>
          </p:txBody>
        </p:sp>
        <p:sp>
          <p:nvSpPr>
            <p:cNvPr id="31769"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pPr fontAlgn="base">
                <a:spcBef>
                  <a:spcPct val="0"/>
                </a:spcBef>
                <a:spcAft>
                  <a:spcPct val="0"/>
                </a:spcAft>
              </a:pPr>
              <a:endParaRPr lang="en-US">
                <a:solidFill>
                  <a:prstClr val="black"/>
                </a:solidFill>
                <a:latin typeface="Arial" charset="0"/>
              </a:endParaRPr>
            </a:p>
          </p:txBody>
        </p:sp>
      </p:grpSp>
      <p:pic>
        <p:nvPicPr>
          <p:cNvPr id="31749" name="Picture 3"/>
          <p:cNvPicPr>
            <a:picLocks noChangeAspect="1" noChangeArrowheads="1"/>
          </p:cNvPicPr>
          <p:nvPr/>
        </p:nvPicPr>
        <p:blipFill>
          <a:blip r:embed="rId3" cstate="print"/>
          <a:srcRect l="24074" t="59259" r="44444" b="5185"/>
          <a:stretch>
            <a:fillRect/>
          </a:stretch>
        </p:blipFill>
        <p:spPr bwMode="auto">
          <a:xfrm>
            <a:off x="5473700" y="2743200"/>
            <a:ext cx="3670300" cy="2590800"/>
          </a:xfrm>
          <a:prstGeom prst="rect">
            <a:avLst/>
          </a:prstGeom>
          <a:noFill/>
          <a:ln w="9525">
            <a:noFill/>
            <a:miter lim="800000"/>
            <a:headEnd/>
            <a:tailEnd/>
          </a:ln>
        </p:spPr>
      </p:pic>
      <p:pic>
        <p:nvPicPr>
          <p:cNvPr id="31750" name="Picture 3"/>
          <p:cNvPicPr>
            <a:picLocks noChangeAspect="1" noChangeArrowheads="1"/>
          </p:cNvPicPr>
          <p:nvPr/>
        </p:nvPicPr>
        <p:blipFill>
          <a:blip r:embed="rId3" cstate="print"/>
          <a:srcRect l="22221" t="14815" r="44444" b="46667"/>
          <a:stretch>
            <a:fillRect/>
          </a:stretch>
        </p:blipFill>
        <p:spPr bwMode="auto">
          <a:xfrm>
            <a:off x="0" y="2667000"/>
            <a:ext cx="3352800" cy="2420938"/>
          </a:xfrm>
          <a:prstGeom prst="rect">
            <a:avLst/>
          </a:prstGeom>
          <a:noFill/>
          <a:ln w="9525">
            <a:noFill/>
            <a:miter lim="800000"/>
            <a:headEnd/>
            <a:tailEnd/>
          </a:ln>
        </p:spPr>
      </p:pic>
      <p:sp>
        <p:nvSpPr>
          <p:cNvPr id="30" name="TextBox 29"/>
          <p:cNvSpPr txBox="1"/>
          <p:nvPr/>
        </p:nvSpPr>
        <p:spPr>
          <a:xfrm>
            <a:off x="3352800" y="3581400"/>
            <a:ext cx="623888" cy="1446213"/>
          </a:xfrm>
          <a:prstGeom prst="rect">
            <a:avLst/>
          </a:prstGeom>
          <a:noFill/>
        </p:spPr>
        <p:txBody>
          <a:bodyPr wrap="none">
            <a:spAutoFit/>
          </a:bodyPr>
          <a:lstStyle/>
          <a:p>
            <a:pPr fontAlgn="base">
              <a:spcBef>
                <a:spcPct val="0"/>
              </a:spcBef>
              <a:spcAft>
                <a:spcPct val="0"/>
              </a:spcAft>
              <a:defRPr/>
            </a:pPr>
            <a:r>
              <a:rPr lang="en-US" sz="8800" dirty="0">
                <a:solidFill>
                  <a:srgbClr val="4F81BD">
                    <a:lumMod val="75000"/>
                  </a:srgbClr>
                </a:solidFill>
                <a:latin typeface="Arial" charset="0"/>
              </a:rPr>
              <a:t>*</a:t>
            </a:r>
          </a:p>
        </p:txBody>
      </p:sp>
      <p:sp>
        <p:nvSpPr>
          <p:cNvPr id="31" name="TextBox 30"/>
          <p:cNvSpPr txBox="1"/>
          <p:nvPr/>
        </p:nvSpPr>
        <p:spPr>
          <a:xfrm>
            <a:off x="4800600" y="3632200"/>
            <a:ext cx="633413" cy="1016000"/>
          </a:xfrm>
          <a:prstGeom prst="rect">
            <a:avLst/>
          </a:prstGeom>
          <a:noFill/>
        </p:spPr>
        <p:txBody>
          <a:bodyPr wrap="none">
            <a:spAutoFit/>
          </a:bodyPr>
          <a:lstStyle/>
          <a:p>
            <a:pPr fontAlgn="base">
              <a:spcBef>
                <a:spcPct val="0"/>
              </a:spcBef>
              <a:spcAft>
                <a:spcPct val="0"/>
              </a:spcAft>
              <a:defRPr/>
            </a:pPr>
            <a:r>
              <a:rPr lang="en-US" sz="6000" dirty="0">
                <a:solidFill>
                  <a:srgbClr val="4F81BD">
                    <a:lumMod val="75000"/>
                  </a:srgbClr>
                </a:solidFill>
                <a:latin typeface="Arial" charset="0"/>
              </a:rPr>
              <a:t>=</a:t>
            </a:r>
          </a:p>
        </p:txBody>
      </p:sp>
      <p:sp>
        <p:nvSpPr>
          <p:cNvPr id="26" name="TextBox 25"/>
          <p:cNvSpPr txBox="1">
            <a:spLocks noChangeArrowheads="1"/>
          </p:cNvSpPr>
          <p:nvPr/>
        </p:nvSpPr>
        <p:spPr bwMode="auto">
          <a:xfrm>
            <a:off x="7056438" y="6608763"/>
            <a:ext cx="3816350" cy="276225"/>
          </a:xfrm>
          <a:prstGeom prst="rect">
            <a:avLst/>
          </a:prstGeom>
          <a:noFill/>
          <a:ln w="9525">
            <a:noFill/>
            <a:miter lim="800000"/>
            <a:headEnd/>
            <a:tailEnd/>
          </a:ln>
        </p:spPr>
        <p:txBody>
          <a:bodyPr>
            <a:spAutoFit/>
          </a:bodyPr>
          <a:lstStyle/>
          <a:p>
            <a:pPr fontAlgn="base">
              <a:spcBef>
                <a:spcPct val="0"/>
              </a:spcBef>
              <a:spcAft>
                <a:spcPct val="0"/>
              </a:spcAft>
            </a:pPr>
            <a:r>
              <a:rPr lang="en-US" sz="1200" dirty="0">
                <a:solidFill>
                  <a:srgbClr val="000000"/>
                </a:solidFill>
              </a:rPr>
              <a:t>Slide credit: Derek </a:t>
            </a:r>
            <a:r>
              <a:rPr lang="en-US" sz="1200" dirty="0" err="1">
                <a:solidFill>
                  <a:srgbClr val="000000"/>
                </a:solidFill>
              </a:rPr>
              <a:t>Hoiem</a:t>
            </a:r>
            <a:endParaRPr lang="en-US" sz="1200" dirty="0">
              <a:solidFill>
                <a:srgbClr val="000000"/>
              </a:solidFill>
            </a:endParaRPr>
          </a:p>
        </p:txBody>
      </p:sp>
      <p:sp>
        <p:nvSpPr>
          <p:cNvPr id="3" name="Title 2"/>
          <p:cNvSpPr>
            <a:spLocks noGrp="1"/>
          </p:cNvSpPr>
          <p:nvPr>
            <p:ph type="title"/>
          </p:nvPr>
        </p:nvSpPr>
        <p:spPr/>
        <p:txBody>
          <a:bodyPr/>
          <a:lstStyle/>
          <a:p>
            <a:r>
              <a:rPr lang="en-US" dirty="0"/>
              <a:t>Final example</a:t>
            </a:r>
          </a:p>
        </p:txBody>
      </p:sp>
    </p:spTree>
    <p:extLst>
      <p:ext uri="{BB962C8B-B14F-4D97-AF65-F5344CB8AC3E}">
        <p14:creationId xmlns:p14="http://schemas.microsoft.com/office/powerpoint/2010/main" val="369247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dirty="0"/>
              <a:t>Homework 2P:</a:t>
            </a:r>
            <a:br>
              <a:rPr lang="en-US" dirty="0"/>
            </a:br>
            <a:r>
              <a:rPr lang="en-US" dirty="0"/>
              <a:t>Seam Carving / </a:t>
            </a:r>
            <a:br>
              <a:rPr lang="en-US" dirty="0"/>
            </a:br>
            <a:r>
              <a:rPr lang="en-US" dirty="0"/>
              <a:t>Content-aware Image Resizing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72130738"/>
      </p:ext>
    </p:extLst>
  </p:cSld>
  <p:clrMapOvr>
    <a:masterClrMapping/>
  </p:clrMapOvr>
  <mc:AlternateContent xmlns:mc="http://schemas.openxmlformats.org/markup-compatibility/2006">
    <mc:Choice xmlns:p14="http://schemas.microsoft.com/office/powerpoint/2010/main" Requires="p14">
      <p:transition spd="slow" p14:dur="2000" advTm="23544"/>
    </mc:Choice>
    <mc:Fallback>
      <p:transition spd="slow" advTm="23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611560" y="80628"/>
            <a:ext cx="8098668" cy="1143000"/>
          </a:xfrm>
        </p:spPr>
        <p:txBody>
          <a:bodyPr/>
          <a:lstStyle/>
          <a:p>
            <a:r>
              <a:rPr lang="en-US" sz="3800" dirty="0"/>
              <a:t>Seam carving: main idea</a:t>
            </a:r>
          </a:p>
        </p:txBody>
      </p:sp>
      <p:pic>
        <p:nvPicPr>
          <p:cNvPr id="462851" name="Picture 3"/>
          <p:cNvPicPr>
            <a:picLocks noChangeAspect="1" noChangeArrowheads="1"/>
          </p:cNvPicPr>
          <p:nvPr/>
        </p:nvPicPr>
        <p:blipFill>
          <a:blip r:embed="rId6" cstate="print"/>
          <a:srcRect/>
          <a:stretch>
            <a:fillRect/>
          </a:stretch>
        </p:blipFill>
        <p:spPr bwMode="auto">
          <a:xfrm>
            <a:off x="2303748" y="1880828"/>
            <a:ext cx="4581525" cy="3057525"/>
          </a:xfrm>
          <a:prstGeom prst="rect">
            <a:avLst/>
          </a:prstGeom>
          <a:noFill/>
          <a:ln w="9525">
            <a:noFill/>
            <a:miter lim="800000"/>
            <a:headEnd/>
            <a:tailEnd/>
          </a:ln>
        </p:spPr>
      </p:pic>
      <p:sp>
        <p:nvSpPr>
          <p:cNvPr id="8" name="TextBox 7"/>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a:solidFill>
                  <a:srgbClr val="000000"/>
                </a:solidFill>
              </a:rPr>
              <a:t>[</a:t>
            </a:r>
            <a:r>
              <a:rPr lang="en-US" sz="2200" dirty="0" err="1">
                <a:solidFill>
                  <a:srgbClr val="000000"/>
                </a:solidFill>
              </a:rPr>
              <a:t>Shai</a:t>
            </a:r>
            <a:r>
              <a:rPr lang="en-US" sz="2200" dirty="0">
                <a:solidFill>
                  <a:srgbClr val="000000"/>
                </a:solidFill>
              </a:rPr>
              <a:t> &amp; </a:t>
            </a:r>
            <a:r>
              <a:rPr lang="en-US" sz="2200" dirty="0" err="1">
                <a:solidFill>
                  <a:srgbClr val="000000"/>
                </a:solidFill>
              </a:rPr>
              <a:t>Avidan</a:t>
            </a:r>
            <a:r>
              <a:rPr lang="en-US" sz="2200" dirty="0">
                <a:solidFill>
                  <a:srgbClr val="000000"/>
                </a:solidFill>
              </a:rPr>
              <a:t>, SIGGRAPH 2007]</a:t>
            </a:r>
          </a:p>
        </p:txBody>
      </p:sp>
      <p:graphicFrame>
        <p:nvGraphicFramePr>
          <p:cNvPr id="2" name="Table 1"/>
          <p:cNvGraphicFramePr>
            <a:graphicFrameLocks noGrp="1"/>
          </p:cNvGraphicFramePr>
          <p:nvPr>
            <p:extLst>
              <p:ext uri="{D42A27DB-BD31-4B8C-83A1-F6EECF244321}">
                <p14:modId xmlns:p14="http://schemas.microsoft.com/office/powerpoint/2010/main" val="1839538906"/>
              </p:ext>
            </p:extLst>
          </p:nvPr>
        </p:nvGraphicFramePr>
        <p:xfrm>
          <a:off x="5208098" y="4372594"/>
          <a:ext cx="3657600" cy="2194560"/>
        </p:xfrm>
        <a:graphic>
          <a:graphicData uri="http://schemas.openxmlformats.org/drawingml/2006/table">
            <a:tbl>
              <a:tblPr firstRow="1" bandRow="1">
                <a:tableStyleId>{F5AB1C69-6EDB-4FF4-983F-18BD219EF322}</a:tableStyleId>
              </a:tblPr>
              <a:tblGrid>
                <a:gridCol w="365760">
                  <a:extLst>
                    <a:ext uri="{9D8B030D-6E8A-4147-A177-3AD203B41FA5}">
                      <a16:colId xmlns:a16="http://schemas.microsoft.com/office/drawing/2014/main" val="846116349"/>
                    </a:ext>
                  </a:extLst>
                </a:gridCol>
                <a:gridCol w="365760">
                  <a:extLst>
                    <a:ext uri="{9D8B030D-6E8A-4147-A177-3AD203B41FA5}">
                      <a16:colId xmlns:a16="http://schemas.microsoft.com/office/drawing/2014/main" val="1057550168"/>
                    </a:ext>
                  </a:extLst>
                </a:gridCol>
                <a:gridCol w="365760">
                  <a:extLst>
                    <a:ext uri="{9D8B030D-6E8A-4147-A177-3AD203B41FA5}">
                      <a16:colId xmlns:a16="http://schemas.microsoft.com/office/drawing/2014/main" val="3641993202"/>
                    </a:ext>
                  </a:extLst>
                </a:gridCol>
                <a:gridCol w="365760">
                  <a:extLst>
                    <a:ext uri="{9D8B030D-6E8A-4147-A177-3AD203B41FA5}">
                      <a16:colId xmlns:a16="http://schemas.microsoft.com/office/drawing/2014/main" val="2719437979"/>
                    </a:ext>
                  </a:extLst>
                </a:gridCol>
                <a:gridCol w="365760">
                  <a:extLst>
                    <a:ext uri="{9D8B030D-6E8A-4147-A177-3AD203B41FA5}">
                      <a16:colId xmlns:a16="http://schemas.microsoft.com/office/drawing/2014/main" val="646135168"/>
                    </a:ext>
                  </a:extLst>
                </a:gridCol>
                <a:gridCol w="365760">
                  <a:extLst>
                    <a:ext uri="{9D8B030D-6E8A-4147-A177-3AD203B41FA5}">
                      <a16:colId xmlns:a16="http://schemas.microsoft.com/office/drawing/2014/main" val="71865275"/>
                    </a:ext>
                  </a:extLst>
                </a:gridCol>
                <a:gridCol w="365760">
                  <a:extLst>
                    <a:ext uri="{9D8B030D-6E8A-4147-A177-3AD203B41FA5}">
                      <a16:colId xmlns:a16="http://schemas.microsoft.com/office/drawing/2014/main" val="4090038624"/>
                    </a:ext>
                  </a:extLst>
                </a:gridCol>
                <a:gridCol w="365760">
                  <a:extLst>
                    <a:ext uri="{9D8B030D-6E8A-4147-A177-3AD203B41FA5}">
                      <a16:colId xmlns:a16="http://schemas.microsoft.com/office/drawing/2014/main" val="2452938835"/>
                    </a:ext>
                  </a:extLst>
                </a:gridCol>
                <a:gridCol w="365760">
                  <a:extLst>
                    <a:ext uri="{9D8B030D-6E8A-4147-A177-3AD203B41FA5}">
                      <a16:colId xmlns:a16="http://schemas.microsoft.com/office/drawing/2014/main" val="803836702"/>
                    </a:ext>
                  </a:extLst>
                </a:gridCol>
                <a:gridCol w="365760">
                  <a:extLst>
                    <a:ext uri="{9D8B030D-6E8A-4147-A177-3AD203B41FA5}">
                      <a16:colId xmlns:a16="http://schemas.microsoft.com/office/drawing/2014/main" val="2382412996"/>
                    </a:ext>
                  </a:extLst>
                </a:gridCol>
              </a:tblGrid>
              <a:tr h="27295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888935461"/>
                  </a:ext>
                </a:extLst>
              </a:tr>
              <a:tr h="27295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6720280"/>
                  </a:ext>
                </a:extLst>
              </a:tr>
              <a:tr h="27295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1131157"/>
                  </a:ext>
                </a:extLst>
              </a:tr>
              <a:tr h="27295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8459056"/>
                  </a:ext>
                </a:extLst>
              </a:tr>
              <a:tr h="272958">
                <a:tc>
                  <a:txBody>
                    <a:bodyPr/>
                    <a:lstStyle/>
                    <a:p>
                      <a:endParaRPr lang="en-US" dirty="0">
                        <a:solidFill>
                          <a:srgbClr val="FF0000"/>
                        </a:solidFill>
                        <a:highlight>
                          <a:srgbClr val="FF00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6177855"/>
                  </a:ext>
                </a:extLst>
              </a:tr>
              <a:tr h="27295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7202459"/>
                  </a:ext>
                </a:extLst>
              </a:tr>
            </a:tbl>
          </a:graphicData>
        </a:graphic>
      </p:graphicFrame>
      <p:sp>
        <p:nvSpPr>
          <p:cNvPr id="3" name="TextBox 2"/>
          <p:cNvSpPr txBox="1"/>
          <p:nvPr/>
        </p:nvSpPr>
        <p:spPr>
          <a:xfrm>
            <a:off x="7133942" y="3449264"/>
            <a:ext cx="1731756" cy="707886"/>
          </a:xfrm>
          <a:prstGeom prst="rect">
            <a:avLst/>
          </a:prstGeom>
          <a:noFill/>
        </p:spPr>
        <p:txBody>
          <a:bodyPr wrap="none" rtlCol="0">
            <a:spAutoFit/>
          </a:bodyPr>
          <a:lstStyle/>
          <a:p>
            <a:r>
              <a:rPr lang="en-US" sz="2000" dirty="0"/>
              <a:t>Resize effect:</a:t>
            </a:r>
          </a:p>
          <a:p>
            <a:r>
              <a:rPr lang="en-US" sz="2000" dirty="0"/>
              <a:t>6x10 </a:t>
            </a:r>
            <a:r>
              <a:rPr lang="en-US" sz="2000" dirty="0">
                <a:sym typeface="Wingdings" panose="05000000000000000000" pitchFamily="2" charset="2"/>
              </a:rPr>
              <a:t> 5x10</a:t>
            </a:r>
            <a:endParaRPr lang="en-US" sz="20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3965035"/>
      </p:ext>
    </p:extLst>
  </p:cSld>
  <p:clrMapOvr>
    <a:masterClrMapping/>
  </p:clrMapOvr>
  <mc:AlternateContent xmlns:mc="http://schemas.openxmlformats.org/markup-compatibility/2006">
    <mc:Choice xmlns:p14="http://schemas.microsoft.com/office/powerpoint/2010/main" Requires="p14">
      <p:transition spd="slow" p14:dur="2000" advTm="60270"/>
    </mc:Choice>
    <mc:Fallback>
      <p:transition spd="slow" advTm="60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for Course</a:t>
            </a:r>
          </a:p>
        </p:txBody>
      </p:sp>
      <p:sp>
        <p:nvSpPr>
          <p:cNvPr id="3" name="Content Placeholder 2"/>
          <p:cNvSpPr>
            <a:spLocks noGrp="1"/>
          </p:cNvSpPr>
          <p:nvPr>
            <p:ph idx="1"/>
          </p:nvPr>
        </p:nvSpPr>
        <p:spPr/>
        <p:txBody>
          <a:bodyPr>
            <a:normAutofit fontScale="92500" lnSpcReduction="20000"/>
          </a:bodyPr>
          <a:lstStyle/>
          <a:p>
            <a:r>
              <a:rPr lang="en-US" dirty="0"/>
              <a:t>You will be able to remove noise from images, detect basic patterns such as lines, compute a meaningful representation of the image beyond pixels that allows you to do higher-level tasks (e.g. finding cars), stitch panoramas from multiple images of the same object, automatically recognize different types of scenes (e.g. beaches vs forests vs cities), detect faces in images, track moving objects, use and understand support vector machines, use neural networks, automatically group data, etc. </a:t>
            </a:r>
          </a:p>
        </p:txBody>
      </p:sp>
    </p:spTree>
    <p:extLst>
      <p:ext uri="{BB962C8B-B14F-4D97-AF65-F5344CB8AC3E}">
        <p14:creationId xmlns:p14="http://schemas.microsoft.com/office/powerpoint/2010/main" val="29321989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2"/>
          <p:cNvPicPr>
            <a:picLocks noChangeAspect="1" noChangeArrowheads="1"/>
          </p:cNvPicPr>
          <p:nvPr/>
        </p:nvPicPr>
        <p:blipFill>
          <a:blip r:embed="rId5" cstate="print"/>
          <a:srcRect/>
          <a:stretch>
            <a:fillRect/>
          </a:stretch>
        </p:blipFill>
        <p:spPr bwMode="auto">
          <a:xfrm>
            <a:off x="1541463" y="1306922"/>
            <a:ext cx="6029325" cy="1666875"/>
          </a:xfrm>
          <a:prstGeom prst="rect">
            <a:avLst/>
          </a:prstGeom>
          <a:noFill/>
          <a:ln w="9525">
            <a:noFill/>
            <a:miter lim="800000"/>
            <a:headEnd/>
            <a:tailEnd/>
          </a:ln>
        </p:spPr>
      </p:pic>
      <p:pic>
        <p:nvPicPr>
          <p:cNvPr id="142340" name="Picture 3"/>
          <p:cNvPicPr>
            <a:picLocks noChangeAspect="1" noChangeArrowheads="1"/>
          </p:cNvPicPr>
          <p:nvPr/>
        </p:nvPicPr>
        <p:blipFill>
          <a:blip r:embed="rId6" cstate="print"/>
          <a:srcRect/>
          <a:stretch>
            <a:fillRect/>
          </a:stretch>
        </p:blipFill>
        <p:spPr bwMode="auto">
          <a:xfrm>
            <a:off x="1614488" y="4081872"/>
            <a:ext cx="5886450" cy="1495425"/>
          </a:xfrm>
          <a:prstGeom prst="rect">
            <a:avLst/>
          </a:prstGeom>
          <a:noFill/>
          <a:ln w="9525">
            <a:noFill/>
            <a:miter lim="800000"/>
            <a:headEnd/>
            <a:tailEnd/>
          </a:ln>
        </p:spPr>
      </p:pic>
      <p:sp>
        <p:nvSpPr>
          <p:cNvPr id="142341" name="TextBox 6"/>
          <p:cNvSpPr txBox="1">
            <a:spLocks noChangeArrowheads="1"/>
          </p:cNvSpPr>
          <p:nvPr/>
        </p:nvSpPr>
        <p:spPr bwMode="auto">
          <a:xfrm>
            <a:off x="3257550" y="2949984"/>
            <a:ext cx="4381500" cy="369888"/>
          </a:xfrm>
          <a:prstGeom prst="rect">
            <a:avLst/>
          </a:prstGeom>
          <a:noFill/>
          <a:ln w="9525">
            <a:noFill/>
            <a:miter lim="800000"/>
            <a:headEnd/>
            <a:tailEnd/>
          </a:ln>
        </p:spPr>
        <p:txBody>
          <a:bodyPr>
            <a:spAutoFit/>
          </a:bodyPr>
          <a:lstStyle/>
          <a:p>
            <a:pPr fontAlgn="base">
              <a:spcBef>
                <a:spcPct val="0"/>
              </a:spcBef>
              <a:spcAft>
                <a:spcPct val="0"/>
              </a:spcAft>
            </a:pPr>
            <a:r>
              <a:rPr lang="en-US" b="1">
                <a:solidFill>
                  <a:srgbClr val="000000"/>
                </a:solidFill>
              </a:rPr>
              <a:t>Content-aware resizing</a:t>
            </a:r>
          </a:p>
        </p:txBody>
      </p:sp>
      <p:sp>
        <p:nvSpPr>
          <p:cNvPr id="142342" name="TextBox 7"/>
          <p:cNvSpPr txBox="1">
            <a:spLocks noChangeArrowheads="1"/>
          </p:cNvSpPr>
          <p:nvPr/>
        </p:nvSpPr>
        <p:spPr bwMode="auto">
          <a:xfrm>
            <a:off x="3513138" y="5615397"/>
            <a:ext cx="4381500" cy="369887"/>
          </a:xfrm>
          <a:prstGeom prst="rect">
            <a:avLst/>
          </a:prstGeom>
          <a:noFill/>
          <a:ln w="9525">
            <a:noFill/>
            <a:miter lim="800000"/>
            <a:headEnd/>
            <a:tailEnd/>
          </a:ln>
        </p:spPr>
        <p:txBody>
          <a:bodyPr>
            <a:spAutoFit/>
          </a:bodyPr>
          <a:lstStyle/>
          <a:p>
            <a:pPr fontAlgn="base">
              <a:spcBef>
                <a:spcPct val="0"/>
              </a:spcBef>
              <a:spcAft>
                <a:spcPct val="0"/>
              </a:spcAft>
            </a:pPr>
            <a:r>
              <a:rPr lang="en-US" b="1">
                <a:solidFill>
                  <a:srgbClr val="000000"/>
                </a:solidFill>
              </a:rPr>
              <a:t>Traditional resizing</a:t>
            </a:r>
          </a:p>
        </p:txBody>
      </p:sp>
      <p:sp>
        <p:nvSpPr>
          <p:cNvPr id="8" name="Title 6"/>
          <p:cNvSpPr>
            <a:spLocks noGrp="1"/>
          </p:cNvSpPr>
          <p:nvPr>
            <p:ph type="title"/>
          </p:nvPr>
        </p:nvSpPr>
        <p:spPr>
          <a:xfrm>
            <a:off x="611560" y="80628"/>
            <a:ext cx="8098668" cy="1143000"/>
          </a:xfrm>
        </p:spPr>
        <p:txBody>
          <a:bodyPr/>
          <a:lstStyle/>
          <a:p>
            <a:r>
              <a:rPr lang="en-US" sz="3800" dirty="0"/>
              <a:t>Seam carving: main idea</a:t>
            </a:r>
          </a:p>
        </p:txBody>
      </p:sp>
      <p:sp>
        <p:nvSpPr>
          <p:cNvPr id="9" name="TextBox 8"/>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a:solidFill>
                  <a:srgbClr val="000000"/>
                </a:solidFill>
              </a:rPr>
              <a:t>[</a:t>
            </a:r>
            <a:r>
              <a:rPr lang="en-US" sz="2200" dirty="0" err="1">
                <a:solidFill>
                  <a:srgbClr val="000000"/>
                </a:solidFill>
              </a:rPr>
              <a:t>Shai</a:t>
            </a:r>
            <a:r>
              <a:rPr lang="en-US" sz="2200" dirty="0">
                <a:solidFill>
                  <a:srgbClr val="000000"/>
                </a:solidFill>
              </a:rPr>
              <a:t> &amp; </a:t>
            </a:r>
            <a:r>
              <a:rPr lang="en-US" sz="2200" dirty="0" err="1">
                <a:solidFill>
                  <a:srgbClr val="000000"/>
                </a:solidFill>
              </a:rPr>
              <a:t>Avidan</a:t>
            </a:r>
            <a:r>
              <a:rPr lang="en-US" sz="2200" dirty="0">
                <a:solidFill>
                  <a:srgbClr val="000000"/>
                </a:solidFill>
              </a:rPr>
              <a:t>, SIGGRAPH 2007]</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84795569"/>
      </p:ext>
    </p:extLst>
  </p:cSld>
  <p:clrMapOvr>
    <a:masterClrMapping/>
  </p:clrMapOvr>
  <mc:AlternateContent xmlns:mc="http://schemas.openxmlformats.org/markup-compatibility/2006">
    <mc:Choice xmlns:p14="http://schemas.microsoft.com/office/powerpoint/2010/main" Requires="p14">
      <p:transition spd="slow" p14:dur="2000" advTm="29637"/>
    </mc:Choice>
    <mc:Fallback>
      <p:transition spd="slow" advTm="29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2"/>
          <p:cNvPicPr>
            <a:picLocks noChangeAspect="1" noChangeArrowheads="1"/>
          </p:cNvPicPr>
          <p:nvPr/>
        </p:nvPicPr>
        <p:blipFill>
          <a:blip r:embed="rId6" cstate="print"/>
          <a:srcRect/>
          <a:stretch>
            <a:fillRect/>
          </a:stretch>
        </p:blipFill>
        <p:spPr bwMode="auto">
          <a:xfrm>
            <a:off x="1541463" y="1306922"/>
            <a:ext cx="6029325" cy="1666875"/>
          </a:xfrm>
          <a:prstGeom prst="rect">
            <a:avLst/>
          </a:prstGeom>
          <a:noFill/>
          <a:ln w="9525">
            <a:noFill/>
            <a:miter lim="800000"/>
            <a:headEnd/>
            <a:tailEnd/>
          </a:ln>
        </p:spPr>
      </p:pic>
      <p:sp>
        <p:nvSpPr>
          <p:cNvPr id="142341" name="TextBox 6"/>
          <p:cNvSpPr txBox="1">
            <a:spLocks noChangeArrowheads="1"/>
          </p:cNvSpPr>
          <p:nvPr/>
        </p:nvSpPr>
        <p:spPr bwMode="auto">
          <a:xfrm>
            <a:off x="3257550" y="2949984"/>
            <a:ext cx="4381500" cy="369888"/>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0000"/>
                </a:solidFill>
              </a:rPr>
              <a:t>Content-aware resizing</a:t>
            </a:r>
          </a:p>
        </p:txBody>
      </p:sp>
      <p:sp>
        <p:nvSpPr>
          <p:cNvPr id="8" name="Title 6"/>
          <p:cNvSpPr>
            <a:spLocks noGrp="1"/>
          </p:cNvSpPr>
          <p:nvPr>
            <p:ph type="title"/>
          </p:nvPr>
        </p:nvSpPr>
        <p:spPr>
          <a:xfrm>
            <a:off x="611560" y="80628"/>
            <a:ext cx="8098668" cy="1143000"/>
          </a:xfrm>
        </p:spPr>
        <p:txBody>
          <a:bodyPr/>
          <a:lstStyle/>
          <a:p>
            <a:r>
              <a:rPr lang="en-US" sz="3800" dirty="0"/>
              <a:t>Seam carving: main idea</a:t>
            </a:r>
          </a:p>
        </p:txBody>
      </p:sp>
      <p:sp>
        <p:nvSpPr>
          <p:cNvPr id="7" name="TextBox 6"/>
          <p:cNvSpPr txBox="1"/>
          <p:nvPr/>
        </p:nvSpPr>
        <p:spPr>
          <a:xfrm>
            <a:off x="340772" y="3429000"/>
            <a:ext cx="8723718" cy="2862322"/>
          </a:xfrm>
          <a:prstGeom prst="rect">
            <a:avLst/>
          </a:prstGeom>
          <a:noFill/>
        </p:spPr>
        <p:txBody>
          <a:bodyPr wrap="square" rtlCol="0">
            <a:spAutoFit/>
          </a:bodyPr>
          <a:lstStyle/>
          <a:p>
            <a:pPr fontAlgn="base">
              <a:spcBef>
                <a:spcPct val="0"/>
              </a:spcBef>
              <a:spcAft>
                <a:spcPts val="600"/>
              </a:spcAft>
            </a:pPr>
            <a:r>
              <a:rPr lang="en-US" sz="2800" dirty="0">
                <a:solidFill>
                  <a:srgbClr val="000000"/>
                </a:solidFill>
              </a:rPr>
              <a:t>Intuition: </a:t>
            </a:r>
          </a:p>
          <a:p>
            <a:pPr marL="742950" indent="-400050" fontAlgn="base">
              <a:spcBef>
                <a:spcPct val="0"/>
              </a:spcBef>
              <a:spcAft>
                <a:spcPts val="600"/>
              </a:spcAft>
              <a:buFont typeface="Arial" pitchFamily="34" charset="0"/>
              <a:buChar char="•"/>
            </a:pPr>
            <a:r>
              <a:rPr lang="en-US" sz="2800" dirty="0">
                <a:solidFill>
                  <a:srgbClr val="000000"/>
                </a:solidFill>
              </a:rPr>
              <a:t>Preserve the most “interesting” content</a:t>
            </a:r>
          </a:p>
          <a:p>
            <a:pPr marL="1200150" lvl="1" indent="-400050" fontAlgn="base">
              <a:spcBef>
                <a:spcPct val="0"/>
              </a:spcBef>
              <a:spcAft>
                <a:spcPts val="600"/>
              </a:spcAft>
            </a:pPr>
            <a:r>
              <a:rPr lang="en-US" sz="2400" dirty="0">
                <a:solidFill>
                  <a:srgbClr val="333399"/>
                </a:solidFill>
                <a:sym typeface="Wingdings" pitchFamily="2" charset="2"/>
              </a:rPr>
              <a:t> Prefer to remove pixels with low gradient energy</a:t>
            </a:r>
            <a:endParaRPr lang="en-US" sz="2400" dirty="0">
              <a:solidFill>
                <a:srgbClr val="333399"/>
              </a:solidFill>
            </a:endParaRPr>
          </a:p>
          <a:p>
            <a:pPr marL="742950" indent="-400050" fontAlgn="base">
              <a:spcBef>
                <a:spcPct val="0"/>
              </a:spcBef>
              <a:spcAft>
                <a:spcPts val="600"/>
              </a:spcAft>
              <a:buFont typeface="Arial" pitchFamily="34" charset="0"/>
              <a:buChar char="•"/>
            </a:pPr>
            <a:r>
              <a:rPr lang="en-US" sz="2800" dirty="0">
                <a:solidFill>
                  <a:srgbClr val="000000"/>
                </a:solidFill>
              </a:rPr>
              <a:t>To reduce or increase size in one dimension, remove irregularly shaped (non-straight) “seams”</a:t>
            </a:r>
          </a:p>
          <a:p>
            <a:pPr marL="1200150" lvl="1" indent="-400050" fontAlgn="base">
              <a:spcBef>
                <a:spcPct val="0"/>
              </a:spcBef>
              <a:spcAft>
                <a:spcPts val="600"/>
              </a:spcAft>
            </a:pPr>
            <a:r>
              <a:rPr lang="en-US" sz="2400" dirty="0">
                <a:solidFill>
                  <a:srgbClr val="333399"/>
                </a:solidFill>
                <a:sym typeface="Wingdings" pitchFamily="2" charset="2"/>
              </a:rPr>
              <a:t> Optimal solution via dynamic programming.</a:t>
            </a:r>
            <a:endParaRPr lang="en-US" sz="2400" dirty="0">
              <a:solidFill>
                <a:srgbClr val="333399"/>
              </a:solidFill>
            </a:endParaRPr>
          </a:p>
        </p:txBody>
      </p:sp>
      <p:sp>
        <p:nvSpPr>
          <p:cNvPr id="6" name="Rectangle 5"/>
          <p:cNvSpPr/>
          <p:nvPr/>
        </p:nvSpPr>
        <p:spPr bwMode="auto">
          <a:xfrm>
            <a:off x="700812" y="3897052"/>
            <a:ext cx="7812868" cy="104411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10" name="TextBox 9"/>
          <p:cNvSpPr txBox="1"/>
          <p:nvPr/>
        </p:nvSpPr>
        <p:spPr>
          <a:xfrm>
            <a:off x="0" y="6629400"/>
            <a:ext cx="5334000" cy="276999"/>
          </a:xfrm>
          <a:prstGeom prst="rect">
            <a:avLst/>
          </a:prstGeom>
          <a:noFill/>
        </p:spPr>
        <p:txBody>
          <a:bodyPr wrap="square" rtlCol="0">
            <a:spAutoFit/>
          </a:bodyPr>
          <a:lstStyle/>
          <a:p>
            <a:r>
              <a:rPr lang="en-US" sz="1200" dirty="0">
                <a:solidFill>
                  <a:srgbClr val="000000"/>
                </a:solidFill>
              </a:rPr>
              <a:t>Kristen Grauman, UT-Austin</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20187877"/>
      </p:ext>
    </p:extLst>
  </p:cSld>
  <p:clrMapOvr>
    <a:masterClrMapping/>
  </p:clrMapOvr>
  <mc:AlternateContent xmlns:mc="http://schemas.openxmlformats.org/markup-compatibility/2006">
    <mc:Choice xmlns:p14="http://schemas.microsoft.com/office/powerpoint/2010/main" Requires="p14">
      <p:transition spd="slow" p14:dur="2000" advTm="40905"/>
    </mc:Choice>
    <mc:Fallback>
      <p:transition spd="slow" advTm="40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Content Placeholder 5"/>
          <p:cNvSpPr>
            <a:spLocks noGrp="1"/>
          </p:cNvSpPr>
          <p:nvPr>
            <p:ph idx="1"/>
          </p:nvPr>
        </p:nvSpPr>
        <p:spPr>
          <a:xfrm>
            <a:off x="457200" y="1384300"/>
            <a:ext cx="8229600" cy="730250"/>
          </a:xfrm>
        </p:spPr>
        <p:txBody>
          <a:bodyPr/>
          <a:lstStyle/>
          <a:p>
            <a:endParaRPr lang="en-US" sz="2800" dirty="0"/>
          </a:p>
          <a:p>
            <a:endParaRPr lang="en-US" sz="2800" dirty="0"/>
          </a:p>
          <a:p>
            <a:endParaRPr lang="en-US" sz="2800" dirty="0"/>
          </a:p>
          <a:p>
            <a:endParaRPr lang="en-US" sz="2800" dirty="0"/>
          </a:p>
          <a:p>
            <a:endParaRPr lang="en-US" sz="2800" dirty="0"/>
          </a:p>
          <a:p>
            <a:r>
              <a:rPr lang="en-US" sz="2800" dirty="0"/>
              <a:t>Want to remove seams where they won’t be very noticeable:</a:t>
            </a:r>
          </a:p>
          <a:p>
            <a:pPr lvl="1"/>
            <a:r>
              <a:rPr lang="en-US" sz="2400" dirty="0"/>
              <a:t>Measure “energy” as gradient magnitude (horizontal/vertical change)</a:t>
            </a:r>
          </a:p>
          <a:p>
            <a:r>
              <a:rPr lang="en-US" sz="2800" dirty="0"/>
              <a:t>Choose seam based on </a:t>
            </a:r>
            <a:r>
              <a:rPr lang="en-US" sz="2800" b="1" dirty="0"/>
              <a:t>minimum total energy path</a:t>
            </a:r>
            <a:r>
              <a:rPr lang="en-US" sz="2800" dirty="0"/>
              <a:t> across image, subject to 8-connectedness.</a:t>
            </a:r>
          </a:p>
        </p:txBody>
      </p:sp>
      <p:sp>
        <p:nvSpPr>
          <p:cNvPr id="8" name="Title 6"/>
          <p:cNvSpPr txBox="1">
            <a:spLocks/>
          </p:cNvSpPr>
          <p:nvPr/>
        </p:nvSpPr>
        <p:spPr bwMode="auto">
          <a:xfrm>
            <a:off x="611560" y="80628"/>
            <a:ext cx="809866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3800" kern="0" dirty="0">
                <a:solidFill>
                  <a:srgbClr val="000000"/>
                </a:solidFill>
              </a:rPr>
              <a:t>Seam carving: main idea</a:t>
            </a:r>
          </a:p>
        </p:txBody>
      </p:sp>
      <p:pic>
        <p:nvPicPr>
          <p:cNvPr id="11" name="Picture 4"/>
          <p:cNvPicPr>
            <a:picLocks noChangeAspect="1" noChangeArrowheads="1"/>
          </p:cNvPicPr>
          <p:nvPr/>
        </p:nvPicPr>
        <p:blipFill>
          <a:blip r:embed="rId8" cstate="print"/>
          <a:srcRect/>
          <a:stretch>
            <a:fillRect/>
          </a:stretch>
        </p:blipFill>
        <p:spPr bwMode="auto">
          <a:xfrm>
            <a:off x="1799692" y="1196752"/>
            <a:ext cx="2736303" cy="1826073"/>
          </a:xfrm>
          <a:prstGeom prst="rect">
            <a:avLst/>
          </a:prstGeom>
          <a:noFill/>
          <a:ln w="9525">
            <a:noFill/>
            <a:miter lim="800000"/>
            <a:headEnd/>
            <a:tailEnd/>
          </a:ln>
        </p:spPr>
      </p:pic>
      <p:pic>
        <p:nvPicPr>
          <p:cNvPr id="12" name="Picture 5"/>
          <p:cNvPicPr>
            <a:picLocks noChangeAspect="1" noChangeArrowheads="1"/>
          </p:cNvPicPr>
          <p:nvPr/>
        </p:nvPicPr>
        <p:blipFill>
          <a:blip r:embed="rId9" cstate="print"/>
          <a:srcRect/>
          <a:stretch>
            <a:fillRect/>
          </a:stretch>
        </p:blipFill>
        <p:spPr bwMode="auto">
          <a:xfrm>
            <a:off x="4716016" y="1160748"/>
            <a:ext cx="2736303" cy="1826073"/>
          </a:xfrm>
          <a:prstGeom prst="rect">
            <a:avLst/>
          </a:prstGeom>
          <a:noFill/>
          <a:ln w="9525">
            <a:noFill/>
            <a:miter lim="800000"/>
            <a:headEnd/>
            <a:tailEnd/>
          </a:ln>
        </p:spPr>
      </p:pic>
      <p:graphicFrame>
        <p:nvGraphicFramePr>
          <p:cNvPr id="13" name="Object 12"/>
          <p:cNvGraphicFramePr>
            <a:graphicFrameLocks noChangeAspect="1"/>
          </p:cNvGraphicFramePr>
          <p:nvPr/>
        </p:nvGraphicFramePr>
        <p:xfrm>
          <a:off x="4680012" y="3212976"/>
          <a:ext cx="1739900" cy="428625"/>
        </p:xfrm>
        <a:graphic>
          <a:graphicData uri="http://schemas.openxmlformats.org/presentationml/2006/ole">
            <mc:AlternateContent xmlns:mc="http://schemas.openxmlformats.org/markup-compatibility/2006">
              <mc:Choice xmlns:v="urn:schemas-microsoft-com:vml" Requires="v">
                <p:oleObj spid="_x0000_s6207" name="Equation" r:id="rId10" imgW="825500" imgH="203200" progId="Equation.3">
                  <p:embed/>
                </p:oleObj>
              </mc:Choice>
              <mc:Fallback>
                <p:oleObj name="Equation" r:id="rId10" imgW="825500" imgH="203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0012" y="3212976"/>
                        <a:ext cx="1739900"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30" descr="Edittex"/>
          <p:cNvPicPr>
            <a:picLocks noChangeAspect="1" noChangeArrowheads="1"/>
          </p:cNvPicPr>
          <p:nvPr>
            <p:custDataLst>
              <p:tags r:id="rId3"/>
            </p:custDataLst>
          </p:nvPr>
        </p:nvPicPr>
        <p:blipFill>
          <a:blip r:embed="rId12" cstate="print"/>
          <a:srcRect l="33994" t="-5387"/>
          <a:stretch>
            <a:fillRect/>
          </a:stretch>
        </p:blipFill>
        <p:spPr bwMode="auto">
          <a:xfrm>
            <a:off x="6336704" y="3084698"/>
            <a:ext cx="2447764" cy="704342"/>
          </a:xfrm>
          <a:prstGeom prst="rect">
            <a:avLst/>
          </a:prstGeom>
          <a:noFill/>
          <a:ln w="9525">
            <a:noFill/>
            <a:miter lim="800000"/>
            <a:headEnd/>
            <a:tailEnd/>
          </a:ln>
        </p:spPr>
      </p:pic>
      <p:sp>
        <p:nvSpPr>
          <p:cNvPr id="10" name="TextBox 9"/>
          <p:cNvSpPr txBox="1"/>
          <p:nvPr/>
        </p:nvSpPr>
        <p:spPr>
          <a:xfrm>
            <a:off x="0" y="6629400"/>
            <a:ext cx="5334000" cy="276999"/>
          </a:xfrm>
          <a:prstGeom prst="rect">
            <a:avLst/>
          </a:prstGeom>
          <a:noFill/>
        </p:spPr>
        <p:txBody>
          <a:bodyPr wrap="square" rtlCol="0">
            <a:spAutoFit/>
          </a:bodyPr>
          <a:lstStyle/>
          <a:p>
            <a:r>
              <a:rPr lang="en-US" sz="1200" dirty="0">
                <a:solidFill>
                  <a:srgbClr val="000000"/>
                </a:solidFill>
              </a:rPr>
              <a:t>Kristen Grauman, UT-Austin</a:t>
            </a:r>
          </a:p>
        </p:txBody>
      </p:sp>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20236119"/>
      </p:ext>
    </p:extLst>
  </p:cSld>
  <p:clrMapOvr>
    <a:masterClrMapping/>
  </p:clrMapOvr>
  <mc:AlternateContent xmlns:mc="http://schemas.openxmlformats.org/markup-compatibility/2006">
    <mc:Choice xmlns:p14="http://schemas.microsoft.com/office/powerpoint/2010/main" Requires="p14">
      <p:transition spd="slow" p14:dur="2000" advTm="91379"/>
    </mc:Choice>
    <mc:Fallback>
      <p:transition spd="slow" advTm="91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31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1316">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13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p:nvPr/>
        </p:nvGrpSpPr>
        <p:grpSpPr>
          <a:xfrm>
            <a:off x="107504" y="2492896"/>
            <a:ext cx="1143000" cy="914400"/>
            <a:chOff x="482588" y="1196752"/>
            <a:chExt cx="1143000" cy="914400"/>
          </a:xfrm>
        </p:grpSpPr>
        <p:sp>
          <p:nvSpPr>
            <p:cNvPr id="36" name="Rectangle 35"/>
            <p:cNvSpPr/>
            <p:nvPr/>
          </p:nvSpPr>
          <p:spPr bwMode="auto">
            <a:xfrm>
              <a:off x="482588" y="1653952"/>
              <a:ext cx="381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37" name="Rectangle 36"/>
            <p:cNvSpPr/>
            <p:nvPr/>
          </p:nvSpPr>
          <p:spPr bwMode="auto">
            <a:xfrm>
              <a:off x="863588" y="1653952"/>
              <a:ext cx="381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38" name="Rectangle 37"/>
            <p:cNvSpPr/>
            <p:nvPr/>
          </p:nvSpPr>
          <p:spPr bwMode="auto">
            <a:xfrm>
              <a:off x="1244588" y="1653952"/>
              <a:ext cx="381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39" name="Rectangle 38"/>
            <p:cNvSpPr/>
            <p:nvPr/>
          </p:nvSpPr>
          <p:spPr bwMode="auto">
            <a:xfrm>
              <a:off x="863588" y="1196752"/>
              <a:ext cx="381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cxnSp>
          <p:nvCxnSpPr>
            <p:cNvPr id="40" name="Straight Arrow Connector 39"/>
            <p:cNvCxnSpPr>
              <a:stCxn id="39" idx="2"/>
            </p:cNvCxnSpPr>
            <p:nvPr/>
          </p:nvCxnSpPr>
          <p:spPr bwMode="auto">
            <a:xfrm rot="5400000">
              <a:off x="692138" y="1596802"/>
              <a:ext cx="304800" cy="419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1" name="Straight Arrow Connector 40"/>
            <p:cNvCxnSpPr>
              <a:stCxn id="39" idx="2"/>
            </p:cNvCxnSpPr>
            <p:nvPr/>
          </p:nvCxnSpPr>
          <p:spPr bwMode="auto">
            <a:xfrm rot="16200000" flipH="1">
              <a:off x="920738" y="1787302"/>
              <a:ext cx="304800" cy="38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2" name="Straight Arrow Connector 41"/>
            <p:cNvCxnSpPr>
              <a:stCxn id="39" idx="2"/>
            </p:cNvCxnSpPr>
            <p:nvPr/>
          </p:nvCxnSpPr>
          <p:spPr bwMode="auto">
            <a:xfrm rot="16200000" flipH="1">
              <a:off x="1111238" y="1596802"/>
              <a:ext cx="304800" cy="419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3" name="Group 26"/>
          <p:cNvGrpSpPr/>
          <p:nvPr/>
        </p:nvGrpSpPr>
        <p:grpSpPr>
          <a:xfrm>
            <a:off x="503548" y="2024844"/>
            <a:ext cx="1143000" cy="914400"/>
            <a:chOff x="482588" y="1196752"/>
            <a:chExt cx="1143000" cy="914400"/>
          </a:xfrm>
        </p:grpSpPr>
        <p:sp>
          <p:nvSpPr>
            <p:cNvPr id="28" name="Rectangle 27"/>
            <p:cNvSpPr/>
            <p:nvPr/>
          </p:nvSpPr>
          <p:spPr bwMode="auto">
            <a:xfrm>
              <a:off x="482588" y="1653952"/>
              <a:ext cx="381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29" name="Rectangle 28"/>
            <p:cNvSpPr/>
            <p:nvPr/>
          </p:nvSpPr>
          <p:spPr bwMode="auto">
            <a:xfrm>
              <a:off x="863588" y="1653952"/>
              <a:ext cx="381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30" name="Rectangle 29"/>
            <p:cNvSpPr/>
            <p:nvPr/>
          </p:nvSpPr>
          <p:spPr bwMode="auto">
            <a:xfrm>
              <a:off x="1244588" y="1653952"/>
              <a:ext cx="381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31" name="Rectangle 30"/>
            <p:cNvSpPr/>
            <p:nvPr/>
          </p:nvSpPr>
          <p:spPr bwMode="auto">
            <a:xfrm>
              <a:off x="863588" y="1196752"/>
              <a:ext cx="381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cxnSp>
          <p:nvCxnSpPr>
            <p:cNvPr id="32" name="Straight Arrow Connector 31"/>
            <p:cNvCxnSpPr>
              <a:stCxn id="31" idx="2"/>
            </p:cNvCxnSpPr>
            <p:nvPr/>
          </p:nvCxnSpPr>
          <p:spPr bwMode="auto">
            <a:xfrm rot="5400000">
              <a:off x="692138" y="1596802"/>
              <a:ext cx="304800" cy="419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3" name="Straight Arrow Connector 32"/>
            <p:cNvCxnSpPr>
              <a:stCxn id="31" idx="2"/>
            </p:cNvCxnSpPr>
            <p:nvPr/>
          </p:nvCxnSpPr>
          <p:spPr bwMode="auto">
            <a:xfrm rot="16200000" flipH="1">
              <a:off x="920738" y="1787302"/>
              <a:ext cx="304800" cy="38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Straight Arrow Connector 33"/>
            <p:cNvCxnSpPr>
              <a:stCxn id="31" idx="2"/>
            </p:cNvCxnSpPr>
            <p:nvPr/>
          </p:nvCxnSpPr>
          <p:spPr bwMode="auto">
            <a:xfrm rot="16200000" flipH="1">
              <a:off x="1111238" y="1596802"/>
              <a:ext cx="304800" cy="419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4" name="Group 18"/>
          <p:cNvGrpSpPr/>
          <p:nvPr/>
        </p:nvGrpSpPr>
        <p:grpSpPr>
          <a:xfrm>
            <a:off x="539552" y="1556792"/>
            <a:ext cx="1143000" cy="914400"/>
            <a:chOff x="482588" y="1196752"/>
            <a:chExt cx="1143000" cy="914400"/>
          </a:xfrm>
        </p:grpSpPr>
        <p:sp>
          <p:nvSpPr>
            <p:cNvPr id="20" name="Rectangle 19"/>
            <p:cNvSpPr/>
            <p:nvPr/>
          </p:nvSpPr>
          <p:spPr bwMode="auto">
            <a:xfrm>
              <a:off x="482588" y="1653952"/>
              <a:ext cx="381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21" name="Rectangle 20"/>
            <p:cNvSpPr/>
            <p:nvPr/>
          </p:nvSpPr>
          <p:spPr bwMode="auto">
            <a:xfrm>
              <a:off x="863588" y="1653952"/>
              <a:ext cx="381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22" name="Rectangle 21"/>
            <p:cNvSpPr/>
            <p:nvPr/>
          </p:nvSpPr>
          <p:spPr bwMode="auto">
            <a:xfrm>
              <a:off x="1244588" y="1653952"/>
              <a:ext cx="381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23" name="Rectangle 22"/>
            <p:cNvSpPr/>
            <p:nvPr/>
          </p:nvSpPr>
          <p:spPr bwMode="auto">
            <a:xfrm>
              <a:off x="863588" y="1196752"/>
              <a:ext cx="381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cxnSp>
          <p:nvCxnSpPr>
            <p:cNvPr id="24" name="Straight Arrow Connector 23"/>
            <p:cNvCxnSpPr>
              <a:stCxn id="23" idx="2"/>
            </p:cNvCxnSpPr>
            <p:nvPr/>
          </p:nvCxnSpPr>
          <p:spPr bwMode="auto">
            <a:xfrm rot="5400000">
              <a:off x="692138" y="1596802"/>
              <a:ext cx="304800" cy="419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 name="Straight Arrow Connector 24"/>
            <p:cNvCxnSpPr>
              <a:stCxn id="23" idx="2"/>
            </p:cNvCxnSpPr>
            <p:nvPr/>
          </p:nvCxnSpPr>
          <p:spPr bwMode="auto">
            <a:xfrm rot="16200000" flipH="1">
              <a:off x="920738" y="1787302"/>
              <a:ext cx="304800" cy="38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a:stCxn id="23" idx="2"/>
            </p:cNvCxnSpPr>
            <p:nvPr/>
          </p:nvCxnSpPr>
          <p:spPr bwMode="auto">
            <a:xfrm rot="16200000" flipH="1">
              <a:off x="1111238" y="1596802"/>
              <a:ext cx="304800" cy="419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141316" name="Content Placeholder 5"/>
          <p:cNvSpPr>
            <a:spLocks noGrp="1"/>
          </p:cNvSpPr>
          <p:nvPr>
            <p:ph idx="1"/>
          </p:nvPr>
        </p:nvSpPr>
        <p:spPr>
          <a:xfrm>
            <a:off x="467544" y="3850878"/>
            <a:ext cx="7956884" cy="730250"/>
          </a:xfrm>
        </p:spPr>
        <p:txBody>
          <a:bodyPr/>
          <a:lstStyle/>
          <a:p>
            <a:pPr>
              <a:spcAft>
                <a:spcPts val="1200"/>
              </a:spcAft>
              <a:buNone/>
            </a:pPr>
            <a:r>
              <a:rPr lang="en-US" sz="2800" dirty="0"/>
              <a:t>Let a </a:t>
            </a:r>
            <a:r>
              <a:rPr lang="en-US" sz="2800" dirty="0">
                <a:solidFill>
                  <a:schemeClr val="accent2"/>
                </a:solidFill>
              </a:rPr>
              <a:t>vertical seam </a:t>
            </a:r>
            <a:r>
              <a:rPr lang="en-US" sz="2800" b="1" dirty="0"/>
              <a:t>s </a:t>
            </a:r>
            <a:r>
              <a:rPr lang="en-US" sz="2800" dirty="0"/>
              <a:t>consist of </a:t>
            </a:r>
            <a:r>
              <a:rPr lang="en-US" sz="2800" i="1" dirty="0"/>
              <a:t>h </a:t>
            </a:r>
            <a:r>
              <a:rPr lang="en-US" sz="2800" dirty="0"/>
              <a:t>positions that form an 8-connected  path.</a:t>
            </a:r>
          </a:p>
          <a:p>
            <a:pPr>
              <a:spcAft>
                <a:spcPts val="1200"/>
              </a:spcAft>
              <a:buNone/>
            </a:pPr>
            <a:r>
              <a:rPr lang="en-US" sz="2800" dirty="0"/>
              <a:t>Let the </a:t>
            </a:r>
            <a:r>
              <a:rPr lang="en-US" sz="2800" dirty="0">
                <a:solidFill>
                  <a:schemeClr val="accent2"/>
                </a:solidFill>
              </a:rPr>
              <a:t>cost of a seam </a:t>
            </a:r>
            <a:r>
              <a:rPr lang="en-US" sz="2800" dirty="0"/>
              <a:t>be:</a:t>
            </a:r>
          </a:p>
          <a:p>
            <a:pPr>
              <a:spcAft>
                <a:spcPts val="1200"/>
              </a:spcAft>
              <a:buNone/>
            </a:pPr>
            <a:r>
              <a:rPr lang="en-US" sz="2800" dirty="0">
                <a:solidFill>
                  <a:schemeClr val="accent2"/>
                </a:solidFill>
              </a:rPr>
              <a:t>Optimal seam </a:t>
            </a:r>
            <a:r>
              <a:rPr lang="en-US" sz="2800" dirty="0"/>
              <a:t>minimizes this cost:</a:t>
            </a:r>
          </a:p>
          <a:p>
            <a:pPr>
              <a:spcAft>
                <a:spcPts val="1200"/>
              </a:spcAft>
              <a:buNone/>
            </a:pPr>
            <a:r>
              <a:rPr lang="en-US" sz="2800" dirty="0"/>
              <a:t>Compute it efficiently with </a:t>
            </a:r>
            <a:r>
              <a:rPr lang="en-US" sz="2800" dirty="0">
                <a:solidFill>
                  <a:schemeClr val="accent2"/>
                </a:solidFill>
              </a:rPr>
              <a:t>dynamic programming</a:t>
            </a:r>
            <a:r>
              <a:rPr lang="en-US" sz="2800" dirty="0"/>
              <a:t>.</a:t>
            </a:r>
          </a:p>
          <a:p>
            <a:pPr>
              <a:spcAft>
                <a:spcPts val="1200"/>
              </a:spcAft>
            </a:pPr>
            <a:endParaRPr lang="en-US" sz="2800" b="1" dirty="0"/>
          </a:p>
        </p:txBody>
      </p:sp>
      <p:pic>
        <p:nvPicPr>
          <p:cNvPr id="141317" name="Picture 4"/>
          <p:cNvPicPr>
            <a:picLocks noChangeAspect="1" noChangeArrowheads="1"/>
          </p:cNvPicPr>
          <p:nvPr/>
        </p:nvPicPr>
        <p:blipFill>
          <a:blip r:embed="rId8" cstate="print"/>
          <a:srcRect/>
          <a:stretch>
            <a:fillRect/>
          </a:stretch>
        </p:blipFill>
        <p:spPr bwMode="auto">
          <a:xfrm>
            <a:off x="1799692" y="1196752"/>
            <a:ext cx="2736303" cy="1826073"/>
          </a:xfrm>
          <a:prstGeom prst="rect">
            <a:avLst/>
          </a:prstGeom>
          <a:noFill/>
          <a:ln w="9525">
            <a:noFill/>
            <a:miter lim="800000"/>
            <a:headEnd/>
            <a:tailEnd/>
          </a:ln>
        </p:spPr>
      </p:pic>
      <p:pic>
        <p:nvPicPr>
          <p:cNvPr id="141318" name="Picture 5"/>
          <p:cNvPicPr>
            <a:picLocks noChangeAspect="1" noChangeArrowheads="1"/>
          </p:cNvPicPr>
          <p:nvPr/>
        </p:nvPicPr>
        <p:blipFill>
          <a:blip r:embed="rId9" cstate="print"/>
          <a:srcRect/>
          <a:stretch>
            <a:fillRect/>
          </a:stretch>
        </p:blipFill>
        <p:spPr bwMode="auto">
          <a:xfrm>
            <a:off x="4716016" y="1160748"/>
            <a:ext cx="2736303" cy="1826073"/>
          </a:xfrm>
          <a:prstGeom prst="rect">
            <a:avLst/>
          </a:prstGeom>
          <a:noFill/>
          <a:ln w="9525">
            <a:noFill/>
            <a:miter lim="800000"/>
            <a:headEnd/>
            <a:tailEnd/>
          </a:ln>
        </p:spPr>
      </p:pic>
      <p:sp>
        <p:nvSpPr>
          <p:cNvPr id="8" name="Title 6"/>
          <p:cNvSpPr txBox="1">
            <a:spLocks/>
          </p:cNvSpPr>
          <p:nvPr/>
        </p:nvSpPr>
        <p:spPr bwMode="auto">
          <a:xfrm>
            <a:off x="611560" y="80628"/>
            <a:ext cx="809866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3800" kern="0" dirty="0">
                <a:solidFill>
                  <a:srgbClr val="000000"/>
                </a:solidFill>
              </a:rPr>
              <a:t>Seam carving: algorithm</a:t>
            </a:r>
          </a:p>
        </p:txBody>
      </p:sp>
      <p:graphicFrame>
        <p:nvGraphicFramePr>
          <p:cNvPr id="7" name="Object 6"/>
          <p:cNvGraphicFramePr>
            <a:graphicFrameLocks noChangeAspect="1"/>
          </p:cNvGraphicFramePr>
          <p:nvPr/>
        </p:nvGraphicFramePr>
        <p:xfrm>
          <a:off x="4752020" y="4761272"/>
          <a:ext cx="3688862" cy="935980"/>
        </p:xfrm>
        <a:graphic>
          <a:graphicData uri="http://schemas.openxmlformats.org/presentationml/2006/ole">
            <mc:AlternateContent xmlns:mc="http://schemas.openxmlformats.org/markup-compatibility/2006">
              <mc:Choice xmlns:v="urn:schemas-microsoft-com:vml" Requires="v">
                <p:oleObj spid="_x0000_s7353" name="Equation" r:id="rId10" imgW="1701800" imgH="431800" progId="Equation.3">
                  <p:embed/>
                </p:oleObj>
              </mc:Choice>
              <mc:Fallback>
                <p:oleObj name="Equation" r:id="rId10" imgW="1701800" imgH="431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52020" y="4761272"/>
                        <a:ext cx="3688862" cy="9359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17"/>
          <p:cNvGrpSpPr/>
          <p:nvPr/>
        </p:nvGrpSpPr>
        <p:grpSpPr>
          <a:xfrm>
            <a:off x="143508" y="1088740"/>
            <a:ext cx="1143000" cy="914400"/>
            <a:chOff x="482588" y="1196752"/>
            <a:chExt cx="1143000" cy="914400"/>
          </a:xfrm>
        </p:grpSpPr>
        <p:sp>
          <p:nvSpPr>
            <p:cNvPr id="11" name="Rectangle 10"/>
            <p:cNvSpPr/>
            <p:nvPr/>
          </p:nvSpPr>
          <p:spPr bwMode="auto">
            <a:xfrm>
              <a:off x="482588" y="1653952"/>
              <a:ext cx="381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12" name="Rectangle 11"/>
            <p:cNvSpPr/>
            <p:nvPr/>
          </p:nvSpPr>
          <p:spPr bwMode="auto">
            <a:xfrm>
              <a:off x="863588" y="1653952"/>
              <a:ext cx="381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13" name="Rectangle 12"/>
            <p:cNvSpPr/>
            <p:nvPr/>
          </p:nvSpPr>
          <p:spPr bwMode="auto">
            <a:xfrm>
              <a:off x="1244588" y="1653952"/>
              <a:ext cx="381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14" name="Rectangle 13"/>
            <p:cNvSpPr/>
            <p:nvPr/>
          </p:nvSpPr>
          <p:spPr bwMode="auto">
            <a:xfrm>
              <a:off x="863588" y="1196752"/>
              <a:ext cx="381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cxnSp>
          <p:nvCxnSpPr>
            <p:cNvPr id="15" name="Straight Arrow Connector 14"/>
            <p:cNvCxnSpPr>
              <a:stCxn id="14" idx="2"/>
            </p:cNvCxnSpPr>
            <p:nvPr/>
          </p:nvCxnSpPr>
          <p:spPr bwMode="auto">
            <a:xfrm rot="5400000">
              <a:off x="692138" y="1596802"/>
              <a:ext cx="304800" cy="419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6" name="Straight Arrow Connector 15"/>
            <p:cNvCxnSpPr>
              <a:stCxn id="14" idx="2"/>
            </p:cNvCxnSpPr>
            <p:nvPr/>
          </p:nvCxnSpPr>
          <p:spPr bwMode="auto">
            <a:xfrm rot="16200000" flipH="1">
              <a:off x="920738" y="1787302"/>
              <a:ext cx="304800" cy="38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 name="Straight Arrow Connector 16"/>
            <p:cNvCxnSpPr>
              <a:stCxn id="14" idx="2"/>
            </p:cNvCxnSpPr>
            <p:nvPr/>
          </p:nvCxnSpPr>
          <p:spPr bwMode="auto">
            <a:xfrm rot="16200000" flipH="1">
              <a:off x="1111238" y="1596802"/>
              <a:ext cx="304800" cy="419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43" name="Rectangle 42"/>
          <p:cNvSpPr/>
          <p:nvPr/>
        </p:nvSpPr>
        <p:spPr bwMode="auto">
          <a:xfrm>
            <a:off x="539552" y="1088740"/>
            <a:ext cx="360040" cy="432048"/>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44" name="Rectangle 43"/>
          <p:cNvSpPr/>
          <p:nvPr/>
        </p:nvSpPr>
        <p:spPr bwMode="auto">
          <a:xfrm>
            <a:off x="899592" y="1556792"/>
            <a:ext cx="360040" cy="432048"/>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45" name="Rectangle 44"/>
          <p:cNvSpPr/>
          <p:nvPr/>
        </p:nvSpPr>
        <p:spPr bwMode="auto">
          <a:xfrm>
            <a:off x="935596" y="2024844"/>
            <a:ext cx="360040" cy="432048"/>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46" name="Rectangle 45"/>
          <p:cNvSpPr/>
          <p:nvPr/>
        </p:nvSpPr>
        <p:spPr bwMode="auto">
          <a:xfrm>
            <a:off x="935596" y="2492896"/>
            <a:ext cx="360040" cy="432048"/>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47" name="Rectangle 46"/>
          <p:cNvSpPr/>
          <p:nvPr/>
        </p:nvSpPr>
        <p:spPr bwMode="auto">
          <a:xfrm>
            <a:off x="539552" y="2960948"/>
            <a:ext cx="360040" cy="432048"/>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cxnSp>
        <p:nvCxnSpPr>
          <p:cNvPr id="49" name="Shape 48"/>
          <p:cNvCxnSpPr>
            <a:endCxn id="43" idx="0"/>
          </p:cNvCxnSpPr>
          <p:nvPr/>
        </p:nvCxnSpPr>
        <p:spPr bwMode="auto">
          <a:xfrm rot="10800000">
            <a:off x="719572" y="1088740"/>
            <a:ext cx="1296144" cy="108012"/>
          </a:xfrm>
          <a:prstGeom prst="curvedConnector4">
            <a:avLst>
              <a:gd name="adj1" fmla="val 43056"/>
              <a:gd name="adj2" fmla="val 311643"/>
            </a:avLst>
          </a:prstGeom>
          <a:solidFill>
            <a:schemeClr val="accent1"/>
          </a:solidFill>
          <a:ln w="9525" cap="flat" cmpd="sng" algn="ctr">
            <a:solidFill>
              <a:schemeClr val="tx1"/>
            </a:solidFill>
            <a:prstDash val="solid"/>
            <a:round/>
            <a:headEnd type="none" w="med" len="med"/>
            <a:tailEnd type="arrow"/>
          </a:ln>
          <a:effectLst/>
        </p:spPr>
      </p:cxnSp>
      <p:graphicFrame>
        <p:nvGraphicFramePr>
          <p:cNvPr id="53" name="Object 52"/>
          <p:cNvGraphicFramePr>
            <a:graphicFrameLocks noChangeAspect="1"/>
          </p:cNvGraphicFramePr>
          <p:nvPr/>
        </p:nvGraphicFramePr>
        <p:xfrm>
          <a:off x="6084168" y="5661248"/>
          <a:ext cx="2160240" cy="586731"/>
        </p:xfrm>
        <a:graphic>
          <a:graphicData uri="http://schemas.openxmlformats.org/presentationml/2006/ole">
            <mc:AlternateContent xmlns:mc="http://schemas.openxmlformats.org/markup-compatibility/2006">
              <mc:Choice xmlns:v="urn:schemas-microsoft-com:vml" Requires="v">
                <p:oleObj spid="_x0000_s7354" name="Equation" r:id="rId12" imgW="1028700" imgH="279400" progId="Equation.3">
                  <p:embed/>
                </p:oleObj>
              </mc:Choice>
              <mc:Fallback>
                <p:oleObj name="Equation" r:id="rId12" imgW="1028700" imgH="2794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4168" y="5661248"/>
                        <a:ext cx="2160240" cy="5867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58"/>
          <p:cNvGrpSpPr/>
          <p:nvPr/>
        </p:nvGrpSpPr>
        <p:grpSpPr>
          <a:xfrm>
            <a:off x="539552" y="1115452"/>
            <a:ext cx="828092" cy="2250832"/>
            <a:chOff x="539552" y="1115452"/>
            <a:chExt cx="828092" cy="2250832"/>
          </a:xfrm>
        </p:grpSpPr>
        <p:sp>
          <p:nvSpPr>
            <p:cNvPr id="54" name="TextBox 53"/>
            <p:cNvSpPr txBox="1"/>
            <p:nvPr/>
          </p:nvSpPr>
          <p:spPr>
            <a:xfrm>
              <a:off x="539552" y="1115452"/>
              <a:ext cx="432048"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rPr>
                <a:t>s</a:t>
              </a:r>
              <a:r>
                <a:rPr lang="en-US" baseline="-25000" dirty="0">
                  <a:solidFill>
                    <a:srgbClr val="000000"/>
                  </a:solidFill>
                </a:rPr>
                <a:t>1</a:t>
              </a:r>
            </a:p>
          </p:txBody>
        </p:sp>
        <p:sp>
          <p:nvSpPr>
            <p:cNvPr id="55" name="TextBox 54"/>
            <p:cNvSpPr txBox="1"/>
            <p:nvPr/>
          </p:nvSpPr>
          <p:spPr>
            <a:xfrm>
              <a:off x="899592" y="1583504"/>
              <a:ext cx="432048"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rPr>
                <a:t>s</a:t>
              </a:r>
              <a:r>
                <a:rPr lang="en-US" baseline="-25000" dirty="0">
                  <a:solidFill>
                    <a:srgbClr val="000000"/>
                  </a:solidFill>
                </a:rPr>
                <a:t>2</a:t>
              </a:r>
            </a:p>
          </p:txBody>
        </p:sp>
        <p:sp>
          <p:nvSpPr>
            <p:cNvPr id="56" name="TextBox 55"/>
            <p:cNvSpPr txBox="1"/>
            <p:nvPr/>
          </p:nvSpPr>
          <p:spPr>
            <a:xfrm>
              <a:off x="899592" y="2024844"/>
              <a:ext cx="432048"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rPr>
                <a:t>s</a:t>
              </a:r>
              <a:r>
                <a:rPr lang="en-US" baseline="-25000" dirty="0">
                  <a:solidFill>
                    <a:srgbClr val="000000"/>
                  </a:solidFill>
                </a:rPr>
                <a:t>3</a:t>
              </a:r>
            </a:p>
          </p:txBody>
        </p:sp>
        <p:sp>
          <p:nvSpPr>
            <p:cNvPr id="57" name="TextBox 56"/>
            <p:cNvSpPr txBox="1"/>
            <p:nvPr/>
          </p:nvSpPr>
          <p:spPr>
            <a:xfrm>
              <a:off x="935596" y="2483604"/>
              <a:ext cx="432048"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rPr>
                <a:t>s</a:t>
              </a:r>
              <a:r>
                <a:rPr lang="en-US" baseline="-25000" dirty="0">
                  <a:solidFill>
                    <a:srgbClr val="000000"/>
                  </a:solidFill>
                </a:rPr>
                <a:t>4</a:t>
              </a:r>
            </a:p>
          </p:txBody>
        </p:sp>
        <p:sp>
          <p:nvSpPr>
            <p:cNvPr id="58" name="TextBox 57"/>
            <p:cNvSpPr txBox="1"/>
            <p:nvPr/>
          </p:nvSpPr>
          <p:spPr>
            <a:xfrm>
              <a:off x="575556" y="2996952"/>
              <a:ext cx="432048"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rPr>
                <a:t>s</a:t>
              </a:r>
              <a:r>
                <a:rPr lang="en-US" baseline="-25000" dirty="0">
                  <a:solidFill>
                    <a:srgbClr val="000000"/>
                  </a:solidFill>
                </a:rPr>
                <a:t>5</a:t>
              </a:r>
            </a:p>
          </p:txBody>
        </p:sp>
      </p:grpSp>
      <p:graphicFrame>
        <p:nvGraphicFramePr>
          <p:cNvPr id="60" name="Object 59"/>
          <p:cNvGraphicFramePr>
            <a:graphicFrameLocks noChangeAspect="1"/>
          </p:cNvGraphicFramePr>
          <p:nvPr/>
        </p:nvGraphicFramePr>
        <p:xfrm>
          <a:off x="4680012" y="3212976"/>
          <a:ext cx="1739900" cy="428625"/>
        </p:xfrm>
        <a:graphic>
          <a:graphicData uri="http://schemas.openxmlformats.org/presentationml/2006/ole">
            <mc:AlternateContent xmlns:mc="http://schemas.openxmlformats.org/markup-compatibility/2006">
              <mc:Choice xmlns:v="urn:schemas-microsoft-com:vml" Requires="v">
                <p:oleObj spid="_x0000_s7355" name="Equation" r:id="rId14" imgW="825500" imgH="203200" progId="Equation.3">
                  <p:embed/>
                </p:oleObj>
              </mc:Choice>
              <mc:Fallback>
                <p:oleObj name="Equation" r:id="rId14" imgW="825500" imgH="2032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80012" y="3212976"/>
                        <a:ext cx="1739900"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1" name="Picture 30" descr="Edittex"/>
          <p:cNvPicPr>
            <a:picLocks noChangeAspect="1" noChangeArrowheads="1"/>
          </p:cNvPicPr>
          <p:nvPr>
            <p:custDataLst>
              <p:tags r:id="rId3"/>
            </p:custDataLst>
          </p:nvPr>
        </p:nvPicPr>
        <p:blipFill>
          <a:blip r:embed="rId16" cstate="print"/>
          <a:srcRect l="33994" t="-5387"/>
          <a:stretch>
            <a:fillRect/>
          </a:stretch>
        </p:blipFill>
        <p:spPr bwMode="auto">
          <a:xfrm>
            <a:off x="6336704" y="3084698"/>
            <a:ext cx="2447764" cy="704342"/>
          </a:xfrm>
          <a:prstGeom prst="rect">
            <a:avLst/>
          </a:prstGeom>
          <a:noFill/>
          <a:ln w="9525">
            <a:noFill/>
            <a:miter lim="800000"/>
            <a:headEnd/>
            <a:tailEnd/>
          </a:ln>
        </p:spPr>
      </p:pic>
      <p:sp>
        <p:nvSpPr>
          <p:cNvPr id="62" name="TextBox 61"/>
          <p:cNvSpPr txBox="1"/>
          <p:nvPr/>
        </p:nvSpPr>
        <p:spPr>
          <a:xfrm>
            <a:off x="0" y="6629400"/>
            <a:ext cx="5334000" cy="276999"/>
          </a:xfrm>
          <a:prstGeom prst="rect">
            <a:avLst/>
          </a:prstGeom>
          <a:noFill/>
        </p:spPr>
        <p:txBody>
          <a:bodyPr wrap="square" rtlCol="0">
            <a:spAutoFit/>
          </a:bodyPr>
          <a:lstStyle/>
          <a:p>
            <a:r>
              <a:rPr lang="en-US" sz="1200" dirty="0">
                <a:solidFill>
                  <a:srgbClr val="000000"/>
                </a:solidFill>
              </a:rPr>
              <a:t>Kristen Grauman, UT-Austin</a:t>
            </a:r>
          </a:p>
        </p:txBody>
      </p:sp>
      <p:pic>
        <p:nvPicPr>
          <p:cNvPr id="9" name="Audio 8">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445826585"/>
      </p:ext>
    </p:extLst>
  </p:cSld>
  <p:clrMapOvr>
    <a:masterClrMapping/>
  </p:clrMapOvr>
  <mc:AlternateContent xmlns:mc="http://schemas.openxmlformats.org/markup-compatibility/2006">
    <mc:Choice xmlns:p14="http://schemas.microsoft.com/office/powerpoint/2010/main" Requires="p14">
      <p:transition spd="slow" p14:dur="2000" advTm="97238"/>
    </mc:Choice>
    <mc:Fallback>
      <p:transition spd="slow" advTm="97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3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41316">
                                            <p:txEl>
                                              <p:pRg st="1" end="1"/>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41316">
                                            <p:txEl>
                                              <p:pRg st="2" end="2"/>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413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9"/>
                </p:tgtEl>
              </p:cMediaNode>
            </p:audio>
          </p:childTnLst>
        </p:cTn>
      </p:par>
    </p:tnLst>
    <p:bldLst>
      <p:bldP spid="43" grpId="0" animBg="1"/>
      <p:bldP spid="44" grpId="0" animBg="1"/>
      <p:bldP spid="45" grpId="0" animBg="1"/>
      <p:bldP spid="46" grpId="0" animBg="1"/>
      <p:bldP spid="47"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lstStyle/>
          <a:p>
            <a:r>
              <a:rPr lang="en-US" sz="3600" dirty="0"/>
              <a:t>How to identify the minimum cost seam?</a:t>
            </a:r>
          </a:p>
        </p:txBody>
      </p:sp>
      <p:sp>
        <p:nvSpPr>
          <p:cNvPr id="3" name="Content Placeholder 2"/>
          <p:cNvSpPr>
            <a:spLocks noGrp="1"/>
          </p:cNvSpPr>
          <p:nvPr>
            <p:ph idx="1"/>
          </p:nvPr>
        </p:nvSpPr>
        <p:spPr>
          <a:xfrm>
            <a:off x="457200" y="1295400"/>
            <a:ext cx="8229600" cy="4525963"/>
          </a:xfrm>
        </p:spPr>
        <p:txBody>
          <a:bodyPr/>
          <a:lstStyle/>
          <a:p>
            <a:r>
              <a:rPr lang="en-US" sz="2800" dirty="0"/>
              <a:t>First, consider a </a:t>
            </a:r>
            <a:r>
              <a:rPr lang="en-US" sz="2800" b="1" dirty="0"/>
              <a:t>greedy</a:t>
            </a:r>
            <a:r>
              <a:rPr lang="en-US" sz="2800" dirty="0"/>
              <a:t> approach:</a:t>
            </a:r>
          </a:p>
        </p:txBody>
      </p:sp>
      <p:grpSp>
        <p:nvGrpSpPr>
          <p:cNvPr id="4" name="Group 8"/>
          <p:cNvGrpSpPr/>
          <p:nvPr/>
        </p:nvGrpSpPr>
        <p:grpSpPr>
          <a:xfrm>
            <a:off x="3384612" y="2141476"/>
            <a:ext cx="2052228" cy="2304256"/>
            <a:chOff x="1223628" y="1052736"/>
            <a:chExt cx="2052228" cy="2304256"/>
          </a:xfrm>
        </p:grpSpPr>
        <p:sp>
          <p:nvSpPr>
            <p:cNvPr id="5" name="Rectangle 4"/>
            <p:cNvSpPr/>
            <p:nvPr/>
          </p:nvSpPr>
          <p:spPr bwMode="auto">
            <a:xfrm>
              <a:off x="1223628" y="1052736"/>
              <a:ext cx="2052228" cy="2232248"/>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graphicFrame>
          <p:nvGraphicFramePr>
            <p:cNvPr id="6" name="Object 5"/>
            <p:cNvGraphicFramePr>
              <a:graphicFrameLocks noChangeAspect="1"/>
            </p:cNvGraphicFramePr>
            <p:nvPr/>
          </p:nvGraphicFramePr>
          <p:xfrm>
            <a:off x="1367644" y="1196752"/>
            <a:ext cx="1728192" cy="2160240"/>
          </p:xfrm>
          <a:graphic>
            <a:graphicData uri="http://schemas.openxmlformats.org/presentationml/2006/ole">
              <mc:AlternateContent xmlns:mc="http://schemas.openxmlformats.org/markup-compatibility/2006">
                <mc:Choice xmlns:v="urn:schemas-microsoft-com:vml" Requires="v">
                  <p:oleObj spid="_x0000_s8254" name="Equation" r:id="rId4" imgW="406224" imgH="507780" progId="Equation.3">
                    <p:embed/>
                  </p:oleObj>
                </mc:Choice>
                <mc:Fallback>
                  <p:oleObj name="Equation" r:id="rId4" imgW="406224" imgH="5077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7644" y="1196752"/>
                          <a:ext cx="1728192" cy="21602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7" name="Picture 5"/>
          <p:cNvPicPr>
            <a:picLocks noChangeAspect="1" noChangeArrowheads="1"/>
          </p:cNvPicPr>
          <p:nvPr/>
        </p:nvPicPr>
        <p:blipFill>
          <a:blip r:embed="rId6" cstate="print"/>
          <a:srcRect/>
          <a:stretch>
            <a:fillRect/>
          </a:stretch>
        </p:blipFill>
        <p:spPr bwMode="auto">
          <a:xfrm>
            <a:off x="3276600" y="4771509"/>
            <a:ext cx="2265928" cy="1512168"/>
          </a:xfrm>
          <a:prstGeom prst="rect">
            <a:avLst/>
          </a:prstGeom>
          <a:noFill/>
          <a:ln w="9525">
            <a:noFill/>
            <a:miter lim="800000"/>
            <a:headEnd/>
            <a:tailEnd/>
          </a:ln>
        </p:spPr>
      </p:pic>
      <p:sp>
        <p:nvSpPr>
          <p:cNvPr id="8" name="TextBox 7"/>
          <p:cNvSpPr txBox="1"/>
          <p:nvPr/>
        </p:nvSpPr>
        <p:spPr>
          <a:xfrm>
            <a:off x="3024572" y="6211669"/>
            <a:ext cx="2592288" cy="646331"/>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Energy matrix</a:t>
            </a:r>
          </a:p>
          <a:p>
            <a:pPr algn="ctr" fontAlgn="base">
              <a:spcBef>
                <a:spcPct val="0"/>
              </a:spcBef>
              <a:spcAft>
                <a:spcPct val="0"/>
              </a:spcAft>
            </a:pPr>
            <a:r>
              <a:rPr lang="en-US" b="1" dirty="0">
                <a:solidFill>
                  <a:srgbClr val="000000"/>
                </a:solidFill>
              </a:rPr>
              <a:t>(gradient magnitude)</a:t>
            </a:r>
          </a:p>
        </p:txBody>
      </p:sp>
      <p:sp>
        <p:nvSpPr>
          <p:cNvPr id="9" name="Rectangle 8"/>
          <p:cNvSpPr/>
          <p:nvPr/>
        </p:nvSpPr>
        <p:spPr bwMode="auto">
          <a:xfrm>
            <a:off x="4108140" y="3657600"/>
            <a:ext cx="540060" cy="54006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0" name="Rectangle 9"/>
          <p:cNvSpPr/>
          <p:nvPr/>
        </p:nvSpPr>
        <p:spPr bwMode="auto">
          <a:xfrm>
            <a:off x="4114800" y="3005572"/>
            <a:ext cx="540060" cy="54006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1" name="Rectangle 10"/>
          <p:cNvSpPr/>
          <p:nvPr/>
        </p:nvSpPr>
        <p:spPr bwMode="auto">
          <a:xfrm>
            <a:off x="4717740" y="2431740"/>
            <a:ext cx="540060" cy="54006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3" name="TextBox 12"/>
          <p:cNvSpPr txBox="1"/>
          <p:nvPr/>
        </p:nvSpPr>
        <p:spPr>
          <a:xfrm>
            <a:off x="0" y="6629400"/>
            <a:ext cx="5334000" cy="276999"/>
          </a:xfrm>
          <a:prstGeom prst="rect">
            <a:avLst/>
          </a:prstGeom>
          <a:noFill/>
        </p:spPr>
        <p:txBody>
          <a:bodyPr wrap="square" rtlCol="0">
            <a:spAutoFit/>
          </a:bodyPr>
          <a:lstStyle/>
          <a:p>
            <a:r>
              <a:rPr lang="en-US" sz="1200" dirty="0">
                <a:solidFill>
                  <a:srgbClr val="000000"/>
                </a:solidFill>
              </a:rPr>
              <a:t>Kristen Grauman, UT-Austin</a:t>
            </a:r>
          </a:p>
        </p:txBody>
      </p:sp>
    </p:spTree>
    <p:extLst>
      <p:ext uri="{BB962C8B-B14F-4D97-AF65-F5344CB8AC3E}">
        <p14:creationId xmlns:p14="http://schemas.microsoft.com/office/powerpoint/2010/main" val="169743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3275856" y="2492896"/>
            <a:ext cx="2259124" cy="457200"/>
            <a:chOff x="5076056" y="2590056"/>
            <a:chExt cx="2259124" cy="457200"/>
          </a:xfrm>
        </p:grpSpPr>
        <p:sp>
          <p:nvSpPr>
            <p:cNvPr id="8" name="Rectangle 7"/>
            <p:cNvSpPr/>
            <p:nvPr/>
          </p:nvSpPr>
          <p:spPr bwMode="auto">
            <a:xfrm>
              <a:off x="6192180" y="2590056"/>
              <a:ext cx="381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9" name="Rectangle 8"/>
            <p:cNvSpPr/>
            <p:nvPr/>
          </p:nvSpPr>
          <p:spPr bwMode="auto">
            <a:xfrm>
              <a:off x="6573180" y="2590056"/>
              <a:ext cx="381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10" name="Rectangle 9"/>
            <p:cNvSpPr/>
            <p:nvPr/>
          </p:nvSpPr>
          <p:spPr bwMode="auto">
            <a:xfrm>
              <a:off x="6954180" y="2590056"/>
              <a:ext cx="381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18" name="TextBox 17"/>
            <p:cNvSpPr txBox="1"/>
            <p:nvPr/>
          </p:nvSpPr>
          <p:spPr>
            <a:xfrm>
              <a:off x="5076056" y="2615027"/>
              <a:ext cx="1152128"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rPr>
                <a:t>row </a:t>
              </a:r>
              <a:r>
                <a:rPr lang="en-US" i="1" dirty="0">
                  <a:solidFill>
                    <a:srgbClr val="000000"/>
                  </a:solidFill>
                </a:rPr>
                <a:t>i-1</a:t>
              </a:r>
            </a:p>
          </p:txBody>
        </p:sp>
      </p:grpSp>
      <p:sp>
        <p:nvSpPr>
          <p:cNvPr id="4" name="Title 6"/>
          <p:cNvSpPr txBox="1">
            <a:spLocks/>
          </p:cNvSpPr>
          <p:nvPr/>
        </p:nvSpPr>
        <p:spPr bwMode="auto">
          <a:xfrm>
            <a:off x="611560" y="80628"/>
            <a:ext cx="809866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3800" kern="0" dirty="0">
                <a:solidFill>
                  <a:srgbClr val="000000"/>
                </a:solidFill>
              </a:rPr>
              <a:t>Seam carving: algorithm</a:t>
            </a:r>
          </a:p>
        </p:txBody>
      </p:sp>
      <p:sp>
        <p:nvSpPr>
          <p:cNvPr id="5" name="Content Placeholder 4"/>
          <p:cNvSpPr>
            <a:spLocks noGrp="1"/>
          </p:cNvSpPr>
          <p:nvPr>
            <p:ph/>
          </p:nvPr>
        </p:nvSpPr>
        <p:spPr>
          <a:xfrm>
            <a:off x="457200" y="1016732"/>
            <a:ext cx="8291264" cy="4785395"/>
          </a:xfrm>
        </p:spPr>
        <p:txBody>
          <a:bodyPr/>
          <a:lstStyle/>
          <a:p>
            <a:r>
              <a:rPr lang="en-US" sz="2400" dirty="0"/>
              <a:t>Compute the cumulative minimum energy for all possible connected seams at each entry </a:t>
            </a:r>
            <a:r>
              <a:rPr lang="en-US" sz="2400" i="1" dirty="0"/>
              <a:t>(</a:t>
            </a:r>
            <a:r>
              <a:rPr lang="en-US" sz="2400" i="1" dirty="0" err="1"/>
              <a:t>i,j</a:t>
            </a:r>
            <a:r>
              <a:rPr lang="en-US" sz="2400" i="1" dirty="0"/>
              <a:t>)</a:t>
            </a:r>
            <a:r>
              <a:rPr lang="en-US" sz="2400" dirty="0"/>
              <a:t>:</a:t>
            </a:r>
          </a:p>
          <a:p>
            <a:endParaRPr lang="en-US" sz="2400" dirty="0"/>
          </a:p>
          <a:p>
            <a:endParaRPr lang="en-US" sz="2400" dirty="0"/>
          </a:p>
          <a:p>
            <a:endParaRPr lang="en-US" sz="2400" dirty="0"/>
          </a:p>
          <a:p>
            <a:endParaRPr lang="en-US" sz="2400" dirty="0"/>
          </a:p>
          <a:p>
            <a:endParaRPr lang="en-US" sz="2400" dirty="0"/>
          </a:p>
          <a:p>
            <a:endParaRPr lang="en-US" sz="2400" dirty="0"/>
          </a:p>
          <a:p>
            <a:pPr>
              <a:buNone/>
            </a:pPr>
            <a:endParaRPr lang="en-US" dirty="0"/>
          </a:p>
          <a:p>
            <a:r>
              <a:rPr lang="en-US" sz="2400" dirty="0"/>
              <a:t>Then, min value in last row of </a:t>
            </a:r>
            <a:r>
              <a:rPr lang="en-US" sz="2400" b="1" dirty="0"/>
              <a:t>M</a:t>
            </a:r>
            <a:r>
              <a:rPr lang="en-US" sz="2400" dirty="0"/>
              <a:t> indicates end of the minimal connected vertical seam.  </a:t>
            </a:r>
          </a:p>
          <a:p>
            <a:r>
              <a:rPr lang="en-US" sz="2400" dirty="0"/>
              <a:t>Backtrack up from there, selecting min of 3 above in </a:t>
            </a:r>
            <a:r>
              <a:rPr lang="en-US" sz="2400" b="1" dirty="0"/>
              <a:t>M</a:t>
            </a:r>
            <a:r>
              <a:rPr lang="en-US" sz="2400" dirty="0"/>
              <a:t>.</a:t>
            </a:r>
          </a:p>
          <a:p>
            <a:r>
              <a:rPr lang="en-US" sz="2400" dirty="0"/>
              <a:t>Computing horizontal seams </a:t>
            </a:r>
            <a:r>
              <a:rPr lang="en-US" sz="2400"/>
              <a:t>is analogous. </a:t>
            </a:r>
            <a:endParaRPr lang="en-US" sz="2400" dirty="0"/>
          </a:p>
          <a:p>
            <a:endParaRPr lang="en-US" sz="2400" dirty="0"/>
          </a:p>
        </p:txBody>
      </p:sp>
      <p:graphicFrame>
        <p:nvGraphicFramePr>
          <p:cNvPr id="7" name="Object 6"/>
          <p:cNvGraphicFramePr>
            <a:graphicFrameLocks noChangeAspect="1"/>
          </p:cNvGraphicFramePr>
          <p:nvPr/>
        </p:nvGraphicFramePr>
        <p:xfrm>
          <a:off x="791580" y="1880828"/>
          <a:ext cx="8107362" cy="422275"/>
        </p:xfrm>
        <a:graphic>
          <a:graphicData uri="http://schemas.openxmlformats.org/presentationml/2006/ole">
            <mc:AlternateContent xmlns:mc="http://schemas.openxmlformats.org/markup-compatibility/2006">
              <mc:Choice xmlns:v="urn:schemas-microsoft-com:vml" Requires="v">
                <p:oleObj spid="_x0000_s9279" name="Equation" r:id="rId7" imgW="4140200" imgH="215900" progId="Equation.3">
                  <p:embed/>
                </p:oleObj>
              </mc:Choice>
              <mc:Fallback>
                <p:oleObj name="Equation" r:id="rId7" imgW="4140200" imgH="215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580" y="1880828"/>
                        <a:ext cx="8107362"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4355976" y="2555612"/>
            <a:ext cx="792088" cy="369332"/>
          </a:xfrm>
          <a:prstGeom prst="rect">
            <a:avLst/>
          </a:prstGeom>
          <a:noFill/>
        </p:spPr>
        <p:txBody>
          <a:bodyPr wrap="square" rtlCol="0">
            <a:spAutoFit/>
          </a:bodyPr>
          <a:lstStyle/>
          <a:p>
            <a:pPr fontAlgn="base">
              <a:spcBef>
                <a:spcPct val="0"/>
              </a:spcBef>
              <a:spcAft>
                <a:spcPct val="0"/>
              </a:spcAft>
            </a:pPr>
            <a:r>
              <a:rPr lang="en-US" i="1" dirty="0">
                <a:solidFill>
                  <a:srgbClr val="000000"/>
                </a:solidFill>
              </a:rPr>
              <a:t>j-1</a:t>
            </a:r>
          </a:p>
        </p:txBody>
      </p:sp>
      <p:grpSp>
        <p:nvGrpSpPr>
          <p:cNvPr id="3" name="Group 27"/>
          <p:cNvGrpSpPr/>
          <p:nvPr/>
        </p:nvGrpSpPr>
        <p:grpSpPr>
          <a:xfrm>
            <a:off x="3275856" y="2946648"/>
            <a:ext cx="2376264" cy="457200"/>
            <a:chOff x="5076056" y="3043808"/>
            <a:chExt cx="2376264" cy="457200"/>
          </a:xfrm>
        </p:grpSpPr>
        <p:grpSp>
          <p:nvGrpSpPr>
            <p:cNvPr id="6" name="Group 26"/>
            <p:cNvGrpSpPr/>
            <p:nvPr/>
          </p:nvGrpSpPr>
          <p:grpSpPr>
            <a:xfrm>
              <a:off x="6573180" y="3043808"/>
              <a:ext cx="879140" cy="457200"/>
              <a:chOff x="6573180" y="3043808"/>
              <a:chExt cx="879140" cy="457200"/>
            </a:xfrm>
          </p:grpSpPr>
          <p:sp>
            <p:nvSpPr>
              <p:cNvPr id="11" name="Rectangle 10"/>
              <p:cNvSpPr/>
              <p:nvPr/>
            </p:nvSpPr>
            <p:spPr bwMode="auto">
              <a:xfrm>
                <a:off x="6573180" y="3043808"/>
                <a:ext cx="381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solidFill>
                    <a:srgbClr val="000000"/>
                  </a:solidFill>
                </a:endParaRPr>
              </a:p>
            </p:txBody>
          </p:sp>
          <p:sp>
            <p:nvSpPr>
              <p:cNvPr id="16" name="TextBox 15"/>
              <p:cNvSpPr txBox="1"/>
              <p:nvPr/>
            </p:nvSpPr>
            <p:spPr>
              <a:xfrm>
                <a:off x="6660232" y="3047075"/>
                <a:ext cx="792088"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rPr>
                  <a:t>j</a:t>
                </a:r>
              </a:p>
            </p:txBody>
          </p:sp>
        </p:grpSp>
        <p:sp>
          <p:nvSpPr>
            <p:cNvPr id="19" name="TextBox 18"/>
            <p:cNvSpPr txBox="1"/>
            <p:nvPr/>
          </p:nvSpPr>
          <p:spPr>
            <a:xfrm>
              <a:off x="5076056" y="3058108"/>
              <a:ext cx="792088"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rPr>
                <a:t>row </a:t>
              </a:r>
              <a:r>
                <a:rPr lang="en-US" i="1" dirty="0" err="1">
                  <a:solidFill>
                    <a:srgbClr val="000000"/>
                  </a:solidFill>
                </a:rPr>
                <a:t>i</a:t>
              </a:r>
              <a:endParaRPr lang="en-US" i="1" dirty="0">
                <a:solidFill>
                  <a:srgbClr val="000000"/>
                </a:solidFill>
              </a:endParaRPr>
            </a:p>
          </p:txBody>
        </p:sp>
      </p:grpSp>
      <p:grpSp>
        <p:nvGrpSpPr>
          <p:cNvPr id="12" name="Group 29"/>
          <p:cNvGrpSpPr/>
          <p:nvPr/>
        </p:nvGrpSpPr>
        <p:grpSpPr>
          <a:xfrm>
            <a:off x="5638800" y="2492896"/>
            <a:ext cx="2863044" cy="2401235"/>
            <a:chOff x="2830488" y="2816932"/>
            <a:chExt cx="2863044" cy="2401235"/>
          </a:xfrm>
        </p:grpSpPr>
        <p:pic>
          <p:nvPicPr>
            <p:cNvPr id="480259" name="Picture 3"/>
            <p:cNvPicPr>
              <a:picLocks noChangeAspect="1" noChangeArrowheads="1"/>
            </p:cNvPicPr>
            <p:nvPr/>
          </p:nvPicPr>
          <p:blipFill>
            <a:blip r:embed="rId9" cstate="print"/>
            <a:srcRect/>
            <a:stretch>
              <a:fillRect/>
            </a:stretch>
          </p:blipFill>
          <p:spPr bwMode="auto">
            <a:xfrm>
              <a:off x="3239852" y="2816932"/>
              <a:ext cx="2268253" cy="1518266"/>
            </a:xfrm>
            <a:prstGeom prst="rect">
              <a:avLst/>
            </a:prstGeom>
            <a:noFill/>
            <a:ln w="9525">
              <a:noFill/>
              <a:miter lim="800000"/>
              <a:headEnd/>
              <a:tailEnd/>
            </a:ln>
          </p:spPr>
        </p:pic>
        <p:sp>
          <p:nvSpPr>
            <p:cNvPr id="22" name="TextBox 21"/>
            <p:cNvSpPr txBox="1"/>
            <p:nvPr/>
          </p:nvSpPr>
          <p:spPr>
            <a:xfrm>
              <a:off x="2830488" y="4294837"/>
              <a:ext cx="2863044" cy="923330"/>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M matrix: </a:t>
              </a:r>
            </a:p>
            <a:p>
              <a:pPr algn="ctr" fontAlgn="base">
                <a:spcBef>
                  <a:spcPct val="0"/>
                </a:spcBef>
                <a:spcAft>
                  <a:spcPct val="0"/>
                </a:spcAft>
              </a:pPr>
              <a:r>
                <a:rPr lang="en-US" b="1" dirty="0">
                  <a:solidFill>
                    <a:srgbClr val="000000"/>
                  </a:solidFill>
                </a:rPr>
                <a:t>cumulative min energy</a:t>
              </a:r>
            </a:p>
            <a:p>
              <a:pPr algn="ctr" fontAlgn="base">
                <a:spcBef>
                  <a:spcPct val="0"/>
                </a:spcBef>
                <a:spcAft>
                  <a:spcPct val="0"/>
                </a:spcAft>
              </a:pPr>
              <a:r>
                <a:rPr lang="en-US" b="1" dirty="0">
                  <a:solidFill>
                    <a:srgbClr val="000000"/>
                  </a:solidFill>
                </a:rPr>
                <a:t>(for vertical seams)</a:t>
              </a:r>
            </a:p>
          </p:txBody>
        </p:sp>
      </p:grpSp>
      <p:grpSp>
        <p:nvGrpSpPr>
          <p:cNvPr id="13" name="Group 41"/>
          <p:cNvGrpSpPr/>
          <p:nvPr/>
        </p:nvGrpSpPr>
        <p:grpSpPr>
          <a:xfrm>
            <a:off x="503548" y="2528900"/>
            <a:ext cx="2592288" cy="2086491"/>
            <a:chOff x="431540" y="2528900"/>
            <a:chExt cx="2592288" cy="2086491"/>
          </a:xfrm>
        </p:grpSpPr>
        <p:pic>
          <p:nvPicPr>
            <p:cNvPr id="23" name="Picture 5"/>
            <p:cNvPicPr>
              <a:picLocks noChangeAspect="1" noChangeArrowheads="1"/>
            </p:cNvPicPr>
            <p:nvPr/>
          </p:nvPicPr>
          <p:blipFill>
            <a:blip r:embed="rId10" cstate="print"/>
            <a:srcRect/>
            <a:stretch>
              <a:fillRect/>
            </a:stretch>
          </p:blipFill>
          <p:spPr bwMode="auto">
            <a:xfrm>
              <a:off x="683568" y="2528900"/>
              <a:ext cx="2265928" cy="1512168"/>
            </a:xfrm>
            <a:prstGeom prst="rect">
              <a:avLst/>
            </a:prstGeom>
            <a:noFill/>
            <a:ln w="9525">
              <a:noFill/>
              <a:miter lim="800000"/>
              <a:headEnd/>
              <a:tailEnd/>
            </a:ln>
          </p:spPr>
        </p:pic>
        <p:sp>
          <p:nvSpPr>
            <p:cNvPr id="24" name="TextBox 23"/>
            <p:cNvSpPr txBox="1"/>
            <p:nvPr/>
          </p:nvSpPr>
          <p:spPr>
            <a:xfrm>
              <a:off x="431540" y="3969060"/>
              <a:ext cx="2592288" cy="646331"/>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Energy matrix</a:t>
              </a:r>
            </a:p>
            <a:p>
              <a:pPr algn="ctr" fontAlgn="base">
                <a:spcBef>
                  <a:spcPct val="0"/>
                </a:spcBef>
                <a:spcAft>
                  <a:spcPct val="0"/>
                </a:spcAft>
              </a:pPr>
              <a:r>
                <a:rPr lang="en-US" b="1" dirty="0">
                  <a:solidFill>
                    <a:srgbClr val="000000"/>
                  </a:solidFill>
                </a:rPr>
                <a:t>(gradient magnitude)</a:t>
              </a:r>
            </a:p>
          </p:txBody>
        </p:sp>
      </p:grpSp>
      <p:sp>
        <p:nvSpPr>
          <p:cNvPr id="25" name="TextBox 24"/>
          <p:cNvSpPr txBox="1"/>
          <p:nvPr/>
        </p:nvSpPr>
        <p:spPr>
          <a:xfrm>
            <a:off x="4860032" y="2555612"/>
            <a:ext cx="792088" cy="369332"/>
          </a:xfrm>
          <a:prstGeom prst="rect">
            <a:avLst/>
          </a:prstGeom>
          <a:noFill/>
        </p:spPr>
        <p:txBody>
          <a:bodyPr wrap="square" rtlCol="0">
            <a:spAutoFit/>
          </a:bodyPr>
          <a:lstStyle/>
          <a:p>
            <a:pPr fontAlgn="base">
              <a:spcBef>
                <a:spcPct val="0"/>
              </a:spcBef>
              <a:spcAft>
                <a:spcPct val="0"/>
              </a:spcAft>
            </a:pPr>
            <a:r>
              <a:rPr lang="en-US" i="1" dirty="0">
                <a:solidFill>
                  <a:srgbClr val="000000"/>
                </a:solidFill>
              </a:rPr>
              <a:t>j</a:t>
            </a:r>
          </a:p>
        </p:txBody>
      </p:sp>
      <p:sp>
        <p:nvSpPr>
          <p:cNvPr id="26" name="TextBox 25"/>
          <p:cNvSpPr txBox="1"/>
          <p:nvPr/>
        </p:nvSpPr>
        <p:spPr>
          <a:xfrm>
            <a:off x="5112060" y="2564904"/>
            <a:ext cx="792088" cy="369332"/>
          </a:xfrm>
          <a:prstGeom prst="rect">
            <a:avLst/>
          </a:prstGeom>
          <a:noFill/>
        </p:spPr>
        <p:txBody>
          <a:bodyPr wrap="square" rtlCol="0">
            <a:spAutoFit/>
          </a:bodyPr>
          <a:lstStyle/>
          <a:p>
            <a:pPr fontAlgn="base">
              <a:spcBef>
                <a:spcPct val="0"/>
              </a:spcBef>
              <a:spcAft>
                <a:spcPct val="0"/>
              </a:spcAft>
            </a:pPr>
            <a:r>
              <a:rPr lang="en-US" i="1" dirty="0">
                <a:solidFill>
                  <a:srgbClr val="000000"/>
                </a:solidFill>
              </a:rPr>
              <a:t>j+1</a:t>
            </a:r>
          </a:p>
        </p:txBody>
      </p:sp>
      <p:grpSp>
        <p:nvGrpSpPr>
          <p:cNvPr id="14" name="Group 42"/>
          <p:cNvGrpSpPr/>
          <p:nvPr/>
        </p:nvGrpSpPr>
        <p:grpSpPr>
          <a:xfrm>
            <a:off x="755576" y="2528900"/>
            <a:ext cx="217168" cy="72008"/>
            <a:chOff x="683568" y="2528900"/>
            <a:chExt cx="217168" cy="72008"/>
          </a:xfrm>
        </p:grpSpPr>
        <p:sp>
          <p:nvSpPr>
            <p:cNvPr id="31" name="Rectangle 30"/>
            <p:cNvSpPr/>
            <p:nvPr/>
          </p:nvSpPr>
          <p:spPr bwMode="auto">
            <a:xfrm>
              <a:off x="683568" y="2528900"/>
              <a:ext cx="73152" cy="720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32" name="Rectangle 31"/>
            <p:cNvSpPr/>
            <p:nvPr/>
          </p:nvSpPr>
          <p:spPr bwMode="auto">
            <a:xfrm>
              <a:off x="755576" y="2528900"/>
              <a:ext cx="73152" cy="720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33" name="Rectangle 32"/>
            <p:cNvSpPr/>
            <p:nvPr/>
          </p:nvSpPr>
          <p:spPr bwMode="auto">
            <a:xfrm>
              <a:off x="827584" y="2528900"/>
              <a:ext cx="73152" cy="720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grpSp>
      <p:sp>
        <p:nvSpPr>
          <p:cNvPr id="34" name="Rectangle 33"/>
          <p:cNvSpPr/>
          <p:nvPr/>
        </p:nvSpPr>
        <p:spPr bwMode="auto">
          <a:xfrm>
            <a:off x="827584" y="2600908"/>
            <a:ext cx="73152" cy="720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cxnSp>
        <p:nvCxnSpPr>
          <p:cNvPr id="37" name="Shape 36"/>
          <p:cNvCxnSpPr>
            <a:stCxn id="11" idx="2"/>
            <a:endCxn id="34" idx="3"/>
          </p:cNvCxnSpPr>
          <p:nvPr/>
        </p:nvCxnSpPr>
        <p:spPr bwMode="auto">
          <a:xfrm rot="5400000" flipH="1">
            <a:off x="2548640" y="989008"/>
            <a:ext cx="766936" cy="4062744"/>
          </a:xfrm>
          <a:prstGeom prst="curvedConnector4">
            <a:avLst>
              <a:gd name="adj1" fmla="val -29807"/>
              <a:gd name="adj2" fmla="val 52344"/>
            </a:avLst>
          </a:prstGeom>
          <a:solidFill>
            <a:schemeClr val="accent1"/>
          </a:solidFill>
          <a:ln w="9525" cap="flat" cmpd="sng" algn="ctr">
            <a:solidFill>
              <a:schemeClr val="accent1">
                <a:lumMod val="90000"/>
              </a:schemeClr>
            </a:solidFill>
            <a:prstDash val="solid"/>
            <a:round/>
            <a:headEnd type="none" w="med" len="med"/>
            <a:tailEnd type="arrow"/>
          </a:ln>
          <a:effectLst/>
        </p:spPr>
      </p:cxnSp>
      <p:sp>
        <p:nvSpPr>
          <p:cNvPr id="44" name="Rectangle 43"/>
          <p:cNvSpPr/>
          <p:nvPr/>
        </p:nvSpPr>
        <p:spPr bwMode="auto">
          <a:xfrm>
            <a:off x="6048164" y="2492896"/>
            <a:ext cx="2268252" cy="151216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40" name="Rectangle 39"/>
          <p:cNvSpPr/>
          <p:nvPr/>
        </p:nvSpPr>
        <p:spPr bwMode="auto">
          <a:xfrm>
            <a:off x="6084168" y="2528900"/>
            <a:ext cx="73152" cy="7200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cxnSp>
        <p:nvCxnSpPr>
          <p:cNvPr id="39" name="Shape 38"/>
          <p:cNvCxnSpPr>
            <a:stCxn id="11" idx="2"/>
            <a:endCxn id="40" idx="2"/>
          </p:cNvCxnSpPr>
          <p:nvPr/>
        </p:nvCxnSpPr>
        <p:spPr bwMode="auto">
          <a:xfrm rot="5400000" flipH="1" flipV="1">
            <a:off x="5140642" y="2423746"/>
            <a:ext cx="802940" cy="1157264"/>
          </a:xfrm>
          <a:prstGeom prst="curvedConnector3">
            <a:avLst>
              <a:gd name="adj1" fmla="val -28470"/>
            </a:avLst>
          </a:prstGeom>
          <a:solidFill>
            <a:schemeClr val="accent1"/>
          </a:solidFill>
          <a:ln w="9525" cap="flat" cmpd="sng" algn="ctr">
            <a:solidFill>
              <a:schemeClr val="accent1">
                <a:lumMod val="90000"/>
              </a:schemeClr>
            </a:solidFill>
            <a:prstDash val="solid"/>
            <a:round/>
            <a:headEnd type="none" w="med" len="med"/>
            <a:tailEnd type="arrow"/>
          </a:ln>
          <a:effectLst/>
        </p:spPr>
      </p:cxnSp>
      <p:pic>
        <p:nvPicPr>
          <p:cNvPr id="51" name="Picture 4"/>
          <p:cNvPicPr>
            <a:picLocks noChangeAspect="1" noChangeArrowheads="1"/>
          </p:cNvPicPr>
          <p:nvPr/>
        </p:nvPicPr>
        <p:blipFill>
          <a:blip r:embed="rId11" cstate="print"/>
          <a:srcRect/>
          <a:stretch>
            <a:fillRect/>
          </a:stretch>
        </p:blipFill>
        <p:spPr bwMode="auto">
          <a:xfrm>
            <a:off x="6048164" y="2492896"/>
            <a:ext cx="2268251" cy="1513718"/>
          </a:xfrm>
          <a:prstGeom prst="rect">
            <a:avLst/>
          </a:prstGeom>
          <a:noFill/>
          <a:ln w="9525">
            <a:noFill/>
            <a:miter lim="800000"/>
            <a:headEnd/>
            <a:tailEnd/>
          </a:ln>
        </p:spPr>
      </p:pic>
      <p:sp>
        <p:nvSpPr>
          <p:cNvPr id="45" name="Rectangle 44"/>
          <p:cNvSpPr/>
          <p:nvPr/>
        </p:nvSpPr>
        <p:spPr bwMode="auto">
          <a:xfrm>
            <a:off x="6696236" y="3933056"/>
            <a:ext cx="73152" cy="72008"/>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grpSp>
        <p:nvGrpSpPr>
          <p:cNvPr id="15" name="Group 46"/>
          <p:cNvGrpSpPr/>
          <p:nvPr/>
        </p:nvGrpSpPr>
        <p:grpSpPr>
          <a:xfrm>
            <a:off x="6624228" y="3861048"/>
            <a:ext cx="217168" cy="72008"/>
            <a:chOff x="683568" y="2528900"/>
            <a:chExt cx="217168" cy="72008"/>
          </a:xfrm>
        </p:grpSpPr>
        <p:sp>
          <p:nvSpPr>
            <p:cNvPr id="48" name="Rectangle 47"/>
            <p:cNvSpPr/>
            <p:nvPr/>
          </p:nvSpPr>
          <p:spPr bwMode="auto">
            <a:xfrm>
              <a:off x="683568" y="2528900"/>
              <a:ext cx="73152" cy="720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49" name="Rectangle 48"/>
            <p:cNvSpPr/>
            <p:nvPr/>
          </p:nvSpPr>
          <p:spPr bwMode="auto">
            <a:xfrm>
              <a:off x="755576" y="2528900"/>
              <a:ext cx="73152" cy="720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50" name="Rectangle 49"/>
            <p:cNvSpPr/>
            <p:nvPr/>
          </p:nvSpPr>
          <p:spPr bwMode="auto">
            <a:xfrm>
              <a:off x="827584" y="2528900"/>
              <a:ext cx="73152" cy="720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grpSp>
      <p:grpSp>
        <p:nvGrpSpPr>
          <p:cNvPr id="20" name="Group 51"/>
          <p:cNvGrpSpPr/>
          <p:nvPr/>
        </p:nvGrpSpPr>
        <p:grpSpPr>
          <a:xfrm>
            <a:off x="6551076" y="3789040"/>
            <a:ext cx="217168" cy="72008"/>
            <a:chOff x="683568" y="2528900"/>
            <a:chExt cx="217168" cy="72008"/>
          </a:xfrm>
        </p:grpSpPr>
        <p:sp>
          <p:nvSpPr>
            <p:cNvPr id="53" name="Rectangle 52"/>
            <p:cNvSpPr/>
            <p:nvPr/>
          </p:nvSpPr>
          <p:spPr bwMode="auto">
            <a:xfrm>
              <a:off x="683568" y="2528900"/>
              <a:ext cx="73152" cy="720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54" name="Rectangle 53"/>
            <p:cNvSpPr/>
            <p:nvPr/>
          </p:nvSpPr>
          <p:spPr bwMode="auto">
            <a:xfrm>
              <a:off x="755576" y="2528900"/>
              <a:ext cx="73152" cy="720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55" name="Rectangle 54"/>
            <p:cNvSpPr/>
            <p:nvPr/>
          </p:nvSpPr>
          <p:spPr bwMode="auto">
            <a:xfrm>
              <a:off x="827584" y="2528900"/>
              <a:ext cx="73152" cy="720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grpSp>
      <p:grpSp>
        <p:nvGrpSpPr>
          <p:cNvPr id="21" name="Group 55"/>
          <p:cNvGrpSpPr/>
          <p:nvPr/>
        </p:nvGrpSpPr>
        <p:grpSpPr>
          <a:xfrm>
            <a:off x="6552220" y="3717032"/>
            <a:ext cx="217168" cy="72008"/>
            <a:chOff x="683568" y="2528900"/>
            <a:chExt cx="217168" cy="72008"/>
          </a:xfrm>
        </p:grpSpPr>
        <p:sp>
          <p:nvSpPr>
            <p:cNvPr id="57" name="Rectangle 56"/>
            <p:cNvSpPr/>
            <p:nvPr/>
          </p:nvSpPr>
          <p:spPr bwMode="auto">
            <a:xfrm>
              <a:off x="683568" y="2528900"/>
              <a:ext cx="73152" cy="720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58" name="Rectangle 57"/>
            <p:cNvSpPr/>
            <p:nvPr/>
          </p:nvSpPr>
          <p:spPr bwMode="auto">
            <a:xfrm>
              <a:off x="755576" y="2528900"/>
              <a:ext cx="73152" cy="720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59" name="Rectangle 58"/>
            <p:cNvSpPr/>
            <p:nvPr/>
          </p:nvSpPr>
          <p:spPr bwMode="auto">
            <a:xfrm>
              <a:off x="827584" y="2528900"/>
              <a:ext cx="73152" cy="720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grpSp>
      <p:grpSp>
        <p:nvGrpSpPr>
          <p:cNvPr id="27" name="Group 59"/>
          <p:cNvGrpSpPr/>
          <p:nvPr/>
        </p:nvGrpSpPr>
        <p:grpSpPr>
          <a:xfrm>
            <a:off x="6479068" y="3645024"/>
            <a:ext cx="217168" cy="72008"/>
            <a:chOff x="683568" y="2528900"/>
            <a:chExt cx="217168" cy="72008"/>
          </a:xfrm>
        </p:grpSpPr>
        <p:sp>
          <p:nvSpPr>
            <p:cNvPr id="61" name="Rectangle 60"/>
            <p:cNvSpPr/>
            <p:nvPr/>
          </p:nvSpPr>
          <p:spPr bwMode="auto">
            <a:xfrm>
              <a:off x="683568" y="2528900"/>
              <a:ext cx="73152" cy="720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62" name="Rectangle 61"/>
            <p:cNvSpPr/>
            <p:nvPr/>
          </p:nvSpPr>
          <p:spPr bwMode="auto">
            <a:xfrm>
              <a:off x="755576" y="2528900"/>
              <a:ext cx="73152" cy="720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63" name="Rectangle 62"/>
            <p:cNvSpPr/>
            <p:nvPr/>
          </p:nvSpPr>
          <p:spPr bwMode="auto">
            <a:xfrm>
              <a:off x="827584" y="2528900"/>
              <a:ext cx="73152" cy="7200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grpSp>
      <p:sp>
        <p:nvSpPr>
          <p:cNvPr id="64" name="Rectangle 63"/>
          <p:cNvSpPr/>
          <p:nvPr/>
        </p:nvSpPr>
        <p:spPr bwMode="auto">
          <a:xfrm>
            <a:off x="6623084" y="3861048"/>
            <a:ext cx="73152" cy="72008"/>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65" name="Rectangle 64"/>
          <p:cNvSpPr/>
          <p:nvPr/>
        </p:nvSpPr>
        <p:spPr bwMode="auto">
          <a:xfrm>
            <a:off x="6624228" y="3789040"/>
            <a:ext cx="73152" cy="72008"/>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66" name="Rectangle 65"/>
          <p:cNvSpPr/>
          <p:nvPr/>
        </p:nvSpPr>
        <p:spPr bwMode="auto">
          <a:xfrm>
            <a:off x="6552220" y="3717032"/>
            <a:ext cx="73152" cy="72008"/>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67" name="Rectangle 66"/>
          <p:cNvSpPr/>
          <p:nvPr/>
        </p:nvSpPr>
        <p:spPr bwMode="auto">
          <a:xfrm>
            <a:off x="6480212" y="3645024"/>
            <a:ext cx="73152" cy="72008"/>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60" name="TextBox 59"/>
          <p:cNvSpPr txBox="1"/>
          <p:nvPr/>
        </p:nvSpPr>
        <p:spPr>
          <a:xfrm>
            <a:off x="0" y="6629400"/>
            <a:ext cx="5334000" cy="276999"/>
          </a:xfrm>
          <a:prstGeom prst="rect">
            <a:avLst/>
          </a:prstGeom>
          <a:noFill/>
        </p:spPr>
        <p:txBody>
          <a:bodyPr wrap="square" rtlCol="0">
            <a:spAutoFit/>
          </a:bodyPr>
          <a:lstStyle/>
          <a:p>
            <a:r>
              <a:rPr lang="en-US" sz="1200" dirty="0">
                <a:solidFill>
                  <a:srgbClr val="000000"/>
                </a:solidFill>
              </a:rPr>
              <a:t>Kristen Grauman, UT-Austin</a:t>
            </a:r>
          </a:p>
        </p:txBody>
      </p:sp>
      <p:pic>
        <p:nvPicPr>
          <p:cNvPr id="28" name="Audio 2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51599829"/>
      </p:ext>
    </p:extLst>
  </p:cSld>
  <p:clrMapOvr>
    <a:masterClrMapping/>
  </p:clrMapOvr>
  <mc:AlternateContent xmlns:mc="http://schemas.openxmlformats.org/markup-compatibility/2006">
    <mc:Choice xmlns:p14="http://schemas.microsoft.com/office/powerpoint/2010/main" Requires="p14">
      <p:transition spd="slow" p14:dur="2000" advTm="173665"/>
    </mc:Choice>
    <mc:Fallback>
      <p:transition spd="slow" advTm="173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3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39"/>
                                        </p:tgtEl>
                                        <p:attrNameLst>
                                          <p:attrName>style.visibility</p:attrName>
                                        </p:attrNameLst>
                                      </p:cBhvr>
                                      <p:to>
                                        <p:strVal val="hidden"/>
                                      </p:to>
                                    </p:set>
                                  </p:childTnLst>
                                </p:cTn>
                              </p:par>
                              <p:par>
                                <p:cTn id="66" presetID="1" presetClass="exit" presetSubtype="0" fill="hold" grpId="0" nodeType="withEffect">
                                  <p:stCondLst>
                                    <p:cond delay="0"/>
                                  </p:stCondLst>
                                  <p:childTnLst>
                                    <p:set>
                                      <p:cBhvr>
                                        <p:cTn id="67" dur="1" fill="hold">
                                          <p:stCondLst>
                                            <p:cond delay="0"/>
                                          </p:stCondLst>
                                        </p:cTn>
                                        <p:tgtEl>
                                          <p:spTgt spid="4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51"/>
                                        </p:tgtEl>
                                        <p:attrNameLst>
                                          <p:attrName>style.visibility</p:attrName>
                                        </p:attrNameLst>
                                      </p:cBhvr>
                                      <p:to>
                                        <p:strVal val="visible"/>
                                      </p:to>
                                    </p:set>
                                  </p:childTnLst>
                                </p:cTn>
                              </p:par>
                              <p:par>
                                <p:cTn id="88" presetID="9" presetClass="emph" presetSubtype="0" nodeType="withEffect">
                                  <p:stCondLst>
                                    <p:cond delay="0"/>
                                  </p:stCondLst>
                                  <p:childTnLst>
                                    <p:set>
                                      <p:cBhvr rctx="PPT">
                                        <p:cTn id="89" dur="indefinite"/>
                                        <p:tgtEl>
                                          <p:spTgt spid="51"/>
                                        </p:tgtEl>
                                        <p:attrNameLst>
                                          <p:attrName>style.opacity</p:attrName>
                                        </p:attrNameLst>
                                      </p:cBhvr>
                                      <p:to>
                                        <p:strVal val="0.25"/>
                                      </p:to>
                                    </p:set>
                                    <p:animEffect filter="image" prLst="opacity: 0.25">
                                      <p:cBhvr rctx="IE">
                                        <p:cTn id="90" dur="indefinite"/>
                                        <p:tgtEl>
                                          <p:spTgt spid="51"/>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3" fill="hold" display="0">
                  <p:stCondLst>
                    <p:cond delay="indefinite"/>
                  </p:stCondLst>
                  <p:endCondLst>
                    <p:cond evt="onStopAudio" delay="0">
                      <p:tgtEl>
                        <p:sldTgt/>
                      </p:tgtEl>
                    </p:cond>
                  </p:endCondLst>
                </p:cTn>
                <p:tgtEl>
                  <p:spTgt spid="28"/>
                </p:tgtEl>
              </p:cMediaNode>
            </p:audio>
          </p:childTnLst>
        </p:cTn>
      </p:par>
    </p:tnLst>
    <p:bldLst>
      <p:bldP spid="17" grpId="0"/>
      <p:bldP spid="25" grpId="0"/>
      <p:bldP spid="26" grpId="0"/>
      <p:bldP spid="34" grpId="0" animBg="1"/>
      <p:bldP spid="44" grpId="0" animBg="1"/>
      <p:bldP spid="44" grpId="1" animBg="1"/>
      <p:bldP spid="40" grpId="0" animBg="1"/>
      <p:bldP spid="45" grpId="0" animBg="1"/>
      <p:bldP spid="64" grpId="0" animBg="1"/>
      <p:bldP spid="65" grpId="0" animBg="1"/>
      <p:bldP spid="66" grpId="0" animBg="1"/>
      <p:bldP spid="6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p:cNvSpPr txBox="1">
            <a:spLocks/>
          </p:cNvSpPr>
          <p:nvPr/>
        </p:nvSpPr>
        <p:spPr bwMode="auto">
          <a:xfrm>
            <a:off x="611560" y="80628"/>
            <a:ext cx="809866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3800" kern="0" dirty="0">
                <a:solidFill>
                  <a:srgbClr val="000000"/>
                </a:solidFill>
              </a:rPr>
              <a:t>Example</a:t>
            </a:r>
          </a:p>
        </p:txBody>
      </p:sp>
      <p:grpSp>
        <p:nvGrpSpPr>
          <p:cNvPr id="2" name="Group 8"/>
          <p:cNvGrpSpPr/>
          <p:nvPr/>
        </p:nvGrpSpPr>
        <p:grpSpPr>
          <a:xfrm>
            <a:off x="1871700" y="2096852"/>
            <a:ext cx="2052228" cy="2304256"/>
            <a:chOff x="1223628" y="1052736"/>
            <a:chExt cx="2052228" cy="2304256"/>
          </a:xfrm>
        </p:grpSpPr>
        <p:sp>
          <p:nvSpPr>
            <p:cNvPr id="6" name="Rectangle 5"/>
            <p:cNvSpPr/>
            <p:nvPr/>
          </p:nvSpPr>
          <p:spPr bwMode="auto">
            <a:xfrm>
              <a:off x="1223628" y="1052736"/>
              <a:ext cx="2052228" cy="2232248"/>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graphicFrame>
          <p:nvGraphicFramePr>
            <p:cNvPr id="4" name="Object 3"/>
            <p:cNvGraphicFramePr>
              <a:graphicFrameLocks noChangeAspect="1"/>
            </p:cNvGraphicFramePr>
            <p:nvPr/>
          </p:nvGraphicFramePr>
          <p:xfrm>
            <a:off x="1367644" y="1196752"/>
            <a:ext cx="1728192" cy="2160240"/>
          </p:xfrm>
          <a:graphic>
            <a:graphicData uri="http://schemas.openxmlformats.org/presentationml/2006/ole">
              <mc:AlternateContent xmlns:mc="http://schemas.openxmlformats.org/markup-compatibility/2006">
                <mc:Choice xmlns:v="urn:schemas-microsoft-com:vml" Requires="v">
                  <p:oleObj spid="_x0000_s10422" name="Equation" r:id="rId5" imgW="406224" imgH="507780" progId="Equation.3">
                    <p:embed/>
                  </p:oleObj>
                </mc:Choice>
                <mc:Fallback>
                  <p:oleObj name="Equation" r:id="rId5" imgW="406224" imgH="5077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7644" y="1196752"/>
                          <a:ext cx="1728192" cy="21602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7" name="Picture 5"/>
          <p:cNvPicPr>
            <a:picLocks noChangeAspect="1" noChangeArrowheads="1"/>
          </p:cNvPicPr>
          <p:nvPr/>
        </p:nvPicPr>
        <p:blipFill>
          <a:blip r:embed="rId7" cstate="print"/>
          <a:srcRect/>
          <a:stretch>
            <a:fillRect/>
          </a:stretch>
        </p:blipFill>
        <p:spPr bwMode="auto">
          <a:xfrm>
            <a:off x="1763688" y="4726885"/>
            <a:ext cx="2265928" cy="1512168"/>
          </a:xfrm>
          <a:prstGeom prst="rect">
            <a:avLst/>
          </a:prstGeom>
          <a:noFill/>
          <a:ln w="9525">
            <a:noFill/>
            <a:miter lim="800000"/>
            <a:headEnd/>
            <a:tailEnd/>
          </a:ln>
        </p:spPr>
      </p:pic>
      <p:sp>
        <p:nvSpPr>
          <p:cNvPr id="8" name="TextBox 7"/>
          <p:cNvSpPr txBox="1"/>
          <p:nvPr/>
        </p:nvSpPr>
        <p:spPr>
          <a:xfrm>
            <a:off x="1511660" y="6167045"/>
            <a:ext cx="2592288" cy="646331"/>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Energy matrix</a:t>
            </a:r>
          </a:p>
          <a:p>
            <a:pPr algn="ctr" fontAlgn="base">
              <a:spcBef>
                <a:spcPct val="0"/>
              </a:spcBef>
              <a:spcAft>
                <a:spcPct val="0"/>
              </a:spcAft>
            </a:pPr>
            <a:r>
              <a:rPr lang="en-US" b="1" dirty="0">
                <a:solidFill>
                  <a:srgbClr val="000000"/>
                </a:solidFill>
              </a:rPr>
              <a:t>(gradient magnitude)</a:t>
            </a:r>
          </a:p>
        </p:txBody>
      </p:sp>
      <p:pic>
        <p:nvPicPr>
          <p:cNvPr id="481283" name="Picture 3"/>
          <p:cNvPicPr>
            <a:picLocks noChangeAspect="1" noChangeArrowheads="1"/>
          </p:cNvPicPr>
          <p:nvPr/>
        </p:nvPicPr>
        <p:blipFill>
          <a:blip r:embed="rId8" cstate="print"/>
          <a:srcRect/>
          <a:stretch>
            <a:fillRect/>
          </a:stretch>
        </p:blipFill>
        <p:spPr bwMode="auto">
          <a:xfrm>
            <a:off x="5076056" y="4726885"/>
            <a:ext cx="2196244" cy="1470067"/>
          </a:xfrm>
          <a:prstGeom prst="rect">
            <a:avLst/>
          </a:prstGeom>
          <a:noFill/>
          <a:ln w="9525">
            <a:noFill/>
            <a:miter lim="800000"/>
            <a:headEnd/>
            <a:tailEnd/>
          </a:ln>
        </p:spPr>
      </p:pic>
      <p:sp>
        <p:nvSpPr>
          <p:cNvPr id="10" name="TextBox 9"/>
          <p:cNvSpPr txBox="1"/>
          <p:nvPr/>
        </p:nvSpPr>
        <p:spPr>
          <a:xfrm>
            <a:off x="4896036" y="6203049"/>
            <a:ext cx="2520280" cy="646331"/>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M matrix</a:t>
            </a:r>
          </a:p>
          <a:p>
            <a:pPr algn="ctr" fontAlgn="base">
              <a:spcBef>
                <a:spcPct val="0"/>
              </a:spcBef>
              <a:spcAft>
                <a:spcPct val="0"/>
              </a:spcAft>
            </a:pPr>
            <a:r>
              <a:rPr lang="en-US" b="1" dirty="0">
                <a:solidFill>
                  <a:srgbClr val="000000"/>
                </a:solidFill>
              </a:rPr>
              <a:t>(for vertical seams)</a:t>
            </a:r>
          </a:p>
        </p:txBody>
      </p:sp>
      <p:sp>
        <p:nvSpPr>
          <p:cNvPr id="12" name="Rectangle 11"/>
          <p:cNvSpPr/>
          <p:nvPr/>
        </p:nvSpPr>
        <p:spPr bwMode="auto">
          <a:xfrm>
            <a:off x="5148064" y="2096852"/>
            <a:ext cx="2052228" cy="2232248"/>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graphicFrame>
        <p:nvGraphicFramePr>
          <p:cNvPr id="13" name="Object 12"/>
          <p:cNvGraphicFramePr>
            <a:graphicFrameLocks noChangeAspect="1"/>
          </p:cNvGraphicFramePr>
          <p:nvPr/>
        </p:nvGraphicFramePr>
        <p:xfrm>
          <a:off x="5292079" y="2168860"/>
          <a:ext cx="1925015" cy="2124236"/>
        </p:xfrm>
        <a:graphic>
          <a:graphicData uri="http://schemas.openxmlformats.org/presentationml/2006/ole">
            <mc:AlternateContent xmlns:mc="http://schemas.openxmlformats.org/markup-compatibility/2006">
              <mc:Choice xmlns:v="urn:schemas-microsoft-com:vml" Requires="v">
                <p:oleObj spid="_x0000_s10423" name="Equation" r:id="rId9" imgW="609336" imgH="672808" progId="Equation.3">
                  <p:embed/>
                </p:oleObj>
              </mc:Choice>
              <mc:Fallback>
                <p:oleObj name="Equation" r:id="rId9" imgW="609336" imgH="672808"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079" y="2168860"/>
                        <a:ext cx="1925015" cy="21242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22"/>
          <p:cNvGrpSpPr/>
          <p:nvPr/>
        </p:nvGrpSpPr>
        <p:grpSpPr>
          <a:xfrm>
            <a:off x="5328084" y="2204864"/>
            <a:ext cx="1728192" cy="612068"/>
            <a:chOff x="5328084" y="2204864"/>
            <a:chExt cx="1728192" cy="612068"/>
          </a:xfrm>
        </p:grpSpPr>
        <p:sp>
          <p:nvSpPr>
            <p:cNvPr id="14" name="Rectangle 13"/>
            <p:cNvSpPr/>
            <p:nvPr/>
          </p:nvSpPr>
          <p:spPr bwMode="auto">
            <a:xfrm>
              <a:off x="5328084" y="2204864"/>
              <a:ext cx="468052" cy="612068"/>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5" name="Rectangle 14"/>
            <p:cNvSpPr/>
            <p:nvPr/>
          </p:nvSpPr>
          <p:spPr bwMode="auto">
            <a:xfrm>
              <a:off x="5940152" y="2204864"/>
              <a:ext cx="468052" cy="612068"/>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6" name="Rectangle 15"/>
            <p:cNvSpPr/>
            <p:nvPr/>
          </p:nvSpPr>
          <p:spPr bwMode="auto">
            <a:xfrm>
              <a:off x="6588224" y="2204864"/>
              <a:ext cx="468052" cy="612068"/>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grpSp>
      <p:sp>
        <p:nvSpPr>
          <p:cNvPr id="17" name="Rectangle 16"/>
          <p:cNvSpPr/>
          <p:nvPr/>
        </p:nvSpPr>
        <p:spPr bwMode="auto">
          <a:xfrm>
            <a:off x="5328084" y="2924944"/>
            <a:ext cx="468052" cy="612068"/>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8" name="Rectangle 17"/>
          <p:cNvSpPr/>
          <p:nvPr/>
        </p:nvSpPr>
        <p:spPr bwMode="auto">
          <a:xfrm>
            <a:off x="5940152" y="2924944"/>
            <a:ext cx="468052" cy="612068"/>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9" name="Rectangle 18"/>
          <p:cNvSpPr/>
          <p:nvPr/>
        </p:nvSpPr>
        <p:spPr bwMode="auto">
          <a:xfrm>
            <a:off x="6588224" y="2924944"/>
            <a:ext cx="468052" cy="612068"/>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20" name="Rectangle 19"/>
          <p:cNvSpPr/>
          <p:nvPr/>
        </p:nvSpPr>
        <p:spPr bwMode="auto">
          <a:xfrm>
            <a:off x="5328084" y="3645024"/>
            <a:ext cx="468052" cy="612068"/>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21" name="Rectangle 20"/>
          <p:cNvSpPr/>
          <p:nvPr/>
        </p:nvSpPr>
        <p:spPr bwMode="auto">
          <a:xfrm>
            <a:off x="5976156" y="3645024"/>
            <a:ext cx="468052" cy="612068"/>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22" name="Rectangle 21"/>
          <p:cNvSpPr/>
          <p:nvPr/>
        </p:nvSpPr>
        <p:spPr bwMode="auto">
          <a:xfrm>
            <a:off x="6588224" y="3645024"/>
            <a:ext cx="504056" cy="612068"/>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graphicFrame>
        <p:nvGraphicFramePr>
          <p:cNvPr id="481285" name="Object 5"/>
          <p:cNvGraphicFramePr>
            <a:graphicFrameLocks noChangeAspect="1"/>
          </p:cNvGraphicFramePr>
          <p:nvPr/>
        </p:nvGraphicFramePr>
        <p:xfrm>
          <a:off x="755576" y="1340768"/>
          <a:ext cx="8107362" cy="422275"/>
        </p:xfrm>
        <a:graphic>
          <a:graphicData uri="http://schemas.openxmlformats.org/presentationml/2006/ole">
            <mc:AlternateContent xmlns:mc="http://schemas.openxmlformats.org/markup-compatibility/2006">
              <mc:Choice xmlns:v="urn:schemas-microsoft-com:vml" Requires="v">
                <p:oleObj spid="_x0000_s10424" name="Equation" r:id="rId11" imgW="4140200" imgH="215900" progId="Equation.3">
                  <p:embed/>
                </p:oleObj>
              </mc:Choice>
              <mc:Fallback>
                <p:oleObj name="Equation" r:id="rId11" imgW="4140200" imgH="2159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576" y="1340768"/>
                        <a:ext cx="8107362"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TextBox 23"/>
          <p:cNvSpPr txBox="1"/>
          <p:nvPr/>
        </p:nvSpPr>
        <p:spPr>
          <a:xfrm>
            <a:off x="0" y="6629400"/>
            <a:ext cx="5334000" cy="276999"/>
          </a:xfrm>
          <a:prstGeom prst="rect">
            <a:avLst/>
          </a:prstGeom>
          <a:noFill/>
        </p:spPr>
        <p:txBody>
          <a:bodyPr wrap="square" rtlCol="0">
            <a:spAutoFit/>
          </a:bodyPr>
          <a:lstStyle/>
          <a:p>
            <a:r>
              <a:rPr lang="en-US" sz="1200" dirty="0">
                <a:solidFill>
                  <a:srgbClr val="000000"/>
                </a:solidFill>
              </a:rPr>
              <a:t>Kristen Grauman, UT-Austin</a:t>
            </a:r>
          </a:p>
        </p:txBody>
      </p:sp>
      <p:sp>
        <p:nvSpPr>
          <p:cNvPr id="25" name="TextBox 24"/>
          <p:cNvSpPr txBox="1"/>
          <p:nvPr/>
        </p:nvSpPr>
        <p:spPr>
          <a:xfrm>
            <a:off x="7289101" y="2312876"/>
            <a:ext cx="1676693" cy="1200329"/>
          </a:xfrm>
          <a:prstGeom prst="rect">
            <a:avLst/>
          </a:prstGeom>
          <a:noFill/>
        </p:spPr>
        <p:txBody>
          <a:bodyPr wrap="square" rtlCol="0">
            <a:spAutoFit/>
          </a:bodyPr>
          <a:lstStyle/>
          <a:p>
            <a:r>
              <a:rPr lang="en-US" dirty="0"/>
              <a:t>First, compute cumulative energy from raw energy</a:t>
            </a:r>
          </a:p>
        </p:txBody>
      </p:sp>
    </p:spTree>
    <p:custDataLst>
      <p:tags r:id="rId2"/>
    </p:custDataLst>
    <p:extLst>
      <p:ext uri="{BB962C8B-B14F-4D97-AF65-F5344CB8AC3E}">
        <p14:creationId xmlns:p14="http://schemas.microsoft.com/office/powerpoint/2010/main" val="3712544115"/>
      </p:ext>
    </p:extLst>
  </p:cSld>
  <p:clrMapOvr>
    <a:masterClrMapping/>
  </p:clrMapOvr>
  <mc:AlternateContent xmlns:mc="http://schemas.openxmlformats.org/markup-compatibility/2006">
    <mc:Choice xmlns:p14="http://schemas.microsoft.com/office/powerpoint/2010/main" Requires="p14">
      <p:transition spd="slow" p14:dur="2000" advTm="244967"/>
    </mc:Choice>
    <mc:Fallback>
      <p:transition spd="slow" advTm="2449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p:cNvSpPr txBox="1">
            <a:spLocks/>
          </p:cNvSpPr>
          <p:nvPr/>
        </p:nvSpPr>
        <p:spPr bwMode="auto">
          <a:xfrm>
            <a:off x="611560" y="80628"/>
            <a:ext cx="809866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3800" kern="0" dirty="0">
                <a:solidFill>
                  <a:srgbClr val="000000"/>
                </a:solidFill>
              </a:rPr>
              <a:t>Example</a:t>
            </a:r>
          </a:p>
        </p:txBody>
      </p:sp>
      <p:grpSp>
        <p:nvGrpSpPr>
          <p:cNvPr id="2" name="Group 8"/>
          <p:cNvGrpSpPr/>
          <p:nvPr/>
        </p:nvGrpSpPr>
        <p:grpSpPr>
          <a:xfrm>
            <a:off x="1871700" y="2096852"/>
            <a:ext cx="2052228" cy="2304256"/>
            <a:chOff x="1223628" y="1052736"/>
            <a:chExt cx="2052228" cy="2304256"/>
          </a:xfrm>
        </p:grpSpPr>
        <p:sp>
          <p:nvSpPr>
            <p:cNvPr id="6" name="Rectangle 5"/>
            <p:cNvSpPr/>
            <p:nvPr/>
          </p:nvSpPr>
          <p:spPr bwMode="auto">
            <a:xfrm>
              <a:off x="1223628" y="1052736"/>
              <a:ext cx="2052228" cy="2232248"/>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graphicFrame>
          <p:nvGraphicFramePr>
            <p:cNvPr id="4" name="Object 3"/>
            <p:cNvGraphicFramePr>
              <a:graphicFrameLocks noChangeAspect="1"/>
            </p:cNvGraphicFramePr>
            <p:nvPr/>
          </p:nvGraphicFramePr>
          <p:xfrm>
            <a:off x="1367644" y="1196752"/>
            <a:ext cx="1728192" cy="2160240"/>
          </p:xfrm>
          <a:graphic>
            <a:graphicData uri="http://schemas.openxmlformats.org/presentationml/2006/ole">
              <mc:AlternateContent xmlns:mc="http://schemas.openxmlformats.org/markup-compatibility/2006">
                <mc:Choice xmlns:v="urn:schemas-microsoft-com:vml" Requires="v">
                  <p:oleObj spid="_x0000_s11449" name="Equation" r:id="rId7" imgW="406224" imgH="507780" progId="Equation.3">
                    <p:embed/>
                  </p:oleObj>
                </mc:Choice>
                <mc:Fallback>
                  <p:oleObj name="Equation" r:id="rId7" imgW="406224" imgH="5077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7644" y="1196752"/>
                          <a:ext cx="1728192" cy="21602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7" name="Picture 5"/>
          <p:cNvPicPr>
            <a:picLocks noChangeAspect="1" noChangeArrowheads="1"/>
          </p:cNvPicPr>
          <p:nvPr/>
        </p:nvPicPr>
        <p:blipFill>
          <a:blip r:embed="rId9" cstate="print"/>
          <a:srcRect/>
          <a:stretch>
            <a:fillRect/>
          </a:stretch>
        </p:blipFill>
        <p:spPr bwMode="auto">
          <a:xfrm>
            <a:off x="1763688" y="4726885"/>
            <a:ext cx="2265928" cy="1512168"/>
          </a:xfrm>
          <a:prstGeom prst="rect">
            <a:avLst/>
          </a:prstGeom>
          <a:noFill/>
          <a:ln w="9525">
            <a:noFill/>
            <a:miter lim="800000"/>
            <a:headEnd/>
            <a:tailEnd/>
          </a:ln>
        </p:spPr>
      </p:pic>
      <p:sp>
        <p:nvSpPr>
          <p:cNvPr id="8" name="TextBox 7"/>
          <p:cNvSpPr txBox="1"/>
          <p:nvPr/>
        </p:nvSpPr>
        <p:spPr>
          <a:xfrm>
            <a:off x="1511660" y="6167045"/>
            <a:ext cx="2592288" cy="646331"/>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Energy matrix</a:t>
            </a:r>
          </a:p>
          <a:p>
            <a:pPr algn="ctr" fontAlgn="base">
              <a:spcBef>
                <a:spcPct val="0"/>
              </a:spcBef>
              <a:spcAft>
                <a:spcPct val="0"/>
              </a:spcAft>
            </a:pPr>
            <a:r>
              <a:rPr lang="en-US" b="1" dirty="0">
                <a:solidFill>
                  <a:srgbClr val="000000"/>
                </a:solidFill>
              </a:rPr>
              <a:t>(gradient magnitude)</a:t>
            </a:r>
          </a:p>
        </p:txBody>
      </p:sp>
      <p:pic>
        <p:nvPicPr>
          <p:cNvPr id="481283" name="Picture 3"/>
          <p:cNvPicPr>
            <a:picLocks noChangeAspect="1" noChangeArrowheads="1"/>
          </p:cNvPicPr>
          <p:nvPr/>
        </p:nvPicPr>
        <p:blipFill>
          <a:blip r:embed="rId10" cstate="print"/>
          <a:srcRect/>
          <a:stretch>
            <a:fillRect/>
          </a:stretch>
        </p:blipFill>
        <p:spPr bwMode="auto">
          <a:xfrm>
            <a:off x="5076056" y="4726885"/>
            <a:ext cx="2196244" cy="1470067"/>
          </a:xfrm>
          <a:prstGeom prst="rect">
            <a:avLst/>
          </a:prstGeom>
          <a:noFill/>
          <a:ln w="9525">
            <a:noFill/>
            <a:miter lim="800000"/>
            <a:headEnd/>
            <a:tailEnd/>
          </a:ln>
        </p:spPr>
      </p:pic>
      <p:sp>
        <p:nvSpPr>
          <p:cNvPr id="10" name="TextBox 9"/>
          <p:cNvSpPr txBox="1"/>
          <p:nvPr/>
        </p:nvSpPr>
        <p:spPr>
          <a:xfrm>
            <a:off x="4896036" y="6203049"/>
            <a:ext cx="2520280" cy="646331"/>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rPr>
              <a:t>M matrix</a:t>
            </a:r>
          </a:p>
          <a:p>
            <a:pPr algn="ctr" fontAlgn="base">
              <a:spcBef>
                <a:spcPct val="0"/>
              </a:spcBef>
              <a:spcAft>
                <a:spcPct val="0"/>
              </a:spcAft>
            </a:pPr>
            <a:r>
              <a:rPr lang="en-US" b="1" dirty="0">
                <a:solidFill>
                  <a:srgbClr val="000000"/>
                </a:solidFill>
              </a:rPr>
              <a:t>(for vertical seams)</a:t>
            </a:r>
          </a:p>
        </p:txBody>
      </p:sp>
      <p:sp>
        <p:nvSpPr>
          <p:cNvPr id="12" name="Rectangle 11"/>
          <p:cNvSpPr/>
          <p:nvPr/>
        </p:nvSpPr>
        <p:spPr bwMode="auto">
          <a:xfrm>
            <a:off x="5148064" y="2096852"/>
            <a:ext cx="2052228" cy="2232248"/>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graphicFrame>
        <p:nvGraphicFramePr>
          <p:cNvPr id="13" name="Object 12"/>
          <p:cNvGraphicFramePr>
            <a:graphicFrameLocks noChangeAspect="1"/>
          </p:cNvGraphicFramePr>
          <p:nvPr/>
        </p:nvGraphicFramePr>
        <p:xfrm>
          <a:off x="5292079" y="2168860"/>
          <a:ext cx="1925015" cy="2124236"/>
        </p:xfrm>
        <a:graphic>
          <a:graphicData uri="http://schemas.openxmlformats.org/presentationml/2006/ole">
            <mc:AlternateContent xmlns:mc="http://schemas.openxmlformats.org/markup-compatibility/2006">
              <mc:Choice xmlns:v="urn:schemas-microsoft-com:vml" Requires="v">
                <p:oleObj spid="_x0000_s11450" name="Equation" r:id="rId11" imgW="609336" imgH="672808" progId="Equation.3">
                  <p:embed/>
                </p:oleObj>
              </mc:Choice>
              <mc:Fallback>
                <p:oleObj name="Equation" r:id="rId11" imgW="609336" imgH="672808"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92079" y="2168860"/>
                        <a:ext cx="1925015" cy="21242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285" name="Object 5"/>
          <p:cNvGraphicFramePr>
            <a:graphicFrameLocks noChangeAspect="1"/>
          </p:cNvGraphicFramePr>
          <p:nvPr/>
        </p:nvGraphicFramePr>
        <p:xfrm>
          <a:off x="755576" y="1340768"/>
          <a:ext cx="8107362" cy="422275"/>
        </p:xfrm>
        <a:graphic>
          <a:graphicData uri="http://schemas.openxmlformats.org/presentationml/2006/ole">
            <mc:AlternateContent xmlns:mc="http://schemas.openxmlformats.org/markup-compatibility/2006">
              <mc:Choice xmlns:v="urn:schemas-microsoft-com:vml" Requires="v">
                <p:oleObj spid="_x0000_s11451" name="Equation" r:id="rId13" imgW="4140200" imgH="215900" progId="Equation.3">
                  <p:embed/>
                </p:oleObj>
              </mc:Choice>
              <mc:Fallback>
                <p:oleObj name="Equation" r:id="rId13" imgW="4140200" imgH="2159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5576" y="1340768"/>
                        <a:ext cx="8107362"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22"/>
          <p:cNvSpPr/>
          <p:nvPr/>
        </p:nvSpPr>
        <p:spPr bwMode="auto">
          <a:xfrm>
            <a:off x="5868144" y="3645024"/>
            <a:ext cx="540060" cy="54006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24" name="Rectangle 23"/>
          <p:cNvSpPr/>
          <p:nvPr/>
        </p:nvSpPr>
        <p:spPr bwMode="auto">
          <a:xfrm>
            <a:off x="5220072" y="2924944"/>
            <a:ext cx="540060" cy="54006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25" name="Rectangle 24"/>
          <p:cNvSpPr/>
          <p:nvPr/>
        </p:nvSpPr>
        <p:spPr bwMode="auto">
          <a:xfrm>
            <a:off x="5220072" y="2240868"/>
            <a:ext cx="540060" cy="54006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6" name="Rectangle 15"/>
          <p:cNvSpPr/>
          <p:nvPr/>
        </p:nvSpPr>
        <p:spPr bwMode="auto">
          <a:xfrm>
            <a:off x="2591780" y="3645024"/>
            <a:ext cx="540060" cy="54006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7" name="Rectangle 16"/>
          <p:cNvSpPr/>
          <p:nvPr/>
        </p:nvSpPr>
        <p:spPr bwMode="auto">
          <a:xfrm>
            <a:off x="1943708" y="2960948"/>
            <a:ext cx="540060" cy="54006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18" name="Rectangle 17"/>
          <p:cNvSpPr/>
          <p:nvPr/>
        </p:nvSpPr>
        <p:spPr bwMode="auto">
          <a:xfrm>
            <a:off x="1943708" y="2312876"/>
            <a:ext cx="540060" cy="54006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
        <p:nvSpPr>
          <p:cNvPr id="20" name="TextBox 19"/>
          <p:cNvSpPr txBox="1"/>
          <p:nvPr/>
        </p:nvSpPr>
        <p:spPr>
          <a:xfrm>
            <a:off x="0" y="6629400"/>
            <a:ext cx="5334000" cy="276999"/>
          </a:xfrm>
          <a:prstGeom prst="rect">
            <a:avLst/>
          </a:prstGeom>
          <a:noFill/>
        </p:spPr>
        <p:txBody>
          <a:bodyPr wrap="square" rtlCol="0">
            <a:spAutoFit/>
          </a:bodyPr>
          <a:lstStyle/>
          <a:p>
            <a:r>
              <a:rPr lang="en-US" sz="1200" dirty="0">
                <a:solidFill>
                  <a:srgbClr val="000000"/>
                </a:solidFill>
              </a:rPr>
              <a:t>Kristen Grauman, UT-Austin</a:t>
            </a:r>
          </a:p>
        </p:txBody>
      </p:sp>
      <p:sp>
        <p:nvSpPr>
          <p:cNvPr id="5" name="TextBox 4"/>
          <p:cNvSpPr txBox="1"/>
          <p:nvPr/>
        </p:nvSpPr>
        <p:spPr>
          <a:xfrm>
            <a:off x="7267893" y="3730388"/>
            <a:ext cx="1697901" cy="369332"/>
          </a:xfrm>
          <a:prstGeom prst="rect">
            <a:avLst/>
          </a:prstGeom>
          <a:noFill/>
        </p:spPr>
        <p:txBody>
          <a:bodyPr wrap="none" rtlCol="0">
            <a:spAutoFit/>
          </a:bodyPr>
          <a:lstStyle/>
          <a:p>
            <a:r>
              <a:rPr lang="en-US" dirty="0"/>
              <a:t>Now backtrack</a:t>
            </a:r>
          </a:p>
        </p:txBody>
      </p:sp>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44799170"/>
      </p:ext>
    </p:extLst>
  </p:cSld>
  <p:clrMapOvr>
    <a:masterClrMapping/>
  </p:clrMapOvr>
  <mc:AlternateContent xmlns:mc="http://schemas.openxmlformats.org/markup-compatibility/2006">
    <mc:Choice xmlns:p14="http://schemas.microsoft.com/office/powerpoint/2010/main" Requires="p14">
      <p:transition spd="slow" p14:dur="2000" advTm="89090"/>
    </mc:Choice>
    <mc:Fallback>
      <p:transition spd="slow" advTm="89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bldLst>
      <p:bldP spid="23" grpId="0" animBg="1"/>
      <p:bldP spid="24" grpId="0" animBg="1"/>
      <p:bldP spid="25" grpId="0" animBg="1"/>
      <p:bldP spid="16" grpId="0" animBg="1"/>
      <p:bldP spid="17" grpId="0" animBg="1"/>
      <p:bldP spid="1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p:cNvSpPr txBox="1">
            <a:spLocks/>
          </p:cNvSpPr>
          <p:nvPr/>
        </p:nvSpPr>
        <p:spPr bwMode="auto">
          <a:xfrm>
            <a:off x="611560" y="80628"/>
            <a:ext cx="809866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3800" kern="0" dirty="0">
                <a:solidFill>
                  <a:srgbClr val="000000"/>
                </a:solidFill>
              </a:rPr>
              <a:t>Good News!</a:t>
            </a:r>
          </a:p>
        </p:txBody>
      </p:sp>
      <p:sp>
        <p:nvSpPr>
          <p:cNvPr id="11" name="Content Placeholder 10"/>
          <p:cNvSpPr>
            <a:spLocks noGrp="1"/>
          </p:cNvSpPr>
          <p:nvPr>
            <p:ph idx="1"/>
          </p:nvPr>
        </p:nvSpPr>
        <p:spPr/>
        <p:txBody>
          <a:bodyPr/>
          <a:lstStyle/>
          <a:p>
            <a:r>
              <a:rPr lang="en-US" dirty="0"/>
              <a:t>Computing cumulative energy and finding the optimal seam with back-tracking is implemented for you!</a:t>
            </a:r>
          </a:p>
          <a:p>
            <a:pPr lvl="1"/>
            <a:r>
              <a:rPr lang="en-US" dirty="0"/>
              <a:t>But you still have to understand how to use it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40995582"/>
      </p:ext>
    </p:extLst>
  </p:cSld>
  <p:clrMapOvr>
    <a:masterClrMapping/>
  </p:clrMapOvr>
  <mc:AlternateContent xmlns:mc="http://schemas.openxmlformats.org/markup-compatibility/2006">
    <mc:Choice xmlns:p14="http://schemas.microsoft.com/office/powerpoint/2010/main" Requires="p14">
      <p:transition spd="slow" p14:dur="2000" advTm="61628"/>
    </mc:Choice>
    <mc:Fallback>
      <p:transition spd="slow" advTm="61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1"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4624"/>
            <a:ext cx="8229600" cy="1143000"/>
          </a:xfrm>
        </p:spPr>
        <p:txBody>
          <a:bodyPr>
            <a:normAutofit/>
          </a:bodyPr>
          <a:lstStyle/>
          <a:p>
            <a:r>
              <a:rPr lang="en-US" sz="3800" dirty="0">
                <a:latin typeface="Arial" pitchFamily="34" charset="0"/>
                <a:cs typeface="Arial" pitchFamily="34" charset="0"/>
              </a:rPr>
              <a:t>Real image example</a:t>
            </a:r>
          </a:p>
        </p:txBody>
      </p:sp>
      <p:pic>
        <p:nvPicPr>
          <p:cNvPr id="1026" name="Picture 2" descr="C:\Users\chaoyeh\Desktop\pset0\lake.jpg"/>
          <p:cNvPicPr>
            <a:picLocks noGrp="1" noChangeAspect="1" noChangeArrowheads="1"/>
          </p:cNvPicPr>
          <p:nvPr>
            <p:ph sz="half" idx="1"/>
          </p:nvPr>
        </p:nvPicPr>
        <p:blipFill>
          <a:blip r:embed="rId5" cstate="print"/>
          <a:srcRect/>
          <a:stretch>
            <a:fillRect/>
          </a:stretch>
        </p:blipFill>
        <p:spPr bwMode="auto">
          <a:xfrm>
            <a:off x="457200" y="2348706"/>
            <a:ext cx="4038600" cy="3028950"/>
          </a:xfrm>
          <a:prstGeom prst="rect">
            <a:avLst/>
          </a:prstGeom>
          <a:noFill/>
        </p:spPr>
      </p:pic>
      <p:pic>
        <p:nvPicPr>
          <p:cNvPr id="1027" name="Picture 3" descr="C:\Users\chaoyeh\Desktop\pset0\energy.jpg"/>
          <p:cNvPicPr>
            <a:picLocks noGrp="1" noChangeAspect="1" noChangeArrowheads="1"/>
          </p:cNvPicPr>
          <p:nvPr>
            <p:ph sz="half" idx="2"/>
          </p:nvPr>
        </p:nvPicPr>
        <p:blipFill>
          <a:blip r:embed="rId6" cstate="print"/>
          <a:srcRect l="12628" t="4811" r="7993" b="10999"/>
          <a:stretch>
            <a:fillRect/>
          </a:stretch>
        </p:blipFill>
        <p:spPr bwMode="auto">
          <a:xfrm>
            <a:off x="4648200" y="2209800"/>
            <a:ext cx="4114800" cy="3129723"/>
          </a:xfrm>
          <a:prstGeom prst="rect">
            <a:avLst/>
          </a:prstGeom>
          <a:noFill/>
        </p:spPr>
      </p:pic>
      <p:sp>
        <p:nvSpPr>
          <p:cNvPr id="8" name="文字方塊 7"/>
          <p:cNvSpPr txBox="1"/>
          <p:nvPr/>
        </p:nvSpPr>
        <p:spPr>
          <a:xfrm>
            <a:off x="1600200" y="1916668"/>
            <a:ext cx="2057400" cy="369332"/>
          </a:xfrm>
          <a:prstGeom prst="rect">
            <a:avLst/>
          </a:prstGeom>
          <a:noFill/>
        </p:spPr>
        <p:txBody>
          <a:bodyPr wrap="square" rtlCol="0">
            <a:spAutoFit/>
          </a:bodyPr>
          <a:lstStyle/>
          <a:p>
            <a:r>
              <a:rPr lang="en-US" dirty="0">
                <a:solidFill>
                  <a:prstClr val="black"/>
                </a:solidFill>
              </a:rPr>
              <a:t>Original Image</a:t>
            </a:r>
          </a:p>
        </p:txBody>
      </p:sp>
      <p:sp>
        <p:nvSpPr>
          <p:cNvPr id="9" name="文字方塊 8"/>
          <p:cNvSpPr txBox="1"/>
          <p:nvPr/>
        </p:nvSpPr>
        <p:spPr>
          <a:xfrm>
            <a:off x="5943600" y="1905000"/>
            <a:ext cx="2057400" cy="369332"/>
          </a:xfrm>
          <a:prstGeom prst="rect">
            <a:avLst/>
          </a:prstGeom>
          <a:noFill/>
        </p:spPr>
        <p:txBody>
          <a:bodyPr wrap="square" rtlCol="0">
            <a:spAutoFit/>
          </a:bodyPr>
          <a:lstStyle/>
          <a:p>
            <a:r>
              <a:rPr lang="en-US" dirty="0">
                <a:solidFill>
                  <a:prstClr val="black"/>
                </a:solidFill>
              </a:rPr>
              <a:t>Energy Map</a:t>
            </a:r>
          </a:p>
        </p:txBody>
      </p:sp>
      <p:sp>
        <p:nvSpPr>
          <p:cNvPr id="7" name="TextBox 6"/>
          <p:cNvSpPr txBox="1"/>
          <p:nvPr/>
        </p:nvSpPr>
        <p:spPr>
          <a:xfrm>
            <a:off x="4932548" y="5445224"/>
            <a:ext cx="3707904" cy="954107"/>
          </a:xfrm>
          <a:prstGeom prst="rect">
            <a:avLst/>
          </a:prstGeom>
          <a:noFill/>
        </p:spPr>
        <p:txBody>
          <a:bodyPr wrap="square" rtlCol="0">
            <a:spAutoFit/>
          </a:bodyPr>
          <a:lstStyle/>
          <a:p>
            <a:pPr fontAlgn="base">
              <a:spcBef>
                <a:spcPct val="0"/>
              </a:spcBef>
              <a:spcAft>
                <a:spcPct val="0"/>
              </a:spcAft>
            </a:pPr>
            <a:r>
              <a:rPr lang="en-US" sz="2800" dirty="0">
                <a:solidFill>
                  <a:prstClr val="black"/>
                </a:solidFill>
                <a:latin typeface="Arial" charset="0"/>
              </a:rPr>
              <a:t>Blue = low energy</a:t>
            </a:r>
          </a:p>
          <a:p>
            <a:pPr fontAlgn="base">
              <a:spcBef>
                <a:spcPct val="0"/>
              </a:spcBef>
              <a:spcAft>
                <a:spcPct val="0"/>
              </a:spcAft>
            </a:pPr>
            <a:r>
              <a:rPr lang="en-US" sz="2800" dirty="0">
                <a:solidFill>
                  <a:prstClr val="black"/>
                </a:solidFill>
                <a:latin typeface="Arial" charset="0"/>
              </a:rPr>
              <a:t>Red = high energy</a:t>
            </a:r>
          </a:p>
        </p:txBody>
      </p:sp>
      <p:sp>
        <p:nvSpPr>
          <p:cNvPr id="11" name="TextBox 10"/>
          <p:cNvSpPr txBox="1"/>
          <p:nvPr/>
        </p:nvSpPr>
        <p:spPr>
          <a:xfrm>
            <a:off x="0" y="6629400"/>
            <a:ext cx="5334000" cy="276999"/>
          </a:xfrm>
          <a:prstGeom prst="rect">
            <a:avLst/>
          </a:prstGeom>
          <a:noFill/>
        </p:spPr>
        <p:txBody>
          <a:bodyPr wrap="square" rtlCol="0">
            <a:spAutoFit/>
          </a:bodyPr>
          <a:lstStyle/>
          <a:p>
            <a:r>
              <a:rPr lang="en-US" sz="1200" dirty="0">
                <a:solidFill>
                  <a:prstClr val="black"/>
                </a:solidFill>
              </a:rPr>
              <a:t>Kristen Grauman, UT-Austin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8403326"/>
      </p:ext>
    </p:extLst>
  </p:cSld>
  <p:clrMapOvr>
    <a:masterClrMapping/>
  </p:clrMapOvr>
  <mc:AlternateContent xmlns:mc="http://schemas.openxmlformats.org/markup-compatibility/2006">
    <mc:Choice xmlns:p14="http://schemas.microsoft.com/office/powerpoint/2010/main" Requires="p14">
      <p:transition spd="slow" p14:dur="2000" advTm="16996"/>
    </mc:Choice>
    <mc:Fallback>
      <p:transition spd="slow" advTm="16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Matrix Multiplication</a:t>
            </a:r>
          </a:p>
        </p:txBody>
      </p:sp>
      <p:sp>
        <p:nvSpPr>
          <p:cNvPr id="3" name="Content Placeholder 2"/>
          <p:cNvSpPr>
            <a:spLocks noGrp="1"/>
          </p:cNvSpPr>
          <p:nvPr>
            <p:ph idx="1"/>
          </p:nvPr>
        </p:nvSpPr>
        <p:spPr/>
        <p:txBody>
          <a:bodyPr>
            <a:normAutofit fontScale="92500" lnSpcReduction="20000"/>
          </a:bodyPr>
          <a:lstStyle/>
          <a:p>
            <a:r>
              <a:rPr lang="en-US" dirty="0"/>
              <a:t>Let X be an </a:t>
            </a:r>
            <a:r>
              <a:rPr lang="en-US" i="1" dirty="0" err="1">
                <a:solidFill>
                  <a:srgbClr val="FF0000"/>
                </a:solidFill>
              </a:rPr>
              <a:t>a</a:t>
            </a:r>
            <a:r>
              <a:rPr lang="en-US" dirty="0" err="1"/>
              <a:t>x</a:t>
            </a:r>
            <a:r>
              <a:rPr lang="en-US" i="1" dirty="0" err="1">
                <a:solidFill>
                  <a:srgbClr val="00B050"/>
                </a:solidFill>
              </a:rPr>
              <a:t>b</a:t>
            </a:r>
            <a:r>
              <a:rPr lang="en-US" dirty="0"/>
              <a:t> matrix, Y be an </a:t>
            </a:r>
            <a:r>
              <a:rPr lang="en-US" i="1" dirty="0" err="1">
                <a:solidFill>
                  <a:srgbClr val="00B050"/>
                </a:solidFill>
              </a:rPr>
              <a:t>b</a:t>
            </a:r>
            <a:r>
              <a:rPr lang="en-US" dirty="0" err="1"/>
              <a:t>x</a:t>
            </a:r>
            <a:r>
              <a:rPr lang="en-US" i="1" dirty="0" err="1">
                <a:solidFill>
                  <a:srgbClr val="0070C0"/>
                </a:solidFill>
              </a:rPr>
              <a:t>c</a:t>
            </a:r>
            <a:r>
              <a:rPr lang="en-US" dirty="0"/>
              <a:t> matrix</a:t>
            </a:r>
          </a:p>
          <a:p>
            <a:r>
              <a:rPr lang="en-US" dirty="0"/>
              <a:t>Then Z = X*Y is an </a:t>
            </a:r>
            <a:r>
              <a:rPr lang="en-US" i="1" dirty="0" err="1">
                <a:solidFill>
                  <a:srgbClr val="FF0000"/>
                </a:solidFill>
              </a:rPr>
              <a:t>a</a:t>
            </a:r>
            <a:r>
              <a:rPr lang="en-US" dirty="0" err="1"/>
              <a:t>x</a:t>
            </a:r>
            <a:r>
              <a:rPr lang="en-US" i="1" dirty="0" err="1">
                <a:solidFill>
                  <a:srgbClr val="0070C0"/>
                </a:solidFill>
              </a:rPr>
              <a:t>c</a:t>
            </a:r>
            <a:r>
              <a:rPr lang="en-US" dirty="0"/>
              <a:t> matrix</a:t>
            </a:r>
          </a:p>
          <a:p>
            <a:r>
              <a:rPr lang="en-US" dirty="0"/>
              <a:t>Second dimension of first matrix, and first dimension of first matrix have to be the same, for matrix multiplication to be possible</a:t>
            </a:r>
          </a:p>
          <a:p>
            <a:r>
              <a:rPr lang="en-US" dirty="0"/>
              <a:t>Matrix multiplication is </a:t>
            </a:r>
            <a:r>
              <a:rPr lang="en-US" i="1" dirty="0"/>
              <a:t>not </a:t>
            </a:r>
            <a:r>
              <a:rPr lang="en-US" dirty="0"/>
              <a:t>commutative (X*Y != Y*X), but is distributive over addition and associative </a:t>
            </a:r>
          </a:p>
          <a:p>
            <a:r>
              <a:rPr lang="en-US" dirty="0"/>
              <a:t>Practice: Let X be an 10x5 matrix. Let’s factorize it into 3 matrices…</a:t>
            </a:r>
          </a:p>
        </p:txBody>
      </p:sp>
    </p:spTree>
    <p:extLst>
      <p:ext uri="{BB962C8B-B14F-4D97-AF65-F5344CB8AC3E}">
        <p14:creationId xmlns:p14="http://schemas.microsoft.com/office/powerpoint/2010/main" val="173843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chaoyeh\Desktop\pset0\origin_image.bmp"/>
          <p:cNvPicPr>
            <a:picLocks noChangeAspect="1" noChangeArrowheads="1"/>
          </p:cNvPicPr>
          <p:nvPr/>
        </p:nvPicPr>
        <p:blipFill>
          <a:blip r:embed="rId6" cstate="print"/>
          <a:srcRect/>
          <a:stretch>
            <a:fillRect/>
          </a:stretch>
        </p:blipFill>
        <p:spPr bwMode="auto">
          <a:xfrm>
            <a:off x="1524000" y="1600200"/>
            <a:ext cx="6096000" cy="4572000"/>
          </a:xfrm>
          <a:prstGeom prst="rect">
            <a:avLst/>
          </a:prstGeom>
          <a:noFill/>
        </p:spPr>
      </p:pic>
      <p:pic>
        <p:nvPicPr>
          <p:cNvPr id="7" name="Picture 16" descr="C:\Users\chaoyeh\Desktop\pset0\labeled_image_01.bmp"/>
          <p:cNvPicPr>
            <a:picLocks noChangeAspect="1" noChangeArrowheads="1"/>
          </p:cNvPicPr>
          <p:nvPr/>
        </p:nvPicPr>
        <p:blipFill>
          <a:blip r:embed="rId7" cstate="print"/>
          <a:srcRect/>
          <a:stretch>
            <a:fillRect/>
          </a:stretch>
        </p:blipFill>
        <p:spPr bwMode="auto">
          <a:xfrm>
            <a:off x="1524000" y="1600200"/>
            <a:ext cx="6096000" cy="4572000"/>
          </a:xfrm>
          <a:prstGeom prst="rect">
            <a:avLst/>
          </a:prstGeom>
          <a:noFill/>
        </p:spPr>
      </p:pic>
      <p:pic>
        <p:nvPicPr>
          <p:cNvPr id="8" name="Picture 30" descr="C:\Users\chaoyeh\Desktop\pset0\new_image_01.bmp"/>
          <p:cNvPicPr>
            <a:picLocks noChangeAspect="1" noChangeArrowheads="1"/>
          </p:cNvPicPr>
          <p:nvPr/>
        </p:nvPicPr>
        <p:blipFill>
          <a:blip r:embed="rId8" cstate="print"/>
          <a:srcRect/>
          <a:stretch>
            <a:fillRect/>
          </a:stretch>
        </p:blipFill>
        <p:spPr bwMode="auto">
          <a:xfrm>
            <a:off x="1524000" y="1600200"/>
            <a:ext cx="6000750" cy="4572000"/>
          </a:xfrm>
          <a:prstGeom prst="rect">
            <a:avLst/>
          </a:prstGeom>
          <a:noFill/>
        </p:spPr>
      </p:pic>
      <p:pic>
        <p:nvPicPr>
          <p:cNvPr id="9" name="Picture 17" descr="C:\Users\chaoyeh\Desktop\pset0\labeled_image_02.bmp"/>
          <p:cNvPicPr>
            <a:picLocks noChangeAspect="1" noChangeArrowheads="1"/>
          </p:cNvPicPr>
          <p:nvPr/>
        </p:nvPicPr>
        <p:blipFill>
          <a:blip r:embed="rId9" cstate="print"/>
          <a:srcRect/>
          <a:stretch>
            <a:fillRect/>
          </a:stretch>
        </p:blipFill>
        <p:spPr bwMode="auto">
          <a:xfrm>
            <a:off x="1524000" y="1600200"/>
            <a:ext cx="6000750" cy="4572000"/>
          </a:xfrm>
          <a:prstGeom prst="rect">
            <a:avLst/>
          </a:prstGeom>
          <a:noFill/>
        </p:spPr>
      </p:pic>
      <p:pic>
        <p:nvPicPr>
          <p:cNvPr id="10" name="Picture 31" descr="C:\Users\chaoyeh\Desktop\pset0\new_image_02.bmp"/>
          <p:cNvPicPr>
            <a:picLocks noChangeAspect="1" noChangeArrowheads="1"/>
          </p:cNvPicPr>
          <p:nvPr/>
        </p:nvPicPr>
        <p:blipFill>
          <a:blip r:embed="rId10" cstate="print"/>
          <a:srcRect/>
          <a:stretch>
            <a:fillRect/>
          </a:stretch>
        </p:blipFill>
        <p:spPr bwMode="auto">
          <a:xfrm>
            <a:off x="1524000" y="1600200"/>
            <a:ext cx="5905500" cy="4572000"/>
          </a:xfrm>
          <a:prstGeom prst="rect">
            <a:avLst/>
          </a:prstGeom>
          <a:noFill/>
        </p:spPr>
      </p:pic>
      <p:pic>
        <p:nvPicPr>
          <p:cNvPr id="11" name="Picture 18" descr="C:\Users\chaoyeh\Desktop\pset0\labeled_image_03.bmp"/>
          <p:cNvPicPr>
            <a:picLocks noChangeAspect="1" noChangeArrowheads="1"/>
          </p:cNvPicPr>
          <p:nvPr/>
        </p:nvPicPr>
        <p:blipFill>
          <a:blip r:embed="rId11" cstate="print"/>
          <a:srcRect/>
          <a:stretch>
            <a:fillRect/>
          </a:stretch>
        </p:blipFill>
        <p:spPr bwMode="auto">
          <a:xfrm>
            <a:off x="1524000" y="1600200"/>
            <a:ext cx="5905500" cy="4572000"/>
          </a:xfrm>
          <a:prstGeom prst="rect">
            <a:avLst/>
          </a:prstGeom>
          <a:noFill/>
        </p:spPr>
      </p:pic>
      <p:pic>
        <p:nvPicPr>
          <p:cNvPr id="12" name="Picture 32" descr="C:\Users\chaoyeh\Desktop\pset0\new_image_03.bmp"/>
          <p:cNvPicPr>
            <a:picLocks noChangeAspect="1" noChangeArrowheads="1"/>
          </p:cNvPicPr>
          <p:nvPr/>
        </p:nvPicPr>
        <p:blipFill>
          <a:blip r:embed="rId12" cstate="print"/>
          <a:srcRect/>
          <a:stretch>
            <a:fillRect/>
          </a:stretch>
        </p:blipFill>
        <p:spPr bwMode="auto">
          <a:xfrm>
            <a:off x="1524000" y="1600200"/>
            <a:ext cx="5810250" cy="4572000"/>
          </a:xfrm>
          <a:prstGeom prst="rect">
            <a:avLst/>
          </a:prstGeom>
          <a:noFill/>
        </p:spPr>
      </p:pic>
      <p:pic>
        <p:nvPicPr>
          <p:cNvPr id="13" name="Picture 19" descr="C:\Users\chaoyeh\Desktop\pset0\labeled_image_04.bmp"/>
          <p:cNvPicPr>
            <a:picLocks noChangeAspect="1" noChangeArrowheads="1"/>
          </p:cNvPicPr>
          <p:nvPr/>
        </p:nvPicPr>
        <p:blipFill>
          <a:blip r:embed="rId13" cstate="print"/>
          <a:srcRect/>
          <a:stretch>
            <a:fillRect/>
          </a:stretch>
        </p:blipFill>
        <p:spPr bwMode="auto">
          <a:xfrm>
            <a:off x="1524000" y="1600200"/>
            <a:ext cx="5810250" cy="4572000"/>
          </a:xfrm>
          <a:prstGeom prst="rect">
            <a:avLst/>
          </a:prstGeom>
          <a:noFill/>
        </p:spPr>
      </p:pic>
      <p:pic>
        <p:nvPicPr>
          <p:cNvPr id="14" name="Picture 33" descr="C:\Users\chaoyeh\Desktop\pset0\new_image_04.bmp"/>
          <p:cNvPicPr>
            <a:picLocks noChangeAspect="1" noChangeArrowheads="1"/>
          </p:cNvPicPr>
          <p:nvPr/>
        </p:nvPicPr>
        <p:blipFill>
          <a:blip r:embed="rId14" cstate="print"/>
          <a:srcRect/>
          <a:stretch>
            <a:fillRect/>
          </a:stretch>
        </p:blipFill>
        <p:spPr bwMode="auto">
          <a:xfrm>
            <a:off x="1524000" y="1600200"/>
            <a:ext cx="5715000" cy="4572000"/>
          </a:xfrm>
          <a:prstGeom prst="rect">
            <a:avLst/>
          </a:prstGeom>
          <a:noFill/>
        </p:spPr>
      </p:pic>
      <p:pic>
        <p:nvPicPr>
          <p:cNvPr id="15" name="Picture 20" descr="C:\Users\chaoyeh\Desktop\pset0\labeled_image_05.bmp"/>
          <p:cNvPicPr>
            <a:picLocks noChangeAspect="1" noChangeArrowheads="1"/>
          </p:cNvPicPr>
          <p:nvPr/>
        </p:nvPicPr>
        <p:blipFill>
          <a:blip r:embed="rId15" cstate="print"/>
          <a:srcRect/>
          <a:stretch>
            <a:fillRect/>
          </a:stretch>
        </p:blipFill>
        <p:spPr bwMode="auto">
          <a:xfrm>
            <a:off x="1524000" y="1600200"/>
            <a:ext cx="5715000" cy="4572000"/>
          </a:xfrm>
          <a:prstGeom prst="rect">
            <a:avLst/>
          </a:prstGeom>
          <a:noFill/>
        </p:spPr>
      </p:pic>
      <p:pic>
        <p:nvPicPr>
          <p:cNvPr id="16" name="Picture 34" descr="C:\Users\chaoyeh\Desktop\pset0\new_image_05.bmp"/>
          <p:cNvPicPr>
            <a:picLocks noChangeAspect="1" noChangeArrowheads="1"/>
          </p:cNvPicPr>
          <p:nvPr/>
        </p:nvPicPr>
        <p:blipFill>
          <a:blip r:embed="rId16" cstate="print"/>
          <a:srcRect/>
          <a:stretch>
            <a:fillRect/>
          </a:stretch>
        </p:blipFill>
        <p:spPr bwMode="auto">
          <a:xfrm>
            <a:off x="1524000" y="1600200"/>
            <a:ext cx="5619750" cy="4572000"/>
          </a:xfrm>
          <a:prstGeom prst="rect">
            <a:avLst/>
          </a:prstGeom>
          <a:noFill/>
        </p:spPr>
      </p:pic>
      <p:pic>
        <p:nvPicPr>
          <p:cNvPr id="17" name="Picture 21" descr="C:\Users\chaoyeh\Desktop\pset0\labeled_image_06.bmp"/>
          <p:cNvPicPr>
            <a:picLocks noChangeAspect="1" noChangeArrowheads="1"/>
          </p:cNvPicPr>
          <p:nvPr/>
        </p:nvPicPr>
        <p:blipFill>
          <a:blip r:embed="rId17" cstate="print"/>
          <a:srcRect/>
          <a:stretch>
            <a:fillRect/>
          </a:stretch>
        </p:blipFill>
        <p:spPr bwMode="auto">
          <a:xfrm>
            <a:off x="1523999" y="1600200"/>
            <a:ext cx="5619750" cy="4572000"/>
          </a:xfrm>
          <a:prstGeom prst="rect">
            <a:avLst/>
          </a:prstGeom>
          <a:noFill/>
        </p:spPr>
      </p:pic>
      <p:pic>
        <p:nvPicPr>
          <p:cNvPr id="18" name="Picture 35" descr="C:\Users\chaoyeh\Desktop\pset0\new_image_06.bmp"/>
          <p:cNvPicPr>
            <a:picLocks noChangeAspect="1" noChangeArrowheads="1"/>
          </p:cNvPicPr>
          <p:nvPr/>
        </p:nvPicPr>
        <p:blipFill>
          <a:blip r:embed="rId18" cstate="print"/>
          <a:srcRect/>
          <a:stretch>
            <a:fillRect/>
          </a:stretch>
        </p:blipFill>
        <p:spPr bwMode="auto">
          <a:xfrm>
            <a:off x="1524000" y="1600200"/>
            <a:ext cx="5524500" cy="4572000"/>
          </a:xfrm>
          <a:prstGeom prst="rect">
            <a:avLst/>
          </a:prstGeom>
          <a:noFill/>
        </p:spPr>
      </p:pic>
      <p:pic>
        <p:nvPicPr>
          <p:cNvPr id="19" name="Picture 23" descr="C:\Users\chaoyeh\Desktop\pset0\labeled_image_08.bmp"/>
          <p:cNvPicPr>
            <a:picLocks noChangeAspect="1" noChangeArrowheads="1"/>
          </p:cNvPicPr>
          <p:nvPr/>
        </p:nvPicPr>
        <p:blipFill>
          <a:blip r:embed="rId19" cstate="print"/>
          <a:srcRect/>
          <a:stretch>
            <a:fillRect/>
          </a:stretch>
        </p:blipFill>
        <p:spPr bwMode="auto">
          <a:xfrm>
            <a:off x="1524000" y="1600200"/>
            <a:ext cx="5429250" cy="4572000"/>
          </a:xfrm>
          <a:prstGeom prst="rect">
            <a:avLst/>
          </a:prstGeom>
          <a:noFill/>
        </p:spPr>
      </p:pic>
      <p:pic>
        <p:nvPicPr>
          <p:cNvPr id="20" name="Picture 37" descr="C:\Users\chaoyeh\Desktop\pset0\new_image_08.bmp"/>
          <p:cNvPicPr>
            <a:picLocks noChangeAspect="1" noChangeArrowheads="1"/>
          </p:cNvPicPr>
          <p:nvPr/>
        </p:nvPicPr>
        <p:blipFill>
          <a:blip r:embed="rId20" cstate="print"/>
          <a:srcRect/>
          <a:stretch>
            <a:fillRect/>
          </a:stretch>
        </p:blipFill>
        <p:spPr bwMode="auto">
          <a:xfrm>
            <a:off x="1524000" y="1600200"/>
            <a:ext cx="5334000" cy="4572000"/>
          </a:xfrm>
          <a:prstGeom prst="rect">
            <a:avLst/>
          </a:prstGeom>
          <a:noFill/>
        </p:spPr>
      </p:pic>
      <p:pic>
        <p:nvPicPr>
          <p:cNvPr id="21" name="Picture 24" descr="C:\Users\chaoyeh\Desktop\pset0\labeled_image_09.bmp"/>
          <p:cNvPicPr>
            <a:picLocks noChangeAspect="1" noChangeArrowheads="1"/>
          </p:cNvPicPr>
          <p:nvPr/>
        </p:nvPicPr>
        <p:blipFill>
          <a:blip r:embed="rId21" cstate="print"/>
          <a:srcRect/>
          <a:stretch>
            <a:fillRect/>
          </a:stretch>
        </p:blipFill>
        <p:spPr bwMode="auto">
          <a:xfrm>
            <a:off x="1524000" y="1600200"/>
            <a:ext cx="5334000" cy="4572000"/>
          </a:xfrm>
          <a:prstGeom prst="rect">
            <a:avLst/>
          </a:prstGeom>
          <a:noFill/>
        </p:spPr>
      </p:pic>
      <p:pic>
        <p:nvPicPr>
          <p:cNvPr id="22" name="Picture 38" descr="C:\Users\chaoyeh\Desktop\pset0\new_image_09.bmp"/>
          <p:cNvPicPr>
            <a:picLocks noChangeAspect="1" noChangeArrowheads="1"/>
          </p:cNvPicPr>
          <p:nvPr/>
        </p:nvPicPr>
        <p:blipFill>
          <a:blip r:embed="rId22" cstate="print"/>
          <a:srcRect/>
          <a:stretch>
            <a:fillRect/>
          </a:stretch>
        </p:blipFill>
        <p:spPr bwMode="auto">
          <a:xfrm>
            <a:off x="1524000" y="1600200"/>
            <a:ext cx="5238750" cy="4572000"/>
          </a:xfrm>
          <a:prstGeom prst="rect">
            <a:avLst/>
          </a:prstGeom>
          <a:noFill/>
        </p:spPr>
      </p:pic>
      <p:pic>
        <p:nvPicPr>
          <p:cNvPr id="23" name="Picture 25" descr="C:\Users\chaoyeh\Desktop\pset0\labeled_image_10.bmp"/>
          <p:cNvPicPr>
            <a:picLocks noChangeAspect="1" noChangeArrowheads="1"/>
          </p:cNvPicPr>
          <p:nvPr/>
        </p:nvPicPr>
        <p:blipFill>
          <a:blip r:embed="rId23" cstate="print"/>
          <a:srcRect/>
          <a:stretch>
            <a:fillRect/>
          </a:stretch>
        </p:blipFill>
        <p:spPr bwMode="auto">
          <a:xfrm>
            <a:off x="1524000" y="1600200"/>
            <a:ext cx="5238750" cy="4572000"/>
          </a:xfrm>
          <a:prstGeom prst="rect">
            <a:avLst/>
          </a:prstGeom>
          <a:noFill/>
        </p:spPr>
      </p:pic>
      <p:pic>
        <p:nvPicPr>
          <p:cNvPr id="24" name="Picture 39" descr="C:\Users\chaoyeh\Desktop\pset0\new_image_10.bmp"/>
          <p:cNvPicPr>
            <a:picLocks noChangeAspect="1" noChangeArrowheads="1"/>
          </p:cNvPicPr>
          <p:nvPr/>
        </p:nvPicPr>
        <p:blipFill>
          <a:blip r:embed="rId24" cstate="print"/>
          <a:srcRect/>
          <a:stretch>
            <a:fillRect/>
          </a:stretch>
        </p:blipFill>
        <p:spPr bwMode="auto">
          <a:xfrm>
            <a:off x="1524000" y="1600200"/>
            <a:ext cx="5143500" cy="4572000"/>
          </a:xfrm>
          <a:prstGeom prst="rect">
            <a:avLst/>
          </a:prstGeom>
          <a:noFill/>
        </p:spPr>
      </p:pic>
      <p:pic>
        <p:nvPicPr>
          <p:cNvPr id="25" name="Picture 26" descr="C:\Users\chaoyeh\Desktop\pset0\labeled_image_11.bmp"/>
          <p:cNvPicPr>
            <a:picLocks noChangeAspect="1" noChangeArrowheads="1"/>
          </p:cNvPicPr>
          <p:nvPr/>
        </p:nvPicPr>
        <p:blipFill>
          <a:blip r:embed="rId25" cstate="print"/>
          <a:srcRect/>
          <a:stretch>
            <a:fillRect/>
          </a:stretch>
        </p:blipFill>
        <p:spPr bwMode="auto">
          <a:xfrm>
            <a:off x="1524000" y="1600200"/>
            <a:ext cx="5143500" cy="4572000"/>
          </a:xfrm>
          <a:prstGeom prst="rect">
            <a:avLst/>
          </a:prstGeom>
          <a:noFill/>
        </p:spPr>
      </p:pic>
      <p:pic>
        <p:nvPicPr>
          <p:cNvPr id="26" name="Picture 40" descr="C:\Users\chaoyeh\Desktop\pset0\new_image_11.bmp"/>
          <p:cNvPicPr>
            <a:picLocks noChangeAspect="1" noChangeArrowheads="1"/>
          </p:cNvPicPr>
          <p:nvPr/>
        </p:nvPicPr>
        <p:blipFill>
          <a:blip r:embed="rId26" cstate="print"/>
          <a:srcRect/>
          <a:stretch>
            <a:fillRect/>
          </a:stretch>
        </p:blipFill>
        <p:spPr bwMode="auto">
          <a:xfrm>
            <a:off x="1524000" y="1600200"/>
            <a:ext cx="5048250" cy="4572000"/>
          </a:xfrm>
          <a:prstGeom prst="rect">
            <a:avLst/>
          </a:prstGeom>
          <a:noFill/>
        </p:spPr>
      </p:pic>
      <p:pic>
        <p:nvPicPr>
          <p:cNvPr id="27" name="Picture 27" descr="C:\Users\chaoyeh\Desktop\pset0\labeled_image_12.bmp"/>
          <p:cNvPicPr>
            <a:picLocks noChangeAspect="1" noChangeArrowheads="1"/>
          </p:cNvPicPr>
          <p:nvPr/>
        </p:nvPicPr>
        <p:blipFill>
          <a:blip r:embed="rId27" cstate="print"/>
          <a:srcRect/>
          <a:stretch>
            <a:fillRect/>
          </a:stretch>
        </p:blipFill>
        <p:spPr bwMode="auto">
          <a:xfrm>
            <a:off x="1524000" y="1600200"/>
            <a:ext cx="5048250" cy="4572000"/>
          </a:xfrm>
          <a:prstGeom prst="rect">
            <a:avLst/>
          </a:prstGeom>
          <a:noFill/>
        </p:spPr>
      </p:pic>
      <p:pic>
        <p:nvPicPr>
          <p:cNvPr id="28" name="Picture 41" descr="C:\Users\chaoyeh\Desktop\pset0\new_image_12.bmp"/>
          <p:cNvPicPr>
            <a:picLocks noChangeAspect="1" noChangeArrowheads="1"/>
          </p:cNvPicPr>
          <p:nvPr/>
        </p:nvPicPr>
        <p:blipFill>
          <a:blip r:embed="rId28" cstate="print"/>
          <a:srcRect/>
          <a:stretch>
            <a:fillRect/>
          </a:stretch>
        </p:blipFill>
        <p:spPr bwMode="auto">
          <a:xfrm>
            <a:off x="1524000" y="1600200"/>
            <a:ext cx="4953000" cy="4572000"/>
          </a:xfrm>
          <a:prstGeom prst="rect">
            <a:avLst/>
          </a:prstGeom>
          <a:noFill/>
        </p:spPr>
      </p:pic>
      <p:pic>
        <p:nvPicPr>
          <p:cNvPr id="29" name="Picture 28" descr="C:\Users\chaoyeh\Desktop\pset0\labeled_image_13.bmp"/>
          <p:cNvPicPr>
            <a:picLocks noChangeAspect="1" noChangeArrowheads="1"/>
          </p:cNvPicPr>
          <p:nvPr/>
        </p:nvPicPr>
        <p:blipFill>
          <a:blip r:embed="rId29" cstate="print"/>
          <a:srcRect/>
          <a:stretch>
            <a:fillRect/>
          </a:stretch>
        </p:blipFill>
        <p:spPr bwMode="auto">
          <a:xfrm>
            <a:off x="1524000" y="1600200"/>
            <a:ext cx="4953000" cy="4572000"/>
          </a:xfrm>
          <a:prstGeom prst="rect">
            <a:avLst/>
          </a:prstGeom>
          <a:noFill/>
        </p:spPr>
      </p:pic>
      <p:pic>
        <p:nvPicPr>
          <p:cNvPr id="30" name="Picture 42" descr="C:\Users\chaoyeh\Desktop\pset0\new_image_13.bmp"/>
          <p:cNvPicPr>
            <a:picLocks noChangeAspect="1" noChangeArrowheads="1"/>
          </p:cNvPicPr>
          <p:nvPr/>
        </p:nvPicPr>
        <p:blipFill>
          <a:blip r:embed="rId30" cstate="print"/>
          <a:srcRect/>
          <a:stretch>
            <a:fillRect/>
          </a:stretch>
        </p:blipFill>
        <p:spPr bwMode="auto">
          <a:xfrm>
            <a:off x="1523999" y="1600200"/>
            <a:ext cx="4857750" cy="4572000"/>
          </a:xfrm>
          <a:prstGeom prst="rect">
            <a:avLst/>
          </a:prstGeom>
          <a:noFill/>
        </p:spPr>
      </p:pic>
      <p:pic>
        <p:nvPicPr>
          <p:cNvPr id="31" name="Picture 29" descr="C:\Users\chaoyeh\Desktop\pset0\labeled_image_14.bmp"/>
          <p:cNvPicPr>
            <a:picLocks noChangeAspect="1" noChangeArrowheads="1"/>
          </p:cNvPicPr>
          <p:nvPr/>
        </p:nvPicPr>
        <p:blipFill>
          <a:blip r:embed="rId31" cstate="print"/>
          <a:srcRect/>
          <a:stretch>
            <a:fillRect/>
          </a:stretch>
        </p:blipFill>
        <p:spPr bwMode="auto">
          <a:xfrm>
            <a:off x="1524000" y="1600200"/>
            <a:ext cx="4857750" cy="4572000"/>
          </a:xfrm>
          <a:prstGeom prst="rect">
            <a:avLst/>
          </a:prstGeom>
          <a:noFill/>
        </p:spPr>
      </p:pic>
      <p:pic>
        <p:nvPicPr>
          <p:cNvPr id="32" name="Picture 44" descr="C:\Users\chaoyeh\Desktop\pset0\new_image_14.bmp"/>
          <p:cNvPicPr>
            <a:picLocks noChangeAspect="1" noChangeArrowheads="1"/>
          </p:cNvPicPr>
          <p:nvPr/>
        </p:nvPicPr>
        <p:blipFill>
          <a:blip r:embed="rId32" cstate="print"/>
          <a:srcRect/>
          <a:stretch>
            <a:fillRect/>
          </a:stretch>
        </p:blipFill>
        <p:spPr bwMode="auto">
          <a:xfrm>
            <a:off x="1524000" y="1600200"/>
            <a:ext cx="4762500" cy="4572000"/>
          </a:xfrm>
          <a:prstGeom prst="rect">
            <a:avLst/>
          </a:prstGeom>
          <a:noFill/>
        </p:spPr>
      </p:pic>
      <p:sp>
        <p:nvSpPr>
          <p:cNvPr id="33" name="標題 1"/>
          <p:cNvSpPr txBox="1">
            <a:spLocks/>
          </p:cNvSpPr>
          <p:nvPr/>
        </p:nvSpPr>
        <p:spPr>
          <a:xfrm>
            <a:off x="457200" y="44624"/>
            <a:ext cx="8229600" cy="1143000"/>
          </a:xfrm>
          <a:prstGeom prst="rect">
            <a:avLst/>
          </a:prstGeom>
        </p:spPr>
        <p:txBody>
          <a:bodyPr vert="horz" lIns="91440" tIns="45720" rIns="91440" bIns="45720" rtlCol="0" anchor="ctr">
            <a:normAutofit/>
          </a:bodyPr>
          <a:lstStyle/>
          <a:p>
            <a:pPr algn="ctr">
              <a:spcBef>
                <a:spcPct val="0"/>
              </a:spcBef>
              <a:defRPr/>
            </a:pPr>
            <a:r>
              <a:rPr lang="en-US" sz="3800">
                <a:solidFill>
                  <a:prstClr val="black"/>
                </a:solidFill>
                <a:latin typeface="Arial" pitchFamily="34" charset="0"/>
                <a:cs typeface="Arial" pitchFamily="34" charset="0"/>
              </a:rPr>
              <a:t>Real image example</a:t>
            </a:r>
            <a:endParaRPr lang="en-US" sz="3800" dirty="0">
              <a:solidFill>
                <a:prstClr val="black"/>
              </a:solidFill>
              <a:latin typeface="Arial" pitchFamily="34" charset="0"/>
              <a:cs typeface="Arial" pitchFamily="34" charset="0"/>
            </a:endParaRPr>
          </a:p>
        </p:txBody>
      </p:sp>
      <p:sp>
        <p:nvSpPr>
          <p:cNvPr id="34" name="Title 33"/>
          <p:cNvSpPr>
            <a:spLocks noGrp="1"/>
          </p:cNvSpPr>
          <p:nvPr>
            <p:ph type="title"/>
          </p:nvPr>
        </p:nvSpPr>
        <p:spPr/>
        <p:txBody>
          <a:bodyPr/>
          <a:lstStyle/>
          <a:p>
            <a:endParaRPr lang="en-US"/>
          </a:p>
        </p:txBody>
      </p:sp>
      <p:sp>
        <p:nvSpPr>
          <p:cNvPr id="36" name="TextBox 35"/>
          <p:cNvSpPr txBox="1"/>
          <p:nvPr/>
        </p:nvSpPr>
        <p:spPr>
          <a:xfrm>
            <a:off x="0" y="6629400"/>
            <a:ext cx="5334000" cy="276999"/>
          </a:xfrm>
          <a:prstGeom prst="rect">
            <a:avLst/>
          </a:prstGeom>
          <a:noFill/>
        </p:spPr>
        <p:txBody>
          <a:bodyPr wrap="square" rtlCol="0">
            <a:spAutoFit/>
          </a:bodyPr>
          <a:lstStyle/>
          <a:p>
            <a:r>
              <a:rPr lang="en-US" sz="1200" dirty="0">
                <a:solidFill>
                  <a:prstClr val="black"/>
                </a:solidFill>
              </a:rPr>
              <a:t>Kristen Grauman, UT-Austin</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71255383"/>
      </p:ext>
    </p:extLst>
  </p:cSld>
  <p:clrMapOvr>
    <a:masterClrMapping/>
  </p:clrMapOvr>
  <mc:AlternateContent xmlns:mc="http://schemas.openxmlformats.org/markup-compatibility/2006">
    <mc:Choice xmlns:p14="http://schemas.microsoft.com/office/powerpoint/2010/main" Requires="p14">
      <p:transition spd="slow" p14:dur="2000" advTm="51557"/>
    </mc:Choice>
    <mc:Fallback>
      <p:transition spd="slow" advTm="51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07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1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par>
                                <p:cTn id="71" presetID="1" presetClass="exit" presetSubtype="0" fill="hold" nodeType="withEffect">
                                  <p:stCondLst>
                                    <p:cond delay="0"/>
                                  </p:stCondLst>
                                  <p:childTnLst>
                                    <p:set>
                                      <p:cBhvr>
                                        <p:cTn id="72" dur="1" fill="hold">
                                          <p:stCondLst>
                                            <p:cond delay="0"/>
                                          </p:stCondLst>
                                        </p:cTn>
                                        <p:tgtEl>
                                          <p:spTgt spid="1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1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1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0"/>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1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xit" presetSubtype="0" fill="hold" nodeType="withEffect">
                                  <p:stCondLst>
                                    <p:cond delay="0"/>
                                  </p:stCondLst>
                                  <p:childTnLst>
                                    <p:set>
                                      <p:cBhvr>
                                        <p:cTn id="96" dur="1" fill="hold">
                                          <p:stCondLst>
                                            <p:cond delay="0"/>
                                          </p:stCondLst>
                                        </p:cTn>
                                        <p:tgtEl>
                                          <p:spTgt spid="20"/>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2"/>
                                        </p:tgtEl>
                                        <p:attrNameLst>
                                          <p:attrName>style.visibility</p:attrName>
                                        </p:attrNameLst>
                                      </p:cBhvr>
                                      <p:to>
                                        <p:strVal val="visible"/>
                                      </p:to>
                                    </p:set>
                                  </p:childTnLst>
                                </p:cTn>
                              </p:par>
                              <p:par>
                                <p:cTn id="101" presetID="1" presetClass="exit" presetSubtype="0" fill="hold" nodeType="withEffect">
                                  <p:stCondLst>
                                    <p:cond delay="0"/>
                                  </p:stCondLst>
                                  <p:childTnLst>
                                    <p:set>
                                      <p:cBhvr>
                                        <p:cTn id="102" dur="1" fill="hold">
                                          <p:stCondLst>
                                            <p:cond delay="0"/>
                                          </p:stCondLst>
                                        </p:cTn>
                                        <p:tgtEl>
                                          <p:spTgt spid="2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3"/>
                                        </p:tgtEl>
                                        <p:attrNameLst>
                                          <p:attrName>style.visibility</p:attrName>
                                        </p:attrNameLst>
                                      </p:cBhvr>
                                      <p:to>
                                        <p:strVal val="visible"/>
                                      </p:to>
                                    </p:set>
                                  </p:childTnLst>
                                </p:cTn>
                              </p:par>
                              <p:par>
                                <p:cTn id="107" presetID="1" presetClass="exit" presetSubtype="0" fill="hold" nodeType="withEffect">
                                  <p:stCondLst>
                                    <p:cond delay="0"/>
                                  </p:stCondLst>
                                  <p:childTnLst>
                                    <p:set>
                                      <p:cBhvr>
                                        <p:cTn id="108" dur="1" fill="hold">
                                          <p:stCondLst>
                                            <p:cond delay="0"/>
                                          </p:stCondLst>
                                        </p:cTn>
                                        <p:tgtEl>
                                          <p:spTgt spid="22"/>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1" presetClass="exit" presetSubtype="0" fill="hold" nodeType="withEffect">
                                  <p:stCondLst>
                                    <p:cond delay="0"/>
                                  </p:stCondLst>
                                  <p:childTnLst>
                                    <p:set>
                                      <p:cBhvr>
                                        <p:cTn id="114" dur="1" fill="hold">
                                          <p:stCondLst>
                                            <p:cond delay="0"/>
                                          </p:stCondLst>
                                        </p:cTn>
                                        <p:tgtEl>
                                          <p:spTgt spid="23"/>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5"/>
                                        </p:tgtEl>
                                        <p:attrNameLst>
                                          <p:attrName>style.visibility</p:attrName>
                                        </p:attrNameLst>
                                      </p:cBhvr>
                                      <p:to>
                                        <p:strVal val="visible"/>
                                      </p:to>
                                    </p:set>
                                  </p:childTnLst>
                                </p:cTn>
                              </p:par>
                              <p:par>
                                <p:cTn id="119" presetID="1" presetClass="exit" presetSubtype="0" fill="hold" nodeType="withEffect">
                                  <p:stCondLst>
                                    <p:cond delay="0"/>
                                  </p:stCondLst>
                                  <p:childTnLst>
                                    <p:set>
                                      <p:cBhvr>
                                        <p:cTn id="120" dur="1" fill="hold">
                                          <p:stCondLst>
                                            <p:cond delay="0"/>
                                          </p:stCondLst>
                                        </p:cTn>
                                        <p:tgtEl>
                                          <p:spTgt spid="2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26"/>
                                        </p:tgtEl>
                                        <p:attrNameLst>
                                          <p:attrName>style.visibility</p:attrName>
                                        </p:attrNameLst>
                                      </p:cBhvr>
                                      <p:to>
                                        <p:strVal val="visible"/>
                                      </p:to>
                                    </p:set>
                                  </p:childTnLst>
                                </p:cTn>
                              </p:par>
                              <p:par>
                                <p:cTn id="125" presetID="1" presetClass="exit" presetSubtype="0" fill="hold" nodeType="withEffect">
                                  <p:stCondLst>
                                    <p:cond delay="0"/>
                                  </p:stCondLst>
                                  <p:childTnLst>
                                    <p:set>
                                      <p:cBhvr>
                                        <p:cTn id="126" dur="1" fill="hold">
                                          <p:stCondLst>
                                            <p:cond delay="0"/>
                                          </p:stCondLst>
                                        </p:cTn>
                                        <p:tgtEl>
                                          <p:spTgt spid="2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7"/>
                                        </p:tgtEl>
                                        <p:attrNameLst>
                                          <p:attrName>style.visibility</p:attrName>
                                        </p:attrNameLst>
                                      </p:cBhvr>
                                      <p:to>
                                        <p:strVal val="visible"/>
                                      </p:to>
                                    </p:set>
                                  </p:childTnLst>
                                </p:cTn>
                              </p:par>
                              <p:par>
                                <p:cTn id="131" presetID="1" presetClass="exit" presetSubtype="0" fill="hold" nodeType="withEffect">
                                  <p:stCondLst>
                                    <p:cond delay="0"/>
                                  </p:stCondLst>
                                  <p:childTnLst>
                                    <p:set>
                                      <p:cBhvr>
                                        <p:cTn id="132" dur="1" fill="hold">
                                          <p:stCondLst>
                                            <p:cond delay="0"/>
                                          </p:stCondLst>
                                        </p:cTn>
                                        <p:tgtEl>
                                          <p:spTgt spid="26"/>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8"/>
                                        </p:tgtEl>
                                        <p:attrNameLst>
                                          <p:attrName>style.visibility</p:attrName>
                                        </p:attrNameLst>
                                      </p:cBhvr>
                                      <p:to>
                                        <p:strVal val="visible"/>
                                      </p:to>
                                    </p:set>
                                  </p:childTnLst>
                                </p:cTn>
                              </p:par>
                              <p:par>
                                <p:cTn id="137" presetID="1" presetClass="exit" presetSubtype="0" fill="hold" nodeType="withEffect">
                                  <p:stCondLst>
                                    <p:cond delay="0"/>
                                  </p:stCondLst>
                                  <p:childTnLst>
                                    <p:set>
                                      <p:cBhvr>
                                        <p:cTn id="138" dur="1" fill="hold">
                                          <p:stCondLst>
                                            <p:cond delay="0"/>
                                          </p:stCondLst>
                                        </p:cTn>
                                        <p:tgtEl>
                                          <p:spTgt spid="27"/>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29"/>
                                        </p:tgtEl>
                                        <p:attrNameLst>
                                          <p:attrName>style.visibility</p:attrName>
                                        </p:attrNameLst>
                                      </p:cBhvr>
                                      <p:to>
                                        <p:strVal val="visible"/>
                                      </p:to>
                                    </p:set>
                                  </p:childTnLst>
                                </p:cTn>
                              </p:par>
                              <p:par>
                                <p:cTn id="143" presetID="1" presetClass="exit" presetSubtype="0" fill="hold" nodeType="withEffect">
                                  <p:stCondLst>
                                    <p:cond delay="0"/>
                                  </p:stCondLst>
                                  <p:childTnLst>
                                    <p:set>
                                      <p:cBhvr>
                                        <p:cTn id="144" dur="1" fill="hold">
                                          <p:stCondLst>
                                            <p:cond delay="0"/>
                                          </p:stCondLst>
                                        </p:cTn>
                                        <p:tgtEl>
                                          <p:spTgt spid="28"/>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30"/>
                                        </p:tgtEl>
                                        <p:attrNameLst>
                                          <p:attrName>style.visibility</p:attrName>
                                        </p:attrNameLst>
                                      </p:cBhvr>
                                      <p:to>
                                        <p:strVal val="visible"/>
                                      </p:to>
                                    </p:set>
                                  </p:childTnLst>
                                </p:cTn>
                              </p:par>
                              <p:par>
                                <p:cTn id="149" presetID="1" presetClass="exit" presetSubtype="0" fill="hold" nodeType="withEffect">
                                  <p:stCondLst>
                                    <p:cond delay="0"/>
                                  </p:stCondLst>
                                  <p:childTnLst>
                                    <p:set>
                                      <p:cBhvr>
                                        <p:cTn id="150" dur="1" fill="hold">
                                          <p:stCondLst>
                                            <p:cond delay="0"/>
                                          </p:stCondLst>
                                        </p:cTn>
                                        <p:tgtEl>
                                          <p:spTgt spid="29"/>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31"/>
                                        </p:tgtEl>
                                        <p:attrNameLst>
                                          <p:attrName>style.visibility</p:attrName>
                                        </p:attrNameLst>
                                      </p:cBhvr>
                                      <p:to>
                                        <p:strVal val="visible"/>
                                      </p:to>
                                    </p:set>
                                  </p:childTnLst>
                                </p:cTn>
                              </p:par>
                              <p:par>
                                <p:cTn id="155" presetID="1" presetClass="exit" presetSubtype="0" fill="hold" nodeType="withEffect">
                                  <p:stCondLst>
                                    <p:cond delay="0"/>
                                  </p:stCondLst>
                                  <p:childTnLst>
                                    <p:set>
                                      <p:cBhvr>
                                        <p:cTn id="156" dur="1" fill="hold">
                                          <p:stCondLst>
                                            <p:cond delay="0"/>
                                          </p:stCondLst>
                                        </p:cTn>
                                        <p:tgtEl>
                                          <p:spTgt spid="30"/>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32"/>
                                        </p:tgtEl>
                                        <p:attrNameLst>
                                          <p:attrName>style.visibility</p:attrName>
                                        </p:attrNameLst>
                                      </p:cBhvr>
                                      <p:to>
                                        <p:strVal val="visible"/>
                                      </p:to>
                                    </p:set>
                                  </p:childTnLst>
                                </p:cTn>
                              </p:par>
                              <p:par>
                                <p:cTn id="161" presetID="1" presetClass="exit" presetSubtype="0" fill="hold" nodeType="withEffect">
                                  <p:stCondLst>
                                    <p:cond delay="0"/>
                                  </p:stCondLst>
                                  <p:childTnLst>
                                    <p:set>
                                      <p:cBhvr>
                                        <p:cTn id="162"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3"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chaoyeh\Desktop\pset0\origin_image.bmp"/>
          <p:cNvPicPr>
            <a:picLocks noChangeAspect="1" noChangeArrowheads="1"/>
          </p:cNvPicPr>
          <p:nvPr/>
        </p:nvPicPr>
        <p:blipFill>
          <a:blip r:embed="rId5" cstate="print"/>
          <a:srcRect/>
          <a:stretch>
            <a:fillRect/>
          </a:stretch>
        </p:blipFill>
        <p:spPr bwMode="auto">
          <a:xfrm>
            <a:off x="1524000" y="1600200"/>
            <a:ext cx="6096000" cy="4572000"/>
          </a:xfrm>
          <a:prstGeom prst="rect">
            <a:avLst/>
          </a:prstGeom>
          <a:noFill/>
        </p:spPr>
      </p:pic>
      <p:sp>
        <p:nvSpPr>
          <p:cNvPr id="33" name="標題 1"/>
          <p:cNvSpPr txBox="1">
            <a:spLocks/>
          </p:cNvSpPr>
          <p:nvPr/>
        </p:nvSpPr>
        <p:spPr>
          <a:xfrm>
            <a:off x="457200" y="44624"/>
            <a:ext cx="8229600" cy="1143000"/>
          </a:xfrm>
          <a:prstGeom prst="rect">
            <a:avLst/>
          </a:prstGeom>
        </p:spPr>
        <p:txBody>
          <a:bodyPr vert="horz" lIns="91440" tIns="45720" rIns="91440" bIns="45720" rtlCol="0" anchor="ctr">
            <a:normAutofit/>
          </a:bodyPr>
          <a:lstStyle/>
          <a:p>
            <a:pPr algn="ctr">
              <a:spcBef>
                <a:spcPct val="0"/>
              </a:spcBef>
              <a:defRPr/>
            </a:pPr>
            <a:r>
              <a:rPr lang="en-US" sz="3800">
                <a:solidFill>
                  <a:prstClr val="black"/>
                </a:solidFill>
                <a:latin typeface="Arial" pitchFamily="34" charset="0"/>
                <a:cs typeface="Arial" pitchFamily="34" charset="0"/>
              </a:rPr>
              <a:t>Real image example</a:t>
            </a:r>
            <a:endParaRPr lang="en-US" sz="3800" dirty="0">
              <a:solidFill>
                <a:prstClr val="black"/>
              </a:solidFill>
              <a:latin typeface="Arial" pitchFamily="34" charset="0"/>
              <a:cs typeface="Arial" pitchFamily="34" charset="0"/>
            </a:endParaRPr>
          </a:p>
        </p:txBody>
      </p:sp>
      <p:sp>
        <p:nvSpPr>
          <p:cNvPr id="34" name="Title 33"/>
          <p:cNvSpPr>
            <a:spLocks noGrp="1"/>
          </p:cNvSpPr>
          <p:nvPr>
            <p:ph type="title"/>
          </p:nvPr>
        </p:nvSpPr>
        <p:spPr/>
        <p:txBody>
          <a:bodyPr/>
          <a:lstStyle/>
          <a:p>
            <a:endParaRPr lang="en-US"/>
          </a:p>
        </p:txBody>
      </p:sp>
      <p:sp>
        <p:nvSpPr>
          <p:cNvPr id="36" name="TextBox 35"/>
          <p:cNvSpPr txBox="1"/>
          <p:nvPr/>
        </p:nvSpPr>
        <p:spPr>
          <a:xfrm>
            <a:off x="0" y="6629400"/>
            <a:ext cx="5334000" cy="276999"/>
          </a:xfrm>
          <a:prstGeom prst="rect">
            <a:avLst/>
          </a:prstGeom>
          <a:noFill/>
        </p:spPr>
        <p:txBody>
          <a:bodyPr wrap="square" rtlCol="0">
            <a:spAutoFit/>
          </a:bodyPr>
          <a:lstStyle/>
          <a:p>
            <a:r>
              <a:rPr lang="en-US" sz="1200" dirty="0">
                <a:solidFill>
                  <a:prstClr val="black"/>
                </a:solidFill>
              </a:rPr>
              <a:t>Kristen Grauman, UT-Austin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6889745"/>
      </p:ext>
    </p:extLst>
  </p:cSld>
  <p:clrMapOvr>
    <a:masterClrMapping/>
  </p:clrMapOvr>
  <mc:AlternateContent xmlns:mc="http://schemas.openxmlformats.org/markup-compatibility/2006">
    <mc:Choice xmlns:p14="http://schemas.microsoft.com/office/powerpoint/2010/main" Requires="p14">
      <p:transition spd="slow" p14:dur="2000" advTm="8482"/>
    </mc:Choice>
    <mc:Fallback>
      <p:transition spd="slow" advTm="8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600" dirty="0"/>
              <a:t>Seam Carving Results from Last Year</a:t>
            </a:r>
          </a:p>
        </p:txBody>
      </p:sp>
      <p:sp>
        <p:nvSpPr>
          <p:cNvPr id="8" name="TextBox 7"/>
          <p:cNvSpPr txBox="1"/>
          <p:nvPr/>
        </p:nvSpPr>
        <p:spPr>
          <a:xfrm>
            <a:off x="3646106" y="6132285"/>
            <a:ext cx="1851789" cy="369332"/>
          </a:xfrm>
          <a:prstGeom prst="rect">
            <a:avLst/>
          </a:prstGeom>
          <a:noFill/>
        </p:spPr>
        <p:txBody>
          <a:bodyPr wrap="none" rtlCol="0">
            <a:spAutoFit/>
          </a:bodyPr>
          <a:lstStyle/>
          <a:p>
            <a:r>
              <a:rPr lang="en-US" dirty="0">
                <a:solidFill>
                  <a:srgbClr val="000000"/>
                </a:solidFill>
              </a:rPr>
              <a:t>David </a:t>
            </a:r>
            <a:r>
              <a:rPr lang="en-US" dirty="0" err="1">
                <a:solidFill>
                  <a:srgbClr val="000000"/>
                </a:solidFill>
              </a:rPr>
              <a:t>Fioravanti</a:t>
            </a:r>
            <a:endParaRPr lang="en-US" dirty="0">
              <a:solidFill>
                <a:srgbClr val="000000"/>
              </a:solidFil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628" y="1825172"/>
            <a:ext cx="3258457" cy="3258457"/>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2094" y="1825172"/>
            <a:ext cx="1999343" cy="3280973"/>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8442" y="1813913"/>
            <a:ext cx="1999343" cy="3280973"/>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3298092"/>
      </p:ext>
    </p:extLst>
  </p:cSld>
  <p:clrMapOvr>
    <a:masterClrMapping/>
  </p:clrMapOvr>
  <mc:AlternateContent xmlns:mc="http://schemas.openxmlformats.org/markup-compatibility/2006">
    <mc:Choice xmlns:p14="http://schemas.microsoft.com/office/powerpoint/2010/main" Requires="p14">
      <p:transition spd="slow" p14:dur="2000" advTm="25602"/>
    </mc:Choice>
    <mc:Fallback>
      <p:transition spd="slow" advTm="25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93582" y="6132285"/>
            <a:ext cx="1556836" cy="369332"/>
          </a:xfrm>
          <a:prstGeom prst="rect">
            <a:avLst/>
          </a:prstGeom>
          <a:noFill/>
        </p:spPr>
        <p:txBody>
          <a:bodyPr wrap="none" rtlCol="0">
            <a:spAutoFit/>
          </a:bodyPr>
          <a:lstStyle/>
          <a:p>
            <a:r>
              <a:rPr lang="en-US" dirty="0">
                <a:solidFill>
                  <a:srgbClr val="000000"/>
                </a:solidFill>
              </a:rPr>
              <a:t>Edwin </a:t>
            </a:r>
            <a:r>
              <a:rPr lang="en-US" dirty="0" err="1">
                <a:solidFill>
                  <a:srgbClr val="000000"/>
                </a:solidFill>
              </a:rPr>
              <a:t>Mellett</a:t>
            </a:r>
            <a:endParaRPr lang="en-US" dirty="0">
              <a:solidFill>
                <a:srgbClr val="000000"/>
              </a:solidFill>
            </a:endParaRP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7139" t="23742" r="7040" b="35514"/>
          <a:stretch/>
        </p:blipFill>
        <p:spPr>
          <a:xfrm>
            <a:off x="1433285" y="1277257"/>
            <a:ext cx="6277429" cy="2235200"/>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9520" t="21096" r="9819" b="34985"/>
          <a:stretch/>
        </p:blipFill>
        <p:spPr>
          <a:xfrm>
            <a:off x="1621970" y="3570513"/>
            <a:ext cx="5900057" cy="2409373"/>
          </a:xfrm>
          <a:prstGeom prst="rect">
            <a:avLst/>
          </a:prstGeom>
        </p:spPr>
      </p:pic>
      <p:sp>
        <p:nvSpPr>
          <p:cNvPr id="9" name="Title 6"/>
          <p:cNvSpPr>
            <a:spLocks noGrp="1"/>
          </p:cNvSpPr>
          <p:nvPr>
            <p:ph type="title"/>
          </p:nvPr>
        </p:nvSpPr>
        <p:spPr/>
        <p:txBody>
          <a:bodyPr/>
          <a:lstStyle/>
          <a:p>
            <a:r>
              <a:rPr lang="en-US" sz="3600" dirty="0"/>
              <a:t>Seam Carving Results from Last Year</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90908091"/>
      </p:ext>
    </p:extLst>
  </p:cSld>
  <p:clrMapOvr>
    <a:masterClrMapping/>
  </p:clrMapOvr>
  <mc:AlternateContent xmlns:mc="http://schemas.openxmlformats.org/markup-compatibility/2006">
    <mc:Choice xmlns:p14="http://schemas.microsoft.com/office/powerpoint/2010/main" Requires="p14">
      <p:transition spd="slow" p14:dur="2000" advTm="10714"/>
    </mc:Choice>
    <mc:Fallback>
      <p:transition spd="slow" advTm="1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2434" b="35926"/>
          <a:stretch/>
        </p:blipFill>
        <p:spPr>
          <a:xfrm>
            <a:off x="0" y="1574798"/>
            <a:ext cx="9144000" cy="3541487"/>
          </a:xfrm>
          <a:prstGeom prst="rect">
            <a:avLst/>
          </a:prstGeom>
        </p:spPr>
      </p:pic>
      <p:sp>
        <p:nvSpPr>
          <p:cNvPr id="8" name="TextBox 7"/>
          <p:cNvSpPr txBox="1"/>
          <p:nvPr/>
        </p:nvSpPr>
        <p:spPr>
          <a:xfrm>
            <a:off x="3780758" y="5754914"/>
            <a:ext cx="1582484" cy="369332"/>
          </a:xfrm>
          <a:prstGeom prst="rect">
            <a:avLst/>
          </a:prstGeom>
          <a:noFill/>
        </p:spPr>
        <p:txBody>
          <a:bodyPr wrap="none" rtlCol="0">
            <a:spAutoFit/>
          </a:bodyPr>
          <a:lstStyle/>
          <a:p>
            <a:r>
              <a:rPr lang="en-US" dirty="0">
                <a:solidFill>
                  <a:srgbClr val="000000"/>
                </a:solidFill>
              </a:rPr>
              <a:t>Sarah </a:t>
            </a:r>
            <a:r>
              <a:rPr lang="en-US" dirty="0" err="1">
                <a:solidFill>
                  <a:srgbClr val="000000"/>
                </a:solidFill>
              </a:rPr>
              <a:t>Dubnik</a:t>
            </a:r>
            <a:endParaRPr lang="en-US" dirty="0">
              <a:solidFill>
                <a:srgbClr val="000000"/>
              </a:solidFill>
            </a:endParaRPr>
          </a:p>
        </p:txBody>
      </p:sp>
      <p:sp>
        <p:nvSpPr>
          <p:cNvPr id="9" name="Title 6"/>
          <p:cNvSpPr>
            <a:spLocks noGrp="1"/>
          </p:cNvSpPr>
          <p:nvPr>
            <p:ph type="title"/>
          </p:nvPr>
        </p:nvSpPr>
        <p:spPr/>
        <p:txBody>
          <a:bodyPr/>
          <a:lstStyle/>
          <a:p>
            <a:r>
              <a:rPr lang="en-US" sz="3600" dirty="0"/>
              <a:t>Seam Carving Results from Last Year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8920662"/>
      </p:ext>
    </p:extLst>
  </p:cSld>
  <p:clrMapOvr>
    <a:masterClrMapping/>
  </p:clrMapOvr>
  <mc:AlternateContent xmlns:mc="http://schemas.openxmlformats.org/markup-compatibility/2006">
    <mc:Choice xmlns:p14="http://schemas.microsoft.com/office/powerpoint/2010/main" Requires="p14">
      <p:transition spd="slow" p14:dur="2000" advTm="14057"/>
    </mc:Choice>
    <mc:Fallback>
      <p:transition spd="slow" advTm="14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46106" y="5754914"/>
            <a:ext cx="1851789" cy="369332"/>
          </a:xfrm>
          <a:prstGeom prst="rect">
            <a:avLst/>
          </a:prstGeom>
          <a:noFill/>
        </p:spPr>
        <p:txBody>
          <a:bodyPr wrap="none" rtlCol="0">
            <a:spAutoFit/>
          </a:bodyPr>
          <a:lstStyle/>
          <a:p>
            <a:r>
              <a:rPr lang="en-US" dirty="0">
                <a:solidFill>
                  <a:srgbClr val="000000"/>
                </a:solidFill>
              </a:rPr>
              <a:t>Joel </a:t>
            </a:r>
            <a:r>
              <a:rPr lang="en-US" dirty="0" err="1">
                <a:solidFill>
                  <a:srgbClr val="000000"/>
                </a:solidFill>
              </a:rPr>
              <a:t>Roggeman</a:t>
            </a:r>
            <a:endParaRPr lang="en-US" dirty="0">
              <a:solidFill>
                <a:srgbClr val="000000"/>
              </a:solidFil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865" y="1600313"/>
            <a:ext cx="3971925" cy="3971925"/>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21020" t="6819" r="21077" b="15654"/>
          <a:stretch/>
        </p:blipFill>
        <p:spPr>
          <a:xfrm>
            <a:off x="4731402" y="1600313"/>
            <a:ext cx="3955398" cy="3971925"/>
          </a:xfrm>
          <a:prstGeom prst="rect">
            <a:avLst/>
          </a:prstGeom>
        </p:spPr>
      </p:pic>
      <p:sp>
        <p:nvSpPr>
          <p:cNvPr id="9" name="Title 6"/>
          <p:cNvSpPr>
            <a:spLocks noGrp="1"/>
          </p:cNvSpPr>
          <p:nvPr>
            <p:ph type="title"/>
          </p:nvPr>
        </p:nvSpPr>
        <p:spPr/>
        <p:txBody>
          <a:bodyPr/>
          <a:lstStyle/>
          <a:p>
            <a:r>
              <a:rPr lang="en-US" sz="3600" dirty="0"/>
              <a:t>Seam Carving Results from Last Year</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39320889"/>
      </p:ext>
    </p:extLst>
  </p:cSld>
  <p:clrMapOvr>
    <a:masterClrMapping/>
  </p:clrMapOvr>
  <mc:AlternateContent xmlns:mc="http://schemas.openxmlformats.org/markup-compatibility/2006">
    <mc:Choice xmlns:p14="http://schemas.microsoft.com/office/powerpoint/2010/main" Requires="p14">
      <p:transition spd="slow" p14:dur="2000" advTm="11893"/>
    </mc:Choice>
    <mc:Fallback>
      <p:transition spd="slow" advTm="11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32054" y="6364514"/>
            <a:ext cx="1479892" cy="369332"/>
          </a:xfrm>
          <a:prstGeom prst="rect">
            <a:avLst/>
          </a:prstGeom>
          <a:noFill/>
        </p:spPr>
        <p:txBody>
          <a:bodyPr wrap="none" rtlCol="0">
            <a:spAutoFit/>
          </a:bodyPr>
          <a:lstStyle/>
          <a:p>
            <a:r>
              <a:rPr lang="en-US" dirty="0">
                <a:solidFill>
                  <a:srgbClr val="000000"/>
                </a:solidFill>
              </a:rPr>
              <a:t>John Phillips</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8406" y="1306984"/>
            <a:ext cx="3457390" cy="229981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409" y="3694005"/>
            <a:ext cx="3463387" cy="253039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3153" y="3694005"/>
            <a:ext cx="3252276" cy="2521628"/>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4604" y="1306984"/>
            <a:ext cx="3463387" cy="2301254"/>
          </a:xfrm>
          <a:prstGeom prst="rect">
            <a:avLst/>
          </a:prstGeom>
        </p:spPr>
      </p:pic>
      <p:sp>
        <p:nvSpPr>
          <p:cNvPr id="11" name="Title 6"/>
          <p:cNvSpPr>
            <a:spLocks noGrp="1"/>
          </p:cNvSpPr>
          <p:nvPr>
            <p:ph type="title"/>
          </p:nvPr>
        </p:nvSpPr>
        <p:spPr/>
        <p:txBody>
          <a:bodyPr/>
          <a:lstStyle/>
          <a:p>
            <a:r>
              <a:rPr lang="en-US" sz="3600" dirty="0"/>
              <a:t>Seam Carving Results from Last Year</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20504575"/>
      </p:ext>
    </p:extLst>
  </p:cSld>
  <p:clrMapOvr>
    <a:masterClrMapping/>
  </p:clrMapOvr>
  <mc:AlternateContent xmlns:mc="http://schemas.openxmlformats.org/markup-compatibility/2006">
    <mc:Choice xmlns:p14="http://schemas.microsoft.com/office/powerpoint/2010/main" Requires="p14">
      <p:transition spd="slow" p14:dur="2000" advTm="29313"/>
    </mc:Choice>
    <mc:Fallback>
      <p:transition spd="slow" advTm="29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a:bodyPr>
          <a:lstStyle/>
          <a:p>
            <a:r>
              <a:rPr lang="en-US" dirty="0"/>
              <a:t>Linear filters useful for</a:t>
            </a:r>
          </a:p>
          <a:p>
            <a:pPr lvl="1"/>
            <a:r>
              <a:rPr lang="en-US" dirty="0"/>
              <a:t>Enhancing images (smoothing, removing noise)</a:t>
            </a:r>
          </a:p>
          <a:p>
            <a:pPr lvl="2"/>
            <a:r>
              <a:rPr lang="en-US" dirty="0"/>
              <a:t>Box filter</a:t>
            </a:r>
          </a:p>
          <a:p>
            <a:pPr lvl="2"/>
            <a:r>
              <a:rPr lang="en-US" dirty="0"/>
              <a:t>Gaussian filter</a:t>
            </a:r>
          </a:p>
          <a:p>
            <a:pPr lvl="2"/>
            <a:r>
              <a:rPr lang="en-US" dirty="0"/>
              <a:t>Impact of scale / width of smoothing filter</a:t>
            </a:r>
          </a:p>
          <a:p>
            <a:pPr lvl="1"/>
            <a:r>
              <a:rPr lang="en-US" dirty="0"/>
              <a:t>Detecting patterns (e.g. gradients) </a:t>
            </a:r>
          </a:p>
          <a:p>
            <a:r>
              <a:rPr lang="en-US" dirty="0"/>
              <a:t>Content-aware image resizing using image energy </a:t>
            </a:r>
            <a:r>
              <a:rPr lang="en-US"/>
              <a:t>and gradients</a:t>
            </a:r>
            <a:endParaRPr lang="en-US" dirty="0"/>
          </a:p>
        </p:txBody>
      </p:sp>
    </p:spTree>
    <p:extLst>
      <p:ext uri="{BB962C8B-B14F-4D97-AF65-F5344CB8AC3E}">
        <p14:creationId xmlns:p14="http://schemas.microsoft.com/office/powerpoint/2010/main" val="10900294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Time</a:t>
            </a:r>
          </a:p>
        </p:txBody>
      </p:sp>
      <p:sp>
        <p:nvSpPr>
          <p:cNvPr id="3" name="Content Placeholder 2"/>
          <p:cNvSpPr>
            <a:spLocks noGrp="1"/>
          </p:cNvSpPr>
          <p:nvPr>
            <p:ph idx="1"/>
          </p:nvPr>
        </p:nvSpPr>
        <p:spPr/>
        <p:txBody>
          <a:bodyPr/>
          <a:lstStyle/>
          <a:p>
            <a:r>
              <a:rPr lang="en-US" dirty="0"/>
              <a:t>More filters, properties of filters</a:t>
            </a:r>
          </a:p>
          <a:p>
            <a:r>
              <a:rPr lang="en-US" dirty="0"/>
              <a:t>Applications: </a:t>
            </a:r>
          </a:p>
          <a:p>
            <a:pPr lvl="1"/>
            <a:r>
              <a:rPr lang="en-US" dirty="0"/>
              <a:t>Texture representation and synthesis</a:t>
            </a:r>
          </a:p>
          <a:p>
            <a:pPr lvl="1"/>
            <a:r>
              <a:rPr lang="en-US" dirty="0"/>
              <a:t>Pattern matching </a:t>
            </a:r>
          </a:p>
          <a:p>
            <a:endParaRPr lang="en-US" dirty="0"/>
          </a:p>
          <a:p>
            <a:r>
              <a:rPr lang="en-US" dirty="0"/>
              <a:t>Reminders: HW1P and HW2W due Monday</a:t>
            </a:r>
          </a:p>
        </p:txBody>
      </p:sp>
    </p:spTree>
    <p:extLst>
      <p:ext uri="{BB962C8B-B14F-4D97-AF65-F5344CB8AC3E}">
        <p14:creationId xmlns:p14="http://schemas.microsoft.com/office/powerpoint/2010/main" val="327621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Inner vs outer </a:t>
            </a:r>
            <a:br>
              <a:rPr lang="en-US" dirty="0"/>
            </a:br>
            <a:r>
              <a:rPr lang="en-US" dirty="0"/>
              <a:t>vs matrix vs element-wise product</a:t>
            </a:r>
          </a:p>
        </p:txBody>
      </p:sp>
      <p:sp>
        <p:nvSpPr>
          <p:cNvPr id="3" name="Content Placeholder 2"/>
          <p:cNvSpPr>
            <a:spLocks noGrp="1"/>
          </p:cNvSpPr>
          <p:nvPr>
            <p:ph idx="1"/>
          </p:nvPr>
        </p:nvSpPr>
        <p:spPr>
          <a:xfrm>
            <a:off x="457200" y="1600200"/>
            <a:ext cx="8514522" cy="4525963"/>
          </a:xfrm>
        </p:spPr>
        <p:txBody>
          <a:bodyPr>
            <a:normAutofit fontScale="92500" lnSpcReduction="20000"/>
          </a:bodyPr>
          <a:lstStyle/>
          <a:p>
            <a:r>
              <a:rPr lang="en-US" b="1" i="1" dirty="0"/>
              <a:t>x, y </a:t>
            </a:r>
            <a:r>
              <a:rPr lang="en-US" dirty="0"/>
              <a:t>= column vectors (nx1)</a:t>
            </a:r>
          </a:p>
          <a:p>
            <a:r>
              <a:rPr lang="en-US" b="1" i="1" dirty="0"/>
              <a:t>X, Y </a:t>
            </a:r>
            <a:r>
              <a:rPr lang="en-US" dirty="0"/>
              <a:t>= matrices (</a:t>
            </a:r>
            <a:r>
              <a:rPr lang="en-US" dirty="0" err="1"/>
              <a:t>mxn</a:t>
            </a:r>
            <a:r>
              <a:rPr lang="en-US" dirty="0"/>
              <a:t>)</a:t>
            </a:r>
          </a:p>
          <a:p>
            <a:r>
              <a:rPr lang="en-US" i="1" dirty="0"/>
              <a:t>x, y </a:t>
            </a:r>
            <a:r>
              <a:rPr lang="en-US" dirty="0"/>
              <a:t>= scalars (1x1)</a:t>
            </a:r>
          </a:p>
          <a:p>
            <a:endParaRPr lang="en-US" b="1" i="1" dirty="0"/>
          </a:p>
          <a:p>
            <a:r>
              <a:rPr lang="en-US" b="1" i="1" dirty="0" err="1"/>
              <a:t>x</a:t>
            </a:r>
            <a:r>
              <a:rPr lang="en-US" i="1" baseline="30000" dirty="0" err="1"/>
              <a:t>T</a:t>
            </a:r>
            <a:r>
              <a:rPr lang="en-US" i="1" baseline="30000" dirty="0"/>
              <a:t> </a:t>
            </a:r>
            <a:r>
              <a:rPr lang="en-US" b="1" i="1" dirty="0"/>
              <a:t>y</a:t>
            </a:r>
            <a:r>
              <a:rPr lang="en-US" i="1" dirty="0"/>
              <a:t> </a:t>
            </a:r>
            <a:r>
              <a:rPr lang="en-US" dirty="0"/>
              <a:t>=</a:t>
            </a:r>
            <a:r>
              <a:rPr lang="en-US" b="1" i="1" dirty="0"/>
              <a:t> x</a:t>
            </a:r>
            <a:r>
              <a:rPr lang="en-US" altLang="zh-CN" i="1" dirty="0"/>
              <a:t> · </a:t>
            </a:r>
            <a:r>
              <a:rPr lang="en-US" b="1" i="1" dirty="0"/>
              <a:t>y</a:t>
            </a:r>
            <a:r>
              <a:rPr lang="en-US" i="1" dirty="0"/>
              <a:t> </a:t>
            </a:r>
            <a:r>
              <a:rPr lang="en-US" dirty="0"/>
              <a:t>=</a:t>
            </a:r>
            <a:r>
              <a:rPr lang="en-US" i="1" dirty="0"/>
              <a:t> </a:t>
            </a:r>
            <a:r>
              <a:rPr lang="en-US" dirty="0"/>
              <a:t>inner product (1xn x nx1 = scalar)</a:t>
            </a:r>
          </a:p>
          <a:p>
            <a:r>
              <a:rPr lang="en-US" b="1" i="1" dirty="0"/>
              <a:t>x</a:t>
            </a:r>
            <a:r>
              <a:rPr lang="en-US" i="1" dirty="0"/>
              <a:t> </a:t>
            </a:r>
            <a:r>
              <a:rPr lang="en-US" dirty="0"/>
              <a:t>⊗</a:t>
            </a:r>
            <a:r>
              <a:rPr lang="en-US" i="1" dirty="0"/>
              <a:t> </a:t>
            </a:r>
            <a:r>
              <a:rPr lang="en-US" b="1" i="1" dirty="0"/>
              <a:t>y</a:t>
            </a:r>
            <a:r>
              <a:rPr lang="en-US" i="1" dirty="0"/>
              <a:t> </a:t>
            </a:r>
            <a:r>
              <a:rPr lang="en-US" dirty="0"/>
              <a:t>=</a:t>
            </a:r>
            <a:r>
              <a:rPr lang="en-US" i="1" dirty="0"/>
              <a:t> </a:t>
            </a:r>
            <a:r>
              <a:rPr lang="en-US" b="1" i="1" dirty="0"/>
              <a:t>x </a:t>
            </a:r>
            <a:r>
              <a:rPr lang="en-US" b="1" i="1" dirty="0" err="1"/>
              <a:t>y</a:t>
            </a:r>
            <a:r>
              <a:rPr lang="en-US" i="1" baseline="30000" dirty="0" err="1"/>
              <a:t>T</a:t>
            </a:r>
            <a:r>
              <a:rPr lang="en-US" i="1" baseline="30000" dirty="0"/>
              <a:t> </a:t>
            </a:r>
            <a:r>
              <a:rPr lang="en-US" dirty="0"/>
              <a:t>=</a:t>
            </a:r>
            <a:r>
              <a:rPr lang="en-US" i="1" dirty="0"/>
              <a:t> </a:t>
            </a:r>
            <a:r>
              <a:rPr lang="en-US" dirty="0"/>
              <a:t>outer product (nx1 x 1xn = matrix)</a:t>
            </a:r>
          </a:p>
          <a:p>
            <a:endParaRPr lang="en-US" dirty="0"/>
          </a:p>
          <a:p>
            <a:r>
              <a:rPr lang="en-US" b="1" i="1" dirty="0"/>
              <a:t>X</a:t>
            </a:r>
            <a:r>
              <a:rPr lang="en-US" b="1" dirty="0"/>
              <a:t> * </a:t>
            </a:r>
            <a:r>
              <a:rPr lang="en-US" b="1" i="1" dirty="0"/>
              <a:t>Y</a:t>
            </a:r>
            <a:r>
              <a:rPr lang="en-US" b="1" dirty="0"/>
              <a:t> </a:t>
            </a:r>
            <a:r>
              <a:rPr lang="en-US" dirty="0"/>
              <a:t> = matrix product</a:t>
            </a:r>
          </a:p>
          <a:p>
            <a:r>
              <a:rPr lang="en-US" b="1" i="1" dirty="0"/>
              <a:t>X</a:t>
            </a:r>
            <a:r>
              <a:rPr lang="en-US" b="1" dirty="0"/>
              <a:t> .* </a:t>
            </a:r>
            <a:r>
              <a:rPr lang="en-US" b="1" i="1" dirty="0"/>
              <a:t>Y</a:t>
            </a:r>
            <a:r>
              <a:rPr lang="en-US" b="1" dirty="0"/>
              <a:t> </a:t>
            </a:r>
            <a:r>
              <a:rPr lang="en-US" dirty="0"/>
              <a:t>= element-wise product</a:t>
            </a:r>
            <a:endParaRPr lang="en-US" b="1" dirty="0"/>
          </a:p>
        </p:txBody>
      </p:sp>
    </p:spTree>
    <p:extLst>
      <p:ext uri="{BB962C8B-B14F-4D97-AF65-F5344CB8AC3E}">
        <p14:creationId xmlns:p14="http://schemas.microsoft.com/office/powerpoint/2010/main" val="92204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5698"/>
            <a:ext cx="8229600" cy="1143000"/>
          </a:xfrm>
        </p:spPr>
        <p:txBody>
          <a:bodyPr/>
          <a:lstStyle/>
          <a:p>
            <a:r>
              <a:rPr lang="en-US" dirty="0"/>
              <a:t>Images in </a:t>
            </a:r>
            <a:r>
              <a:rPr lang="en-US" dirty="0" err="1"/>
              <a:t>Matlab</a:t>
            </a:r>
            <a:endParaRPr lang="en-US" dirty="0"/>
          </a:p>
        </p:txBody>
      </p:sp>
      <p:sp>
        <p:nvSpPr>
          <p:cNvPr id="3" name="Content Placeholder 2"/>
          <p:cNvSpPr>
            <a:spLocks noGrp="1"/>
          </p:cNvSpPr>
          <p:nvPr>
            <p:ph idx="1"/>
          </p:nvPr>
        </p:nvSpPr>
        <p:spPr>
          <a:xfrm>
            <a:off x="457199" y="990600"/>
            <a:ext cx="8487698" cy="2362200"/>
          </a:xfrm>
        </p:spPr>
        <p:txBody>
          <a:bodyPr>
            <a:noAutofit/>
          </a:bodyPr>
          <a:lstStyle/>
          <a:p>
            <a:pPr>
              <a:defRPr/>
            </a:pPr>
            <a:r>
              <a:rPr lang="en-US" sz="1800" dirty="0">
                <a:latin typeface="Arial" pitchFamily="34" charset="0"/>
                <a:cs typeface="Arial" pitchFamily="34" charset="0"/>
              </a:rPr>
              <a:t>Color images represented as a matrix with multiple channels (=1 if grayscale)</a:t>
            </a:r>
          </a:p>
          <a:p>
            <a:pPr>
              <a:defRPr/>
            </a:pPr>
            <a:r>
              <a:rPr lang="en-US" sz="1800" dirty="0">
                <a:latin typeface="Arial" pitchFamily="34" charset="0"/>
                <a:cs typeface="Arial" pitchFamily="34" charset="0"/>
              </a:rPr>
              <a:t>Suppose we have a </a:t>
            </a:r>
            <a:r>
              <a:rPr lang="en-US" sz="1800" dirty="0" err="1">
                <a:latin typeface="Arial" pitchFamily="34" charset="0"/>
                <a:cs typeface="Arial" pitchFamily="34" charset="0"/>
              </a:rPr>
              <a:t>NxM</a:t>
            </a:r>
            <a:r>
              <a:rPr lang="en-US" sz="1800" dirty="0">
                <a:latin typeface="Arial" pitchFamily="34" charset="0"/>
                <a:cs typeface="Arial" pitchFamily="34" charset="0"/>
              </a:rPr>
              <a:t> RGB image called “</a:t>
            </a:r>
            <a:r>
              <a:rPr lang="en-US" sz="1800" dirty="0" err="1">
                <a:latin typeface="Arial" pitchFamily="34" charset="0"/>
                <a:cs typeface="Arial" pitchFamily="34" charset="0"/>
              </a:rPr>
              <a:t>im</a:t>
            </a:r>
            <a:r>
              <a:rPr lang="en-US" sz="1800" dirty="0">
                <a:latin typeface="Arial" pitchFamily="34" charset="0"/>
                <a:cs typeface="Arial" pitchFamily="34" charset="0"/>
              </a:rPr>
              <a:t>”</a:t>
            </a:r>
          </a:p>
          <a:p>
            <a:pPr lvl="1">
              <a:defRPr/>
            </a:pPr>
            <a:r>
              <a:rPr lang="en-US" sz="1800" dirty="0" err="1">
                <a:latin typeface="Arial" pitchFamily="34" charset="0"/>
                <a:cs typeface="Arial" pitchFamily="34" charset="0"/>
              </a:rPr>
              <a:t>im</a:t>
            </a:r>
            <a:r>
              <a:rPr lang="en-US" sz="1800" dirty="0">
                <a:latin typeface="Arial" pitchFamily="34" charset="0"/>
                <a:cs typeface="Arial" pitchFamily="34" charset="0"/>
              </a:rPr>
              <a:t>(1,1,1) = top-left pixel value in R-channel</a:t>
            </a:r>
          </a:p>
          <a:p>
            <a:pPr lvl="1">
              <a:defRPr/>
            </a:pPr>
            <a:r>
              <a:rPr lang="en-US" sz="1800" dirty="0" err="1">
                <a:latin typeface="Arial" pitchFamily="34" charset="0"/>
                <a:cs typeface="Arial" pitchFamily="34" charset="0"/>
              </a:rPr>
              <a:t>im</a:t>
            </a:r>
            <a:r>
              <a:rPr lang="en-US" sz="1800" dirty="0">
                <a:latin typeface="Arial" pitchFamily="34" charset="0"/>
                <a:cs typeface="Arial" pitchFamily="34" charset="0"/>
              </a:rPr>
              <a:t>(y, x, b) = y pixels </a:t>
            </a:r>
            <a:r>
              <a:rPr lang="en-US" sz="1800" b="1" dirty="0">
                <a:latin typeface="Arial" pitchFamily="34" charset="0"/>
                <a:cs typeface="Arial" pitchFamily="34" charset="0"/>
              </a:rPr>
              <a:t>down (rows)</a:t>
            </a:r>
            <a:r>
              <a:rPr lang="en-US" sz="1800" dirty="0">
                <a:latin typeface="Arial" pitchFamily="34" charset="0"/>
                <a:cs typeface="Arial" pitchFamily="34" charset="0"/>
              </a:rPr>
              <a:t>, x pixels </a:t>
            </a:r>
            <a:r>
              <a:rPr lang="en-US" sz="1800" b="1" dirty="0">
                <a:latin typeface="Arial" pitchFamily="34" charset="0"/>
                <a:cs typeface="Arial" pitchFamily="34" charset="0"/>
              </a:rPr>
              <a:t>to right (cols) </a:t>
            </a:r>
            <a:r>
              <a:rPr lang="en-US" sz="1800" dirty="0">
                <a:latin typeface="Arial" pitchFamily="34" charset="0"/>
                <a:cs typeface="Arial" pitchFamily="34" charset="0"/>
              </a:rPr>
              <a:t>in </a:t>
            </a:r>
            <a:r>
              <a:rPr lang="en-US" sz="1800" dirty="0" err="1">
                <a:latin typeface="Arial" pitchFamily="34" charset="0"/>
                <a:cs typeface="Arial" pitchFamily="34" charset="0"/>
              </a:rPr>
              <a:t>b</a:t>
            </a:r>
            <a:r>
              <a:rPr lang="en-US" sz="1800" baseline="30000" dirty="0" err="1">
                <a:latin typeface="Arial" pitchFamily="34" charset="0"/>
                <a:cs typeface="Arial" pitchFamily="34" charset="0"/>
              </a:rPr>
              <a:t>th</a:t>
            </a:r>
            <a:r>
              <a:rPr lang="en-US" sz="1800" dirty="0">
                <a:latin typeface="Arial" pitchFamily="34" charset="0"/>
                <a:cs typeface="Arial" pitchFamily="34" charset="0"/>
              </a:rPr>
              <a:t> channel</a:t>
            </a:r>
          </a:p>
          <a:p>
            <a:pPr lvl="1">
              <a:defRPr/>
            </a:pPr>
            <a:r>
              <a:rPr lang="en-US" sz="1800" dirty="0" err="1">
                <a:latin typeface="Arial" pitchFamily="34" charset="0"/>
                <a:cs typeface="Arial" pitchFamily="34" charset="0"/>
              </a:rPr>
              <a:t>im</a:t>
            </a:r>
            <a:r>
              <a:rPr lang="en-US" sz="1800" dirty="0">
                <a:latin typeface="Arial" pitchFamily="34" charset="0"/>
                <a:cs typeface="Arial" pitchFamily="34" charset="0"/>
              </a:rPr>
              <a:t>(N, M, 3) = bottom-right pixel in B-channel</a:t>
            </a:r>
          </a:p>
          <a:p>
            <a:pPr>
              <a:defRPr/>
            </a:pPr>
            <a:r>
              <a:rPr lang="en-US" sz="1800" dirty="0" err="1">
                <a:latin typeface="Arial" pitchFamily="34" charset="0"/>
                <a:cs typeface="Arial" pitchFamily="34" charset="0"/>
              </a:rPr>
              <a:t>imread</a:t>
            </a:r>
            <a:r>
              <a:rPr lang="en-US" sz="1800" dirty="0">
                <a:latin typeface="Arial" pitchFamily="34" charset="0"/>
                <a:cs typeface="Arial" pitchFamily="34" charset="0"/>
              </a:rPr>
              <a:t>(filename) returns a uint8 image (values 0 to 255)</a:t>
            </a:r>
          </a:p>
        </p:txBody>
      </p:sp>
      <p:graphicFrame>
        <p:nvGraphicFramePr>
          <p:cNvPr id="4" name="Table 3"/>
          <p:cNvGraphicFramePr>
            <a:graphicFrameLocks noGrp="1"/>
          </p:cNvGraphicFramePr>
          <p:nvPr/>
        </p:nvGraphicFramePr>
        <p:xfrm>
          <a:off x="3505200" y="4610100"/>
          <a:ext cx="4889500" cy="2095500"/>
        </p:xfrm>
        <a:graphic>
          <a:graphicData uri="http://schemas.openxmlformats.org/drawingml/2006/table">
            <a:tbl>
              <a:tblPr/>
              <a:tblGrid>
                <a:gridCol w="444500">
                  <a:extLst>
                    <a:ext uri="{9D8B030D-6E8A-4147-A177-3AD203B41FA5}">
                      <a16:colId xmlns:a16="http://schemas.microsoft.com/office/drawing/2014/main" val="20000"/>
                    </a:ext>
                  </a:extLst>
                </a:gridCol>
                <a:gridCol w="444500">
                  <a:extLst>
                    <a:ext uri="{9D8B030D-6E8A-4147-A177-3AD203B41FA5}">
                      <a16:colId xmlns:a16="http://schemas.microsoft.com/office/drawing/2014/main" val="20001"/>
                    </a:ext>
                  </a:extLst>
                </a:gridCol>
                <a:gridCol w="444500">
                  <a:extLst>
                    <a:ext uri="{9D8B030D-6E8A-4147-A177-3AD203B41FA5}">
                      <a16:colId xmlns:a16="http://schemas.microsoft.com/office/drawing/2014/main" val="20002"/>
                    </a:ext>
                  </a:extLst>
                </a:gridCol>
                <a:gridCol w="444500">
                  <a:extLst>
                    <a:ext uri="{9D8B030D-6E8A-4147-A177-3AD203B41FA5}">
                      <a16:colId xmlns:a16="http://schemas.microsoft.com/office/drawing/2014/main" val="20003"/>
                    </a:ext>
                  </a:extLst>
                </a:gridCol>
                <a:gridCol w="444500">
                  <a:extLst>
                    <a:ext uri="{9D8B030D-6E8A-4147-A177-3AD203B41FA5}">
                      <a16:colId xmlns:a16="http://schemas.microsoft.com/office/drawing/2014/main" val="20004"/>
                    </a:ext>
                  </a:extLst>
                </a:gridCol>
                <a:gridCol w="444500">
                  <a:extLst>
                    <a:ext uri="{9D8B030D-6E8A-4147-A177-3AD203B41FA5}">
                      <a16:colId xmlns:a16="http://schemas.microsoft.com/office/drawing/2014/main" val="20005"/>
                    </a:ext>
                  </a:extLst>
                </a:gridCol>
                <a:gridCol w="444500">
                  <a:extLst>
                    <a:ext uri="{9D8B030D-6E8A-4147-A177-3AD203B41FA5}">
                      <a16:colId xmlns:a16="http://schemas.microsoft.com/office/drawing/2014/main" val="20006"/>
                    </a:ext>
                  </a:extLst>
                </a:gridCol>
                <a:gridCol w="444500">
                  <a:extLst>
                    <a:ext uri="{9D8B030D-6E8A-4147-A177-3AD203B41FA5}">
                      <a16:colId xmlns:a16="http://schemas.microsoft.com/office/drawing/2014/main" val="20007"/>
                    </a:ext>
                  </a:extLst>
                </a:gridCol>
                <a:gridCol w="444500">
                  <a:extLst>
                    <a:ext uri="{9D8B030D-6E8A-4147-A177-3AD203B41FA5}">
                      <a16:colId xmlns:a16="http://schemas.microsoft.com/office/drawing/2014/main" val="20008"/>
                    </a:ext>
                  </a:extLst>
                </a:gridCol>
                <a:gridCol w="444500">
                  <a:extLst>
                    <a:ext uri="{9D8B030D-6E8A-4147-A177-3AD203B41FA5}">
                      <a16:colId xmlns:a16="http://schemas.microsoft.com/office/drawing/2014/main" val="20009"/>
                    </a:ext>
                  </a:extLst>
                </a:gridCol>
                <a:gridCol w="444500">
                  <a:extLst>
                    <a:ext uri="{9D8B030D-6E8A-4147-A177-3AD203B41FA5}">
                      <a16:colId xmlns:a16="http://schemas.microsoft.com/office/drawing/2014/main" val="20010"/>
                    </a:ext>
                  </a:extLst>
                </a:gridCol>
              </a:tblGrid>
              <a:tr h="190500">
                <a:tc>
                  <a:txBody>
                    <a:bodyPr/>
                    <a:lstStyle/>
                    <a:p>
                      <a:pPr algn="ctr" fontAlgn="b"/>
                      <a:r>
                        <a:rPr lang="en-US" sz="1100" b="0" i="0" u="none" strike="noStrike" dirty="0">
                          <a:solidFill>
                            <a:srgbClr val="000000"/>
                          </a:solidFill>
                          <a:latin typeface="Calibri"/>
                        </a:rPr>
                        <a:t>0.92</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0500">
                <a:tc>
                  <a:txBody>
                    <a:bodyPr/>
                    <a:lstStyle/>
                    <a:p>
                      <a:pPr algn="ctr" fontAlgn="b"/>
                      <a:r>
                        <a:rPr lang="en-US" sz="1100" b="0" i="0" u="none" strike="noStrike" dirty="0">
                          <a:solidFill>
                            <a:srgbClr val="000000"/>
                          </a:solidFill>
                          <a:latin typeface="Calibri"/>
                        </a:rPr>
                        <a:t>0.95</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0500">
                <a:tc>
                  <a:txBody>
                    <a:bodyPr/>
                    <a:lstStyle/>
                    <a:p>
                      <a:pPr algn="ctr" fontAlgn="b"/>
                      <a:r>
                        <a:rPr lang="en-US" sz="1100" b="0" i="0" u="none" strike="noStrike" dirty="0">
                          <a:solidFill>
                            <a:srgbClr val="000000"/>
                          </a:solidFill>
                          <a:latin typeface="Calibri"/>
                        </a:rPr>
                        <a:t>0.89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0500">
                <a:tc>
                  <a:txBody>
                    <a:bodyPr/>
                    <a:lstStyle/>
                    <a:p>
                      <a:pPr algn="ctr" fontAlgn="b"/>
                      <a:r>
                        <a:rPr lang="en-US" sz="1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90500">
                <a:tc>
                  <a:txBody>
                    <a:bodyPr/>
                    <a:lstStyle/>
                    <a:p>
                      <a:pPr algn="ctr" fontAlgn="b"/>
                      <a:r>
                        <a:rPr lang="en-US" sz="1100" b="0" i="0" u="none" strike="noStrike">
                          <a:solidFill>
                            <a:srgbClr val="000000"/>
                          </a:solidFill>
                          <a:latin typeface="Calibri"/>
                        </a:rPr>
                        <a:t>0.71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0500">
                <a:tc>
                  <a:txBody>
                    <a:bodyPr/>
                    <a:lstStyle/>
                    <a:p>
                      <a:pPr algn="ctr" fontAlgn="b"/>
                      <a:r>
                        <a:rPr lang="en-US" sz="1100" b="0" i="0" u="none" strike="noStrike">
                          <a:solidFill>
                            <a:srgbClr val="000000"/>
                          </a:solidFill>
                          <a:latin typeface="Calibri"/>
                        </a:rPr>
                        <a:t>0.49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0500">
                <a:tc>
                  <a:txBody>
                    <a:bodyPr/>
                    <a:lstStyle/>
                    <a:p>
                      <a:pPr algn="ctr" fontAlgn="b"/>
                      <a:r>
                        <a:rPr lang="en-US" sz="1100" b="0" i="0" u="none" strike="noStrike">
                          <a:solidFill>
                            <a:srgbClr val="000000"/>
                          </a:solidFill>
                          <a:latin typeface="Calibri"/>
                        </a:rPr>
                        <a:t>0.86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0500">
                <a:tc>
                  <a:txBody>
                    <a:bodyPr/>
                    <a:lstStyle/>
                    <a:p>
                      <a:pPr algn="ctr" fontAlgn="b"/>
                      <a:r>
                        <a:rPr lang="en-US" sz="1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90500">
                <a:tc>
                  <a:txBody>
                    <a:bodyPr/>
                    <a:lstStyle/>
                    <a:p>
                      <a:pPr algn="ctr" fontAlgn="b"/>
                      <a:r>
                        <a:rPr lang="en-US" sz="1100" b="0" i="0" u="none" strike="noStrike">
                          <a:solidFill>
                            <a:srgbClr val="000000"/>
                          </a:solidFill>
                          <a:latin typeface="Calibri"/>
                        </a:rPr>
                        <a:t>0.69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90500">
                <a:tc>
                  <a:txBody>
                    <a:bodyPr/>
                    <a:lstStyle/>
                    <a:p>
                      <a:pPr algn="ctr" fontAlgn="b"/>
                      <a:r>
                        <a:rPr lang="en-US" sz="1100" b="0" i="0" u="none" strike="noStrike">
                          <a:solidFill>
                            <a:srgbClr val="000000"/>
                          </a:solidFill>
                          <a:latin typeface="Calibri"/>
                        </a:rPr>
                        <a:t>0.79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90500">
                <a:tc>
                  <a:txBody>
                    <a:bodyPr/>
                    <a:lstStyle/>
                    <a:p>
                      <a:pPr algn="ctr" fontAlgn="b"/>
                      <a:r>
                        <a:rPr lang="en-US" sz="1100" b="0" i="0" u="none" strike="noStrike">
                          <a:solidFill>
                            <a:srgbClr val="000000"/>
                          </a:solidFill>
                          <a:latin typeface="Calibri"/>
                        </a:rPr>
                        <a:t>0.91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nvGraphicFramePr>
        <p:xfrm>
          <a:off x="2667000" y="4152900"/>
          <a:ext cx="4889500" cy="2095500"/>
        </p:xfrm>
        <a:graphic>
          <a:graphicData uri="http://schemas.openxmlformats.org/drawingml/2006/table">
            <a:tbl>
              <a:tblPr/>
              <a:tblGrid>
                <a:gridCol w="444500">
                  <a:extLst>
                    <a:ext uri="{9D8B030D-6E8A-4147-A177-3AD203B41FA5}">
                      <a16:colId xmlns:a16="http://schemas.microsoft.com/office/drawing/2014/main" val="20000"/>
                    </a:ext>
                  </a:extLst>
                </a:gridCol>
                <a:gridCol w="444500">
                  <a:extLst>
                    <a:ext uri="{9D8B030D-6E8A-4147-A177-3AD203B41FA5}">
                      <a16:colId xmlns:a16="http://schemas.microsoft.com/office/drawing/2014/main" val="20001"/>
                    </a:ext>
                  </a:extLst>
                </a:gridCol>
                <a:gridCol w="444500">
                  <a:extLst>
                    <a:ext uri="{9D8B030D-6E8A-4147-A177-3AD203B41FA5}">
                      <a16:colId xmlns:a16="http://schemas.microsoft.com/office/drawing/2014/main" val="20002"/>
                    </a:ext>
                  </a:extLst>
                </a:gridCol>
                <a:gridCol w="444500">
                  <a:extLst>
                    <a:ext uri="{9D8B030D-6E8A-4147-A177-3AD203B41FA5}">
                      <a16:colId xmlns:a16="http://schemas.microsoft.com/office/drawing/2014/main" val="20003"/>
                    </a:ext>
                  </a:extLst>
                </a:gridCol>
                <a:gridCol w="444500">
                  <a:extLst>
                    <a:ext uri="{9D8B030D-6E8A-4147-A177-3AD203B41FA5}">
                      <a16:colId xmlns:a16="http://schemas.microsoft.com/office/drawing/2014/main" val="20004"/>
                    </a:ext>
                  </a:extLst>
                </a:gridCol>
                <a:gridCol w="444500">
                  <a:extLst>
                    <a:ext uri="{9D8B030D-6E8A-4147-A177-3AD203B41FA5}">
                      <a16:colId xmlns:a16="http://schemas.microsoft.com/office/drawing/2014/main" val="20005"/>
                    </a:ext>
                  </a:extLst>
                </a:gridCol>
                <a:gridCol w="444500">
                  <a:extLst>
                    <a:ext uri="{9D8B030D-6E8A-4147-A177-3AD203B41FA5}">
                      <a16:colId xmlns:a16="http://schemas.microsoft.com/office/drawing/2014/main" val="20006"/>
                    </a:ext>
                  </a:extLst>
                </a:gridCol>
                <a:gridCol w="444500">
                  <a:extLst>
                    <a:ext uri="{9D8B030D-6E8A-4147-A177-3AD203B41FA5}">
                      <a16:colId xmlns:a16="http://schemas.microsoft.com/office/drawing/2014/main" val="20007"/>
                    </a:ext>
                  </a:extLst>
                </a:gridCol>
                <a:gridCol w="444500">
                  <a:extLst>
                    <a:ext uri="{9D8B030D-6E8A-4147-A177-3AD203B41FA5}">
                      <a16:colId xmlns:a16="http://schemas.microsoft.com/office/drawing/2014/main" val="20008"/>
                    </a:ext>
                  </a:extLst>
                </a:gridCol>
                <a:gridCol w="444500">
                  <a:extLst>
                    <a:ext uri="{9D8B030D-6E8A-4147-A177-3AD203B41FA5}">
                      <a16:colId xmlns:a16="http://schemas.microsoft.com/office/drawing/2014/main" val="20009"/>
                    </a:ext>
                  </a:extLst>
                </a:gridCol>
                <a:gridCol w="444500">
                  <a:extLst>
                    <a:ext uri="{9D8B030D-6E8A-4147-A177-3AD203B41FA5}">
                      <a16:colId xmlns:a16="http://schemas.microsoft.com/office/drawing/2014/main" val="20010"/>
                    </a:ext>
                  </a:extLst>
                </a:gridCol>
              </a:tblGrid>
              <a:tr h="190500">
                <a:tc>
                  <a:txBody>
                    <a:bodyPr/>
                    <a:lstStyle/>
                    <a:p>
                      <a:pPr algn="ctr" fontAlgn="b"/>
                      <a:r>
                        <a:rPr lang="en-US" sz="1100" b="0" i="0" u="none" strike="noStrike" dirty="0">
                          <a:solidFill>
                            <a:srgbClr val="000000"/>
                          </a:solidFill>
                          <a:latin typeface="Calibri"/>
                        </a:rPr>
                        <a:t>0.92</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0500">
                <a:tc>
                  <a:txBody>
                    <a:bodyPr/>
                    <a:lstStyle/>
                    <a:p>
                      <a:pPr algn="ctr" fontAlgn="b"/>
                      <a:r>
                        <a:rPr lang="en-US" sz="1100" b="0" i="0" u="none" strike="noStrike" dirty="0">
                          <a:solidFill>
                            <a:srgbClr val="000000"/>
                          </a:solidFill>
                          <a:latin typeface="Calibri"/>
                        </a:rPr>
                        <a:t>0.95</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0500">
                <a:tc>
                  <a:txBody>
                    <a:bodyPr/>
                    <a:lstStyle/>
                    <a:p>
                      <a:pPr algn="ctr" fontAlgn="b"/>
                      <a:r>
                        <a:rPr lang="en-US" sz="1100" b="0" i="0" u="none" strike="noStrike" dirty="0">
                          <a:solidFill>
                            <a:srgbClr val="000000"/>
                          </a:solidFill>
                          <a:latin typeface="Calibri"/>
                        </a:rPr>
                        <a:t>0.89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0500">
                <a:tc>
                  <a:txBody>
                    <a:bodyPr/>
                    <a:lstStyle/>
                    <a:p>
                      <a:pPr algn="ctr" fontAlgn="b"/>
                      <a:r>
                        <a:rPr lang="en-US" sz="1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90500">
                <a:tc>
                  <a:txBody>
                    <a:bodyPr/>
                    <a:lstStyle/>
                    <a:p>
                      <a:pPr algn="ctr" fontAlgn="b"/>
                      <a:r>
                        <a:rPr lang="en-US" sz="1100" b="0" i="0" u="none" strike="noStrike">
                          <a:solidFill>
                            <a:srgbClr val="000000"/>
                          </a:solidFill>
                          <a:latin typeface="Calibri"/>
                        </a:rPr>
                        <a:t>0.71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0500">
                <a:tc>
                  <a:txBody>
                    <a:bodyPr/>
                    <a:lstStyle/>
                    <a:p>
                      <a:pPr algn="ctr" fontAlgn="b"/>
                      <a:r>
                        <a:rPr lang="en-US" sz="1100" b="0" i="0" u="none" strike="noStrike">
                          <a:solidFill>
                            <a:srgbClr val="000000"/>
                          </a:solidFill>
                          <a:latin typeface="Calibri"/>
                        </a:rPr>
                        <a:t>0.49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0500">
                <a:tc>
                  <a:txBody>
                    <a:bodyPr/>
                    <a:lstStyle/>
                    <a:p>
                      <a:pPr algn="ctr" fontAlgn="b"/>
                      <a:r>
                        <a:rPr lang="en-US" sz="1100" b="0" i="0" u="none" strike="noStrike">
                          <a:solidFill>
                            <a:srgbClr val="000000"/>
                          </a:solidFill>
                          <a:latin typeface="Calibri"/>
                        </a:rPr>
                        <a:t>0.86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0500">
                <a:tc>
                  <a:txBody>
                    <a:bodyPr/>
                    <a:lstStyle/>
                    <a:p>
                      <a:pPr algn="ctr" fontAlgn="b"/>
                      <a:r>
                        <a:rPr lang="en-US" sz="1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90500">
                <a:tc>
                  <a:txBody>
                    <a:bodyPr/>
                    <a:lstStyle/>
                    <a:p>
                      <a:pPr algn="ctr" fontAlgn="b"/>
                      <a:r>
                        <a:rPr lang="en-US" sz="1100" b="0" i="0" u="none" strike="noStrike">
                          <a:solidFill>
                            <a:srgbClr val="000000"/>
                          </a:solidFill>
                          <a:latin typeface="Calibri"/>
                        </a:rPr>
                        <a:t>0.69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90500">
                <a:tc>
                  <a:txBody>
                    <a:bodyPr/>
                    <a:lstStyle/>
                    <a:p>
                      <a:pPr algn="ctr" fontAlgn="b"/>
                      <a:r>
                        <a:rPr lang="en-US" sz="1100" b="0" i="0" u="none" strike="noStrike">
                          <a:solidFill>
                            <a:srgbClr val="000000"/>
                          </a:solidFill>
                          <a:latin typeface="Calibri"/>
                        </a:rPr>
                        <a:t>0.79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90500">
                <a:tc>
                  <a:txBody>
                    <a:bodyPr/>
                    <a:lstStyle/>
                    <a:p>
                      <a:pPr algn="ctr" fontAlgn="b"/>
                      <a:r>
                        <a:rPr lang="en-US" sz="1100" b="0" i="0" u="none" strike="noStrike">
                          <a:solidFill>
                            <a:srgbClr val="000000"/>
                          </a:solidFill>
                          <a:latin typeface="Calibri"/>
                        </a:rPr>
                        <a:t>0.91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graphicFrame>
        <p:nvGraphicFramePr>
          <p:cNvPr id="6" name="Table 5"/>
          <p:cNvGraphicFramePr>
            <a:graphicFrameLocks noGrp="1"/>
          </p:cNvGraphicFramePr>
          <p:nvPr/>
        </p:nvGraphicFramePr>
        <p:xfrm>
          <a:off x="1752600" y="3695700"/>
          <a:ext cx="4889500" cy="2095500"/>
        </p:xfrm>
        <a:graphic>
          <a:graphicData uri="http://schemas.openxmlformats.org/drawingml/2006/table">
            <a:tbl>
              <a:tblPr/>
              <a:tblGrid>
                <a:gridCol w="444500">
                  <a:extLst>
                    <a:ext uri="{9D8B030D-6E8A-4147-A177-3AD203B41FA5}">
                      <a16:colId xmlns:a16="http://schemas.microsoft.com/office/drawing/2014/main" val="20000"/>
                    </a:ext>
                  </a:extLst>
                </a:gridCol>
                <a:gridCol w="444500">
                  <a:extLst>
                    <a:ext uri="{9D8B030D-6E8A-4147-A177-3AD203B41FA5}">
                      <a16:colId xmlns:a16="http://schemas.microsoft.com/office/drawing/2014/main" val="20001"/>
                    </a:ext>
                  </a:extLst>
                </a:gridCol>
                <a:gridCol w="444500">
                  <a:extLst>
                    <a:ext uri="{9D8B030D-6E8A-4147-A177-3AD203B41FA5}">
                      <a16:colId xmlns:a16="http://schemas.microsoft.com/office/drawing/2014/main" val="20002"/>
                    </a:ext>
                  </a:extLst>
                </a:gridCol>
                <a:gridCol w="444500">
                  <a:extLst>
                    <a:ext uri="{9D8B030D-6E8A-4147-A177-3AD203B41FA5}">
                      <a16:colId xmlns:a16="http://schemas.microsoft.com/office/drawing/2014/main" val="20003"/>
                    </a:ext>
                  </a:extLst>
                </a:gridCol>
                <a:gridCol w="444500">
                  <a:extLst>
                    <a:ext uri="{9D8B030D-6E8A-4147-A177-3AD203B41FA5}">
                      <a16:colId xmlns:a16="http://schemas.microsoft.com/office/drawing/2014/main" val="20004"/>
                    </a:ext>
                  </a:extLst>
                </a:gridCol>
                <a:gridCol w="444500">
                  <a:extLst>
                    <a:ext uri="{9D8B030D-6E8A-4147-A177-3AD203B41FA5}">
                      <a16:colId xmlns:a16="http://schemas.microsoft.com/office/drawing/2014/main" val="20005"/>
                    </a:ext>
                  </a:extLst>
                </a:gridCol>
                <a:gridCol w="444500">
                  <a:extLst>
                    <a:ext uri="{9D8B030D-6E8A-4147-A177-3AD203B41FA5}">
                      <a16:colId xmlns:a16="http://schemas.microsoft.com/office/drawing/2014/main" val="20006"/>
                    </a:ext>
                  </a:extLst>
                </a:gridCol>
                <a:gridCol w="444500">
                  <a:extLst>
                    <a:ext uri="{9D8B030D-6E8A-4147-A177-3AD203B41FA5}">
                      <a16:colId xmlns:a16="http://schemas.microsoft.com/office/drawing/2014/main" val="20007"/>
                    </a:ext>
                  </a:extLst>
                </a:gridCol>
                <a:gridCol w="444500">
                  <a:extLst>
                    <a:ext uri="{9D8B030D-6E8A-4147-A177-3AD203B41FA5}">
                      <a16:colId xmlns:a16="http://schemas.microsoft.com/office/drawing/2014/main" val="20008"/>
                    </a:ext>
                  </a:extLst>
                </a:gridCol>
                <a:gridCol w="444500">
                  <a:extLst>
                    <a:ext uri="{9D8B030D-6E8A-4147-A177-3AD203B41FA5}">
                      <a16:colId xmlns:a16="http://schemas.microsoft.com/office/drawing/2014/main" val="20009"/>
                    </a:ext>
                  </a:extLst>
                </a:gridCol>
                <a:gridCol w="444500">
                  <a:extLst>
                    <a:ext uri="{9D8B030D-6E8A-4147-A177-3AD203B41FA5}">
                      <a16:colId xmlns:a16="http://schemas.microsoft.com/office/drawing/2014/main" val="20010"/>
                    </a:ext>
                  </a:extLst>
                </a:gridCol>
              </a:tblGrid>
              <a:tr h="190500">
                <a:tc>
                  <a:txBody>
                    <a:bodyPr/>
                    <a:lstStyle/>
                    <a:p>
                      <a:pPr algn="ctr" fontAlgn="b"/>
                      <a:r>
                        <a:rPr lang="en-US" sz="1100" b="0" i="0" u="none" strike="noStrike" dirty="0">
                          <a:solidFill>
                            <a:srgbClr val="000000"/>
                          </a:solidFill>
                          <a:latin typeface="Calibri"/>
                        </a:rPr>
                        <a:t>0.92</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0500">
                <a:tc>
                  <a:txBody>
                    <a:bodyPr/>
                    <a:lstStyle/>
                    <a:p>
                      <a:pPr algn="ctr" fontAlgn="b"/>
                      <a:r>
                        <a:rPr lang="en-US" sz="1100" b="0" i="0" u="none" strike="noStrike" dirty="0">
                          <a:solidFill>
                            <a:srgbClr val="000000"/>
                          </a:solidFill>
                          <a:latin typeface="Calibri"/>
                        </a:rPr>
                        <a:t>0.95</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0500">
                <a:tc>
                  <a:txBody>
                    <a:bodyPr/>
                    <a:lstStyle/>
                    <a:p>
                      <a:pPr algn="ctr" fontAlgn="b"/>
                      <a:r>
                        <a:rPr lang="en-US" sz="1100" b="0" i="0" u="none" strike="noStrike" dirty="0">
                          <a:solidFill>
                            <a:srgbClr val="000000"/>
                          </a:solidFill>
                          <a:latin typeface="Calibri"/>
                        </a:rPr>
                        <a:t>0.89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0500">
                <a:tc>
                  <a:txBody>
                    <a:bodyPr/>
                    <a:lstStyle/>
                    <a:p>
                      <a:pPr algn="ctr" fontAlgn="b"/>
                      <a:r>
                        <a:rPr lang="en-US" sz="1100" b="0" i="0" u="none" strike="noStrike" dirty="0">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90500">
                <a:tc>
                  <a:txBody>
                    <a:bodyPr/>
                    <a:lstStyle/>
                    <a:p>
                      <a:pPr algn="ctr" fontAlgn="b"/>
                      <a:r>
                        <a:rPr lang="en-US" sz="1100" b="0" i="0" u="none" strike="noStrike">
                          <a:solidFill>
                            <a:srgbClr val="000000"/>
                          </a:solidFill>
                          <a:latin typeface="Calibri"/>
                        </a:rPr>
                        <a:t>0.71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0500">
                <a:tc>
                  <a:txBody>
                    <a:bodyPr/>
                    <a:lstStyle/>
                    <a:p>
                      <a:pPr algn="ctr" fontAlgn="b"/>
                      <a:r>
                        <a:rPr lang="en-US" sz="1100" b="0" i="0" u="none" strike="noStrike">
                          <a:solidFill>
                            <a:srgbClr val="000000"/>
                          </a:solidFill>
                          <a:latin typeface="Calibri"/>
                        </a:rPr>
                        <a:t>0.49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0500">
                <a:tc>
                  <a:txBody>
                    <a:bodyPr/>
                    <a:lstStyle/>
                    <a:p>
                      <a:pPr algn="ctr" fontAlgn="b"/>
                      <a:r>
                        <a:rPr lang="en-US" sz="1100" b="0" i="0" u="none" strike="noStrike">
                          <a:solidFill>
                            <a:srgbClr val="000000"/>
                          </a:solidFill>
                          <a:latin typeface="Calibri"/>
                        </a:rPr>
                        <a:t>0.86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0500">
                <a:tc>
                  <a:txBody>
                    <a:bodyPr/>
                    <a:lstStyle/>
                    <a:p>
                      <a:pPr algn="ctr" fontAlgn="b"/>
                      <a:r>
                        <a:rPr lang="en-US" sz="1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90500">
                <a:tc>
                  <a:txBody>
                    <a:bodyPr/>
                    <a:lstStyle/>
                    <a:p>
                      <a:pPr algn="ctr" fontAlgn="b"/>
                      <a:r>
                        <a:rPr lang="en-US" sz="1100" b="0" i="0" u="none" strike="noStrike">
                          <a:solidFill>
                            <a:srgbClr val="000000"/>
                          </a:solidFill>
                          <a:latin typeface="Calibri"/>
                        </a:rPr>
                        <a:t>0.69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90500">
                <a:tc>
                  <a:txBody>
                    <a:bodyPr/>
                    <a:lstStyle/>
                    <a:p>
                      <a:pPr algn="ctr" fontAlgn="b"/>
                      <a:r>
                        <a:rPr lang="en-US" sz="1100" b="0" i="0" u="none" strike="noStrike">
                          <a:solidFill>
                            <a:srgbClr val="000000"/>
                          </a:solidFill>
                          <a:latin typeface="Calibri"/>
                        </a:rPr>
                        <a:t>0.79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90500">
                <a:tc>
                  <a:txBody>
                    <a:bodyPr/>
                    <a:lstStyle/>
                    <a:p>
                      <a:pPr algn="ctr" fontAlgn="b"/>
                      <a:r>
                        <a:rPr lang="en-US" sz="1100" b="0" i="0" u="none" strike="noStrike">
                          <a:solidFill>
                            <a:srgbClr val="000000"/>
                          </a:solidFill>
                          <a:latin typeface="Calibri"/>
                        </a:rPr>
                        <a:t>0.91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78266" name="TextBox 6"/>
          <p:cNvSpPr txBox="1">
            <a:spLocks noChangeArrowheads="1"/>
          </p:cNvSpPr>
          <p:nvPr/>
        </p:nvSpPr>
        <p:spPr bwMode="auto">
          <a:xfrm>
            <a:off x="6705600" y="3467100"/>
            <a:ext cx="350838" cy="369888"/>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Arial" pitchFamily="34" charset="0"/>
              </a:rPr>
              <a:t>R</a:t>
            </a:r>
          </a:p>
        </p:txBody>
      </p:sp>
      <p:sp>
        <p:nvSpPr>
          <p:cNvPr id="78267" name="TextBox 7"/>
          <p:cNvSpPr txBox="1">
            <a:spLocks noChangeArrowheads="1"/>
          </p:cNvSpPr>
          <p:nvPr/>
        </p:nvSpPr>
        <p:spPr bwMode="auto">
          <a:xfrm>
            <a:off x="7620000" y="3924300"/>
            <a:ext cx="363538" cy="369888"/>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Arial" pitchFamily="34" charset="0"/>
              </a:rPr>
              <a:t>G</a:t>
            </a:r>
          </a:p>
        </p:txBody>
      </p:sp>
      <p:sp>
        <p:nvSpPr>
          <p:cNvPr id="78268" name="TextBox 8"/>
          <p:cNvSpPr txBox="1">
            <a:spLocks noChangeArrowheads="1"/>
          </p:cNvSpPr>
          <p:nvPr/>
        </p:nvSpPr>
        <p:spPr bwMode="auto">
          <a:xfrm>
            <a:off x="8382000" y="4305300"/>
            <a:ext cx="350838" cy="369888"/>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Arial" pitchFamily="34" charset="0"/>
              </a:rPr>
              <a:t>B</a:t>
            </a:r>
          </a:p>
        </p:txBody>
      </p:sp>
      <p:sp>
        <p:nvSpPr>
          <p:cNvPr id="78269" name="TextBox 9"/>
          <p:cNvSpPr txBox="1">
            <a:spLocks noChangeArrowheads="1"/>
          </p:cNvSpPr>
          <p:nvPr/>
        </p:nvSpPr>
        <p:spPr bwMode="auto">
          <a:xfrm>
            <a:off x="1143000" y="3467100"/>
            <a:ext cx="595313" cy="369888"/>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Arial" pitchFamily="34" charset="0"/>
              </a:rPr>
              <a:t>row</a:t>
            </a:r>
          </a:p>
        </p:txBody>
      </p:sp>
      <p:cxnSp>
        <p:nvCxnSpPr>
          <p:cNvPr id="12" name="Straight Arrow Connector 11"/>
          <p:cNvCxnSpPr/>
          <p:nvPr/>
        </p:nvCxnSpPr>
        <p:spPr>
          <a:xfrm rot="5400000">
            <a:off x="457201" y="4838700"/>
            <a:ext cx="1828800" cy="31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8271" name="TextBox 12"/>
          <p:cNvSpPr txBox="1">
            <a:spLocks noChangeArrowheads="1"/>
          </p:cNvSpPr>
          <p:nvPr/>
        </p:nvSpPr>
        <p:spPr bwMode="auto">
          <a:xfrm>
            <a:off x="1676400" y="3314700"/>
            <a:ext cx="1004888" cy="369888"/>
          </a:xfrm>
          <a:prstGeom prst="rect">
            <a:avLst/>
          </a:prstGeom>
          <a:noFill/>
          <a:ln w="9525">
            <a:noFill/>
            <a:miter lim="800000"/>
            <a:headEnd/>
            <a:tailEnd/>
          </a:ln>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Arial" pitchFamily="34" charset="0"/>
              </a:rPr>
              <a:t>column</a:t>
            </a:r>
          </a:p>
        </p:txBody>
      </p:sp>
      <p:cxnSp>
        <p:nvCxnSpPr>
          <p:cNvPr id="17" name="Straight Arrow Connector 16"/>
          <p:cNvCxnSpPr/>
          <p:nvPr/>
        </p:nvCxnSpPr>
        <p:spPr>
          <a:xfrm>
            <a:off x="2667000" y="3543300"/>
            <a:ext cx="40386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8273" name="TextBox 13"/>
          <p:cNvSpPr txBox="1">
            <a:spLocks noChangeArrowheads="1"/>
          </p:cNvSpPr>
          <p:nvPr/>
        </p:nvSpPr>
        <p:spPr bwMode="auto">
          <a:xfrm>
            <a:off x="7295537" y="6657975"/>
            <a:ext cx="3733800" cy="276225"/>
          </a:xfrm>
          <a:prstGeom prst="rect">
            <a:avLst/>
          </a:prstGeom>
          <a:noFill/>
          <a:ln w="9525">
            <a:noFill/>
            <a:miter lim="800000"/>
            <a:headEnd/>
            <a:tailEnd/>
          </a:ln>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000000"/>
                </a:solidFill>
                <a:effectLst/>
                <a:uLnTx/>
                <a:uFillTx/>
              </a:rPr>
              <a:t>Adapted from Derek </a:t>
            </a:r>
            <a:r>
              <a:rPr kumimoji="0" lang="en-US" sz="1200" b="0" i="0" u="none" strike="noStrike" kern="0" cap="none" spc="0" normalizeH="0" baseline="0" noProof="0" dirty="0" err="1">
                <a:ln>
                  <a:noFill/>
                </a:ln>
                <a:solidFill>
                  <a:srgbClr val="000000"/>
                </a:solidFill>
                <a:effectLst/>
                <a:uLnTx/>
                <a:uFillTx/>
              </a:rPr>
              <a:t>Hoiem</a:t>
            </a:r>
            <a:endParaRPr kumimoji="0" lang="en-US" sz="12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78387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US" dirty="0" err="1"/>
              <a:t>Matlab</a:t>
            </a:r>
            <a:r>
              <a:rPr lang="en-US" dirty="0"/>
              <a:t> Tutorial</a:t>
            </a:r>
            <a:br>
              <a:rPr lang="en-US" dirty="0"/>
            </a:br>
            <a:r>
              <a:rPr lang="en-US" sz="2800" dirty="0">
                <a:hlinkClick r:id="rId2"/>
              </a:rPr>
              <a:t>http://www.cs.pitt.edu/~kovashka/cs1674/tutorial.m</a:t>
            </a:r>
            <a:br>
              <a:rPr lang="en-US" sz="2800" dirty="0"/>
            </a:br>
            <a:br>
              <a:rPr lang="en-US" sz="2800" dirty="0"/>
            </a:br>
            <a:br>
              <a:rPr lang="en-US" sz="2800" dirty="0"/>
            </a:br>
            <a:br>
              <a:rPr lang="en-US" sz="2800" dirty="0"/>
            </a:br>
            <a:r>
              <a:rPr lang="en-US" sz="2800" dirty="0"/>
              <a:t>We’ll cover parts 1-4, do parts 5-6 at home. </a:t>
            </a:r>
          </a:p>
        </p:txBody>
      </p:sp>
    </p:spTree>
    <p:extLst>
      <p:ext uri="{BB962C8B-B14F-4D97-AF65-F5344CB8AC3E}">
        <p14:creationId xmlns:p14="http://schemas.microsoft.com/office/powerpoint/2010/main" val="7527291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G[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i,j] = \frac{1}{(2k+1)^2}\sum_{u=-k}^{k} \sum_{v=-k}^{k} F[i+u,j+v]&#10;\]&#10;\end{document}&#10;"/>
  <p:tag name="EXTERNALNAME" val="Edittex"/>
  <p:tag name="BLEND" val="False"/>
  <p:tag name="TRANSPARENT" val="False"/>
  <p:tag name="KEEPFILES" val="False"/>
  <p:tag name="DEBUGPAUSE" val="False"/>
  <p:tag name="RESOLUTION" val="300"/>
  <p:tag name="BITMAPFORMAT" val="bmpmono"/>
  <p:tag name="DEBUGINTERACTIVE" val="True"/>
  <p:tag name="ORIGWIDTH" val="1604.75"/>
  <p:tag name="PICTUREFILESIZE" val="54046"/>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i,j] = \sum_{u=-k}^{k} \sum_{v=-k}^{k} H[u,v] F[i+u,j+v]&#10;\]&#10;\end{document}&#10;"/>
  <p:tag name="EXTERNALNAME" val="Edittex"/>
  <p:tag name="BLEND" val="False"/>
  <p:tag name="TRANSPARENT" val="False"/>
  <p:tag name="KEEPFILES" val="False"/>
  <p:tag name="DEBUGPAUSE" val="False"/>
  <p:tag name="RESOLUTION" val="300"/>
  <p:tag name="BITMAPFORMAT" val="bmpmono"/>
  <p:tag name="DEBUGINTERACTIVE" val="True"/>
  <p:tag name="ORIGWIDTH" val="1473.25"/>
  <p:tag name="PICTUREFILESIZE" val="50190"/>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i,j] = \sum_{u=-k}^{k} \sum_{v=-k}^{k} H[u,v] F[i+u,j+v]&#10;\]&#10;\end{document}&#10;"/>
  <p:tag name="EXTERNALNAME" val="Edittex"/>
  <p:tag name="BLEND" val="False"/>
  <p:tag name="TRANSPARENT" val="False"/>
  <p:tag name="KEEPFILES" val="False"/>
  <p:tag name="DEBUGPAUSE" val="False"/>
  <p:tag name="RESOLUTION" val="300"/>
  <p:tag name="BITMAPFORMAT" val="bmpmono"/>
  <p:tag name="DEBUGINTERACTIVE" val="True"/>
  <p:tag name="ORIGWIDTH" val="1473.25"/>
  <p:tag name="PICTUREFILESIZE" val="50190"/>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 = H \otimes F&#10;\]&#10;\end{document}&#10;"/>
  <p:tag name="EXTERNALNAME" val="Edittex"/>
  <p:tag name="BLEND" val="False"/>
  <p:tag name="TRANSPARENT" val="False"/>
  <p:tag name="BITMAPFORMAT" val="bmpmono"/>
  <p:tag name="DEBUGINTERACTIVE" val="True"/>
  <p:tag name="ORIGWIDTH" val="405"/>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G[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 = H \otimes F&#10;\]&#10;\end{document}&#10;"/>
  <p:tag name="EXTERNALNAME" val="Edittex"/>
  <p:tag name="BLEND" val="False"/>
  <p:tag name="TRANSPARENT" val="False"/>
  <p:tag name="BITMAPFORMAT" val="bmpmono"/>
  <p:tag name="DEBUGINTERACTIVE" val="True"/>
  <p:tag name="ORIGWIDTH" val="40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G[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u,v]$&#10;\end{document}&#10;"/>
  <p:tag name="EXTERNALNAME" val="Edittex"/>
  <p:tag name="BLEND" val="False"/>
  <p:tag name="TRANSPARENT" val="False"/>
  <p:tag name="BITMAPFORMAT" val="bmpmono"/>
  <p:tag name="DEBUGINTERACTIVE" val="True"/>
  <p:tag name="ORIGWIDTH" val="235.75"/>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G = H \otimes F&#10;\]&#10;\end{document}&#10;"/>
  <p:tag name="EXTERNALNAME" val="Edittex"/>
  <p:tag name="BLEND" val="False"/>
  <p:tag name="TRANSPARENT" val="False"/>
  <p:tag name="BITMAPFORMAT" val="bmpmono"/>
  <p:tag name="DEBUGINTERACTIVE" val="True"/>
  <p:tag name="ORIGWIDTH" val="405"/>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frac{1}{16}&#10;\]&#10;\end{document}&#10;"/>
  <p:tag name="EXTERNALNAME" val="Edittex"/>
  <p:tag name="BLEND" val="False"/>
  <p:tag name="TRANSPARENT" val="False"/>
  <p:tag name="BITMAPFORMAT" val="bmpmono"/>
  <p:tag name="DEBUGINTERACTIVE" val="True"/>
  <p:tag name="ORIGWIDTH" val="97.25"/>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H[u,v]$&#10;\end{document}&#10;"/>
  <p:tag name="EXTERNALNAME" val="Edittex"/>
  <p:tag name="BLEND" val="False"/>
  <p:tag name="TRANSPARENT" val="False"/>
  <p:tag name="BITMAPFORMAT" val="bmpmono"/>
  <p:tag name="DEBUGINTERACTIVE" val="True"/>
  <p:tag name="ORIGWIDTH" val="235.75"/>
</p:tagLst>
</file>

<file path=ppt/tags/tag2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h(u,v) = \frac{1}{2 \pi \sigma^2} e^{-\frac{u^2+v^2}{\sigma^2}}&#10;\]&#10;\end{document}&#10;"/>
  <p:tag name="EXTERNALNAME" val="Edittex"/>
  <p:tag name="BLEND" val="False"/>
  <p:tag name="TRANSPARENT" val="False"/>
  <p:tag name="BITMAPFORMAT" val="bmpmono"/>
  <p:tag name="DEBUGINTERACTIVE" val="True"/>
  <p:tag name="ORIGWIDTH" val="820.75"/>
</p:tagLst>
</file>

<file path=ppt/tags/tag2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2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3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3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32.xml><?xml version="1.0" encoding="utf-8"?>
<p:tagLst xmlns:a="http://schemas.openxmlformats.org/drawingml/2006/main" xmlns:r="http://schemas.openxmlformats.org/officeDocument/2006/relationships" xmlns:p="http://schemas.openxmlformats.org/presentationml/2006/main">
  <p:tag name="TIMING" val="|24.6|29"/>
</p:tagLst>
</file>

<file path=ppt/tags/tag33.xml><?xml version="1.0" encoding="utf-8"?>
<p:tagLst xmlns:a="http://schemas.openxmlformats.org/drawingml/2006/main" xmlns:r="http://schemas.openxmlformats.org/officeDocument/2006/relationships" xmlns:p="http://schemas.openxmlformats.org/presentationml/2006/main">
  <p:tag name="TIMING" val="|19.6|10.4|5.1"/>
</p:tagLst>
</file>

<file path=ppt/tags/tag34.xml><?xml version="1.0" encoding="utf-8"?>
<p:tagLst xmlns:a="http://schemas.openxmlformats.org/drawingml/2006/main" xmlns:r="http://schemas.openxmlformats.org/officeDocument/2006/relationships" xmlns:p="http://schemas.openxmlformats.org/presentationml/2006/main">
  <p:tag name="TIMING" val="|4.6|72.6"/>
</p:tagLst>
</file>

<file path=ppt/tags/tag3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sqrt{{(\frac{\partial f}{\partial x})}^2 + {(\frac{\partial f}{\partial y})}^2}$&#10;\end{document}&#10;"/>
  <p:tag name="EXTERNALNAME" val="Edittex"/>
  <p:tag name="BLEND" val="False"/>
  <p:tag name="TRANSPARENT" val="False"/>
  <p:tag name="BITMAPFORMAT" val="bmpmono"/>
  <p:tag name="DEBUGINTERACTIVE" val="True"/>
  <p:tag name="ORIGWIDTH" val="873"/>
</p:tagLst>
</file>

<file path=ppt/tags/tag36.xml><?xml version="1.0" encoding="utf-8"?>
<p:tagLst xmlns:a="http://schemas.openxmlformats.org/drawingml/2006/main" xmlns:r="http://schemas.openxmlformats.org/officeDocument/2006/relationships" xmlns:p="http://schemas.openxmlformats.org/presentationml/2006/main">
  <p:tag name="TIMING" val="|3.8|25.6|0.8|0.5|0.3|0.3|0.3|0.4|0.4|1|13.1|8.3|23.4|16.6"/>
</p:tagLst>
</file>

<file path=ppt/tags/tag3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sqrt{{(\frac{\partial f}{\partial x})}^2 + {(\frac{\partial f}{\partial y})}^2}$&#10;\end{document}&#10;"/>
  <p:tag name="EXTERNALNAME" val="Edittex"/>
  <p:tag name="BLEND" val="False"/>
  <p:tag name="TRANSPARENT" val="False"/>
  <p:tag name="BITMAPFORMAT" val="bmpmono"/>
  <p:tag name="DEBUGINTERACTIVE" val="True"/>
  <p:tag name="ORIGWIDTH" val="873"/>
</p:tagLst>
</file>

<file path=ppt/tags/tag38.xml><?xml version="1.0" encoding="utf-8"?>
<p:tagLst xmlns:a="http://schemas.openxmlformats.org/drawingml/2006/main" xmlns:r="http://schemas.openxmlformats.org/officeDocument/2006/relationships" xmlns:p="http://schemas.openxmlformats.org/presentationml/2006/main">
  <p:tag name="TIMING" val="|10.6|5.9|26.1|7.3|16.4|2|0.6|4.5|0.3|0.3|37|0.8|0.6|12.6|0.1|26.8|3.6|0.9|0.3|0.6|3.5|0.4|0.9|0.4|0.4"/>
</p:tagLst>
</file>

<file path=ppt/tags/tag39.xml><?xml version="1.0" encoding="utf-8"?>
<p:tagLst xmlns:a="http://schemas.openxmlformats.org/drawingml/2006/main" xmlns:r="http://schemas.openxmlformats.org/officeDocument/2006/relationships" xmlns:p="http://schemas.openxmlformats.org/presentationml/2006/main">
  <p:tag name="TIMING" val="|31|4.7|48.2|40.6|12.1|42|41.2|20.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G[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40.xml><?xml version="1.0" encoding="utf-8"?>
<p:tagLst xmlns:a="http://schemas.openxmlformats.org/drawingml/2006/main" xmlns:r="http://schemas.openxmlformats.org/officeDocument/2006/relationships" xmlns:p="http://schemas.openxmlformats.org/presentationml/2006/main">
  <p:tag name="TIMING" val="|25.9|12.9|7.5|36"/>
</p:tagLst>
</file>

<file path=ppt/tags/tag41.xml><?xml version="1.0" encoding="utf-8"?>
<p:tagLst xmlns:a="http://schemas.openxmlformats.org/drawingml/2006/main" xmlns:r="http://schemas.openxmlformats.org/officeDocument/2006/relationships" xmlns:p="http://schemas.openxmlformats.org/presentationml/2006/main">
  <p:tag name="TIMING" val="|5.8|46.8"/>
</p:tagLst>
</file>

<file path=ppt/tags/tag42.xml><?xml version="1.0" encoding="utf-8"?>
<p:tagLst xmlns:a="http://schemas.openxmlformats.org/drawingml/2006/main" xmlns:r="http://schemas.openxmlformats.org/officeDocument/2006/relationships" xmlns:p="http://schemas.openxmlformats.org/presentationml/2006/main">
  <p:tag name="TIMING" val="|29|1.8|2.3|1|3.6|1.2|0.7|0.6|0.5|0.6|0.8|0.3|0.7|0.4|0.6|0.4|0.5|0.4|0.7|0.4|0.7|0.5|0.9|0.4|0.4|0.4"/>
</p:tagLst>
</file>

<file path=ppt/tags/tag43.xml><?xml version="1.0" encoding="utf-8"?>
<p:tagLst xmlns:a="http://schemas.openxmlformats.org/drawingml/2006/main" xmlns:r="http://schemas.openxmlformats.org/officeDocument/2006/relationships" xmlns:p="http://schemas.openxmlformats.org/presentationml/2006/main">
  <p:tag name="TIMING" val="|16.9"/>
</p:tagLst>
</file>

<file path=ppt/tags/tag44.xml><?xml version="1.0" encoding="utf-8"?>
<p:tagLst xmlns:a="http://schemas.openxmlformats.org/drawingml/2006/main" xmlns:r="http://schemas.openxmlformats.org/officeDocument/2006/relationships" xmlns:p="http://schemas.openxmlformats.org/presentationml/2006/main">
  <p:tag name="TIMING" val="|2.8"/>
</p:tagLst>
</file>

<file path=ppt/tags/tag45.xml><?xml version="1.0" encoding="utf-8"?>
<p:tagLst xmlns:a="http://schemas.openxmlformats.org/drawingml/2006/main" xmlns:r="http://schemas.openxmlformats.org/officeDocument/2006/relationships" xmlns:p="http://schemas.openxmlformats.org/presentationml/2006/main">
  <p:tag name="TIMING" val="|2.6"/>
</p:tagLst>
</file>

<file path=ppt/tags/tag46.xml><?xml version="1.0" encoding="utf-8"?>
<p:tagLst xmlns:a="http://schemas.openxmlformats.org/drawingml/2006/main" xmlns:r="http://schemas.openxmlformats.org/officeDocument/2006/relationships" xmlns:p="http://schemas.openxmlformats.org/presentationml/2006/main">
  <p:tag name="TIMING" val="|1.6|12.8|1.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G[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G[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G[x,y]$&#10;\end{document}&#10;"/>
  <p:tag name="EXTERNALNAME" val="txp_fig"/>
  <p:tag name="BLEND" val="False"/>
  <p:tag name="TRANSPARENT" val="False"/>
  <p:tag name="KEEPFILES" val="False"/>
  <p:tag name="DEBUGPAUSE" val="False"/>
  <p:tag name="RESOLUTION" val="300"/>
  <p:tag name="BITMAPFORMAT" val="bmpmono"/>
  <p:tag name="DEBUGINTERACTIVE" val="True"/>
  <p:tag name="ORIGWIDTH" val="225"/>
  <p:tag name="PICTUREFILESIZE" val="2718"/>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8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8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8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811</TotalTime>
  <Words>5734</Words>
  <Application>Microsoft Office PowerPoint</Application>
  <PresentationFormat>On-screen Show (4:3)</PresentationFormat>
  <Paragraphs>2280</Paragraphs>
  <Slides>68</Slides>
  <Notes>57</Notes>
  <HiddenSlides>1</HiddenSlides>
  <MMClips>17</MMClips>
  <ScaleCrop>false</ScaleCrop>
  <HeadingPairs>
    <vt:vector size="8" baseType="variant">
      <vt:variant>
        <vt:lpstr>Fonts Used</vt:lpstr>
      </vt:variant>
      <vt:variant>
        <vt:i4>10</vt:i4>
      </vt:variant>
      <vt:variant>
        <vt:lpstr>Theme</vt:lpstr>
      </vt:variant>
      <vt:variant>
        <vt:i4>9</vt:i4>
      </vt:variant>
      <vt:variant>
        <vt:lpstr>Embedded OLE Servers</vt:lpstr>
      </vt:variant>
      <vt:variant>
        <vt:i4>2</vt:i4>
      </vt:variant>
      <vt:variant>
        <vt:lpstr>Slide Titles</vt:lpstr>
      </vt:variant>
      <vt:variant>
        <vt:i4>68</vt:i4>
      </vt:variant>
    </vt:vector>
  </HeadingPairs>
  <TitlesOfParts>
    <vt:vector size="89" baseType="lpstr">
      <vt:lpstr>新細明體</vt:lpstr>
      <vt:lpstr>宋体</vt:lpstr>
      <vt:lpstr>Arial</vt:lpstr>
      <vt:lpstr>Calibri</vt:lpstr>
      <vt:lpstr>Courier New</vt:lpstr>
      <vt:lpstr>Monotype Sorts</vt:lpstr>
      <vt:lpstr>Myriad Roman</vt:lpstr>
      <vt:lpstr>Tahoma</vt:lpstr>
      <vt:lpstr>Times</vt:lpstr>
      <vt:lpstr>Wingdings</vt:lpstr>
      <vt:lpstr>1_Office Theme</vt:lpstr>
      <vt:lpstr>2_Default Design</vt:lpstr>
      <vt:lpstr>8_Default Design</vt:lpstr>
      <vt:lpstr>4_Default Design</vt:lpstr>
      <vt:lpstr>9_Default Design</vt:lpstr>
      <vt:lpstr>1_Default Design</vt:lpstr>
      <vt:lpstr>10_Default Design</vt:lpstr>
      <vt:lpstr>Office 佈景主題</vt:lpstr>
      <vt:lpstr>11_Default Design</vt:lpstr>
      <vt:lpstr>Photo Editor Photo</vt:lpstr>
      <vt:lpstr>Equation</vt:lpstr>
      <vt:lpstr>CS 1674: Intro to Computer Vision Image Filtering</vt:lpstr>
      <vt:lpstr>Plan for today</vt:lpstr>
      <vt:lpstr>Questions from HW1W</vt:lpstr>
      <vt:lpstr>Objectives</vt:lpstr>
      <vt:lpstr>Objectives for Course</vt:lpstr>
      <vt:lpstr>Matrix Multiplication</vt:lpstr>
      <vt:lpstr>Inner vs outer  vs matrix vs element-wise product</vt:lpstr>
      <vt:lpstr>Images in Matlab</vt:lpstr>
      <vt:lpstr>Matlab Tutorial http://www.cs.pitt.edu/~kovashka/cs1674/tutorial.m    We’ll cover parts 1-4, do parts 5-6 at home. </vt:lpstr>
      <vt:lpstr>PowerPoint Presentation</vt:lpstr>
      <vt:lpstr>Enter: Noise</vt:lpstr>
      <vt:lpstr>Common types of noise</vt:lpstr>
      <vt:lpstr>Gaussian noise</vt:lpstr>
      <vt:lpstr>First attempt at a solution</vt:lpstr>
      <vt:lpstr>First attempt at a solution</vt:lpstr>
      <vt:lpstr>Weighted Moving Average</vt:lpstr>
      <vt:lpstr>Weighted Moving Average</vt:lpstr>
      <vt:lpstr>Moving Average In 2D</vt:lpstr>
      <vt:lpstr>Moving Average In 2D</vt:lpstr>
      <vt:lpstr>Moving Average In 2D</vt:lpstr>
      <vt:lpstr>Moving Average In 2D</vt:lpstr>
      <vt:lpstr>Moving Average In 2D</vt:lpstr>
      <vt:lpstr>Moving Average In 2D</vt:lpstr>
      <vt:lpstr>Image filtering</vt:lpstr>
      <vt:lpstr>Correlation filtering</vt:lpstr>
      <vt:lpstr>Correlation filtering</vt:lpstr>
      <vt:lpstr>Averaging filter</vt:lpstr>
      <vt:lpstr>Smoothing by averaging</vt:lpstr>
      <vt:lpstr>Gaussian filter</vt:lpstr>
      <vt:lpstr>Smoothing with a Gaussian</vt:lpstr>
      <vt:lpstr>Gaussian filters</vt:lpstr>
      <vt:lpstr>Gaussian filters</vt:lpstr>
      <vt:lpstr>Gaussian filters</vt:lpstr>
      <vt:lpstr>Matlab</vt:lpstr>
      <vt:lpstr>Smoothing with a Gaussian</vt:lpstr>
      <vt:lpstr>Properties of smoothing filters</vt:lpstr>
      <vt:lpstr>Predict the outputs using correlation filtering</vt:lpstr>
      <vt:lpstr>Practice with linear filters</vt:lpstr>
      <vt:lpstr>Practice with linear filters</vt:lpstr>
      <vt:lpstr>Practice with linear filters</vt:lpstr>
      <vt:lpstr>Practice with linear filters</vt:lpstr>
      <vt:lpstr>Practice with linear filters</vt:lpstr>
      <vt:lpstr>Practice with linear filters</vt:lpstr>
      <vt:lpstr>Practice with linear filters</vt:lpstr>
      <vt:lpstr>Practice with linear filters</vt:lpstr>
      <vt:lpstr>Sharpening</vt:lpstr>
      <vt:lpstr>Final example</vt:lpstr>
      <vt:lpstr>Homework 2P: Seam Carving /  Content-aware Image Resizing </vt:lpstr>
      <vt:lpstr>Seam carving: main idea</vt:lpstr>
      <vt:lpstr>Seam carving: main idea</vt:lpstr>
      <vt:lpstr>Seam carving: main idea</vt:lpstr>
      <vt:lpstr>PowerPoint Presentation</vt:lpstr>
      <vt:lpstr>PowerPoint Presentation</vt:lpstr>
      <vt:lpstr>How to identify the minimum cost seam?</vt:lpstr>
      <vt:lpstr>PowerPoint Presentation</vt:lpstr>
      <vt:lpstr>PowerPoint Presentation</vt:lpstr>
      <vt:lpstr>PowerPoint Presentation</vt:lpstr>
      <vt:lpstr>PowerPoint Presentation</vt:lpstr>
      <vt:lpstr>Real image example</vt:lpstr>
      <vt:lpstr>PowerPoint Presentation</vt:lpstr>
      <vt:lpstr>PowerPoint Presentation</vt:lpstr>
      <vt:lpstr>Seam Carving Results from Last Year</vt:lpstr>
      <vt:lpstr>Seam Carving Results from Last Year</vt:lpstr>
      <vt:lpstr>Seam Carving Results from Last Year</vt:lpstr>
      <vt:lpstr>Seam Carving Results from Last Year</vt:lpstr>
      <vt:lpstr>Seam Carving Results from Last Year</vt:lpstr>
      <vt:lpstr>Summary</vt:lpstr>
      <vt:lpstr>Next Time</vt:lpstr>
    </vt:vector>
  </TitlesOfParts>
  <Company>University of Pittsburgh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1699: Intro to Computer Vision Introduction</dc:title>
  <dc:creator>Adriana I. Kovashka</dc:creator>
  <cp:lastModifiedBy>Kovashka, Adriana Ivanona</cp:lastModifiedBy>
  <cp:revision>106</cp:revision>
  <dcterms:created xsi:type="dcterms:W3CDTF">2015-04-17T19:15:42Z</dcterms:created>
  <dcterms:modified xsi:type="dcterms:W3CDTF">2016-09-08T01:49:52Z</dcterms:modified>
</cp:coreProperties>
</file>