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8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5" r:id="rId22"/>
    <p:sldId id="276" r:id="rId23"/>
    <p:sldId id="277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95" y="-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89E25-158B-4CB5-A50F-ED9EF4F774C6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95370-1989-4DBC-A789-A125B1897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24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95370-1989-4DBC-A789-A125B1897F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81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4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0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1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2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0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2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3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2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5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9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2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2AD6-84B0-400A-86DA-91617609269F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FB401-6ED5-4CEC-A330-1A200F3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5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Linux Scheduling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Blocked tasks are stored on </a:t>
            </a:r>
            <a:r>
              <a:rPr lang="en-US" dirty="0">
                <a:solidFill>
                  <a:srgbClr val="0000FF"/>
                </a:solidFill>
              </a:rPr>
              <a:t>wait </a:t>
            </a:r>
            <a:r>
              <a:rPr lang="en-US" dirty="0" smtClean="0">
                <a:solidFill>
                  <a:srgbClr val="0000FF"/>
                </a:solidFill>
              </a:rPr>
              <a:t>queues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Moved </a:t>
            </a:r>
            <a:r>
              <a:rPr lang="en-US" dirty="0"/>
              <a:t>back </a:t>
            </a:r>
            <a:r>
              <a:rPr lang="en-US" dirty="0" smtClean="0"/>
              <a:t>when event </a:t>
            </a:r>
            <a:r>
              <a:rPr lang="en-US" dirty="0"/>
              <a:t>happens 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longer on any active or expired queue! </a:t>
            </a:r>
          </a:p>
          <a:p>
            <a:r>
              <a:rPr lang="en-US" dirty="0" smtClean="0"/>
              <a:t>Disk </a:t>
            </a:r>
            <a:r>
              <a:rPr lang="en-US" dirty="0"/>
              <a:t>example: </a:t>
            </a:r>
          </a:p>
          <a:p>
            <a:pPr lvl="1"/>
            <a:r>
              <a:rPr lang="en-US" dirty="0" smtClean="0"/>
              <a:t>I/O completes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IRQ handler </a:t>
            </a:r>
            <a:r>
              <a:rPr lang="en-US" dirty="0" smtClean="0">
                <a:solidFill>
                  <a:srgbClr val="FF0000"/>
                </a:solidFill>
              </a:rPr>
              <a:t>moves </a:t>
            </a:r>
            <a:r>
              <a:rPr lang="en-US" dirty="0">
                <a:solidFill>
                  <a:srgbClr val="FF0000"/>
                </a:solidFill>
              </a:rPr>
              <a:t>task </a:t>
            </a:r>
            <a:r>
              <a:rPr lang="en-US" dirty="0" smtClean="0">
                <a:solidFill>
                  <a:srgbClr val="FF0000"/>
                </a:solidFill>
              </a:rPr>
              <a:t>from wait queue to active </a:t>
            </a:r>
            <a:r>
              <a:rPr lang="en-US" dirty="0" err="1">
                <a:solidFill>
                  <a:srgbClr val="FF0000"/>
                </a:solidFill>
              </a:rPr>
              <a:t>runqueue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471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Slices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 process blocks and then becomes runnable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How much </a:t>
            </a:r>
            <a:r>
              <a:rPr lang="en-US" dirty="0"/>
              <a:t>time </a:t>
            </a:r>
            <a:r>
              <a:rPr lang="en-US" dirty="0" smtClean="0"/>
              <a:t>did it have </a:t>
            </a:r>
            <a:r>
              <a:rPr lang="en-US" dirty="0"/>
              <a:t>left?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Each </a:t>
            </a:r>
            <a:r>
              <a:rPr lang="en-US" dirty="0">
                <a:solidFill>
                  <a:srgbClr val="0000FF"/>
                </a:solidFill>
              </a:rPr>
              <a:t>task tracks time left in ‘</a:t>
            </a:r>
            <a:r>
              <a:rPr lang="en-US" dirty="0" err="1">
                <a:solidFill>
                  <a:srgbClr val="0000FF"/>
                </a:solidFill>
              </a:rPr>
              <a:t>time_slice</a:t>
            </a:r>
            <a:r>
              <a:rPr lang="en-US" dirty="0">
                <a:solidFill>
                  <a:srgbClr val="0000FF"/>
                </a:solidFill>
              </a:rPr>
              <a:t>’ field 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each clock period: current-&gt;</a:t>
            </a:r>
            <a:r>
              <a:rPr lang="en-US" dirty="0" err="1"/>
              <a:t>time_slice</a:t>
            </a:r>
            <a:r>
              <a:rPr lang="en-US" dirty="0"/>
              <a:t>--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time slice goes to zero, move to expired queue </a:t>
            </a:r>
          </a:p>
          <a:p>
            <a:pPr lvl="2"/>
            <a:r>
              <a:rPr lang="en-US" dirty="0" smtClean="0"/>
              <a:t>Refill </a:t>
            </a:r>
            <a:r>
              <a:rPr lang="en-US" dirty="0"/>
              <a:t>time slice </a:t>
            </a:r>
          </a:p>
          <a:p>
            <a:pPr lvl="2"/>
            <a:r>
              <a:rPr lang="en-US" dirty="0" smtClean="0"/>
              <a:t>Schedule </a:t>
            </a:r>
            <a:r>
              <a:rPr lang="en-US" dirty="0"/>
              <a:t>someone else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unblocked task can use balance of time slice </a:t>
            </a:r>
          </a:p>
          <a:p>
            <a:pPr lvl="1"/>
            <a:r>
              <a:rPr lang="en-US" dirty="0" smtClean="0"/>
              <a:t>Forking </a:t>
            </a:r>
            <a:r>
              <a:rPr lang="en-US" dirty="0"/>
              <a:t>halves time slice with child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78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Based on “nice” levels</a:t>
            </a:r>
          </a:p>
          <a:p>
            <a:pPr lvl="1"/>
            <a:r>
              <a:rPr lang="en-US" dirty="0"/>
              <a:t>“nice” value: user-specified adjustment to base priority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100 </a:t>
            </a:r>
            <a:r>
              <a:rPr lang="en-US" dirty="0">
                <a:solidFill>
                  <a:srgbClr val="FF0000"/>
                </a:solidFill>
              </a:rPr>
              <a:t>= highest priority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139 </a:t>
            </a:r>
            <a:r>
              <a:rPr lang="en-US" dirty="0">
                <a:solidFill>
                  <a:srgbClr val="FF0000"/>
                </a:solidFill>
              </a:rPr>
              <a:t>= lowest priority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120 </a:t>
            </a:r>
            <a:r>
              <a:rPr lang="en-US" dirty="0">
                <a:solidFill>
                  <a:srgbClr val="FF0000"/>
                </a:solidFill>
              </a:rPr>
              <a:t>= base priority </a:t>
            </a:r>
          </a:p>
          <a:p>
            <a:pPr lvl="1"/>
            <a:r>
              <a:rPr lang="en-US" dirty="0" smtClean="0"/>
              <a:t>Selfish </a:t>
            </a:r>
            <a:r>
              <a:rPr lang="en-US" dirty="0"/>
              <a:t>(not nice) = -20 (I want to go first) </a:t>
            </a:r>
          </a:p>
          <a:p>
            <a:pPr lvl="1"/>
            <a:r>
              <a:rPr lang="en-US" dirty="0" smtClean="0"/>
              <a:t>Really </a:t>
            </a:r>
            <a:r>
              <a:rPr lang="en-US" dirty="0"/>
              <a:t>nice = +19 (I will go last)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1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Slice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Priority &lt; 120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Time slice = (140 – priority)  * 20ms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Priority &gt;= 120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Time slice = (140 – priority) * 5ms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“Higher” priority tasks get longer time slices 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run first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346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Most </a:t>
            </a:r>
            <a:r>
              <a:rPr lang="en-US" dirty="0">
                <a:solidFill>
                  <a:srgbClr val="0000FF"/>
                </a:solidFill>
              </a:rPr>
              <a:t>GUI programs are I/O bound on the user </a:t>
            </a:r>
          </a:p>
          <a:p>
            <a:pPr lvl="1"/>
            <a:r>
              <a:rPr lang="en-US" dirty="0" smtClean="0"/>
              <a:t>Unlikely </a:t>
            </a:r>
            <a:r>
              <a:rPr lang="en-US" dirty="0"/>
              <a:t>to use entire time slice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Users care about interactivity</a:t>
            </a:r>
          </a:p>
          <a:p>
            <a:pPr lvl="1"/>
            <a:r>
              <a:rPr lang="en-US" dirty="0" smtClean="0"/>
              <a:t>Latency or responsiveness to user events</a:t>
            </a:r>
          </a:p>
          <a:p>
            <a:pPr lvl="1"/>
            <a:r>
              <a:rPr lang="en-US" dirty="0" smtClean="0"/>
              <a:t>Typically Keyboard/Mouse events</a:t>
            </a:r>
          </a:p>
          <a:p>
            <a:pPr lvl="1"/>
            <a:endParaRPr lang="en-US" dirty="0"/>
          </a:p>
          <a:p>
            <a:r>
              <a:rPr lang="en-US" dirty="0" smtClean="0"/>
              <a:t>Scheduler tries to give </a:t>
            </a:r>
            <a:r>
              <a:rPr lang="en-US" dirty="0"/>
              <a:t>UI programs a priority boost </a:t>
            </a:r>
          </a:p>
          <a:p>
            <a:pPr lvl="1"/>
            <a:r>
              <a:rPr lang="en-US" dirty="0" smtClean="0"/>
              <a:t>Move to </a:t>
            </a:r>
            <a:r>
              <a:rPr lang="en-US" dirty="0"/>
              <a:t>front of line, run briefly, block on I/O again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Scheduler must somehow identify interactive tasks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0789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based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I/O </a:t>
            </a:r>
            <a:r>
              <a:rPr lang="en-US" dirty="0">
                <a:solidFill>
                  <a:srgbClr val="0000FF"/>
                </a:solidFill>
              </a:rPr>
              <a:t>bound applications wait on I/O </a:t>
            </a:r>
          </a:p>
          <a:p>
            <a:pPr lvl="1"/>
            <a:r>
              <a:rPr lang="en-US" dirty="0" smtClean="0"/>
              <a:t>Don’t need much CPU time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Scheduler monitors </a:t>
            </a:r>
            <a:r>
              <a:rPr lang="en-US" dirty="0">
                <a:solidFill>
                  <a:srgbClr val="FF0000"/>
                </a:solidFill>
              </a:rPr>
              <a:t>I/O wait time </a:t>
            </a:r>
          </a:p>
          <a:p>
            <a:pPr lvl="1"/>
            <a:r>
              <a:rPr lang="en-US" dirty="0" smtClean="0"/>
              <a:t>Infer </a:t>
            </a:r>
            <a:r>
              <a:rPr lang="en-US" dirty="0"/>
              <a:t>which programs are GUI (and disk intensive) </a:t>
            </a:r>
          </a:p>
          <a:p>
            <a:pPr lvl="1"/>
            <a:r>
              <a:rPr lang="en-US" dirty="0" smtClean="0"/>
              <a:t>Processes that do a lot of I/O get </a:t>
            </a:r>
            <a:r>
              <a:rPr lang="en-US" dirty="0"/>
              <a:t>a priority boost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 </a:t>
            </a:r>
            <a:r>
              <a:rPr lang="en-US" dirty="0"/>
              <a:t>that this behavior can be dynamic </a:t>
            </a:r>
          </a:p>
          <a:p>
            <a:pPr lvl="1"/>
            <a:r>
              <a:rPr lang="en-US" dirty="0" smtClean="0"/>
              <a:t>GUI does something compute intensive</a:t>
            </a:r>
          </a:p>
          <a:p>
            <a:pPr lvl="2"/>
            <a:r>
              <a:rPr lang="en-US" dirty="0" smtClean="0"/>
              <a:t>E.g. image rendering</a:t>
            </a:r>
            <a:endParaRPr lang="en-US" dirty="0"/>
          </a:p>
          <a:p>
            <a:pPr lvl="1"/>
            <a:r>
              <a:rPr lang="en-US" dirty="0" smtClean="0"/>
              <a:t>Scheduling </a:t>
            </a:r>
            <a:r>
              <a:rPr lang="en-US" dirty="0"/>
              <a:t>should match program phases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7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Real Priority = </a:t>
            </a:r>
            <a:r>
              <a:rPr lang="en-US" dirty="0">
                <a:solidFill>
                  <a:srgbClr val="FF0000"/>
                </a:solidFill>
              </a:rPr>
              <a:t>static priority − bonus + </a:t>
            </a:r>
            <a:r>
              <a:rPr lang="en-US" dirty="0" smtClean="0">
                <a:solidFill>
                  <a:srgbClr val="FF0000"/>
                </a:solidFill>
              </a:rPr>
              <a:t>5;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loor(100) &amp;&amp; ceil(139)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Bonus </a:t>
            </a:r>
            <a:r>
              <a:rPr lang="en-US" dirty="0">
                <a:solidFill>
                  <a:srgbClr val="0000FF"/>
                </a:solidFill>
              </a:rPr>
              <a:t>is calculated based on sleep time </a:t>
            </a:r>
          </a:p>
          <a:p>
            <a:r>
              <a:rPr lang="en-US" dirty="0" smtClean="0"/>
              <a:t>Dynamic </a:t>
            </a:r>
            <a:r>
              <a:rPr lang="en-US" dirty="0"/>
              <a:t>priority determines a tasks’ </a:t>
            </a:r>
            <a:r>
              <a:rPr lang="en-US" dirty="0" err="1"/>
              <a:t>runqueue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Balance throughput and latency with infrequent I/O </a:t>
            </a:r>
          </a:p>
          <a:p>
            <a:pPr lvl="1"/>
            <a:r>
              <a:rPr lang="en-US" dirty="0" smtClean="0"/>
              <a:t>May </a:t>
            </a:r>
            <a:r>
              <a:rPr lang="en-US" dirty="0"/>
              <a:t>not be optimal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Heuristically driven</a:t>
            </a:r>
          </a:p>
          <a:p>
            <a:pPr lvl="1"/>
            <a:r>
              <a:rPr lang="en-US" dirty="0" smtClean="0"/>
              <a:t>Seems to work, but is pretty ugly</a:t>
            </a:r>
          </a:p>
          <a:p>
            <a:pPr lvl="1"/>
            <a:r>
              <a:rPr lang="en-US" dirty="0" smtClean="0"/>
              <a:t>Edge cases can cause it to break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88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err="1">
                <a:solidFill>
                  <a:srgbClr val="0000FF"/>
                </a:solidFill>
              </a:rPr>
              <a:t>Runqueue</a:t>
            </a:r>
            <a:r>
              <a:rPr lang="en-US" dirty="0">
                <a:solidFill>
                  <a:srgbClr val="0000FF"/>
                </a:solidFill>
              </a:rPr>
              <a:t> determined by the dynamic priority </a:t>
            </a:r>
          </a:p>
          <a:p>
            <a:pPr lvl="1"/>
            <a:r>
              <a:rPr lang="en-US" dirty="0" smtClean="0"/>
              <a:t>Not </a:t>
            </a:r>
            <a:r>
              <a:rPr lang="en-US" dirty="0"/>
              <a:t>the static priority </a:t>
            </a:r>
          </a:p>
          <a:p>
            <a:pPr lvl="1"/>
            <a:r>
              <a:rPr lang="en-US" dirty="0" smtClean="0"/>
              <a:t>Dynamic </a:t>
            </a:r>
            <a:r>
              <a:rPr lang="en-US" dirty="0"/>
              <a:t>priority mostly based on time spent waiting </a:t>
            </a:r>
          </a:p>
          <a:p>
            <a:pPr lvl="2"/>
            <a:r>
              <a:rPr lang="en-US" dirty="0" smtClean="0"/>
              <a:t>To </a:t>
            </a:r>
            <a:r>
              <a:rPr lang="en-US" dirty="0"/>
              <a:t>boost UI responsiveness and “fairness” to I/O intensive apps 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“</a:t>
            </a:r>
            <a:r>
              <a:rPr lang="en-US" dirty="0">
                <a:solidFill>
                  <a:srgbClr val="0000FF"/>
                </a:solidFill>
              </a:rPr>
              <a:t>nice” values influence static priority </a:t>
            </a:r>
          </a:p>
          <a:p>
            <a:pPr lvl="1"/>
            <a:r>
              <a:rPr lang="en-US" dirty="0" smtClean="0"/>
              <a:t>Can’t </a:t>
            </a:r>
            <a:r>
              <a:rPr lang="en-US" dirty="0"/>
              <a:t>boost dynamic priority without being in wait queue! 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matter how “nice” you are (or aren’t)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177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static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2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setpriority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which,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who,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prio</a:t>
            </a:r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getpriority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which, </a:t>
            </a:r>
            <a:r>
              <a:rPr lang="en-US" sz="22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who</a:t>
            </a:r>
            <a:r>
              <a:rPr lang="en-US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 smtClean="0"/>
              <a:t>which</a:t>
            </a:r>
            <a:r>
              <a:rPr lang="en-US" dirty="0"/>
              <a:t>: process, process group, or user id </a:t>
            </a:r>
          </a:p>
          <a:p>
            <a:pPr lvl="1"/>
            <a:r>
              <a:rPr lang="en-US" dirty="0" smtClean="0"/>
              <a:t>who: PID</a:t>
            </a:r>
            <a:r>
              <a:rPr lang="en-US" dirty="0"/>
              <a:t>, PGID, or UID </a:t>
            </a:r>
          </a:p>
          <a:p>
            <a:pPr lvl="1"/>
            <a:r>
              <a:rPr lang="en-US" dirty="0" err="1" smtClean="0"/>
              <a:t>prio</a:t>
            </a:r>
            <a:r>
              <a:rPr lang="en-US" dirty="0" smtClean="0"/>
              <a:t>: nice value (-20 </a:t>
            </a:r>
            <a:r>
              <a:rPr lang="en-US" dirty="0"/>
              <a:t>to +</a:t>
            </a:r>
            <a:r>
              <a:rPr lang="en-US" dirty="0" smtClean="0"/>
              <a:t>19)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nice(</a:t>
            </a:r>
            <a:r>
              <a:rPr lang="en-US" sz="2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2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 smtClean="0"/>
              <a:t>Historical </a:t>
            </a:r>
            <a:r>
              <a:rPr lang="en-US" dirty="0"/>
              <a:t>interface (backwards compatible) </a:t>
            </a:r>
          </a:p>
          <a:p>
            <a:pPr lvl="1"/>
            <a:r>
              <a:rPr lang="en-US" dirty="0" smtClean="0"/>
              <a:t>Equivalent </a:t>
            </a:r>
            <a:r>
              <a:rPr lang="en-US" dirty="0"/>
              <a:t>to: </a:t>
            </a:r>
          </a:p>
          <a:p>
            <a:pPr lvl="2"/>
            <a:r>
              <a:rPr lang="en-US" dirty="0" err="1" smtClean="0"/>
              <a:t>setpriority</a:t>
            </a:r>
            <a:r>
              <a:rPr lang="en-US" dirty="0" smtClean="0"/>
              <a:t>(PRIO_PROCESS</a:t>
            </a:r>
            <a:r>
              <a:rPr lang="en-US" dirty="0"/>
              <a:t>, </a:t>
            </a:r>
            <a:r>
              <a:rPr lang="en-US" dirty="0" err="1"/>
              <a:t>getpid</a:t>
            </a:r>
            <a:r>
              <a:rPr lang="en-US" dirty="0"/>
              <a:t>(), </a:t>
            </a:r>
            <a:r>
              <a:rPr lang="en-US" dirty="0" err="1"/>
              <a:t>niceval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82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CFS </a:t>
            </a:r>
            <a:r>
              <a:rPr lang="en-US" dirty="0" smtClean="0"/>
              <a:t>Scheduler (later 2.6)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O(1</a:t>
            </a:r>
            <a:r>
              <a:rPr lang="en-US" dirty="0">
                <a:solidFill>
                  <a:srgbClr val="0000FF"/>
                </a:solidFill>
              </a:rPr>
              <a:t>) scheduler is complicated </a:t>
            </a:r>
          </a:p>
          <a:p>
            <a:pPr lvl="1"/>
            <a:r>
              <a:rPr lang="en-US" dirty="0" smtClean="0"/>
              <a:t>Heuristics </a:t>
            </a:r>
            <a:r>
              <a:rPr lang="en-US" dirty="0"/>
              <a:t>for various issues makes it more complicated </a:t>
            </a:r>
          </a:p>
          <a:p>
            <a:pPr lvl="1"/>
            <a:r>
              <a:rPr lang="en-US" dirty="0" smtClean="0"/>
              <a:t>Heuristics </a:t>
            </a:r>
            <a:r>
              <a:rPr lang="en-US" dirty="0"/>
              <a:t>can end up working at cross-purposes </a:t>
            </a:r>
          </a:p>
          <a:p>
            <a:r>
              <a:rPr lang="en-US" dirty="0" smtClean="0"/>
              <a:t>Desire for something simpler and elegant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Based on a </a:t>
            </a:r>
            <a:r>
              <a:rPr lang="en-US" dirty="0">
                <a:solidFill>
                  <a:srgbClr val="0000FF"/>
                </a:solidFill>
              </a:rPr>
              <a:t>simple list of tasks (conceptually) </a:t>
            </a:r>
          </a:p>
          <a:p>
            <a:pPr lvl="1"/>
            <a:r>
              <a:rPr lang="en-US" dirty="0" smtClean="0"/>
              <a:t>Ordered </a:t>
            </a:r>
            <a:r>
              <a:rPr lang="en-US" dirty="0"/>
              <a:t>by how much time </a:t>
            </a:r>
            <a:r>
              <a:rPr lang="en-US" dirty="0" smtClean="0"/>
              <a:t>they’ve used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Always </a:t>
            </a:r>
            <a:r>
              <a:rPr lang="en-US" dirty="0">
                <a:solidFill>
                  <a:srgbClr val="0000FF"/>
                </a:solidFill>
              </a:rPr>
              <a:t>pick the “neediest” task to run </a:t>
            </a:r>
          </a:p>
          <a:p>
            <a:pPr lvl="1"/>
            <a:r>
              <a:rPr lang="en-US" dirty="0" smtClean="0"/>
              <a:t>Until </a:t>
            </a:r>
            <a:r>
              <a:rPr lang="en-US" dirty="0"/>
              <a:t>it is no longer neediest </a:t>
            </a:r>
          </a:p>
          <a:p>
            <a:pPr lvl="1"/>
            <a:r>
              <a:rPr lang="en-US" dirty="0" smtClean="0"/>
              <a:t>Then </a:t>
            </a:r>
            <a:r>
              <a:rPr lang="en-US" dirty="0"/>
              <a:t>re-insert old task in the timeline </a:t>
            </a:r>
          </a:p>
          <a:p>
            <a:pPr lvl="1"/>
            <a:r>
              <a:rPr lang="en-US" dirty="0" smtClean="0"/>
              <a:t>Schedule </a:t>
            </a:r>
            <a:r>
              <a:rPr lang="en-US" dirty="0"/>
              <a:t>the new neediest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Implements a form of Weighted Fair Queueing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30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World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 process to </a:t>
            </a:r>
            <a:r>
              <a:rPr lang="en-US" dirty="0"/>
              <a:t>run next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Must handle…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Priorities </a:t>
            </a:r>
            <a:endParaRPr lang="en-US" dirty="0"/>
          </a:p>
          <a:p>
            <a:pPr lvl="1"/>
            <a:r>
              <a:rPr lang="en-US" dirty="0" smtClean="0"/>
              <a:t>Forking </a:t>
            </a:r>
            <a:r>
              <a:rPr lang="en-US" dirty="0"/>
              <a:t>– where does child go?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about if you only use part of your quantum? </a:t>
            </a:r>
          </a:p>
          <a:p>
            <a:pPr lvl="2"/>
            <a:r>
              <a:rPr lang="en-US" dirty="0" smtClean="0"/>
              <a:t>E.g</a:t>
            </a:r>
            <a:r>
              <a:rPr lang="en-US" dirty="0"/>
              <a:t>., blocking I/O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606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50 </a:t>
            </a:r>
            <a:r>
              <a:rPr lang="en-US" dirty="0">
                <a:solidFill>
                  <a:srgbClr val="0000FF"/>
                </a:solidFill>
              </a:rPr>
              <a:t>tasks, each should get 2% of CPU time </a:t>
            </a:r>
          </a:p>
          <a:p>
            <a:r>
              <a:rPr lang="en-US" dirty="0" smtClean="0"/>
              <a:t>Do </a:t>
            </a:r>
            <a:r>
              <a:rPr lang="en-US" dirty="0"/>
              <a:t>we really want this?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about priorities? </a:t>
            </a:r>
          </a:p>
          <a:p>
            <a:pPr lvl="1"/>
            <a:r>
              <a:rPr lang="en-US" dirty="0" smtClean="0"/>
              <a:t>Interactive </a:t>
            </a:r>
            <a:r>
              <a:rPr lang="en-US" dirty="0"/>
              <a:t>vs. batch jobs? </a:t>
            </a:r>
          </a:p>
          <a:p>
            <a:pPr lvl="1"/>
            <a:r>
              <a:rPr lang="en-US" dirty="0" smtClean="0"/>
              <a:t>Per-user </a:t>
            </a:r>
            <a:r>
              <a:rPr lang="en-US" dirty="0"/>
              <a:t>fairness? </a:t>
            </a:r>
          </a:p>
          <a:p>
            <a:endParaRPr lang="en-US" dirty="0" smtClean="0"/>
          </a:p>
          <a:p>
            <a:r>
              <a:rPr lang="en-US" dirty="0" smtClean="0"/>
              <a:t>Alice </a:t>
            </a:r>
            <a:r>
              <a:rPr lang="en-US" dirty="0"/>
              <a:t>has 1 task and Bob has 49; 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hy </a:t>
            </a:r>
            <a:r>
              <a:rPr lang="en-US" dirty="0"/>
              <a:t>should Bob get 98% of CPU?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013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33600"/>
            <a:ext cx="706368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612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8022528" cy="475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561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CFS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Global </a:t>
            </a:r>
            <a:r>
              <a:rPr lang="en-US" sz="2800" dirty="0">
                <a:solidFill>
                  <a:srgbClr val="FF0000"/>
                </a:solidFill>
              </a:rPr>
              <a:t>virtual clock: ticks at a fraction of real time </a:t>
            </a:r>
          </a:p>
          <a:p>
            <a:pPr lvl="1"/>
            <a:r>
              <a:rPr lang="en-US" sz="2400" dirty="0" smtClean="0"/>
              <a:t>Fraction </a:t>
            </a:r>
            <a:r>
              <a:rPr lang="en-US" sz="2400" dirty="0"/>
              <a:t>is number of total tasks </a:t>
            </a:r>
            <a:endParaRPr lang="en-US" sz="2400" dirty="0" smtClean="0"/>
          </a:p>
          <a:p>
            <a:pPr lvl="1"/>
            <a:r>
              <a:rPr lang="en-US" sz="2400" dirty="0" smtClean="0"/>
              <a:t>Each task accumulates time in proportion to total # of tasks</a:t>
            </a:r>
          </a:p>
          <a:p>
            <a:pPr lvl="1"/>
            <a:r>
              <a:rPr lang="en-US" sz="2400" dirty="0" smtClean="0"/>
              <a:t>Stores accumulated time as a variable</a:t>
            </a:r>
          </a:p>
          <a:p>
            <a:pPr lvl="1"/>
            <a:r>
              <a:rPr lang="en-US" sz="2400" dirty="0" smtClean="0"/>
              <a:t>Accumulated time subtracted as task runs</a:t>
            </a:r>
            <a:endParaRPr lang="en-US" sz="2400" dirty="0" smtClean="0"/>
          </a:p>
          <a:p>
            <a:pPr lvl="1"/>
            <a:endParaRPr lang="en-US" sz="2400" dirty="0"/>
          </a:p>
          <a:p>
            <a:r>
              <a:rPr lang="en-US" sz="2800" dirty="0" smtClean="0">
                <a:solidFill>
                  <a:srgbClr val="0000FF"/>
                </a:solidFill>
              </a:rPr>
              <a:t>Example</a:t>
            </a:r>
            <a:r>
              <a:rPr lang="en-US" sz="2800" dirty="0">
                <a:solidFill>
                  <a:srgbClr val="0000FF"/>
                </a:solidFill>
              </a:rPr>
              <a:t>: 4 tasks </a:t>
            </a:r>
          </a:p>
          <a:p>
            <a:pPr lvl="1"/>
            <a:r>
              <a:rPr lang="en-US" sz="2400" dirty="0" smtClean="0"/>
              <a:t>Global </a:t>
            </a:r>
            <a:r>
              <a:rPr lang="en-US" sz="2400" dirty="0" err="1"/>
              <a:t>vclock</a:t>
            </a:r>
            <a:r>
              <a:rPr lang="en-US" sz="2400" dirty="0"/>
              <a:t> ticks once every 4 real ticks </a:t>
            </a:r>
          </a:p>
          <a:p>
            <a:pPr lvl="1"/>
            <a:r>
              <a:rPr lang="en-US" sz="2400" dirty="0" smtClean="0"/>
              <a:t>Each </a:t>
            </a:r>
            <a:r>
              <a:rPr lang="en-US" sz="2400" dirty="0"/>
              <a:t>task </a:t>
            </a:r>
            <a:r>
              <a:rPr lang="en-US" sz="2400" dirty="0" smtClean="0"/>
              <a:t>allocated </a:t>
            </a:r>
            <a:r>
              <a:rPr lang="en-US" sz="2400" dirty="0"/>
              <a:t>one real tick </a:t>
            </a:r>
            <a:endParaRPr lang="en-US" sz="2400" dirty="0" smtClean="0"/>
          </a:p>
          <a:p>
            <a:pPr lvl="1"/>
            <a:endParaRPr lang="en-US" dirty="0"/>
          </a:p>
          <a:p>
            <a:r>
              <a:rPr lang="en-US" sz="2800" dirty="0" smtClean="0"/>
              <a:t>Tasks stored in a red-black tree sorted based on their allocation of ticks</a:t>
            </a:r>
            <a:endParaRPr lang="en-US" sz="2800" dirty="0" smtClean="0"/>
          </a:p>
          <a:p>
            <a:pPr lvl="1"/>
            <a:r>
              <a:rPr lang="en-US" sz="2400" dirty="0" err="1"/>
              <a:t>s</a:t>
            </a:r>
            <a:r>
              <a:rPr lang="en-US" sz="2400" dirty="0" err="1" smtClean="0"/>
              <a:t>truct</a:t>
            </a:r>
            <a:r>
              <a:rPr lang="en-US" sz="2400" dirty="0" smtClean="0"/>
              <a:t> </a:t>
            </a:r>
            <a:r>
              <a:rPr lang="en-US" sz="2400" dirty="0" err="1" smtClean="0"/>
              <a:t>rbtree</a:t>
            </a:r>
            <a:r>
              <a:rPr lang="en-US" sz="2400" dirty="0" smtClean="0"/>
              <a:t>;</a:t>
            </a:r>
          </a:p>
          <a:p>
            <a:pPr lvl="1"/>
            <a:r>
              <a:rPr lang="en-US" sz="2400" dirty="0" smtClean="0"/>
              <a:t>Generic kernel data structure </a:t>
            </a:r>
            <a:endParaRPr lang="en-US" sz="2400" dirty="0" smtClean="0"/>
          </a:p>
          <a:p>
            <a:pPr lvl="1"/>
            <a:r>
              <a:rPr lang="en-US" sz="2400" dirty="0" smtClean="0"/>
              <a:t>Task with largest allocation of ticks is scheduled next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CPU time is allotted based on the tick allocations</a:t>
            </a:r>
          </a:p>
          <a:p>
            <a:pPr lvl="1"/>
            <a:r>
              <a:rPr lang="en-US" dirty="0" smtClean="0"/>
              <a:t>Messing with the tick allocations allows flexibility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65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Priorities </a:t>
            </a:r>
            <a:r>
              <a:rPr lang="en-US" dirty="0" smtClean="0">
                <a:solidFill>
                  <a:srgbClr val="0000FF"/>
                </a:solidFill>
              </a:rPr>
              <a:t>allow scheduler to be </a:t>
            </a:r>
            <a:r>
              <a:rPr lang="en-US" dirty="0">
                <a:solidFill>
                  <a:srgbClr val="0000FF"/>
                </a:solidFill>
              </a:rPr>
              <a:t>unfair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>
                <a:solidFill>
                  <a:srgbClr val="FF0000"/>
                </a:solidFill>
              </a:rPr>
              <a:t>CFS, priorities </a:t>
            </a:r>
            <a:r>
              <a:rPr lang="en-US" dirty="0" smtClean="0">
                <a:solidFill>
                  <a:srgbClr val="FF0000"/>
                </a:solidFill>
              </a:rPr>
              <a:t>determine the </a:t>
            </a:r>
            <a:r>
              <a:rPr lang="en-US" dirty="0" smtClean="0">
                <a:solidFill>
                  <a:srgbClr val="FF0000"/>
                </a:solidFill>
              </a:rPr>
              <a:t>ticks allocated to a task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 smtClean="0"/>
              <a:t>Example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 high-priority task </a:t>
            </a:r>
          </a:p>
          <a:p>
            <a:pPr lvl="2"/>
            <a:r>
              <a:rPr lang="en-US" dirty="0" smtClean="0"/>
              <a:t>10 real clock </a:t>
            </a:r>
            <a:r>
              <a:rPr lang="en-US" dirty="0"/>
              <a:t>ticks </a:t>
            </a:r>
            <a:r>
              <a:rPr lang="en-US" dirty="0" smtClean="0"/>
              <a:t>may be allocated per global virtual tick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a low-priority task 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virtual, task-local tick may only last for 1 actual clock tick </a:t>
            </a:r>
          </a:p>
          <a:p>
            <a:r>
              <a:rPr lang="en-US" dirty="0" smtClean="0"/>
              <a:t>Higher-priority </a:t>
            </a:r>
            <a:r>
              <a:rPr lang="en-US" dirty="0"/>
              <a:t>tasks run longer </a:t>
            </a:r>
          </a:p>
          <a:p>
            <a:r>
              <a:rPr lang="en-US" dirty="0" smtClean="0"/>
              <a:t>Low-priority </a:t>
            </a:r>
            <a:r>
              <a:rPr lang="en-US" dirty="0"/>
              <a:t>tasks make some progress </a:t>
            </a:r>
          </a:p>
        </p:txBody>
      </p:sp>
    </p:spTree>
    <p:extLst>
      <p:ext uri="{BB962C8B-B14F-4D97-AF65-F5344CB8AC3E}">
        <p14:creationId xmlns:p14="http://schemas.microsoft.com/office/powerpoint/2010/main" val="2607639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Fair Queueing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GUI </a:t>
            </a:r>
            <a:r>
              <a:rPr lang="en-US" dirty="0">
                <a:solidFill>
                  <a:srgbClr val="0000FF"/>
                </a:solidFill>
              </a:rPr>
              <a:t>programs are I/O bound 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want them to be responsive to user input </a:t>
            </a:r>
          </a:p>
          <a:p>
            <a:pPr lvl="1"/>
            <a:r>
              <a:rPr lang="en-US" dirty="0" smtClean="0"/>
              <a:t>Need </a:t>
            </a:r>
            <a:r>
              <a:rPr lang="en-US" dirty="0"/>
              <a:t>to be scheduled as soon as input is available 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only run for a short time</a:t>
            </a:r>
          </a:p>
          <a:p>
            <a:endParaRPr lang="en-US" dirty="0"/>
          </a:p>
          <a:p>
            <a:r>
              <a:rPr lang="en-US" dirty="0"/>
              <a:t>CFS blocked tasks removed from RB-tree </a:t>
            </a:r>
          </a:p>
          <a:p>
            <a:pPr lvl="1"/>
            <a:r>
              <a:rPr lang="en-US" dirty="0" smtClean="0"/>
              <a:t>Just </a:t>
            </a:r>
            <a:r>
              <a:rPr lang="en-US" dirty="0"/>
              <a:t>like O(1) scheduler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Virtual </a:t>
            </a:r>
            <a:r>
              <a:rPr lang="en-US" dirty="0">
                <a:solidFill>
                  <a:srgbClr val="FF0000"/>
                </a:solidFill>
              </a:rPr>
              <a:t>clock keeps ticking while tasks are blocked </a:t>
            </a:r>
          </a:p>
          <a:p>
            <a:pPr lvl="1"/>
            <a:r>
              <a:rPr lang="en-US" dirty="0" smtClean="0"/>
              <a:t>Increasingly </a:t>
            </a:r>
            <a:r>
              <a:rPr lang="en-US" dirty="0"/>
              <a:t>large deficit between task and global </a:t>
            </a:r>
            <a:r>
              <a:rPr lang="en-US" dirty="0" err="1"/>
              <a:t>vclock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a GUI task is runnable, goes to the front </a:t>
            </a:r>
          </a:p>
          <a:p>
            <a:pPr lvl="1"/>
            <a:r>
              <a:rPr lang="en-US" dirty="0" smtClean="0"/>
              <a:t>Dramatically </a:t>
            </a:r>
            <a:r>
              <a:rPr lang="en-US" dirty="0"/>
              <a:t>lower </a:t>
            </a:r>
            <a:r>
              <a:rPr lang="en-US" dirty="0" err="1"/>
              <a:t>vclock</a:t>
            </a:r>
            <a:r>
              <a:rPr lang="en-US" dirty="0"/>
              <a:t> value than CPU-bound jobs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50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Per </a:t>
            </a:r>
            <a:r>
              <a:rPr lang="en-US" dirty="0">
                <a:solidFill>
                  <a:srgbClr val="0000FF"/>
                </a:solidFill>
              </a:rPr>
              <a:t>group or user scheduling </a:t>
            </a:r>
          </a:p>
          <a:p>
            <a:pPr lvl="1"/>
            <a:r>
              <a:rPr lang="en-US" dirty="0" smtClean="0"/>
              <a:t>Controlled </a:t>
            </a:r>
            <a:r>
              <a:rPr lang="en-US" dirty="0"/>
              <a:t>by real to virtual tick ratio </a:t>
            </a:r>
          </a:p>
          <a:p>
            <a:pPr lvl="2"/>
            <a:r>
              <a:rPr lang="en-US" dirty="0" smtClean="0"/>
              <a:t>Function </a:t>
            </a:r>
            <a:r>
              <a:rPr lang="en-US" dirty="0"/>
              <a:t>of number of global and user’s/group’s </a:t>
            </a:r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Can group processes in multiple ways</a:t>
            </a:r>
          </a:p>
          <a:p>
            <a:pPr lvl="2"/>
            <a:r>
              <a:rPr lang="en-US" dirty="0" smtClean="0"/>
              <a:t>Can support group hierarchies</a:t>
            </a:r>
          </a:p>
          <a:p>
            <a:endParaRPr lang="en-US" dirty="0" smtClean="0"/>
          </a:p>
          <a:p>
            <a:r>
              <a:rPr lang="en-US" dirty="0" smtClean="0"/>
              <a:t>Scheduler doesn’t operate on tasks, threads or processes</a:t>
            </a:r>
          </a:p>
          <a:p>
            <a:pPr lvl="1"/>
            <a:r>
              <a:rPr lang="en-US" dirty="0" smtClean="0"/>
              <a:t>Uses a generic “</a:t>
            </a:r>
            <a:r>
              <a:rPr lang="en-US" dirty="0" err="1" smtClean="0"/>
              <a:t>sched_entity</a:t>
            </a:r>
            <a:r>
              <a:rPr lang="en-US" dirty="0" smtClean="0"/>
              <a:t>” structure</a:t>
            </a:r>
          </a:p>
          <a:p>
            <a:pPr lvl="1"/>
            <a:r>
              <a:rPr lang="en-US" dirty="0" smtClean="0"/>
              <a:t>Sched entity can refer to anything that can run</a:t>
            </a:r>
          </a:p>
          <a:p>
            <a:pPr lvl="2"/>
            <a:r>
              <a:rPr lang="en-US" dirty="0" smtClean="0"/>
              <a:t>Can also refer to a set of “</a:t>
            </a:r>
            <a:r>
              <a:rPr lang="en-US" dirty="0" err="1" smtClean="0"/>
              <a:t>sched_entities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Allows </a:t>
            </a:r>
            <a:r>
              <a:rPr lang="en-US" dirty="0" err="1" smtClean="0">
                <a:solidFill>
                  <a:srgbClr val="FF0000"/>
                </a:solidFill>
              </a:rPr>
              <a:t>recursiveness</a:t>
            </a:r>
            <a:r>
              <a:rPr lang="en-US" dirty="0" smtClean="0">
                <a:solidFill>
                  <a:srgbClr val="FF0000"/>
                </a:solidFill>
              </a:rPr>
              <a:t> in the scheduler</a:t>
            </a:r>
          </a:p>
          <a:p>
            <a:pPr lvl="1"/>
            <a:endParaRPr lang="en-US" b="1" dirty="0"/>
          </a:p>
          <a:p>
            <a:r>
              <a:rPr lang="en-US" dirty="0" smtClean="0">
                <a:solidFill>
                  <a:srgbClr val="0000FF"/>
                </a:solidFill>
              </a:rPr>
              <a:t>Easily extendable to support “</a:t>
            </a:r>
            <a:r>
              <a:rPr lang="en-US" dirty="0" err="1" smtClean="0">
                <a:solidFill>
                  <a:srgbClr val="0000FF"/>
                </a:solidFill>
              </a:rPr>
              <a:t>cgroups</a:t>
            </a:r>
            <a:r>
              <a:rPr lang="en-US" dirty="0" smtClean="0">
                <a:solidFill>
                  <a:srgbClr val="0000FF"/>
                </a:solidFill>
              </a:rPr>
              <a:t>”</a:t>
            </a:r>
          </a:p>
          <a:p>
            <a:pPr lvl="1"/>
            <a:r>
              <a:rPr lang="en-US" dirty="0" smtClean="0"/>
              <a:t>Basis for containerization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7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2.4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Linux scheduler had a single list of tasks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Scanned entire list looking for best task to run</a:t>
            </a:r>
          </a:p>
          <a:p>
            <a:pPr lvl="1"/>
            <a:r>
              <a:rPr lang="en-US" sz="2400" dirty="0" smtClean="0"/>
              <a:t>Applied a goodness function to each task</a:t>
            </a:r>
          </a:p>
          <a:p>
            <a:pPr lvl="2"/>
            <a:r>
              <a:rPr lang="en-US" sz="2000" dirty="0" smtClean="0"/>
              <a:t>Generated a priority metric to compare tasks with</a:t>
            </a:r>
          </a:p>
          <a:p>
            <a:pPr lvl="1"/>
            <a:r>
              <a:rPr lang="en-US" sz="2400" dirty="0" smtClean="0"/>
              <a:t>O(n</a:t>
            </a:r>
            <a:r>
              <a:rPr lang="en-US" sz="2400" dirty="0"/>
              <a:t>) </a:t>
            </a:r>
            <a:r>
              <a:rPr lang="en-US" sz="2400" dirty="0" smtClean="0"/>
              <a:t>Linear complexity (n = number of tasks)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Time broken into epochs</a:t>
            </a:r>
          </a:p>
          <a:p>
            <a:pPr lvl="1"/>
            <a:r>
              <a:rPr lang="en-US" sz="2400" dirty="0" smtClean="0"/>
              <a:t>Each process had a window of time in epoch</a:t>
            </a:r>
          </a:p>
          <a:p>
            <a:pPr lvl="1"/>
            <a:r>
              <a:rPr lang="en-US" sz="2400" dirty="0" smtClean="0"/>
              <a:t>If time wasn’t used</a:t>
            </a:r>
            <a:r>
              <a:rPr lang="en-US" sz="2400" dirty="0" smtClean="0"/>
              <a:t>:</a:t>
            </a:r>
          </a:p>
          <a:p>
            <a:pPr lvl="2"/>
            <a:r>
              <a:rPr lang="en-US" sz="2000" dirty="0" smtClean="0"/>
              <a:t> </a:t>
            </a:r>
            <a:r>
              <a:rPr lang="en-US" sz="2000" dirty="0" smtClean="0"/>
              <a:t>half of left over time saved for next epoch</a:t>
            </a:r>
          </a:p>
        </p:txBody>
      </p:sp>
    </p:spTree>
    <p:extLst>
      <p:ext uri="{BB962C8B-B14F-4D97-AF65-F5344CB8AC3E}">
        <p14:creationId xmlns:p14="http://schemas.microsoft.com/office/powerpoint/2010/main" val="316222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O(1) </a:t>
            </a:r>
            <a:r>
              <a:rPr lang="en-US" dirty="0" smtClean="0"/>
              <a:t>Scheduler (2.6)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runqueue</a:t>
            </a:r>
            <a:r>
              <a:rPr lang="en-US" dirty="0">
                <a:solidFill>
                  <a:srgbClr val="FF0000"/>
                </a:solidFill>
              </a:rPr>
              <a:t>: a list of runnable processes </a:t>
            </a:r>
          </a:p>
          <a:p>
            <a:pPr lvl="1"/>
            <a:r>
              <a:rPr lang="en-US" dirty="0" smtClean="0"/>
              <a:t>Blocked </a:t>
            </a:r>
            <a:r>
              <a:rPr lang="en-US" dirty="0"/>
              <a:t>processes are not on any </a:t>
            </a:r>
            <a:r>
              <a:rPr lang="en-US" dirty="0" err="1"/>
              <a:t>runqueue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/>
              <a:t>runqueue</a:t>
            </a:r>
            <a:r>
              <a:rPr lang="en-US" dirty="0"/>
              <a:t> belongs to a specific CPU 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task is on exactly one </a:t>
            </a:r>
            <a:r>
              <a:rPr lang="en-US" dirty="0" err="1"/>
              <a:t>runqueue</a:t>
            </a:r>
            <a:r>
              <a:rPr lang="en-US" dirty="0"/>
              <a:t> </a:t>
            </a:r>
          </a:p>
          <a:p>
            <a:pPr lvl="2"/>
            <a:r>
              <a:rPr lang="en-US" dirty="0" smtClean="0"/>
              <a:t>Task </a:t>
            </a:r>
            <a:r>
              <a:rPr lang="en-US" dirty="0"/>
              <a:t>only scheduled on </a:t>
            </a:r>
            <a:r>
              <a:rPr lang="en-US" dirty="0" err="1"/>
              <a:t>runqueue’s</a:t>
            </a:r>
            <a:r>
              <a:rPr lang="en-US" dirty="0"/>
              <a:t> CPU unless migrated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2 </a:t>
            </a:r>
            <a:r>
              <a:rPr lang="en-US" dirty="0">
                <a:solidFill>
                  <a:srgbClr val="0000FF"/>
                </a:solidFill>
              </a:rPr>
              <a:t>*40 * #CPUs </a:t>
            </a:r>
            <a:r>
              <a:rPr lang="en-US" dirty="0" smtClean="0">
                <a:solidFill>
                  <a:srgbClr val="0000FF"/>
                </a:solidFill>
              </a:rPr>
              <a:t>= # of </a:t>
            </a:r>
            <a:r>
              <a:rPr lang="en-US" dirty="0" err="1" smtClean="0">
                <a:solidFill>
                  <a:srgbClr val="0000FF"/>
                </a:solidFill>
              </a:rPr>
              <a:t>runqueues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40 </a:t>
            </a:r>
            <a:r>
              <a:rPr lang="en-US" dirty="0"/>
              <a:t>dynamic priority levels (more on this later) 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sets of </a:t>
            </a:r>
            <a:r>
              <a:rPr lang="en-US" dirty="0" err="1"/>
              <a:t>runqueues</a:t>
            </a:r>
            <a:r>
              <a:rPr lang="en-US" dirty="0"/>
              <a:t> – one active and one expired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49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Queues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5832011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38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Take first task from lowest </a:t>
            </a:r>
            <a:r>
              <a:rPr lang="en-US" dirty="0" err="1">
                <a:solidFill>
                  <a:srgbClr val="0000FF"/>
                </a:solidFill>
              </a:rPr>
              <a:t>runqueue</a:t>
            </a:r>
            <a:r>
              <a:rPr lang="en-US" dirty="0">
                <a:solidFill>
                  <a:srgbClr val="0000FF"/>
                </a:solidFill>
              </a:rPr>
              <a:t> on active set </a:t>
            </a:r>
          </a:p>
          <a:p>
            <a:pPr lvl="1"/>
            <a:r>
              <a:rPr lang="en-US" dirty="0" smtClean="0"/>
              <a:t>Lower </a:t>
            </a:r>
            <a:r>
              <a:rPr lang="en-US" dirty="0"/>
              <a:t>priority value means higher priority </a:t>
            </a:r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done, put it on </a:t>
            </a:r>
            <a:r>
              <a:rPr lang="en-US" dirty="0" err="1"/>
              <a:t>runqueue</a:t>
            </a:r>
            <a:r>
              <a:rPr lang="en-US" dirty="0"/>
              <a:t> on expired set </a:t>
            </a:r>
          </a:p>
          <a:p>
            <a:r>
              <a:rPr lang="en-US" dirty="0" smtClean="0"/>
              <a:t>On </a:t>
            </a:r>
            <a:r>
              <a:rPr lang="en-US" dirty="0"/>
              <a:t>empty active, swap active and expired </a:t>
            </a:r>
            <a:r>
              <a:rPr lang="en-US" dirty="0" err="1"/>
              <a:t>runqueues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Constant </a:t>
            </a:r>
            <a:r>
              <a:rPr lang="en-US" dirty="0">
                <a:solidFill>
                  <a:srgbClr val="FF0000"/>
                </a:solidFill>
              </a:rPr>
              <a:t>time </a:t>
            </a:r>
          </a:p>
          <a:p>
            <a:pPr lvl="1"/>
            <a:r>
              <a:rPr lang="en-US" dirty="0" smtClean="0"/>
              <a:t>Fixed </a:t>
            </a:r>
            <a:r>
              <a:rPr lang="en-US" dirty="0"/>
              <a:t>number of queues to check 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take first item from non-empty queue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92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81200"/>
            <a:ext cx="6969579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240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What if a program blocks on </a:t>
            </a:r>
            <a:r>
              <a:rPr lang="en-US" dirty="0" smtClean="0">
                <a:solidFill>
                  <a:srgbClr val="FF0000"/>
                </a:solidFill>
              </a:rPr>
              <a:t>I/O?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Still </a:t>
            </a:r>
            <a:r>
              <a:rPr lang="en-US" dirty="0"/>
              <a:t>has part of its quantum left </a:t>
            </a:r>
          </a:p>
          <a:p>
            <a:pPr lvl="1"/>
            <a:r>
              <a:rPr lang="en-US" dirty="0" smtClean="0"/>
              <a:t>Has nothing to execute</a:t>
            </a:r>
            <a:endParaRPr lang="en-US" dirty="0"/>
          </a:p>
          <a:p>
            <a:pPr lvl="2"/>
            <a:r>
              <a:rPr lang="en-US" dirty="0" smtClean="0"/>
              <a:t>Removed from </a:t>
            </a:r>
            <a:r>
              <a:rPr lang="en-US" dirty="0"/>
              <a:t>active </a:t>
            </a:r>
            <a:r>
              <a:rPr lang="en-US" dirty="0" smtClean="0"/>
              <a:t>and expired </a:t>
            </a:r>
            <a:r>
              <a:rPr lang="en-US" dirty="0" err="1"/>
              <a:t>runqueues</a:t>
            </a:r>
            <a:r>
              <a:rPr lang="en-US" dirty="0"/>
              <a:t> 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Need </a:t>
            </a:r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i="1" dirty="0" smtClean="0">
                <a:solidFill>
                  <a:srgbClr val="0000FF"/>
                </a:solidFill>
              </a:rPr>
              <a:t>wait queue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for each blocking event </a:t>
            </a:r>
          </a:p>
          <a:p>
            <a:pPr lvl="1"/>
            <a:r>
              <a:rPr lang="en-US" dirty="0" smtClean="0"/>
              <a:t>Disk</a:t>
            </a:r>
            <a:r>
              <a:rPr lang="en-US" dirty="0"/>
              <a:t>, lock, pipe, network socket,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23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Queues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57400"/>
            <a:ext cx="4670827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791200" y="1905000"/>
            <a:ext cx="2500414" cy="4308777"/>
            <a:chOff x="5791200" y="1905000"/>
            <a:chExt cx="2500414" cy="4308777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7400" y="2067227"/>
              <a:ext cx="2424214" cy="41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5791200" y="1905000"/>
              <a:ext cx="381000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30305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1251</Words>
  <Application>Microsoft Office PowerPoint</Application>
  <PresentationFormat>On-screen Show (4:3)</PresentationFormat>
  <Paragraphs>235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Linux Scheduling</vt:lpstr>
      <vt:lpstr>Real World Scheduling</vt:lpstr>
      <vt:lpstr>Linux 2.4</vt:lpstr>
      <vt:lpstr>Linux O(1) Scheduler (2.6)</vt:lpstr>
      <vt:lpstr>Run Queues</vt:lpstr>
      <vt:lpstr>Approach</vt:lpstr>
      <vt:lpstr>Example</vt:lpstr>
      <vt:lpstr>Blocking</vt:lpstr>
      <vt:lpstr>Wait Queues</vt:lpstr>
      <vt:lpstr>Wait Queues</vt:lpstr>
      <vt:lpstr>Time Slices</vt:lpstr>
      <vt:lpstr>Priorities</vt:lpstr>
      <vt:lpstr>Time Slice assignment</vt:lpstr>
      <vt:lpstr>Interactive Tasks</vt:lpstr>
      <vt:lpstr>Heuristic based classification</vt:lpstr>
      <vt:lpstr>Dynamic Priorities</vt:lpstr>
      <vt:lpstr>Dynamic Priorities</vt:lpstr>
      <vt:lpstr>Setting static priorities</vt:lpstr>
      <vt:lpstr>CFS Scheduler (later 2.6)</vt:lpstr>
      <vt:lpstr>Fairness</vt:lpstr>
      <vt:lpstr>CFS</vt:lpstr>
      <vt:lpstr>CFS</vt:lpstr>
      <vt:lpstr>CFS details</vt:lpstr>
      <vt:lpstr>Priorities</vt:lpstr>
      <vt:lpstr>Weighted Fair Queueing</vt:lpstr>
      <vt:lpstr>Grouping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</dc:title>
  <dc:creator>Jack Lange</dc:creator>
  <cp:lastModifiedBy>Jack Lange</cp:lastModifiedBy>
  <cp:revision>43</cp:revision>
  <dcterms:created xsi:type="dcterms:W3CDTF">2017-09-15T22:29:54Z</dcterms:created>
  <dcterms:modified xsi:type="dcterms:W3CDTF">2017-10-02T16:58:42Z</dcterms:modified>
</cp:coreProperties>
</file>