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9" r:id="rId3"/>
    <p:sldId id="265" r:id="rId4"/>
    <p:sldId id="270" r:id="rId5"/>
    <p:sldId id="271" r:id="rId6"/>
    <p:sldId id="272" r:id="rId7"/>
    <p:sldId id="273" r:id="rId8"/>
    <p:sldId id="274" r:id="rId9"/>
    <p:sldId id="275" r:id="rId10"/>
    <p:sldId id="268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76" r:id="rId19"/>
    <p:sldId id="277" r:id="rId20"/>
    <p:sldId id="278" r:id="rId21"/>
    <p:sldId id="279" r:id="rId22"/>
    <p:sldId id="280" r:id="rId23"/>
    <p:sldId id="282" r:id="rId24"/>
    <p:sldId id="281" r:id="rId25"/>
    <p:sldId id="26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619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89E25-158B-4CB5-A50F-ED9EF4F774C6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95370-1989-4DBC-A789-A125B1897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24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E4038-8398-4805-BABD-F982066955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7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4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0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1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0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2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3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2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9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2AD6-84B0-400A-86DA-91617609269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471438"/>
            <a:ext cx="5759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Adapted from:</a:t>
            </a:r>
          </a:p>
          <a:p>
            <a:r>
              <a:rPr lang="en-US" sz="900" dirty="0" smtClean="0"/>
              <a:t>© 2004-2007</a:t>
            </a:r>
            <a:r>
              <a:rPr lang="en-US" sz="900" dirty="0"/>
              <a:t> </a:t>
            </a:r>
            <a:r>
              <a:rPr lang="en-US" sz="900" dirty="0" smtClean="0"/>
              <a:t>Ed </a:t>
            </a:r>
            <a:r>
              <a:rPr lang="en-US" sz="900" dirty="0" err="1" smtClean="0"/>
              <a:t>Lazowska</a:t>
            </a:r>
            <a:r>
              <a:rPr lang="en-US" sz="900" dirty="0" smtClean="0"/>
              <a:t>, Hank Levy, Andrea And </a:t>
            </a:r>
            <a:r>
              <a:rPr lang="en-US" sz="900" dirty="0" err="1" smtClean="0"/>
              <a:t>Remzi</a:t>
            </a:r>
            <a:r>
              <a:rPr lang="en-US" sz="900" dirty="0" smtClean="0"/>
              <a:t> </a:t>
            </a:r>
            <a:r>
              <a:rPr lang="en-US" sz="900" dirty="0" err="1" smtClean="0"/>
              <a:t>Arpaci-Dussea</a:t>
            </a:r>
            <a:r>
              <a:rPr lang="en-US" sz="900" dirty="0" smtClean="0"/>
              <a:t>, Michael Swift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988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Come First Served (FCFS)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7823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Simplest Scheduling algorithm</a:t>
            </a:r>
          </a:p>
          <a:p>
            <a:pPr lvl="1"/>
            <a:r>
              <a:rPr lang="en-US" dirty="0" smtClean="0"/>
              <a:t>First job that requests CPU is allocated CPU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Nonpreemptive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Advantage: Simple Implementation with FIFO queue</a:t>
            </a:r>
          </a:p>
          <a:p>
            <a:r>
              <a:rPr lang="en-US" dirty="0" smtClean="0"/>
              <a:t>Disadvantage: Response time depends on arrival order</a:t>
            </a:r>
          </a:p>
          <a:p>
            <a:pPr lvl="1"/>
            <a:r>
              <a:rPr lang="en-US" dirty="0" smtClean="0"/>
              <a:t>Unfair to later jobs (especially if the system has long jobs)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92115" y="4765861"/>
            <a:ext cx="7875413" cy="1161547"/>
            <a:chOff x="792115" y="4765861"/>
            <a:chExt cx="7875413" cy="1161547"/>
          </a:xfrm>
        </p:grpSpPr>
        <p:sp>
          <p:nvSpPr>
            <p:cNvPr id="4" name="Rectangle 3"/>
            <p:cNvSpPr/>
            <p:nvPr/>
          </p:nvSpPr>
          <p:spPr>
            <a:xfrm>
              <a:off x="1559092" y="4765861"/>
              <a:ext cx="4878477" cy="59101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Job A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451662" y="4767363"/>
              <a:ext cx="1104940" cy="59101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Job B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562588" y="4768865"/>
              <a:ext cx="1104940" cy="591017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Job C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1772840" y="5558076"/>
              <a:ext cx="6865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785421" y="5558076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2115" y="4916759"/>
              <a:ext cx="57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525724" y="5985322"/>
            <a:ext cx="80996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Uniprogramming</a:t>
            </a:r>
            <a:r>
              <a:rPr lang="en-US" sz="2000" dirty="0" smtClean="0"/>
              <a:t>: Run job to completion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Multiprogramming: Put job at back of queue when performing I/O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4480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Convoy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456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Short running jobs stuck waiting for long jobs</a:t>
            </a:r>
          </a:p>
          <a:p>
            <a:pPr lvl="1"/>
            <a:r>
              <a:rPr lang="en-US" dirty="0" smtClean="0"/>
              <a:t>Example: 1 CPU bound job, 3 I/O bound jobs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Problems</a:t>
            </a:r>
          </a:p>
          <a:p>
            <a:pPr lvl="1"/>
            <a:r>
              <a:rPr lang="en-US" dirty="0" smtClean="0"/>
              <a:t>Reduces utilization of I/O devices</a:t>
            </a:r>
          </a:p>
          <a:p>
            <a:pPr lvl="1"/>
            <a:r>
              <a:rPr lang="en-US" dirty="0" smtClean="0"/>
              <a:t>Hurts response time of short jobs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5206" y="2780942"/>
            <a:ext cx="2439238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4444" y="2779439"/>
            <a:ext cx="410040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94484" y="2780942"/>
            <a:ext cx="288758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160111" y="4408899"/>
            <a:ext cx="6865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72692" y="4408899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8228" y="2931840"/>
            <a:ext cx="57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96075" y="2780942"/>
            <a:ext cx="288758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92647" y="2779438"/>
            <a:ext cx="2439238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31885" y="2777935"/>
            <a:ext cx="410040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441925" y="2779438"/>
            <a:ext cx="288758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3684" y="2779438"/>
            <a:ext cx="288758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88765" y="3554711"/>
            <a:ext cx="313043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994483" y="3563040"/>
            <a:ext cx="317365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311849" y="3554711"/>
            <a:ext cx="288758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13440" y="3554711"/>
            <a:ext cx="288758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066185" y="3551704"/>
            <a:ext cx="260200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444369" y="3550201"/>
            <a:ext cx="410040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854409" y="3551704"/>
            <a:ext cx="288758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146168" y="3551704"/>
            <a:ext cx="288758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145206" y="3572872"/>
            <a:ext cx="2439238" cy="5910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902199" y="3572872"/>
            <a:ext cx="2163986" cy="5910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Idle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01809" y="3572872"/>
            <a:ext cx="99886" cy="5910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344483" y="3554711"/>
            <a:ext cx="99886" cy="5910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67992" y="368371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44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Job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90613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Minimizes average response time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45605" y="2409225"/>
            <a:ext cx="8272955" cy="1121492"/>
            <a:chOff x="445605" y="2409225"/>
            <a:chExt cx="8272955" cy="1121492"/>
          </a:xfrm>
        </p:grpSpPr>
        <p:sp>
          <p:nvSpPr>
            <p:cNvPr id="5" name="Rectangle 4"/>
            <p:cNvSpPr/>
            <p:nvPr/>
          </p:nvSpPr>
          <p:spPr>
            <a:xfrm>
              <a:off x="4167738" y="2409225"/>
              <a:ext cx="4550822" cy="59101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Job A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26330" y="2409225"/>
              <a:ext cx="1104940" cy="591017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Job B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531269" y="2409225"/>
              <a:ext cx="1636469" cy="591017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Job C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426330" y="3161385"/>
              <a:ext cx="6865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438911" y="3161385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5605" y="2520068"/>
              <a:ext cx="57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45605" y="3530717"/>
            <a:ext cx="8229600" cy="3043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FCFS if simultaneous arrival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Provably optimal (given no preemption) to reduce response time</a:t>
            </a:r>
          </a:p>
          <a:p>
            <a:pPr lvl="1"/>
            <a:r>
              <a:rPr lang="en-US" dirty="0" smtClean="0"/>
              <a:t>Short job improved more than long job is hurt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Not practical: Cannot know burst lengths (I/O + CPU)</a:t>
            </a:r>
          </a:p>
          <a:p>
            <a:pPr lvl="1"/>
            <a:r>
              <a:rPr lang="en-US" dirty="0" smtClean="0"/>
              <a:t>Can only use past behavior to </a:t>
            </a:r>
            <a:r>
              <a:rPr lang="en-US" b="1" dirty="0" smtClean="0">
                <a:solidFill>
                  <a:srgbClr val="FF0000"/>
                </a:solidFill>
              </a:rPr>
              <a:t>predict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future behavior</a:t>
            </a:r>
          </a:p>
        </p:txBody>
      </p:sp>
    </p:spTree>
    <p:extLst>
      <p:ext uri="{BB962C8B-B14F-4D97-AF65-F5344CB8AC3E}">
        <p14:creationId xmlns:p14="http://schemas.microsoft.com/office/powerpoint/2010/main" val="152752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Shortest Time to Completion First (STCF)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2213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SJF with preemption</a:t>
            </a:r>
          </a:p>
          <a:p>
            <a:pPr lvl="1"/>
            <a:r>
              <a:rPr lang="en-US" dirty="0" smtClean="0"/>
              <a:t>New process arrives w/ short CPU burst</a:t>
            </a:r>
          </a:p>
          <a:p>
            <a:pPr lvl="1"/>
            <a:r>
              <a:rPr lang="en-US" dirty="0" smtClean="0"/>
              <a:t>Shorter than remaining time of current job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53853" y="3689385"/>
            <a:ext cx="1665169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99969" y="3689385"/>
            <a:ext cx="767672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7642" y="3689385"/>
            <a:ext cx="1386212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62701" y="4566670"/>
            <a:ext cx="6865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75282" y="4566670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1976" y="3800228"/>
            <a:ext cx="57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62701" y="3689384"/>
            <a:ext cx="324935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19022" y="3689385"/>
            <a:ext cx="2708751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65137" y="5420328"/>
            <a:ext cx="767672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032810" y="5420328"/>
            <a:ext cx="1386212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262702" y="6172488"/>
            <a:ext cx="6865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75283" y="6172488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1977" y="5531171"/>
            <a:ext cx="57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262702" y="5420327"/>
            <a:ext cx="2002435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19023" y="5420328"/>
            <a:ext cx="2708751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82796" y="4958663"/>
            <a:ext cx="4736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SJF </a:t>
            </a:r>
            <a:r>
              <a:rPr lang="en-US" sz="2400" dirty="0" smtClean="0">
                <a:solidFill>
                  <a:srgbClr val="0000FF"/>
                </a:solidFill>
              </a:rPr>
              <a:t>without </a:t>
            </a:r>
            <a:r>
              <a:rPr lang="en-US" sz="2400" dirty="0">
                <a:solidFill>
                  <a:srgbClr val="0000FF"/>
                </a:solidFill>
              </a:rPr>
              <a:t>preemption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3814" y="3019219"/>
            <a:ext cx="4341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Job Submission</a:t>
            </a:r>
            <a:r>
              <a:rPr lang="en-US" dirty="0" smtClean="0"/>
              <a:t>: A at time 0, B/C/D at time t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469165" y="4234427"/>
            <a:ext cx="245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131896" y="423442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3301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Shortest Remaining Processing Time</a:t>
            </a:r>
            <a:br>
              <a:rPr lang="en-US" dirty="0" smtClean="0"/>
            </a:br>
            <a:r>
              <a:rPr lang="en-US" dirty="0" smtClean="0"/>
              <a:t>(SRPT)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STCF for batch workloads</a:t>
            </a:r>
          </a:p>
          <a:p>
            <a:endParaRPr lang="en-US" dirty="0" smtClean="0"/>
          </a:p>
          <a:p>
            <a:r>
              <a:rPr lang="en-US" dirty="0" smtClean="0"/>
              <a:t>Used in distributed systems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Provides maximum throughput (transactions/sec)</a:t>
            </a:r>
          </a:p>
          <a:p>
            <a:pPr lvl="1"/>
            <a:r>
              <a:rPr lang="en-US" dirty="0" smtClean="0"/>
              <a:t>Minor risk of starvation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Very popular in web servers and similar systems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847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(RR)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616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Practical approach to support time-sharing</a:t>
            </a:r>
          </a:p>
          <a:p>
            <a:pPr lvl="1"/>
            <a:r>
              <a:rPr lang="en-US" dirty="0" smtClean="0"/>
              <a:t>Run job for a</a:t>
            </a:r>
            <a:r>
              <a:rPr lang="en-US" dirty="0" smtClean="0">
                <a:solidFill>
                  <a:srgbClr val="FF0000"/>
                </a:solidFill>
              </a:rPr>
              <a:t> time-slice </a:t>
            </a:r>
            <a:r>
              <a:rPr lang="en-US" dirty="0" smtClean="0"/>
              <a:t>and then go to back of queue</a:t>
            </a:r>
          </a:p>
          <a:p>
            <a:pPr lvl="1"/>
            <a:r>
              <a:rPr lang="en-US" dirty="0" smtClean="0"/>
              <a:t>Preempted if still running at end of </a:t>
            </a:r>
            <a:r>
              <a:rPr lang="en-US" dirty="0" smtClean="0">
                <a:solidFill>
                  <a:srgbClr val="FF0000"/>
                </a:solidFill>
              </a:rPr>
              <a:t>time-slice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Advantages</a:t>
            </a:r>
          </a:p>
          <a:p>
            <a:pPr lvl="1"/>
            <a:r>
              <a:rPr lang="en-US" dirty="0" smtClean="0"/>
              <a:t>Fair allocation of CPU across jobs</a:t>
            </a:r>
          </a:p>
          <a:p>
            <a:pPr lvl="1"/>
            <a:r>
              <a:rPr lang="en-US" dirty="0" smtClean="0"/>
              <a:t>Low average response time when job lengths vary widely</a:t>
            </a:r>
          </a:p>
          <a:p>
            <a:pPr lvl="2"/>
            <a:r>
              <a:rPr lang="en-US" dirty="0" smtClean="0"/>
              <a:t>Avoids worst case scenarios and starvation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436029" y="4243981"/>
            <a:ext cx="2439238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85199" y="4243983"/>
            <a:ext cx="554843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0414" y="4394880"/>
            <a:ext cx="57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540042" y="4243983"/>
            <a:ext cx="554843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094885" y="4243983"/>
            <a:ext cx="554843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49728" y="4243983"/>
            <a:ext cx="554843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16657" y="4243982"/>
            <a:ext cx="554843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71500" y="4243982"/>
            <a:ext cx="554843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26343" y="4243982"/>
            <a:ext cx="554843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81186" y="4243982"/>
            <a:ext cx="554843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025236" y="5019057"/>
            <a:ext cx="6865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37817" y="5019057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02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Round 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Poor average response time when job sizes are identical</a:t>
            </a:r>
          </a:p>
          <a:p>
            <a:pPr lvl="1"/>
            <a:r>
              <a:rPr lang="en-US" dirty="0" smtClean="0"/>
              <a:t>E.g. 10 jobs each require 10 time slices</a:t>
            </a:r>
          </a:p>
          <a:p>
            <a:pPr lvl="1"/>
            <a:r>
              <a:rPr lang="en-US" dirty="0" smtClean="0"/>
              <a:t>All complete after 100 time slices</a:t>
            </a:r>
          </a:p>
          <a:p>
            <a:pPr lvl="1"/>
            <a:r>
              <a:rPr lang="en-US" dirty="0" smtClean="0"/>
              <a:t>Even FCFS is better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How large should the time slice be?</a:t>
            </a:r>
          </a:p>
          <a:p>
            <a:pPr lvl="1"/>
            <a:r>
              <a:rPr lang="en-US" dirty="0" smtClean="0"/>
              <a:t>Depends on the workload!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Tradeoff between throughput and responsiveness </a:t>
            </a:r>
          </a:p>
          <a:p>
            <a:pPr lvl="2"/>
            <a:r>
              <a:rPr lang="en-US" dirty="0" smtClean="0"/>
              <a:t>Batch vs. interactive workloads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368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based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160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Priorities assigned to each process</a:t>
            </a:r>
          </a:p>
          <a:p>
            <a:pPr lvl="1"/>
            <a:r>
              <a:rPr lang="en-US" dirty="0" smtClean="0"/>
              <a:t>Run highest priority job in system (that is </a:t>
            </a:r>
            <a:r>
              <a:rPr lang="en-US" b="1" dirty="0" smtClean="0"/>
              <a:t>ready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Round robin among equal priority levels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Aside: How to parse priority numbers</a:t>
            </a:r>
          </a:p>
          <a:p>
            <a:pPr lvl="1"/>
            <a:r>
              <a:rPr lang="en-US" dirty="0" smtClean="0"/>
              <a:t>Is low high or is high </a:t>
            </a:r>
            <a:r>
              <a:rPr lang="en-US" dirty="0" err="1" smtClean="0"/>
              <a:t>high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(Depends on system)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Static vs. Dynamic priorities</a:t>
            </a:r>
          </a:p>
          <a:p>
            <a:pPr lvl="1"/>
            <a:r>
              <a:rPr lang="en-US" dirty="0" smtClean="0"/>
              <a:t>Some jobs have static priority assignments (kernel threads)</a:t>
            </a:r>
          </a:p>
          <a:p>
            <a:pPr lvl="1"/>
            <a:r>
              <a:rPr lang="en-US" dirty="0" smtClean="0"/>
              <a:t>Others need to be dynamic (user applications)</a:t>
            </a:r>
          </a:p>
          <a:p>
            <a:pPr lvl="1"/>
            <a:r>
              <a:rPr lang="en-US" dirty="0" smtClean="0"/>
              <a:t>Should priorities change as a result of scheduling decisions?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12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 smtClean="0"/>
              <a:t>Static </a:t>
            </a:r>
            <a:r>
              <a:rPr lang="en-US" dirty="0"/>
              <a:t>priorities work well for real time systems</a:t>
            </a:r>
          </a:p>
          <a:p>
            <a:pPr lvl="2"/>
            <a:r>
              <a:rPr lang="en-US" dirty="0" smtClean="0"/>
              <a:t>guarantee </a:t>
            </a:r>
            <a:r>
              <a:rPr lang="en-US" dirty="0"/>
              <a:t>jobs get serviced</a:t>
            </a:r>
          </a:p>
          <a:p>
            <a:pPr lvl="2"/>
            <a:r>
              <a:rPr lang="en-US" dirty="0" smtClean="0"/>
              <a:t>Known </a:t>
            </a:r>
            <a:r>
              <a:rPr lang="en-US" dirty="0"/>
              <a:t>set of jobs, so can assign priorities (e.g. radio in a cellphone </a:t>
            </a:r>
            <a:r>
              <a:rPr lang="en-US" dirty="0" smtClean="0"/>
              <a:t>is high </a:t>
            </a:r>
            <a:r>
              <a:rPr lang="en-US" dirty="0"/>
              <a:t>priority, browser is low priority)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priorities work well for general workloads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react to changes in programs and workloads</a:t>
            </a:r>
          </a:p>
          <a:p>
            <a:r>
              <a:rPr lang="en-US" dirty="0" smtClean="0"/>
              <a:t>Disadvantages</a:t>
            </a:r>
            <a:endParaRPr lang="en-US" dirty="0"/>
          </a:p>
          <a:p>
            <a:pPr lvl="1"/>
            <a:r>
              <a:rPr lang="en-US" dirty="0" smtClean="0"/>
              <a:t>Low </a:t>
            </a:r>
            <a:r>
              <a:rPr lang="en-US" dirty="0"/>
              <a:t>priority jobs can starve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choose priority of each job?</a:t>
            </a:r>
          </a:p>
          <a:p>
            <a:r>
              <a:rPr lang="en-US" dirty="0" smtClean="0"/>
              <a:t>Goal</a:t>
            </a:r>
            <a:r>
              <a:rPr lang="en-US" dirty="0"/>
              <a:t>: </a:t>
            </a:r>
            <a:r>
              <a:rPr lang="en-US" b="1" dirty="0"/>
              <a:t>Adjust priority of job to match CPU burst</a:t>
            </a:r>
          </a:p>
          <a:p>
            <a:pPr lvl="1"/>
            <a:r>
              <a:rPr lang="en-US" dirty="0" smtClean="0"/>
              <a:t>Approximate </a:t>
            </a:r>
            <a:r>
              <a:rPr lang="en-US" dirty="0"/>
              <a:t>SCTF by giving short jobs high priority</a:t>
            </a:r>
          </a:p>
        </p:txBody>
      </p:sp>
    </p:spTree>
    <p:extLst>
      <p:ext uri="{BB962C8B-B14F-4D97-AF65-F5344CB8AC3E}">
        <p14:creationId xmlns:p14="http://schemas.microsoft.com/office/powerpoint/2010/main" val="2798192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Mechanism: sort ready queue by priority</a:t>
            </a:r>
          </a:p>
          <a:p>
            <a:r>
              <a:rPr lang="en-US" dirty="0" smtClean="0"/>
              <a:t>Higher </a:t>
            </a:r>
            <a:r>
              <a:rPr lang="en-US" dirty="0"/>
              <a:t>priority is better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5388389"/>
            <a:ext cx="3403065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60465" y="5388389"/>
            <a:ext cx="1752601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35683" y="5388387"/>
            <a:ext cx="554843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02558" y="5388389"/>
            <a:ext cx="554843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23102" y="6163464"/>
            <a:ext cx="6865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35683" y="6163464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710527"/>
              </p:ext>
            </p:extLst>
          </p:nvPr>
        </p:nvGraphicFramePr>
        <p:xfrm>
          <a:off x="2362200" y="3048000"/>
          <a:ext cx="37338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</a:tblGrid>
              <a:tr h="282804">
                <a:tc>
                  <a:txBody>
                    <a:bodyPr/>
                    <a:lstStyle/>
                    <a:p>
                      <a:r>
                        <a:rPr lang="en-US" dirty="0" smtClean="0"/>
                        <a:t>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Arrival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Burst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</a:tr>
              <a:tr h="28673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2867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286732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4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 about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87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Allocation: Which process gets which resource</a:t>
            </a:r>
          </a:p>
          <a:p>
            <a:pPr lvl="1"/>
            <a:r>
              <a:rPr lang="en-US" dirty="0" smtClean="0"/>
              <a:t>Which resources should each process get?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Space sharing: Control concurrent access to resource</a:t>
            </a:r>
          </a:p>
          <a:p>
            <a:pPr lvl="1"/>
            <a:r>
              <a:rPr lang="en-US" dirty="0" smtClean="0"/>
              <a:t>Implication: Resources are not easily </a:t>
            </a:r>
            <a:r>
              <a:rPr lang="en-US" dirty="0" err="1" smtClean="0"/>
              <a:t>preemptible</a:t>
            </a:r>
            <a:endParaRPr lang="en-US" dirty="0" smtClean="0"/>
          </a:p>
          <a:p>
            <a:pPr lvl="1"/>
            <a:r>
              <a:rPr lang="en-US" dirty="0" smtClean="0"/>
              <a:t>Example: disk space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Scheduling: How long process keeps resource</a:t>
            </a:r>
          </a:p>
          <a:p>
            <a:pPr lvl="1"/>
            <a:r>
              <a:rPr lang="en-US" dirty="0" smtClean="0"/>
              <a:t>In which order should requests be serviced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 sharing: More resources requested than exist</a:t>
            </a:r>
          </a:p>
          <a:p>
            <a:pPr lvl="1"/>
            <a:r>
              <a:rPr lang="en-US" dirty="0" smtClean="0"/>
              <a:t>Implication: Resource is </a:t>
            </a:r>
            <a:r>
              <a:rPr lang="en-US" dirty="0" err="1" smtClean="0"/>
              <a:t>preemtible</a:t>
            </a:r>
            <a:endParaRPr lang="en-US" dirty="0" smtClean="0"/>
          </a:p>
          <a:p>
            <a:pPr lvl="1"/>
            <a:r>
              <a:rPr lang="en-US" dirty="0" smtClean="0"/>
              <a:t>Example: CPU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87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Queue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Implement multiple ready queues based on job “type”</a:t>
            </a:r>
          </a:p>
          <a:p>
            <a:pPr lvl="1"/>
            <a:r>
              <a:rPr lang="en-US" dirty="0" smtClean="0"/>
              <a:t>interactive </a:t>
            </a:r>
            <a:r>
              <a:rPr lang="en-US" dirty="0"/>
              <a:t>processes</a:t>
            </a:r>
          </a:p>
          <a:p>
            <a:pPr lvl="1"/>
            <a:r>
              <a:rPr lang="en-US" dirty="0" smtClean="0"/>
              <a:t>CPU-bound </a:t>
            </a:r>
            <a:r>
              <a:rPr lang="en-US" dirty="0"/>
              <a:t>processes</a:t>
            </a:r>
          </a:p>
          <a:p>
            <a:pPr lvl="1"/>
            <a:r>
              <a:rPr lang="en-US" dirty="0" smtClean="0"/>
              <a:t>batch </a:t>
            </a:r>
            <a:r>
              <a:rPr lang="en-US" dirty="0"/>
              <a:t>jobs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processes</a:t>
            </a:r>
          </a:p>
          <a:p>
            <a:pPr lvl="1"/>
            <a:r>
              <a:rPr lang="en-US" dirty="0" smtClean="0"/>
              <a:t>student </a:t>
            </a:r>
            <a:r>
              <a:rPr lang="en-US" dirty="0"/>
              <a:t>programs</a:t>
            </a:r>
          </a:p>
          <a:p>
            <a:r>
              <a:rPr lang="en-US" dirty="0" smtClean="0"/>
              <a:t>Different </a:t>
            </a:r>
            <a:r>
              <a:rPr lang="en-US" dirty="0"/>
              <a:t>queues may be scheduled using </a:t>
            </a:r>
            <a:r>
              <a:rPr lang="en-US" dirty="0" smtClean="0"/>
              <a:t>different algorithms</a:t>
            </a:r>
            <a:endParaRPr lang="en-US" dirty="0"/>
          </a:p>
          <a:p>
            <a:r>
              <a:rPr lang="en-US" dirty="0" smtClean="0"/>
              <a:t>Intra-queue </a:t>
            </a:r>
            <a:r>
              <a:rPr lang="en-US" dirty="0"/>
              <a:t>CPU allocation is either strict or proportional</a:t>
            </a:r>
          </a:p>
          <a:p>
            <a:r>
              <a:rPr lang="en-US" dirty="0" smtClean="0"/>
              <a:t>Problem</a:t>
            </a:r>
            <a:r>
              <a:rPr lang="en-US" dirty="0"/>
              <a:t>: Classifying jobs into queues is difficult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process may have CPU-bound phases as well as interactive ones</a:t>
            </a:r>
          </a:p>
        </p:txBody>
      </p:sp>
    </p:spTree>
    <p:extLst>
      <p:ext uri="{BB962C8B-B14F-4D97-AF65-F5344CB8AC3E}">
        <p14:creationId xmlns:p14="http://schemas.microsoft.com/office/powerpoint/2010/main" val="2336096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Priority Queues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828800"/>
            <a:ext cx="4953000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Processes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2819400"/>
            <a:ext cx="4953000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Interactive Processes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84133" y="3886200"/>
            <a:ext cx="4953000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Batch Processes</a:t>
            </a:r>
            <a:endParaRPr lang="en-US" dirty="0"/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>
            <a:off x="1371600" y="2124309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371600" y="3120055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45933" y="4181708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162800" y="2100579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162800" y="3120055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137133" y="4181708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742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Feedback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Implement multiple ready queues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/>
              <a:t>queues may be scheduled using different algorithms</a:t>
            </a:r>
          </a:p>
          <a:p>
            <a:pPr lvl="1"/>
            <a:r>
              <a:rPr lang="en-US" dirty="0" smtClean="0"/>
              <a:t>Just </a:t>
            </a:r>
            <a:r>
              <a:rPr lang="en-US" dirty="0"/>
              <a:t>like multilevel queue scheduling, but assignments are not static</a:t>
            </a:r>
          </a:p>
          <a:p>
            <a:r>
              <a:rPr lang="en-US" dirty="0" smtClean="0"/>
              <a:t>Jobs </a:t>
            </a:r>
            <a:r>
              <a:rPr lang="en-US" dirty="0"/>
              <a:t>move from queue to queue based on feedback</a:t>
            </a:r>
          </a:p>
          <a:p>
            <a:pPr lvl="1"/>
            <a:r>
              <a:rPr lang="en-US" dirty="0" smtClean="0"/>
              <a:t>Feedback </a:t>
            </a:r>
            <a:r>
              <a:rPr lang="en-US" dirty="0"/>
              <a:t>= The behavior of the job,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 does it require the full quantum for computation, or</a:t>
            </a:r>
          </a:p>
          <a:p>
            <a:pPr lvl="2"/>
            <a:r>
              <a:rPr lang="en-US" dirty="0" smtClean="0"/>
              <a:t>does </a:t>
            </a:r>
            <a:r>
              <a:rPr lang="en-US" dirty="0"/>
              <a:t>it perform frequent I/O ?</a:t>
            </a:r>
          </a:p>
          <a:p>
            <a:r>
              <a:rPr lang="en-US" dirty="0" smtClean="0"/>
              <a:t>Very </a:t>
            </a:r>
            <a:r>
              <a:rPr lang="en-US" dirty="0"/>
              <a:t>general algorithm</a:t>
            </a:r>
          </a:p>
          <a:p>
            <a:r>
              <a:rPr lang="en-US" dirty="0" smtClean="0"/>
              <a:t>Need </a:t>
            </a:r>
            <a:r>
              <a:rPr lang="en-US" dirty="0"/>
              <a:t>to select parameters for: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queues</a:t>
            </a:r>
          </a:p>
          <a:p>
            <a:pPr lvl="1"/>
            <a:r>
              <a:rPr lang="en-US" dirty="0" smtClean="0"/>
              <a:t>Scheduling </a:t>
            </a:r>
            <a:r>
              <a:rPr lang="en-US" dirty="0"/>
              <a:t>algorithm within each queue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to upgrade and downgrade a job</a:t>
            </a:r>
          </a:p>
        </p:txBody>
      </p:sp>
    </p:spTree>
    <p:extLst>
      <p:ext uri="{BB962C8B-B14F-4D97-AF65-F5344CB8AC3E}">
        <p14:creationId xmlns:p14="http://schemas.microsoft.com/office/powerpoint/2010/main" val="2337255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Feedback Queues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83067" y="2362200"/>
            <a:ext cx="4953000" cy="5910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Processes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83067" y="3352800"/>
            <a:ext cx="4953000" cy="5910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Interactive Processes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83067" y="4343400"/>
            <a:ext cx="4953000" cy="59101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Batch Processes</a:t>
            </a:r>
            <a:endParaRPr lang="en-US" dirty="0"/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>
          <a:xfrm>
            <a:off x="1244867" y="2657709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036067" y="2514600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036067" y="3505200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036067" y="4419600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083067" y="5334000"/>
            <a:ext cx="4953000" cy="591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Batch Processes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036067" y="5486400"/>
            <a:ext cx="838200" cy="0"/>
          </a:xfrm>
          <a:prstGeom prst="straightConnector1">
            <a:avLst/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4" idx="3"/>
            <a:endCxn id="5" idx="1"/>
          </p:cNvCxnSpPr>
          <p:nvPr/>
        </p:nvCxnSpPr>
        <p:spPr>
          <a:xfrm flipH="1">
            <a:off x="2083067" y="2657709"/>
            <a:ext cx="4953000" cy="990600"/>
          </a:xfrm>
          <a:prstGeom prst="bentConnector5">
            <a:avLst>
              <a:gd name="adj1" fmla="val -4615"/>
              <a:gd name="adj2" fmla="val 50000"/>
              <a:gd name="adj3" fmla="val 110928"/>
            </a:avLst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3"/>
            <a:endCxn id="6" idx="1"/>
          </p:cNvCxnSpPr>
          <p:nvPr/>
        </p:nvCxnSpPr>
        <p:spPr>
          <a:xfrm flipH="1">
            <a:off x="2083067" y="3648309"/>
            <a:ext cx="4953000" cy="990600"/>
          </a:xfrm>
          <a:prstGeom prst="bentConnector5">
            <a:avLst>
              <a:gd name="adj1" fmla="val -4615"/>
              <a:gd name="adj2" fmla="val 50000"/>
              <a:gd name="adj3" fmla="val 110928"/>
            </a:avLst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6" idx="3"/>
            <a:endCxn id="13" idx="1"/>
          </p:cNvCxnSpPr>
          <p:nvPr/>
        </p:nvCxnSpPr>
        <p:spPr>
          <a:xfrm flipH="1">
            <a:off x="2083067" y="4638909"/>
            <a:ext cx="4953000" cy="990600"/>
          </a:xfrm>
          <a:prstGeom prst="bentConnector5">
            <a:avLst>
              <a:gd name="adj1" fmla="val -4615"/>
              <a:gd name="adj2" fmla="val 50000"/>
              <a:gd name="adj3" fmla="val 110928"/>
            </a:avLst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3" idx="3"/>
            <a:endCxn id="13" idx="1"/>
          </p:cNvCxnSpPr>
          <p:nvPr/>
        </p:nvCxnSpPr>
        <p:spPr>
          <a:xfrm flipH="1">
            <a:off x="2083067" y="5629509"/>
            <a:ext cx="4953000" cy="12700"/>
          </a:xfrm>
          <a:prstGeom prst="bentConnector5">
            <a:avLst>
              <a:gd name="adj1" fmla="val -4615"/>
              <a:gd name="adj2" fmla="val 4126843"/>
              <a:gd name="adj3" fmla="val 110928"/>
            </a:avLst>
          </a:prstGeom>
          <a:ln w="730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581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Solaris Schedulers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Scheduling classes</a:t>
            </a:r>
          </a:p>
          <a:p>
            <a:pPr lvl="1"/>
            <a:r>
              <a:rPr lang="en-US" dirty="0" smtClean="0"/>
              <a:t>Time </a:t>
            </a:r>
            <a:r>
              <a:rPr lang="en-US" dirty="0"/>
              <a:t>sharing – dynamically alters priorities and </a:t>
            </a:r>
            <a:r>
              <a:rPr lang="en-US" dirty="0" err="1"/>
              <a:t>timeslices</a:t>
            </a:r>
            <a:r>
              <a:rPr lang="en-US" dirty="0"/>
              <a:t> – </a:t>
            </a:r>
            <a:r>
              <a:rPr lang="en-US" dirty="0" smtClean="0"/>
              <a:t>higher priority </a:t>
            </a:r>
            <a:r>
              <a:rPr lang="en-US" dirty="0"/>
              <a:t>indicates lower </a:t>
            </a:r>
            <a:r>
              <a:rPr lang="en-US" dirty="0" err="1"/>
              <a:t>timeslice</a:t>
            </a:r>
            <a:r>
              <a:rPr lang="en-US" dirty="0"/>
              <a:t>, more responsive but less time </a:t>
            </a:r>
            <a:r>
              <a:rPr lang="en-US" dirty="0" smtClean="0"/>
              <a:t>to respond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Fixed </a:t>
            </a:r>
            <a:r>
              <a:rPr lang="en-US" dirty="0"/>
              <a:t>priority – priorities don’t change, good for real time. </a:t>
            </a:r>
            <a:r>
              <a:rPr lang="en-US" dirty="0" smtClean="0"/>
              <a:t>Is preemptive</a:t>
            </a:r>
            <a:endParaRPr lang="en-US" dirty="0"/>
          </a:p>
          <a:p>
            <a:pPr lvl="1"/>
            <a:r>
              <a:rPr lang="en-US" dirty="0" smtClean="0"/>
              <a:t>Fair </a:t>
            </a:r>
            <a:r>
              <a:rPr lang="en-US" dirty="0"/>
              <a:t>share – doesn’t assign priority, but shares CPU equally </a:t>
            </a:r>
            <a:r>
              <a:rPr lang="en-US" dirty="0" smtClean="0"/>
              <a:t>among processes </a:t>
            </a:r>
            <a:r>
              <a:rPr lang="en-US" dirty="0"/>
              <a:t>at this level</a:t>
            </a:r>
          </a:p>
          <a:p>
            <a:r>
              <a:rPr lang="en-US" dirty="0" smtClean="0"/>
              <a:t>Preemption</a:t>
            </a:r>
            <a:r>
              <a:rPr lang="en-US" dirty="0"/>
              <a:t>: will preempt lower priority thread when </a:t>
            </a:r>
            <a:r>
              <a:rPr lang="en-US" dirty="0" smtClean="0"/>
              <a:t>higher becomes </a:t>
            </a:r>
            <a:r>
              <a:rPr lang="en-US" dirty="0"/>
              <a:t>able to run</a:t>
            </a:r>
          </a:p>
          <a:p>
            <a:r>
              <a:rPr lang="en-US" dirty="0" smtClean="0"/>
              <a:t>Table </a:t>
            </a:r>
            <a:r>
              <a:rPr lang="en-US" dirty="0"/>
              <a:t>driven MLFQ. Priority 0 is lowest, priority 59 is highest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quantum expires, priority is lowered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wake up from sleep / IO, priority gets a boost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waits too long without executing, gets priority boost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5229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898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Current schedulers exhibit combinations of above approaches</a:t>
            </a:r>
          </a:p>
          <a:p>
            <a:pPr lvl="1"/>
            <a:r>
              <a:rPr lang="en-US" dirty="0" smtClean="0"/>
              <a:t>Include priorities, round robin queues, queue reordering, and much more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There is no single good algorithm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Nor is there a way to even measure “goodness”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Most schedulers designed based on heuristics and best guesses of potential workloads</a:t>
            </a:r>
          </a:p>
          <a:p>
            <a:pPr lvl="1"/>
            <a:r>
              <a:rPr lang="en-US" dirty="0" smtClean="0"/>
              <a:t>Linux has a lot of complexity to detect batch vs. interactive processes (can change during execution)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Many times a scheduler will work great 99% of the time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but completely fall over for 1% of workloads</a:t>
            </a:r>
          </a:p>
        </p:txBody>
      </p:sp>
    </p:spTree>
    <p:extLst>
      <p:ext uri="{BB962C8B-B14F-4D97-AF65-F5344CB8AC3E}">
        <p14:creationId xmlns:p14="http://schemas.microsoft.com/office/powerpoint/2010/main" val="773678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Dispatcher vs.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99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Dispatcher</a:t>
            </a:r>
          </a:p>
          <a:p>
            <a:pPr lvl="1"/>
            <a:r>
              <a:rPr lang="en-US" dirty="0" smtClean="0"/>
              <a:t>Low-level mechanism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Responsibility: Context-switch</a:t>
            </a:r>
          </a:p>
          <a:p>
            <a:pPr lvl="2"/>
            <a:r>
              <a:rPr lang="en-US" dirty="0" smtClean="0"/>
              <a:t>Change mode of old process to either WAITING or BLOCKED</a:t>
            </a:r>
          </a:p>
          <a:p>
            <a:pPr lvl="2"/>
            <a:r>
              <a:rPr lang="en-US" dirty="0" smtClean="0"/>
              <a:t>Save execution state of old process in PCB</a:t>
            </a:r>
          </a:p>
          <a:p>
            <a:pPr lvl="2"/>
            <a:r>
              <a:rPr lang="en-US" dirty="0" smtClean="0"/>
              <a:t>Load state of new process from PCB</a:t>
            </a:r>
          </a:p>
          <a:p>
            <a:pPr lvl="2"/>
            <a:r>
              <a:rPr lang="en-US" dirty="0" smtClean="0"/>
              <a:t>Change mode of new processes to RUNNING</a:t>
            </a:r>
          </a:p>
          <a:p>
            <a:pPr lvl="2"/>
            <a:r>
              <a:rPr lang="en-US" dirty="0" smtClean="0"/>
              <a:t>Switch to user mode privilege</a:t>
            </a:r>
          </a:p>
          <a:p>
            <a:pPr lvl="2"/>
            <a:r>
              <a:rPr lang="en-US" dirty="0" smtClean="0"/>
              <a:t>Jump to process instruction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Scheduler</a:t>
            </a:r>
          </a:p>
          <a:p>
            <a:pPr lvl="1"/>
            <a:r>
              <a:rPr lang="en-US" dirty="0" smtClean="0"/>
              <a:t>Higher level policy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Responsibility: Decide which process to dispatch to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CPU could be allocated</a:t>
            </a:r>
          </a:p>
          <a:p>
            <a:pPr lvl="1"/>
            <a:r>
              <a:rPr lang="en-US" dirty="0" smtClean="0"/>
              <a:t>Parallel and Distributed Systems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15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scheduler is the module that moves jobs </a:t>
            </a:r>
            <a:r>
              <a:rPr lang="en-US" dirty="0" smtClean="0"/>
              <a:t>from queue </a:t>
            </a:r>
            <a:r>
              <a:rPr lang="en-US" dirty="0"/>
              <a:t>to queue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scheduling algorithm determines which job(s) are </a:t>
            </a:r>
            <a:r>
              <a:rPr lang="en-US" dirty="0" smtClean="0"/>
              <a:t>chosen to </a:t>
            </a:r>
            <a:r>
              <a:rPr lang="en-US" dirty="0"/>
              <a:t>run next, and which queues they should wait on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scheduler is typically run when: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job switches from running to waiting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an interrupt occurs</a:t>
            </a:r>
          </a:p>
          <a:p>
            <a:pPr lvl="3"/>
            <a:r>
              <a:rPr lang="en-US" dirty="0" smtClean="0"/>
              <a:t>especially </a:t>
            </a:r>
            <a:r>
              <a:rPr lang="en-US" dirty="0"/>
              <a:t>a timer interrupt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a job is created or terminated</a:t>
            </a:r>
          </a:p>
          <a:p>
            <a:r>
              <a:rPr lang="en-US" dirty="0" smtClean="0"/>
              <a:t>There </a:t>
            </a:r>
            <a:r>
              <a:rPr lang="en-US" dirty="0"/>
              <a:t>are two major classes of scheduling systems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preemptive systems, the scheduler can interrupt a job </a:t>
            </a:r>
            <a:r>
              <a:rPr lang="en-US" dirty="0" smtClean="0"/>
              <a:t>and force </a:t>
            </a:r>
            <a:r>
              <a:rPr lang="en-US" dirty="0"/>
              <a:t>a context switch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non-preemptive systems, the scheduler waits for </a:t>
            </a:r>
            <a:r>
              <a:rPr lang="en-US" dirty="0" smtClean="0"/>
              <a:t>the running </a:t>
            </a:r>
            <a:r>
              <a:rPr lang="en-US" dirty="0"/>
              <a:t>job to explicitly (voluntarily) block</a:t>
            </a:r>
          </a:p>
        </p:txBody>
      </p:sp>
    </p:spTree>
    <p:extLst>
      <p:ext uri="{BB962C8B-B14F-4D97-AF65-F5344CB8AC3E}">
        <p14:creationId xmlns:p14="http://schemas.microsoft.com/office/powerpoint/2010/main" val="159979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CPU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Selects from among the processes in memory </a:t>
            </a:r>
            <a:r>
              <a:rPr lang="en-US" dirty="0" smtClean="0"/>
              <a:t>that are </a:t>
            </a:r>
            <a:r>
              <a:rPr lang="en-US" dirty="0"/>
              <a:t>ready to execute, and allocates the CPU to </a:t>
            </a:r>
            <a:r>
              <a:rPr lang="en-US" dirty="0" smtClean="0"/>
              <a:t>one of </a:t>
            </a:r>
            <a:r>
              <a:rPr lang="en-US" dirty="0"/>
              <a:t>them</a:t>
            </a:r>
          </a:p>
          <a:p>
            <a:r>
              <a:rPr lang="en-US" dirty="0" smtClean="0"/>
              <a:t>CPU </a:t>
            </a:r>
            <a:r>
              <a:rPr lang="en-US" dirty="0"/>
              <a:t>scheduling decisions may take place when </a:t>
            </a:r>
            <a:r>
              <a:rPr lang="en-US" dirty="0" smtClean="0"/>
              <a:t>a process:	</a:t>
            </a:r>
          </a:p>
          <a:p>
            <a:pPr lvl="1"/>
            <a:r>
              <a:rPr lang="en-US" dirty="0" smtClean="0"/>
              <a:t>1</a:t>
            </a:r>
            <a:r>
              <a:rPr lang="en-US" dirty="0"/>
              <a:t>. Switches from running to waiting state</a:t>
            </a:r>
          </a:p>
          <a:p>
            <a:pPr lvl="1"/>
            <a:r>
              <a:rPr lang="en-US" dirty="0"/>
              <a:t>2. Switches from running to ready state</a:t>
            </a:r>
          </a:p>
          <a:p>
            <a:pPr lvl="1"/>
            <a:r>
              <a:rPr lang="en-US" dirty="0"/>
              <a:t>3. Switches from waiting to ready</a:t>
            </a:r>
          </a:p>
          <a:p>
            <a:pPr lvl="1"/>
            <a:r>
              <a:rPr lang="en-US" dirty="0"/>
              <a:t>4. Terminates</a:t>
            </a:r>
          </a:p>
          <a:p>
            <a:r>
              <a:rPr lang="en-US" dirty="0" smtClean="0"/>
              <a:t>Scheduling </a:t>
            </a:r>
            <a:r>
              <a:rPr lang="en-US" dirty="0"/>
              <a:t>under 1 and 4 is </a:t>
            </a:r>
            <a:r>
              <a:rPr lang="en-US" b="1" dirty="0" err="1"/>
              <a:t>nonpreemptive</a:t>
            </a:r>
            <a:endParaRPr lang="en-US" b="1" dirty="0"/>
          </a:p>
          <a:p>
            <a:r>
              <a:rPr lang="en-US" dirty="0" smtClean="0"/>
              <a:t>All </a:t>
            </a:r>
            <a:r>
              <a:rPr lang="en-US" dirty="0"/>
              <a:t>other scheduling is </a:t>
            </a:r>
            <a:r>
              <a:rPr lang="en-US" b="1" dirty="0"/>
              <a:t>preemptive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Dispatcher module gives control of the CPU to </a:t>
            </a:r>
            <a:r>
              <a:rPr lang="en-US" dirty="0" smtClean="0"/>
              <a:t>the process </a:t>
            </a:r>
            <a:r>
              <a:rPr lang="en-US" dirty="0"/>
              <a:t>selected by the short-term scheduler; </a:t>
            </a:r>
            <a:r>
              <a:rPr lang="en-US" dirty="0" smtClean="0"/>
              <a:t>this involves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switching </a:t>
            </a:r>
            <a:r>
              <a:rPr lang="en-US" dirty="0"/>
              <a:t>context</a:t>
            </a:r>
          </a:p>
          <a:p>
            <a:pPr lvl="1"/>
            <a:r>
              <a:rPr lang="en-US" dirty="0" smtClean="0"/>
              <a:t>switching </a:t>
            </a:r>
            <a:r>
              <a:rPr lang="en-US" dirty="0"/>
              <a:t>to user mode</a:t>
            </a:r>
          </a:p>
          <a:p>
            <a:pPr lvl="1"/>
            <a:r>
              <a:rPr lang="en-US" dirty="0" smtClean="0"/>
              <a:t>jumping </a:t>
            </a:r>
            <a:r>
              <a:rPr lang="en-US" dirty="0"/>
              <a:t>to the proper location in the user program </a:t>
            </a:r>
            <a:r>
              <a:rPr lang="en-US" dirty="0" smtClean="0"/>
              <a:t>to restart </a:t>
            </a:r>
            <a:r>
              <a:rPr lang="en-US" dirty="0"/>
              <a:t>that program</a:t>
            </a:r>
          </a:p>
          <a:p>
            <a:r>
              <a:rPr lang="en-US" b="1" dirty="0" smtClean="0"/>
              <a:t>Dispatch </a:t>
            </a:r>
            <a:r>
              <a:rPr lang="en-US" b="1" dirty="0"/>
              <a:t>latency </a:t>
            </a:r>
            <a:r>
              <a:rPr lang="en-US" dirty="0"/>
              <a:t>– time it takes for the </a:t>
            </a:r>
            <a:r>
              <a:rPr lang="en-US" dirty="0" smtClean="0"/>
              <a:t>dispatcher to </a:t>
            </a:r>
            <a:r>
              <a:rPr lang="en-US" dirty="0"/>
              <a:t>stop one process and start another running</a:t>
            </a:r>
          </a:p>
        </p:txBody>
      </p:sp>
    </p:spTree>
    <p:extLst>
      <p:ext uri="{BB962C8B-B14F-4D97-AF65-F5344CB8AC3E}">
        <p14:creationId xmlns:p14="http://schemas.microsoft.com/office/powerpoint/2010/main" val="3268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Workload contains collection of jobs (processes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Process alternates between CPU and I/O bursts</a:t>
            </a:r>
          </a:p>
          <a:p>
            <a:pPr lvl="2"/>
            <a:r>
              <a:rPr lang="en-US" sz="2000" dirty="0" smtClean="0"/>
              <a:t>CPU bound jobs: (e.g. HPC applications)</a:t>
            </a:r>
          </a:p>
          <a:p>
            <a:pPr lvl="2"/>
            <a:endParaRPr lang="en-US" sz="2000" dirty="0"/>
          </a:p>
          <a:p>
            <a:pPr marL="914400" lvl="2" indent="0">
              <a:buNone/>
            </a:pPr>
            <a:endParaRPr lang="en-US" sz="2000" dirty="0"/>
          </a:p>
          <a:p>
            <a:pPr lvl="2"/>
            <a:endParaRPr lang="en-US" sz="2000" dirty="0" smtClean="0"/>
          </a:p>
          <a:p>
            <a:pPr lvl="2"/>
            <a:r>
              <a:rPr lang="en-US" sz="2000" dirty="0" smtClean="0"/>
              <a:t>I/O bound: (e.g. Interactive applications)</a:t>
            </a:r>
          </a:p>
          <a:p>
            <a:pPr lvl="2"/>
            <a:endParaRPr lang="en-US" sz="2000" dirty="0"/>
          </a:p>
          <a:p>
            <a:pPr lvl="2"/>
            <a:endParaRPr lang="en-US" sz="20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sz="2200" dirty="0" smtClean="0"/>
              <a:t>I/O </a:t>
            </a:r>
            <a:r>
              <a:rPr lang="en-US" sz="2200" dirty="0"/>
              <a:t>burst = process idle, switch to another “for free”</a:t>
            </a:r>
          </a:p>
          <a:p>
            <a:pPr lvl="1"/>
            <a:r>
              <a:rPr lang="en-US" sz="2200" dirty="0" smtClean="0"/>
              <a:t>Problem</a:t>
            </a:r>
            <a:r>
              <a:rPr lang="en-US" sz="2200" dirty="0"/>
              <a:t>: don’t know job’s type before running</a:t>
            </a:r>
          </a:p>
          <a:p>
            <a:pPr lvl="2"/>
            <a:r>
              <a:rPr lang="en-US" sz="1900" dirty="0" smtClean="0"/>
              <a:t>Need </a:t>
            </a:r>
            <a:r>
              <a:rPr lang="en-US" sz="1900" dirty="0"/>
              <a:t>job scheduling for each ready job</a:t>
            </a:r>
          </a:p>
          <a:p>
            <a:pPr lvl="2"/>
            <a:r>
              <a:rPr lang="en-US" sz="1900" dirty="0" smtClean="0"/>
              <a:t>Schedule </a:t>
            </a:r>
            <a:r>
              <a:rPr lang="en-US" sz="1900" dirty="0"/>
              <a:t>each CPU burst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2743200"/>
            <a:ext cx="6096000" cy="59101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Matrix Multiply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905000" y="4009342"/>
            <a:ext cx="6096000" cy="666714"/>
            <a:chOff x="1905000" y="4009342"/>
            <a:chExt cx="6096000" cy="666714"/>
          </a:xfrm>
        </p:grpSpPr>
        <p:grpSp>
          <p:nvGrpSpPr>
            <p:cNvPr id="10" name="Group 9"/>
            <p:cNvGrpSpPr/>
            <p:nvPr/>
          </p:nvGrpSpPr>
          <p:grpSpPr>
            <a:xfrm>
              <a:off x="1905000" y="4038600"/>
              <a:ext cx="6096000" cy="591019"/>
              <a:chOff x="1066800" y="3733798"/>
              <a:chExt cx="6096000" cy="59101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066800" y="3733800"/>
                <a:ext cx="6096000" cy="59101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286000" y="3733799"/>
                <a:ext cx="228600" cy="591017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810000" y="3733800"/>
                <a:ext cx="228600" cy="591017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486400" y="3733798"/>
                <a:ext cx="228600" cy="591017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 rot="16200000">
              <a:off x="2913730" y="4180222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bg1"/>
                  </a:solidFill>
                </a:rPr>
                <a:t>emacs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4437731" y="4197399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bg1"/>
                  </a:solidFill>
                </a:rPr>
                <a:t>emacs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6114131" y="4180890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bg1"/>
                  </a:solidFill>
                </a:rPr>
                <a:t>emacs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33600" y="4166621"/>
              <a:ext cx="7507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  <a:r>
                <a:rPr lang="en-US" dirty="0" smtClean="0"/>
                <a:t>ead()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00" y="4166621"/>
              <a:ext cx="7507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  <a:r>
                <a:rPr lang="en-US" dirty="0" smtClean="0"/>
                <a:t>ead()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4149442"/>
              <a:ext cx="7507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  <a:r>
                <a:rPr lang="en-US" dirty="0" smtClean="0"/>
                <a:t>ead()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34200" y="4166621"/>
              <a:ext cx="813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write()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70788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Scheduling algorithms can have many different goals (</a:t>
            </a:r>
            <a:r>
              <a:rPr lang="en-US" dirty="0" smtClean="0"/>
              <a:t>which sometimes </a:t>
            </a:r>
            <a:r>
              <a:rPr lang="en-US" dirty="0"/>
              <a:t>conflict)</a:t>
            </a:r>
          </a:p>
          <a:p>
            <a:pPr lvl="1"/>
            <a:r>
              <a:rPr lang="en-US" dirty="0" smtClean="0"/>
              <a:t>maximize </a:t>
            </a:r>
            <a:r>
              <a:rPr lang="en-US" dirty="0"/>
              <a:t>CPU utilization</a:t>
            </a:r>
          </a:p>
          <a:p>
            <a:pPr lvl="1"/>
            <a:r>
              <a:rPr lang="en-US" dirty="0" smtClean="0"/>
              <a:t>maximize </a:t>
            </a:r>
            <a:r>
              <a:rPr lang="en-US" dirty="0"/>
              <a:t>job throughput (#jobs/s)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/>
              <a:t>job turnaround time (</a:t>
            </a:r>
            <a:r>
              <a:rPr lang="en-US" dirty="0" err="1"/>
              <a:t>Tfinish</a:t>
            </a:r>
            <a:r>
              <a:rPr lang="en-US" dirty="0"/>
              <a:t> – </a:t>
            </a:r>
            <a:r>
              <a:rPr lang="en-US" dirty="0" err="1"/>
              <a:t>Tstart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/>
              <a:t>job waiting time (</a:t>
            </a:r>
            <a:r>
              <a:rPr lang="en-US" dirty="0" err="1"/>
              <a:t>Avg</a:t>
            </a:r>
            <a:r>
              <a:rPr lang="en-US" dirty="0"/>
              <a:t>(</a:t>
            </a:r>
            <a:r>
              <a:rPr lang="en-US" dirty="0" err="1"/>
              <a:t>Twait</a:t>
            </a:r>
            <a:r>
              <a:rPr lang="en-US" dirty="0"/>
              <a:t>): average time spent on wait queue)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/>
              <a:t>response time (</a:t>
            </a:r>
            <a:r>
              <a:rPr lang="en-US" dirty="0" err="1"/>
              <a:t>Avg</a:t>
            </a:r>
            <a:r>
              <a:rPr lang="en-US" dirty="0"/>
              <a:t>(</a:t>
            </a:r>
            <a:r>
              <a:rPr lang="en-US" dirty="0" err="1"/>
              <a:t>Tresp</a:t>
            </a:r>
            <a:r>
              <a:rPr lang="en-US" dirty="0"/>
              <a:t>): average time spent on ready queue)</a:t>
            </a:r>
          </a:p>
          <a:p>
            <a:pPr lvl="1"/>
            <a:r>
              <a:rPr lang="en-US" dirty="0" smtClean="0"/>
              <a:t>Maximize </a:t>
            </a:r>
            <a:r>
              <a:rPr lang="en-US" dirty="0"/>
              <a:t>resource utilization</a:t>
            </a:r>
          </a:p>
          <a:p>
            <a:pPr lvl="2"/>
            <a:r>
              <a:rPr lang="en-US" dirty="0" smtClean="0"/>
              <a:t>Keep </a:t>
            </a:r>
            <a:r>
              <a:rPr lang="en-US" dirty="0"/>
              <a:t>expensive devices busy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/>
              <a:t>overhead</a:t>
            </a:r>
          </a:p>
          <a:p>
            <a:pPr lvl="2"/>
            <a:r>
              <a:rPr lang="en-US" dirty="0" smtClean="0"/>
              <a:t>Reduce </a:t>
            </a:r>
            <a:r>
              <a:rPr lang="en-US" dirty="0"/>
              <a:t>number of context switches</a:t>
            </a:r>
          </a:p>
          <a:p>
            <a:pPr lvl="1"/>
            <a:r>
              <a:rPr lang="en-US" dirty="0" smtClean="0"/>
              <a:t>Maximize </a:t>
            </a:r>
            <a:r>
              <a:rPr lang="en-US" dirty="0"/>
              <a:t>fairness</a:t>
            </a:r>
          </a:p>
          <a:p>
            <a:pPr lvl="2"/>
            <a:r>
              <a:rPr lang="en-US" dirty="0" smtClean="0"/>
              <a:t>All </a:t>
            </a:r>
            <a:r>
              <a:rPr lang="en-US" dirty="0"/>
              <a:t>jobs get same amount of CPU over some time interval</a:t>
            </a:r>
          </a:p>
          <a:p>
            <a:r>
              <a:rPr lang="en-US" dirty="0" smtClean="0"/>
              <a:t>Goals </a:t>
            </a:r>
            <a:r>
              <a:rPr lang="en-US" dirty="0"/>
              <a:t>may depend on type of system</a:t>
            </a:r>
          </a:p>
          <a:p>
            <a:pPr lvl="1"/>
            <a:r>
              <a:rPr lang="en-US" dirty="0" smtClean="0"/>
              <a:t>batch </a:t>
            </a:r>
            <a:r>
              <a:rPr lang="en-US" dirty="0"/>
              <a:t>system: strive to maximize job throughput and minimize </a:t>
            </a:r>
            <a:r>
              <a:rPr lang="en-US" dirty="0" smtClean="0"/>
              <a:t>turnaround time</a:t>
            </a:r>
            <a:endParaRPr lang="en-US" dirty="0"/>
          </a:p>
          <a:p>
            <a:pPr lvl="1"/>
            <a:r>
              <a:rPr lang="en-US" dirty="0" smtClean="0"/>
              <a:t>interactive </a:t>
            </a:r>
            <a:r>
              <a:rPr lang="en-US" dirty="0"/>
              <a:t>systems: minimize response time of interactive jobs (such </a:t>
            </a:r>
            <a:r>
              <a:rPr lang="en-US" dirty="0" smtClean="0"/>
              <a:t>as editors </a:t>
            </a:r>
            <a:r>
              <a:rPr lang="en-US" dirty="0"/>
              <a:t>or web browsers)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4788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Scheduler Non-goals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Schedulers typically try to prevent starvation</a:t>
            </a:r>
          </a:p>
          <a:p>
            <a:pPr lvl="1"/>
            <a:r>
              <a:rPr lang="en-US" sz="2000" dirty="0" smtClean="0"/>
              <a:t>starvation </a:t>
            </a:r>
            <a:r>
              <a:rPr lang="en-US" sz="2000" dirty="0"/>
              <a:t>occurs when a process is prevented from </a:t>
            </a:r>
            <a:r>
              <a:rPr lang="en-US" sz="2000" dirty="0" smtClean="0"/>
              <a:t>making progress</a:t>
            </a:r>
            <a:r>
              <a:rPr lang="en-US" sz="2000" dirty="0"/>
              <a:t>, because another process has a resource it needs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poor scheduling policy can cause starvation</a:t>
            </a:r>
          </a:p>
          <a:p>
            <a:pPr lvl="1"/>
            <a:r>
              <a:rPr lang="en-US" sz="2000" dirty="0" smtClean="0"/>
              <a:t>e.g</a:t>
            </a:r>
            <a:r>
              <a:rPr lang="en-US" sz="2000" dirty="0"/>
              <a:t>., if a high-priority process always prevents a </a:t>
            </a:r>
            <a:r>
              <a:rPr lang="en-US" sz="2000" dirty="0" smtClean="0"/>
              <a:t>low-priority process </a:t>
            </a:r>
            <a:r>
              <a:rPr lang="en-US" sz="2000" dirty="0"/>
              <a:t>from running on the CPU</a:t>
            </a:r>
          </a:p>
        </p:txBody>
      </p:sp>
    </p:spTree>
    <p:extLst>
      <p:ext uri="{BB962C8B-B14F-4D97-AF65-F5344CB8AC3E}">
        <p14:creationId xmlns:p14="http://schemas.microsoft.com/office/powerpoint/2010/main" val="411744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1562</Words>
  <Application>Microsoft Office PowerPoint</Application>
  <PresentationFormat>On-screen Show (4:3)</PresentationFormat>
  <Paragraphs>321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Scheduling</vt:lpstr>
      <vt:lpstr>Decisions about Resources</vt:lpstr>
      <vt:lpstr>Role of Dispatcher vs. Scheduler</vt:lpstr>
      <vt:lpstr>Scheduling</vt:lpstr>
      <vt:lpstr>CPU Scheduler</vt:lpstr>
      <vt:lpstr>Dispatcher</vt:lpstr>
      <vt:lpstr>Process Model</vt:lpstr>
      <vt:lpstr>Scheduling Goals</vt:lpstr>
      <vt:lpstr>Scheduler Non-goals</vt:lpstr>
      <vt:lpstr>First Come First Served (FCFS)</vt:lpstr>
      <vt:lpstr>Convoy Effect</vt:lpstr>
      <vt:lpstr>Shortest Job First</vt:lpstr>
      <vt:lpstr>Shortest Time to Completion First (STCF)</vt:lpstr>
      <vt:lpstr>Shortest Remaining Processing Time (SRPT)</vt:lpstr>
      <vt:lpstr>Round Robin (RR)</vt:lpstr>
      <vt:lpstr>Disadvantages of Round Robin</vt:lpstr>
      <vt:lpstr>Priority based scheduling</vt:lpstr>
      <vt:lpstr>Priority Discussion</vt:lpstr>
      <vt:lpstr>Priority Example</vt:lpstr>
      <vt:lpstr>Multi-level Queue Scheduling</vt:lpstr>
      <vt:lpstr>Multiple Priority Queues</vt:lpstr>
      <vt:lpstr>Multi-level Feedback Queues</vt:lpstr>
      <vt:lpstr>Multilevel Feedback Queues</vt:lpstr>
      <vt:lpstr>Solaris Schedulers</vt:lpstr>
      <vt:lpstr>Real world scheduling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</dc:title>
  <dc:creator>Jack Lange</dc:creator>
  <cp:lastModifiedBy>jarusl</cp:lastModifiedBy>
  <cp:revision>27</cp:revision>
  <dcterms:created xsi:type="dcterms:W3CDTF">2017-09-15T22:29:54Z</dcterms:created>
  <dcterms:modified xsi:type="dcterms:W3CDTF">2017-11-08T06:16:49Z</dcterms:modified>
</cp:coreProperties>
</file>