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10" r:id="rId3"/>
    <p:sldId id="311" r:id="rId4"/>
    <p:sldId id="312" r:id="rId5"/>
    <p:sldId id="313" r:id="rId6"/>
    <p:sldId id="314" r:id="rId7"/>
    <p:sldId id="282" r:id="rId8"/>
    <p:sldId id="283" r:id="rId9"/>
    <p:sldId id="284" r:id="rId10"/>
    <p:sldId id="285" r:id="rId11"/>
    <p:sldId id="287" r:id="rId12"/>
    <p:sldId id="286" r:id="rId13"/>
    <p:sldId id="288" r:id="rId14"/>
    <p:sldId id="289" r:id="rId15"/>
    <p:sldId id="290" r:id="rId16"/>
    <p:sldId id="293" r:id="rId17"/>
    <p:sldId id="292" r:id="rId18"/>
    <p:sldId id="294" r:id="rId19"/>
    <p:sldId id="295" r:id="rId20"/>
    <p:sldId id="291" r:id="rId21"/>
    <p:sldId id="264" r:id="rId22"/>
    <p:sldId id="265" r:id="rId23"/>
    <p:sldId id="315" r:id="rId24"/>
    <p:sldId id="316" r:id="rId25"/>
    <p:sldId id="317" r:id="rId26"/>
    <p:sldId id="318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274" r:id="rId36"/>
    <p:sldId id="319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30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391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89E25-158B-4CB5-A50F-ED9EF4F774C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95370-1989-4DBC-A789-A125B189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458">
              <a:defRPr sz="2000">
                <a:solidFill>
                  <a:schemeClr val="tx1"/>
                </a:solidFill>
                <a:latin typeface="Helvetica" charset="0"/>
              </a:defRPr>
            </a:lvl1pPr>
            <a:lvl2pPr marL="738573" indent="-284187" defTabSz="913458">
              <a:defRPr sz="2000">
                <a:solidFill>
                  <a:schemeClr val="tx1"/>
                </a:solidFill>
                <a:latin typeface="Helvetica" charset="0"/>
              </a:defRPr>
            </a:lvl2pPr>
            <a:lvl3pPr marL="1138308" indent="-226413" defTabSz="913458">
              <a:defRPr sz="2000">
                <a:solidFill>
                  <a:schemeClr val="tx1"/>
                </a:solidFill>
                <a:latin typeface="Helvetica" charset="0"/>
              </a:defRPr>
            </a:lvl3pPr>
            <a:lvl4pPr marL="1594256" indent="-226413" defTabSz="913458"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0204" indent="-226413" defTabSz="913458"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499906" indent="-226413" defTabSz="91345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49608" indent="-226413" defTabSz="91345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399310" indent="-226413" defTabSz="91345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49012" indent="-226413" defTabSz="91345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fld id="{3393FF06-F995-46B5-86F7-CD8A8A447678}" type="slidenum">
              <a:rPr lang="en-US" altLang="en-US" sz="1200">
                <a:latin typeface="Times" charset="0"/>
              </a:rPr>
              <a:pPr/>
              <a:t>28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458">
              <a:defRPr sz="2000">
                <a:solidFill>
                  <a:schemeClr val="tx1"/>
                </a:solidFill>
                <a:latin typeface="Helvetica" charset="0"/>
              </a:defRPr>
            </a:lvl1pPr>
            <a:lvl2pPr marL="738573" indent="-284187" defTabSz="913458">
              <a:defRPr sz="2000">
                <a:solidFill>
                  <a:schemeClr val="tx1"/>
                </a:solidFill>
                <a:latin typeface="Helvetica" charset="0"/>
              </a:defRPr>
            </a:lvl2pPr>
            <a:lvl3pPr marL="1138308" indent="-226413" defTabSz="913458">
              <a:defRPr sz="2000">
                <a:solidFill>
                  <a:schemeClr val="tx1"/>
                </a:solidFill>
                <a:latin typeface="Helvetica" charset="0"/>
              </a:defRPr>
            </a:lvl3pPr>
            <a:lvl4pPr marL="1594256" indent="-226413" defTabSz="913458"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0204" indent="-226413" defTabSz="913458"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499906" indent="-226413" defTabSz="91345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49608" indent="-226413" defTabSz="91345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399310" indent="-226413" defTabSz="91345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49012" indent="-226413" defTabSz="91345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fld id="{0AEBC074-6281-4A2B-B729-76D7A6935BBE}" type="slidenum">
              <a:rPr lang="en-US" altLang="en-US" sz="1200">
                <a:latin typeface="Times" charset="0"/>
              </a:rPr>
              <a:pPr/>
              <a:t>29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2AD6-84B0-400A-86DA-91617609269F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B401-6ED5-4CEC-A330-1A200F389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4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2AD6-84B0-400A-86DA-91617609269F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B401-6ED5-4CEC-A330-1A200F389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0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2AD6-84B0-400A-86DA-91617609269F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B401-6ED5-4CEC-A330-1A200F389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1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8" y="325438"/>
            <a:ext cx="7885112" cy="962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28700" y="1635125"/>
            <a:ext cx="3867150" cy="446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48250" y="1635125"/>
            <a:ext cx="3867150" cy="4460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6400800"/>
            <a:ext cx="6429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4198C-03A3-4DF1-A998-6FC84F500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0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2AD6-84B0-400A-86DA-91617609269F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B401-6ED5-4CEC-A330-1A200F389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2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2AD6-84B0-400A-86DA-91617609269F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B401-6ED5-4CEC-A330-1A200F389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0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2AD6-84B0-400A-86DA-91617609269F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B401-6ED5-4CEC-A330-1A200F389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2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2AD6-84B0-400A-86DA-91617609269F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B401-6ED5-4CEC-A330-1A200F389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3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2AD6-84B0-400A-86DA-91617609269F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B401-6ED5-4CEC-A330-1A200F389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2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2AD6-84B0-400A-86DA-91617609269F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B401-6ED5-4CEC-A330-1A200F389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2AD6-84B0-400A-86DA-91617609269F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B401-6ED5-4CEC-A330-1A200F389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2AD6-84B0-400A-86DA-91617609269F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B401-6ED5-4CEC-A330-1A200F389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2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02AD6-84B0-400A-86DA-91617609269F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B401-6ED5-4CEC-A330-1A200F389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5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4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Key </a:t>
            </a:r>
            <a:r>
              <a:rPr lang="en-US" sz="2400" dirty="0" smtClean="0">
                <a:solidFill>
                  <a:srgbClr val="0000FF"/>
                </a:solidFill>
              </a:rPr>
              <a:t>idea</a:t>
            </a:r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2000" dirty="0" smtClean="0"/>
              <a:t>separate </a:t>
            </a:r>
            <a:r>
              <a:rPr lang="en-US" sz="2000" dirty="0"/>
              <a:t>the concept of a process (address space, etc</a:t>
            </a:r>
            <a:r>
              <a:rPr lang="en-US" sz="2000" dirty="0" smtClean="0"/>
              <a:t>.) from </a:t>
            </a:r>
            <a:r>
              <a:rPr lang="en-US" sz="2000" dirty="0"/>
              <a:t>that of a minimal “thread of control” (execution </a:t>
            </a:r>
            <a:r>
              <a:rPr lang="en-US" sz="2000" dirty="0" smtClean="0"/>
              <a:t>state: PC</a:t>
            </a:r>
            <a:r>
              <a:rPr lang="en-US" sz="2000" dirty="0"/>
              <a:t>, etc</a:t>
            </a:r>
            <a:r>
              <a:rPr lang="en-US" sz="2000" dirty="0" smtClean="0"/>
              <a:t>.)</a:t>
            </a:r>
          </a:p>
          <a:p>
            <a:pPr lvl="1"/>
            <a:r>
              <a:rPr lang="en-US" sz="2000" dirty="0"/>
              <a:t>creating concurrency does not require creating new processes</a:t>
            </a:r>
          </a:p>
          <a:p>
            <a:pPr lvl="1"/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This </a:t>
            </a:r>
            <a:r>
              <a:rPr lang="en-US" sz="2400" b="1" dirty="0">
                <a:solidFill>
                  <a:srgbClr val="FF0000"/>
                </a:solidFill>
              </a:rPr>
              <a:t>execution state</a:t>
            </a:r>
            <a:r>
              <a:rPr lang="en-US" sz="2400" dirty="0">
                <a:solidFill>
                  <a:srgbClr val="FF0000"/>
                </a:solidFill>
              </a:rPr>
              <a:t> is usually called a </a:t>
            </a:r>
            <a:r>
              <a:rPr lang="en-US" sz="2400" b="1" dirty="0">
                <a:solidFill>
                  <a:srgbClr val="FF0000"/>
                </a:solidFill>
              </a:rPr>
              <a:t>thread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or sometimes</a:t>
            </a:r>
            <a:r>
              <a:rPr lang="en-US" sz="2400" dirty="0">
                <a:solidFill>
                  <a:srgbClr val="FF0000"/>
                </a:solidFill>
              </a:rPr>
              <a:t>, a </a:t>
            </a:r>
            <a:r>
              <a:rPr lang="en-US" sz="2400" b="1" dirty="0">
                <a:solidFill>
                  <a:srgbClr val="FF0000"/>
                </a:solidFill>
              </a:rPr>
              <a:t>lightweight </a:t>
            </a:r>
            <a:r>
              <a:rPr lang="en-US" sz="2400" b="1" dirty="0" smtClean="0">
                <a:solidFill>
                  <a:srgbClr val="FF0000"/>
                </a:solidFill>
              </a:rPr>
              <a:t>process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5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1939"/>
            <a:ext cx="39624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02915" y="1285875"/>
            <a:ext cx="1922174" cy="5442304"/>
            <a:chOff x="6441029" y="1174687"/>
            <a:chExt cx="1922174" cy="5442304"/>
          </a:xfrm>
        </p:grpSpPr>
        <p:grpSp>
          <p:nvGrpSpPr>
            <p:cNvPr id="6" name="Group 5"/>
            <p:cNvGrpSpPr/>
            <p:nvPr/>
          </p:nvGrpSpPr>
          <p:grpSpPr>
            <a:xfrm>
              <a:off x="6441029" y="1632626"/>
              <a:ext cx="1922174" cy="4984365"/>
              <a:chOff x="6441029" y="1632626"/>
              <a:chExt cx="1922174" cy="4984365"/>
            </a:xfrm>
          </p:grpSpPr>
          <p:sp>
            <p:nvSpPr>
              <p:cNvPr id="9" name="Rectangle 2"/>
              <p:cNvSpPr>
                <a:spLocks noChangeArrowheads="1"/>
              </p:cNvSpPr>
              <p:nvPr/>
            </p:nvSpPr>
            <p:spPr bwMode="auto">
              <a:xfrm>
                <a:off x="6629400" y="2089826"/>
                <a:ext cx="1733803" cy="228600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50" b="1" dirty="0">
                    <a:solidFill>
                      <a:srgbClr val="000000"/>
                    </a:solidFill>
                    <a:latin typeface="Helvetica" pitchFamily="34" charset="0"/>
                  </a:rPr>
                  <a:t>kernel </a:t>
                </a:r>
                <a:r>
                  <a:rPr lang="en-GB" sz="1050" b="1" dirty="0" smtClean="0">
                    <a:solidFill>
                      <a:srgbClr val="000000"/>
                    </a:solidFill>
                    <a:latin typeface="Helvetica" pitchFamily="34" charset="0"/>
                  </a:rPr>
                  <a:t>physical memory</a:t>
                </a:r>
                <a:endParaRPr lang="en-GB" sz="1050" b="1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6629400" y="4028931"/>
                <a:ext cx="1733803" cy="463754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50" b="1" dirty="0">
                    <a:solidFill>
                      <a:srgbClr val="000000"/>
                    </a:solidFill>
                    <a:latin typeface="Helvetica" pitchFamily="34" charset="0"/>
                  </a:rPr>
                  <a:t>Memory mapped region for</a:t>
                </a:r>
              </a:p>
              <a:p>
                <a:pPr algn="ctr">
                  <a:lnSpc>
                    <a:spcPct val="100000"/>
                  </a:lnSpc>
                  <a:buFont typeface="Helvetica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50" b="1" dirty="0">
                    <a:solidFill>
                      <a:srgbClr val="000000"/>
                    </a:solidFill>
                    <a:latin typeface="Helvetica" pitchFamily="34" charset="0"/>
                  </a:rPr>
                  <a:t>shared libraries</a:t>
                </a: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6629400" y="4489389"/>
                <a:ext cx="1733803" cy="501119"/>
              </a:xfrm>
              <a:prstGeom prst="rect">
                <a:avLst/>
              </a:prstGeom>
              <a:solidFill>
                <a:srgbClr val="C0C0C0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6629400" y="5191444"/>
                <a:ext cx="1733803" cy="265016"/>
              </a:xfrm>
              <a:prstGeom prst="rect">
                <a:avLst/>
              </a:prstGeom>
              <a:solidFill>
                <a:srgbClr val="FFFF99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50" b="1" dirty="0">
                    <a:solidFill>
                      <a:srgbClr val="000000"/>
                    </a:solidFill>
                    <a:latin typeface="Helvetica" pitchFamily="34" charset="0"/>
                  </a:rPr>
                  <a:t>run-time heap (via </a:t>
                </a:r>
                <a:r>
                  <a:rPr lang="en-GB" sz="1050" b="1" dirty="0" err="1">
                    <a:solidFill>
                      <a:srgbClr val="000000"/>
                    </a:solidFill>
                    <a:latin typeface="Courier New" pitchFamily="49" charset="0"/>
                  </a:rPr>
                  <a:t>malloc</a:t>
                </a:r>
                <a:r>
                  <a:rPr lang="en-GB" sz="1050" b="1" dirty="0">
                    <a:solidFill>
                      <a:srgbClr val="000000"/>
                    </a:solidFill>
                    <a:latin typeface="Helvetica" pitchFamily="34" charset="0"/>
                  </a:rPr>
                  <a:t>)</a:t>
                </a:r>
                <a:r>
                  <a:rPr lang="x-none" sz="1050" b="1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‏</a:t>
                </a:r>
                <a:endParaRPr lang="en-GB" sz="1050" b="1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6629400" y="3399236"/>
                <a:ext cx="1733803" cy="627498"/>
              </a:xfrm>
              <a:prstGeom prst="rect">
                <a:avLst/>
              </a:prstGeom>
              <a:solidFill>
                <a:srgbClr val="C0C0C0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6629400" y="5994942"/>
                <a:ext cx="1733803" cy="274736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50" b="1">
                    <a:solidFill>
                      <a:srgbClr val="000000"/>
                    </a:solidFill>
                    <a:latin typeface="Helvetica" pitchFamily="34" charset="0"/>
                  </a:rPr>
                  <a:t>program text (.</a:t>
                </a:r>
                <a:r>
                  <a:rPr lang="en-GB" sz="1050" b="1">
                    <a:solidFill>
                      <a:srgbClr val="000000"/>
                    </a:solidFill>
                    <a:latin typeface="Courier New" pitchFamily="49" charset="0"/>
                  </a:rPr>
                  <a:t>text</a:t>
                </a:r>
                <a:r>
                  <a:rPr lang="en-GB" sz="1050" b="1">
                    <a:solidFill>
                      <a:srgbClr val="000000"/>
                    </a:solidFill>
                    <a:latin typeface="Helvetica" pitchFamily="34" charset="0"/>
                  </a:rPr>
                  <a:t>)</a:t>
                </a:r>
                <a:r>
                  <a:rPr lang="x-none" sz="1050" b="1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‏</a:t>
                </a:r>
                <a:endParaRPr lang="en-GB" sz="1050" b="1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6629400" y="5709217"/>
                <a:ext cx="1733803" cy="274736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50" b="1">
                    <a:solidFill>
                      <a:srgbClr val="000000"/>
                    </a:solidFill>
                    <a:latin typeface="Helvetica" pitchFamily="34" charset="0"/>
                  </a:rPr>
                  <a:t>initialized data (.</a:t>
                </a:r>
                <a:r>
                  <a:rPr lang="en-GB" sz="1050" b="1">
                    <a:solidFill>
                      <a:srgbClr val="000000"/>
                    </a:solidFill>
                    <a:latin typeface="Courier New" pitchFamily="49" charset="0"/>
                  </a:rPr>
                  <a:t>data</a:t>
                </a:r>
                <a:r>
                  <a:rPr lang="en-GB" sz="1050" b="1">
                    <a:solidFill>
                      <a:srgbClr val="000000"/>
                    </a:solidFill>
                    <a:latin typeface="Helvetica" pitchFamily="34" charset="0"/>
                  </a:rPr>
                  <a:t>)</a:t>
                </a:r>
                <a:r>
                  <a:rPr lang="x-none" sz="1050" b="1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‏</a:t>
                </a:r>
                <a:endParaRPr lang="en-GB" sz="1050" b="1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6629400" y="5445470"/>
                <a:ext cx="1733803" cy="274736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50" b="1">
                    <a:solidFill>
                      <a:srgbClr val="000000"/>
                    </a:solidFill>
                    <a:latin typeface="Helvetica" pitchFamily="34" charset="0"/>
                  </a:rPr>
                  <a:t>uninitialized data (.</a:t>
                </a:r>
                <a:r>
                  <a:rPr lang="en-GB" sz="1050" b="1">
                    <a:solidFill>
                      <a:srgbClr val="000000"/>
                    </a:solidFill>
                    <a:latin typeface="Courier New" pitchFamily="49" charset="0"/>
                  </a:rPr>
                  <a:t>bss</a:t>
                </a:r>
                <a:r>
                  <a:rPr lang="en-GB" sz="1050" b="1">
                    <a:solidFill>
                      <a:srgbClr val="000000"/>
                    </a:solidFill>
                    <a:latin typeface="Helvetica" pitchFamily="34" charset="0"/>
                  </a:rPr>
                  <a:t>)</a:t>
                </a:r>
                <a:r>
                  <a:rPr lang="x-none" sz="1050" b="1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‏</a:t>
                </a:r>
                <a:endParaRPr lang="en-GB" sz="1050" b="1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6629400" y="2554338"/>
                <a:ext cx="1733803" cy="231877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50" b="1">
                    <a:solidFill>
                      <a:srgbClr val="000000"/>
                    </a:solidFill>
                    <a:latin typeface="Helvetica" pitchFamily="34" charset="0"/>
                  </a:rPr>
                  <a:t>stack</a:t>
                </a:r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 flipV="1">
                <a:off x="7576186" y="3786064"/>
                <a:ext cx="987" cy="24836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6629400" y="6236710"/>
                <a:ext cx="1733803" cy="274736"/>
              </a:xfrm>
              <a:prstGeom prst="rect">
                <a:avLst/>
              </a:prstGeom>
              <a:solidFill>
                <a:srgbClr val="C0C0C0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6441029" y="6353200"/>
                <a:ext cx="260305" cy="2637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50" b="1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6629400" y="4596520"/>
                <a:ext cx="1733803" cy="265016"/>
              </a:xfrm>
              <a:prstGeom prst="rect">
                <a:avLst/>
              </a:prstGeom>
              <a:solidFill>
                <a:srgbClr val="FFFF99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50" b="1" dirty="0">
                    <a:solidFill>
                      <a:srgbClr val="000000"/>
                    </a:solidFill>
                    <a:latin typeface="Helvetica" pitchFamily="34" charset="0"/>
                  </a:rPr>
                  <a:t>run-time heap (via </a:t>
                </a:r>
                <a:r>
                  <a:rPr lang="en-GB" sz="1050" b="1" dirty="0" err="1">
                    <a:solidFill>
                      <a:srgbClr val="000000"/>
                    </a:solidFill>
                    <a:latin typeface="Courier New" pitchFamily="49" charset="0"/>
                  </a:rPr>
                  <a:t>malloc</a:t>
                </a:r>
                <a:r>
                  <a:rPr lang="en-GB" sz="1050" b="1" dirty="0">
                    <a:solidFill>
                      <a:srgbClr val="000000"/>
                    </a:solidFill>
                    <a:latin typeface="Helvetica" pitchFamily="34" charset="0"/>
                  </a:rPr>
                  <a:t>)</a:t>
                </a:r>
                <a:r>
                  <a:rPr lang="x-none" sz="1050" b="1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‏</a:t>
                </a:r>
                <a:endParaRPr lang="en-GB" sz="1050" b="1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6629400" y="4992705"/>
                <a:ext cx="1733803" cy="198739"/>
              </a:xfrm>
              <a:prstGeom prst="rect">
                <a:avLst/>
              </a:prstGeom>
              <a:solidFill>
                <a:srgbClr val="FFFF99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50" b="1" dirty="0">
                    <a:solidFill>
                      <a:srgbClr val="000000"/>
                    </a:solidFill>
                    <a:latin typeface="Helvetica" pitchFamily="34" charset="0"/>
                  </a:rPr>
                  <a:t>run-time heap (via </a:t>
                </a:r>
                <a:r>
                  <a:rPr lang="en-GB" sz="1050" b="1" dirty="0" err="1">
                    <a:solidFill>
                      <a:srgbClr val="000000"/>
                    </a:solidFill>
                    <a:latin typeface="Courier New" pitchFamily="49" charset="0"/>
                  </a:rPr>
                  <a:t>malloc</a:t>
                </a:r>
                <a:r>
                  <a:rPr lang="en-GB" sz="1050" b="1" dirty="0">
                    <a:solidFill>
                      <a:srgbClr val="000000"/>
                    </a:solidFill>
                    <a:latin typeface="Helvetica" pitchFamily="34" charset="0"/>
                  </a:rPr>
                  <a:t>)</a:t>
                </a:r>
                <a:r>
                  <a:rPr lang="x-none" sz="1050" b="1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‏</a:t>
                </a:r>
                <a:endParaRPr lang="en-GB" sz="1050" b="1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3" name="Rectangle 14"/>
              <p:cNvSpPr>
                <a:spLocks noChangeArrowheads="1"/>
              </p:cNvSpPr>
              <p:nvPr/>
            </p:nvSpPr>
            <p:spPr bwMode="auto">
              <a:xfrm>
                <a:off x="6629399" y="2786216"/>
                <a:ext cx="1733803" cy="381144"/>
              </a:xfrm>
              <a:prstGeom prst="rect">
                <a:avLst/>
              </a:prstGeom>
              <a:solidFill>
                <a:srgbClr val="C0C0C0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>
                <a:off x="6629400" y="1632626"/>
                <a:ext cx="1733803" cy="228600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50" b="1" dirty="0">
                    <a:solidFill>
                      <a:srgbClr val="000000"/>
                    </a:solidFill>
                    <a:latin typeface="Helvetica" pitchFamily="34" charset="0"/>
                  </a:rPr>
                  <a:t>kernel virtual memory</a:t>
                </a: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6628532" y="1860487"/>
                <a:ext cx="1733803" cy="229339"/>
              </a:xfrm>
              <a:prstGeom prst="rect">
                <a:avLst/>
              </a:prstGeom>
              <a:solidFill>
                <a:srgbClr val="C0C0C0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/>
            </p:nvSpPr>
            <p:spPr bwMode="auto">
              <a:xfrm>
                <a:off x="6629400" y="3167359"/>
                <a:ext cx="1733803" cy="231877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50" b="1" dirty="0" smtClean="0">
                    <a:solidFill>
                      <a:srgbClr val="000000"/>
                    </a:solidFill>
                    <a:latin typeface="Helvetica" pitchFamily="34" charset="0"/>
                  </a:rPr>
                  <a:t>Memory mapped devices</a:t>
                </a:r>
                <a:endParaRPr lang="en-GB" sz="1050" b="1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7555264" y="2786215"/>
                <a:ext cx="987" cy="24396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6629400" y="2321307"/>
                <a:ext cx="1733803" cy="229339"/>
              </a:xfrm>
              <a:prstGeom prst="rect">
                <a:avLst/>
              </a:prstGeom>
              <a:solidFill>
                <a:srgbClr val="C0C0C0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6628531" y="1403287"/>
              <a:ext cx="1733803" cy="229339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6628530" y="1174687"/>
              <a:ext cx="1733803" cy="22860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050" b="1" dirty="0" smtClean="0">
                  <a:solidFill>
                    <a:srgbClr val="000000"/>
                  </a:solidFill>
                  <a:latin typeface="Helvetica" pitchFamily="34" charset="0"/>
                </a:rPr>
                <a:t>VDSO</a:t>
              </a:r>
              <a:endParaRPr lang="en-GB" sz="1050" b="1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22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and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Most modern OS’s (Mach, Chorus, Windows XP, modern </a:t>
            </a:r>
            <a:r>
              <a:rPr lang="en-US" dirty="0" smtClean="0"/>
              <a:t>Unix (not </a:t>
            </a:r>
            <a:r>
              <a:rPr lang="en-US" dirty="0"/>
              <a:t>Linux)) therefore support two entities: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process</a:t>
            </a:r>
            <a:r>
              <a:rPr lang="en-US" dirty="0"/>
              <a:t>:</a:t>
            </a:r>
            <a:r>
              <a:rPr lang="en-US" dirty="0" smtClean="0"/>
              <a:t> defines </a:t>
            </a:r>
            <a:r>
              <a:rPr lang="en-US" dirty="0"/>
              <a:t>the address space and general </a:t>
            </a:r>
            <a:r>
              <a:rPr lang="en-US" dirty="0" smtClean="0"/>
              <a:t>process attributes </a:t>
            </a:r>
            <a:r>
              <a:rPr lang="en-US" dirty="0"/>
              <a:t>(such as open files, etc.)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Thread:</a:t>
            </a:r>
            <a:r>
              <a:rPr lang="en-US" dirty="0" smtClean="0"/>
              <a:t> defines </a:t>
            </a:r>
            <a:r>
              <a:rPr lang="en-US" dirty="0"/>
              <a:t>a sequential execution stream within </a:t>
            </a:r>
            <a:r>
              <a:rPr lang="en-US" dirty="0" smtClean="0"/>
              <a:t>a process</a:t>
            </a:r>
            <a:endParaRPr lang="en-US" dirty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>
                <a:solidFill>
                  <a:srgbClr val="0000FF"/>
                </a:solidFill>
              </a:rPr>
              <a:t>thread is bound to a single process</a:t>
            </a:r>
          </a:p>
          <a:p>
            <a:pPr lvl="1"/>
            <a:r>
              <a:rPr lang="en-US" dirty="0" smtClean="0"/>
              <a:t>But processes </a:t>
            </a:r>
            <a:r>
              <a:rPr lang="en-US" dirty="0"/>
              <a:t>can have multiple threads executing </a:t>
            </a:r>
            <a:r>
              <a:rPr lang="en-US" dirty="0" smtClean="0"/>
              <a:t>within them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haring </a:t>
            </a:r>
            <a:r>
              <a:rPr lang="en-US" dirty="0"/>
              <a:t>data between threads is </a:t>
            </a:r>
            <a:r>
              <a:rPr lang="en-US" dirty="0" smtClean="0"/>
              <a:t>easy: same </a:t>
            </a:r>
            <a:r>
              <a:rPr lang="en-US" dirty="0" smtClean="0"/>
              <a:t>address </a:t>
            </a:r>
            <a:r>
              <a:rPr lang="en-US" dirty="0" smtClean="0"/>
              <a:t>space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Threads </a:t>
            </a:r>
            <a:r>
              <a:rPr lang="en-US" dirty="0">
                <a:solidFill>
                  <a:srgbClr val="FF0000"/>
                </a:solidFill>
              </a:rPr>
              <a:t>become the unit of scheduling</a:t>
            </a:r>
          </a:p>
          <a:p>
            <a:pPr lvl="1"/>
            <a:r>
              <a:rPr lang="en-US" dirty="0" smtClean="0"/>
              <a:t>Processes </a:t>
            </a:r>
            <a:r>
              <a:rPr lang="en-US" dirty="0"/>
              <a:t>are just containers in which threads execute</a:t>
            </a:r>
          </a:p>
        </p:txBody>
      </p:sp>
    </p:spTree>
    <p:extLst>
      <p:ext uri="{BB962C8B-B14F-4D97-AF65-F5344CB8AC3E}">
        <p14:creationId xmlns:p14="http://schemas.microsoft.com/office/powerpoint/2010/main" val="320600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Threads also have execution states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239443" cy="35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2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53051"/>
            <a:ext cx="69342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User Threads   vs   Kernel Threads</a:t>
            </a:r>
            <a:endParaRPr lang="en-US" dirty="0"/>
          </a:p>
        </p:txBody>
      </p:sp>
      <p:pic>
        <p:nvPicPr>
          <p:cNvPr id="6146" name="Picture 2" descr="https://i.stack.imgur.com/MbfD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5715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5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OS now manages threads </a:t>
            </a:r>
            <a:r>
              <a:rPr lang="en-US" i="1" dirty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processes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ll </a:t>
            </a:r>
            <a:r>
              <a:rPr lang="en-US" dirty="0"/>
              <a:t>thread operations are implemented in the kernel</a:t>
            </a:r>
          </a:p>
          <a:p>
            <a:pPr lvl="1"/>
            <a:r>
              <a:rPr lang="en-US" dirty="0" smtClean="0"/>
              <a:t>OS </a:t>
            </a:r>
            <a:r>
              <a:rPr lang="en-US" dirty="0"/>
              <a:t>schedules all of the threads in a system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one thread in a process blocks (e.g., on I/O), the OS </a:t>
            </a:r>
            <a:r>
              <a:rPr lang="en-US" dirty="0" smtClean="0"/>
              <a:t>knows about </a:t>
            </a:r>
            <a:r>
              <a:rPr lang="en-US" dirty="0"/>
              <a:t>it, and can run other threads from that process</a:t>
            </a:r>
          </a:p>
          <a:p>
            <a:pPr lvl="2"/>
            <a:r>
              <a:rPr lang="en-US" dirty="0" smtClean="0"/>
              <a:t>possible </a:t>
            </a:r>
            <a:r>
              <a:rPr lang="en-US" dirty="0"/>
              <a:t>to overlap I/O and computation inside a process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Kernel </a:t>
            </a:r>
            <a:r>
              <a:rPr lang="en-US" dirty="0">
                <a:solidFill>
                  <a:srgbClr val="0000FF"/>
                </a:solidFill>
              </a:rPr>
              <a:t>threads are cheaper than processes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state to allocate and initialize</a:t>
            </a:r>
          </a:p>
          <a:p>
            <a:endParaRPr lang="en-US" dirty="0" smtClean="0"/>
          </a:p>
          <a:p>
            <a:r>
              <a:rPr lang="en-US" dirty="0" smtClean="0"/>
              <a:t>But</a:t>
            </a:r>
            <a:r>
              <a:rPr lang="en-US" dirty="0"/>
              <a:t>, they’re still pretty expensive for fine-grained </a:t>
            </a:r>
            <a:r>
              <a:rPr lang="en-US" dirty="0" smtClean="0"/>
              <a:t>use (e.g</a:t>
            </a:r>
            <a:r>
              <a:rPr lang="en-US" dirty="0"/>
              <a:t>., orders of magnitude more expensive than </a:t>
            </a:r>
            <a:r>
              <a:rPr lang="en-US" dirty="0" smtClean="0"/>
              <a:t>a procedure </a:t>
            </a:r>
            <a:r>
              <a:rPr lang="en-US" dirty="0"/>
              <a:t>call)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hread </a:t>
            </a:r>
            <a:r>
              <a:rPr lang="en-US" dirty="0"/>
              <a:t>operations are all system calls</a:t>
            </a:r>
          </a:p>
          <a:p>
            <a:pPr lvl="2"/>
            <a:r>
              <a:rPr lang="en-US" dirty="0" smtClean="0"/>
              <a:t>context </a:t>
            </a:r>
            <a:r>
              <a:rPr lang="en-US" dirty="0"/>
              <a:t>switch</a:t>
            </a:r>
          </a:p>
          <a:p>
            <a:pPr lvl="2"/>
            <a:r>
              <a:rPr lang="en-US" dirty="0" smtClean="0"/>
              <a:t>argument </a:t>
            </a:r>
            <a:r>
              <a:rPr lang="en-US" dirty="0"/>
              <a:t>checks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/>
              <a:t>maintain kernel state for each thread</a:t>
            </a:r>
          </a:p>
        </p:txBody>
      </p:sp>
    </p:spTree>
    <p:extLst>
      <p:ext uri="{BB962C8B-B14F-4D97-AF65-F5344CB8AC3E}">
        <p14:creationId xmlns:p14="http://schemas.microsoft.com/office/powerpoint/2010/main" val="989768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Like process context switch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rap </a:t>
            </a:r>
            <a:r>
              <a:rPr lang="en-US" dirty="0"/>
              <a:t>to kernel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ave </a:t>
            </a:r>
            <a:r>
              <a:rPr lang="en-US" dirty="0"/>
              <a:t>context of currently running thread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ush </a:t>
            </a:r>
            <a:r>
              <a:rPr lang="en-US" dirty="0"/>
              <a:t>machine state onto thread stack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estore </a:t>
            </a:r>
            <a:r>
              <a:rPr lang="en-US" dirty="0"/>
              <a:t>context of the next thread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op </a:t>
            </a:r>
            <a:r>
              <a:rPr lang="en-US" dirty="0"/>
              <a:t>machine state from next thread’s stack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 </a:t>
            </a:r>
            <a:r>
              <a:rPr lang="en-US" dirty="0"/>
              <a:t>as the new thread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xecution </a:t>
            </a:r>
            <a:r>
              <a:rPr lang="en-US" dirty="0"/>
              <a:t>resumes at PC of next thread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What’s </a:t>
            </a:r>
            <a:r>
              <a:rPr lang="en-US" dirty="0">
                <a:solidFill>
                  <a:srgbClr val="0000FF"/>
                </a:solidFill>
              </a:rPr>
              <a:t>not </a:t>
            </a:r>
            <a:r>
              <a:rPr lang="en-US" dirty="0" smtClean="0">
                <a:solidFill>
                  <a:srgbClr val="0000FF"/>
                </a:solidFill>
              </a:rPr>
              <a:t>done?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hange </a:t>
            </a:r>
            <a:r>
              <a:rPr lang="en-US" dirty="0">
                <a:solidFill>
                  <a:srgbClr val="FF0000"/>
                </a:solidFill>
              </a:rPr>
              <a:t>address space</a:t>
            </a:r>
          </a:p>
        </p:txBody>
      </p:sp>
    </p:spTree>
    <p:extLst>
      <p:ext uri="{BB962C8B-B14F-4D97-AF65-F5344CB8AC3E}">
        <p14:creationId xmlns:p14="http://schemas.microsoft.com/office/powerpoint/2010/main" val="151439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Level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 </a:t>
            </a:r>
            <a:r>
              <a:rPr lang="en-US" dirty="0">
                <a:solidFill>
                  <a:srgbClr val="0000FF"/>
                </a:solidFill>
              </a:rPr>
              <a:t>make threads cheap and fast, they need to </a:t>
            </a:r>
            <a:r>
              <a:rPr lang="en-US" dirty="0" smtClean="0">
                <a:solidFill>
                  <a:srgbClr val="0000FF"/>
                </a:solidFill>
              </a:rPr>
              <a:t>be implemented </a:t>
            </a:r>
            <a:r>
              <a:rPr lang="en-US" dirty="0">
                <a:solidFill>
                  <a:srgbClr val="0000FF"/>
                </a:solidFill>
              </a:rPr>
              <a:t>at the user level</a:t>
            </a:r>
          </a:p>
          <a:p>
            <a:pPr lvl="1"/>
            <a:r>
              <a:rPr lang="en-US" dirty="0" smtClean="0"/>
              <a:t>managed </a:t>
            </a:r>
            <a:r>
              <a:rPr lang="en-US" dirty="0"/>
              <a:t>entirely by user-level library, e.g. </a:t>
            </a:r>
            <a:r>
              <a:rPr lang="en-US" dirty="0" err="1"/>
              <a:t>libpthreads.a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User-level </a:t>
            </a:r>
            <a:r>
              <a:rPr lang="en-US" dirty="0">
                <a:solidFill>
                  <a:srgbClr val="FF0000"/>
                </a:solidFill>
              </a:rPr>
              <a:t>threads are small and fast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thread is represented simply by a PC, registers, </a:t>
            </a:r>
            <a:r>
              <a:rPr lang="en-US" dirty="0" smtClean="0"/>
              <a:t>a stack</a:t>
            </a:r>
            <a:r>
              <a:rPr lang="en-US" dirty="0"/>
              <a:t>, and a small thread control block (TCB)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/>
              <a:t>a thread, switching between threads, </a:t>
            </a:r>
            <a:r>
              <a:rPr lang="en-US" dirty="0" smtClean="0"/>
              <a:t>and synchronizing </a:t>
            </a:r>
            <a:r>
              <a:rPr lang="en-US" dirty="0"/>
              <a:t>threads are done via </a:t>
            </a:r>
            <a:r>
              <a:rPr lang="en-US" dirty="0" smtClean="0"/>
              <a:t>function calls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kernel involvement is necessary!</a:t>
            </a:r>
          </a:p>
          <a:p>
            <a:pPr lvl="1"/>
            <a:r>
              <a:rPr lang="en-US" dirty="0" smtClean="0"/>
              <a:t>user-level </a:t>
            </a:r>
            <a:r>
              <a:rPr lang="en-US" dirty="0"/>
              <a:t>thread operations can be 10-100x faster </a:t>
            </a:r>
            <a:r>
              <a:rPr lang="en-US" dirty="0" smtClean="0"/>
              <a:t>than kernel </a:t>
            </a:r>
            <a:r>
              <a:rPr lang="en-US" dirty="0"/>
              <a:t>threads as a </a:t>
            </a:r>
            <a:r>
              <a:rPr lang="en-US" dirty="0" smtClean="0"/>
              <a:t>result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user-level thread is managed by </a:t>
            </a:r>
            <a:r>
              <a:rPr lang="en-US" b="1" dirty="0" smtClean="0">
                <a:solidFill>
                  <a:srgbClr val="FF0000"/>
                </a:solidFill>
              </a:rPr>
              <a:t>a run-time </a:t>
            </a:r>
            <a:r>
              <a:rPr lang="en-US" b="1" dirty="0">
                <a:solidFill>
                  <a:srgbClr val="FF0000"/>
                </a:solidFill>
              </a:rPr>
              <a:t>system</a:t>
            </a:r>
          </a:p>
          <a:p>
            <a:pPr lvl="1"/>
            <a:r>
              <a:rPr lang="en-US" dirty="0" smtClean="0"/>
              <a:t>user-level </a:t>
            </a:r>
            <a:r>
              <a:rPr lang="en-US" dirty="0"/>
              <a:t>code that is linked with your program</a:t>
            </a:r>
          </a:p>
        </p:txBody>
      </p:sp>
    </p:spTree>
    <p:extLst>
      <p:ext uri="{BB962C8B-B14F-4D97-AF65-F5344CB8AC3E}">
        <p14:creationId xmlns:p14="http://schemas.microsoft.com/office/powerpoint/2010/main" val="222396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Like process context switch</a:t>
            </a: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trap </a:t>
            </a:r>
            <a:r>
              <a:rPr lang="en-US" strike="sngStrike" dirty="0">
                <a:solidFill>
                  <a:srgbClr val="FF0000"/>
                </a:solidFill>
              </a:rPr>
              <a:t>to kernel</a:t>
            </a:r>
          </a:p>
          <a:p>
            <a:pPr lvl="1"/>
            <a:r>
              <a:rPr lang="en-US" dirty="0" smtClean="0"/>
              <a:t>save </a:t>
            </a:r>
            <a:r>
              <a:rPr lang="en-US" dirty="0"/>
              <a:t>context of currently running thread</a:t>
            </a:r>
          </a:p>
          <a:p>
            <a:pPr lvl="2"/>
            <a:r>
              <a:rPr lang="en-US" dirty="0" smtClean="0"/>
              <a:t>push </a:t>
            </a:r>
            <a:r>
              <a:rPr lang="en-US" dirty="0"/>
              <a:t>machine state onto thread stack</a:t>
            </a:r>
          </a:p>
          <a:p>
            <a:pPr lvl="1"/>
            <a:r>
              <a:rPr lang="en-US" dirty="0" smtClean="0"/>
              <a:t>restore </a:t>
            </a:r>
            <a:r>
              <a:rPr lang="en-US" dirty="0"/>
              <a:t>context of the next thread</a:t>
            </a:r>
          </a:p>
          <a:p>
            <a:pPr lvl="2"/>
            <a:r>
              <a:rPr lang="en-US" dirty="0" smtClean="0"/>
              <a:t>pop </a:t>
            </a:r>
            <a:r>
              <a:rPr lang="en-US" dirty="0"/>
              <a:t>machine state from next thread’s stack</a:t>
            </a:r>
          </a:p>
          <a:p>
            <a:pPr lvl="1"/>
            <a:r>
              <a:rPr lang="en-US" dirty="0" smtClean="0"/>
              <a:t>return </a:t>
            </a:r>
            <a:r>
              <a:rPr lang="en-US" dirty="0"/>
              <a:t>as the new thread</a:t>
            </a:r>
          </a:p>
          <a:p>
            <a:pPr lvl="2"/>
            <a:r>
              <a:rPr lang="en-US" dirty="0" smtClean="0"/>
              <a:t>execution </a:t>
            </a:r>
            <a:r>
              <a:rPr lang="en-US" dirty="0"/>
              <a:t>resumes at PC of next thread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What’s </a:t>
            </a:r>
            <a:r>
              <a:rPr lang="en-US" dirty="0">
                <a:solidFill>
                  <a:srgbClr val="0000FF"/>
                </a:solidFill>
              </a:rPr>
              <a:t>not done: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address space</a:t>
            </a:r>
          </a:p>
        </p:txBody>
      </p:sp>
    </p:spTree>
    <p:extLst>
      <p:ext uri="{BB962C8B-B14F-4D97-AF65-F5344CB8AC3E}">
        <p14:creationId xmlns:p14="http://schemas.microsoft.com/office/powerpoint/2010/main" val="1911776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 process executes </a:t>
            </a: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code in the address </a:t>
            </a:r>
            <a:r>
              <a:rPr lang="en-US" dirty="0" smtClean="0">
                <a:solidFill>
                  <a:srgbClr val="0000FF"/>
                </a:solidFill>
              </a:rPr>
              <a:t>space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Process:</a:t>
            </a:r>
            <a:r>
              <a:rPr lang="en-US" i="1" dirty="0" smtClean="0"/>
              <a:t> t</a:t>
            </a:r>
            <a:r>
              <a:rPr lang="en-US" dirty="0" smtClean="0"/>
              <a:t>he </a:t>
            </a:r>
            <a:r>
              <a:rPr lang="en-US" dirty="0"/>
              <a:t>kernel-controlled executable entity associated with the address </a:t>
            </a:r>
            <a:r>
              <a:rPr lang="en-US" dirty="0" smtClean="0"/>
              <a:t>space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This </a:t>
            </a:r>
            <a:r>
              <a:rPr lang="en-US" dirty="0">
                <a:solidFill>
                  <a:srgbClr val="FF0000"/>
                </a:solidFill>
              </a:rPr>
              <a:t>code includes the thread support library and </a:t>
            </a:r>
            <a:r>
              <a:rPr lang="en-US" dirty="0" smtClean="0">
                <a:solidFill>
                  <a:srgbClr val="FF0000"/>
                </a:solidFill>
              </a:rPr>
              <a:t>its associated </a:t>
            </a:r>
            <a:r>
              <a:rPr lang="en-US" dirty="0">
                <a:solidFill>
                  <a:srgbClr val="FF0000"/>
                </a:solidFill>
              </a:rPr>
              <a:t>thread </a:t>
            </a:r>
            <a:r>
              <a:rPr lang="en-US" dirty="0" smtClean="0">
                <a:solidFill>
                  <a:srgbClr val="FF0000"/>
                </a:solidFill>
              </a:rPr>
              <a:t>scheduler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thread scheduler determines when a thread runs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uses queues to keep track of what threads are doing: </a:t>
            </a:r>
            <a:r>
              <a:rPr lang="en-US" dirty="0" smtClean="0"/>
              <a:t>run, ready</a:t>
            </a:r>
            <a:r>
              <a:rPr lang="en-US" dirty="0"/>
              <a:t>, wait</a:t>
            </a:r>
          </a:p>
          <a:p>
            <a:pPr lvl="2"/>
            <a:r>
              <a:rPr lang="en-US" dirty="0" smtClean="0"/>
              <a:t>just </a:t>
            </a:r>
            <a:r>
              <a:rPr lang="en-US" dirty="0"/>
              <a:t>like the OS and processes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>
                <a:solidFill>
                  <a:srgbClr val="FF0000"/>
                </a:solidFill>
              </a:rPr>
              <a:t>, implemented at user-level as a library</a:t>
            </a:r>
          </a:p>
        </p:txBody>
      </p:sp>
    </p:spTree>
    <p:extLst>
      <p:ext uri="{BB962C8B-B14F-4D97-AF65-F5344CB8AC3E}">
        <p14:creationId xmlns:p14="http://schemas.microsoft.com/office/powerpoint/2010/main" val="247256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46" y="2417013"/>
            <a:ext cx="7960455" cy="1947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9772" y="3507748"/>
            <a:ext cx="7095482" cy="624944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2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657579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82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ULTs Pros and Cons</a:t>
            </a:r>
          </a:p>
        </p:txBody>
      </p:sp>
      <p:sp>
        <p:nvSpPr>
          <p:cNvPr id="808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114800" cy="4953000"/>
          </a:xfrm>
        </p:spPr>
        <p:txBody>
          <a:bodyPr>
            <a:normAutofit fontScale="925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Advantages</a:t>
            </a:r>
          </a:p>
          <a:p>
            <a:pPr>
              <a:defRPr/>
            </a:pPr>
            <a:r>
              <a:rPr lang="en-US" sz="2400" dirty="0" smtClean="0"/>
              <a:t>Thread switching does not involve the kernel – no need for mode switching</a:t>
            </a:r>
          </a:p>
          <a:p>
            <a:pPr lvl="1">
              <a:defRPr/>
            </a:pPr>
            <a:r>
              <a:rPr lang="en-US" sz="2000" dirty="0" smtClean="0"/>
              <a:t>Fast context switch time,</a:t>
            </a:r>
          </a:p>
          <a:p>
            <a:pPr>
              <a:defRPr/>
            </a:pPr>
            <a:r>
              <a:rPr lang="en-US" sz="2400" dirty="0" smtClean="0"/>
              <a:t>Threads semantics are defined by application </a:t>
            </a:r>
          </a:p>
          <a:p>
            <a:pPr>
              <a:defRPr/>
            </a:pPr>
            <a:r>
              <a:rPr lang="en-US" sz="2400" dirty="0" smtClean="0"/>
              <a:t>Scheduling can be application specific</a:t>
            </a:r>
          </a:p>
          <a:p>
            <a:pPr lvl="1">
              <a:defRPr/>
            </a:pPr>
            <a:r>
              <a:rPr lang="en-US" sz="2000" dirty="0"/>
              <a:t>B</a:t>
            </a:r>
            <a:r>
              <a:rPr lang="en-US" sz="2000" dirty="0" smtClean="0"/>
              <a:t>est algorithm </a:t>
            </a:r>
            <a:r>
              <a:rPr lang="en-US" sz="2000" dirty="0"/>
              <a:t> </a:t>
            </a:r>
            <a:r>
              <a:rPr lang="en-US" sz="2000" dirty="0" smtClean="0"/>
              <a:t>can be selected </a:t>
            </a:r>
          </a:p>
          <a:p>
            <a:pPr>
              <a:defRPr/>
            </a:pPr>
            <a:r>
              <a:rPr lang="en-US" sz="2400" dirty="0" smtClean="0"/>
              <a:t>ULTs are highly portable – Only a thread library is needed</a:t>
            </a:r>
            <a:endParaRPr lang="en-US" sz="2400" dirty="0"/>
          </a:p>
        </p:txBody>
      </p:sp>
      <p:sp>
        <p:nvSpPr>
          <p:cNvPr id="8090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5008563" y="1371600"/>
            <a:ext cx="3983037" cy="4953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Disadvantages</a:t>
            </a:r>
          </a:p>
          <a:p>
            <a:pPr>
              <a:defRPr/>
            </a:pPr>
            <a:r>
              <a:rPr lang="en-US" sz="2400" dirty="0" smtClean="0"/>
              <a:t>Most system calls are blocking for processes</a:t>
            </a:r>
          </a:p>
          <a:p>
            <a:pPr lvl="1">
              <a:defRPr/>
            </a:pPr>
            <a:r>
              <a:rPr lang="en-US" sz="2000" dirty="0"/>
              <a:t>A</a:t>
            </a:r>
            <a:r>
              <a:rPr lang="en-US" sz="2000" dirty="0" smtClean="0"/>
              <a:t>ll threads within a process will be implicitly blocked</a:t>
            </a:r>
          </a:p>
          <a:p>
            <a:pPr lvl="1">
              <a:defRPr/>
            </a:pPr>
            <a:r>
              <a:rPr lang="en-US" sz="2000" dirty="0" smtClean="0"/>
              <a:t>Waste of resource and decreased performance </a:t>
            </a:r>
          </a:p>
          <a:p>
            <a:pPr>
              <a:defRPr/>
            </a:pPr>
            <a:r>
              <a:rPr lang="en-US" sz="2400" dirty="0" smtClean="0"/>
              <a:t>The kernel can only assign processors to processes. </a:t>
            </a:r>
          </a:p>
          <a:p>
            <a:pPr lvl="1">
              <a:defRPr/>
            </a:pPr>
            <a:r>
              <a:rPr lang="en-US" sz="2000" dirty="0" smtClean="0"/>
              <a:t>Two threads within the same process cannot run simultaneously on two processors</a:t>
            </a:r>
            <a:endParaRPr lang="en-US" sz="2000" dirty="0"/>
          </a:p>
        </p:txBody>
      </p:sp>
      <p:cxnSp>
        <p:nvCxnSpPr>
          <p:cNvPr id="43013" name="Straight Connector 7"/>
          <p:cNvCxnSpPr>
            <a:cxnSpLocks noChangeShapeType="1"/>
          </p:cNvCxnSpPr>
          <p:nvPr/>
        </p:nvCxnSpPr>
        <p:spPr bwMode="auto">
          <a:xfrm>
            <a:off x="4495800" y="1524000"/>
            <a:ext cx="0" cy="48768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047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25438"/>
            <a:ext cx="7848600" cy="741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KLT Pros and Cons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4095750" cy="5257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Advantages</a:t>
            </a:r>
          </a:p>
          <a:p>
            <a:pPr>
              <a:defRPr/>
            </a:pPr>
            <a:r>
              <a:rPr lang="en-US" sz="2400" dirty="0" smtClean="0"/>
              <a:t>The kernel can schedule multiple threads of the same process on multiple processors</a:t>
            </a:r>
          </a:p>
          <a:p>
            <a:pPr>
              <a:defRPr/>
            </a:pPr>
            <a:r>
              <a:rPr lang="en-US" sz="2400" dirty="0" smtClean="0"/>
              <a:t>Blocking at thread level, not process level</a:t>
            </a:r>
          </a:p>
          <a:p>
            <a:pPr lvl="1">
              <a:defRPr/>
            </a:pPr>
            <a:r>
              <a:rPr lang="en-US" sz="2200" dirty="0" smtClean="0"/>
              <a:t>If a thread blocks, the CPU can be assigned to another thread in the same process</a:t>
            </a:r>
          </a:p>
          <a:p>
            <a:pPr>
              <a:defRPr/>
            </a:pPr>
            <a:r>
              <a:rPr lang="en-US" sz="2400" dirty="0" smtClean="0"/>
              <a:t>Even the kernel routines can be multithreaded</a:t>
            </a:r>
            <a:endParaRPr lang="en-US" sz="2400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371600"/>
            <a:ext cx="386715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Disadvantages</a:t>
            </a:r>
          </a:p>
          <a:p>
            <a:r>
              <a:rPr lang="en-US" altLang="en-US" sz="2400" dirty="0" smtClean="0"/>
              <a:t>Thread switching </a:t>
            </a:r>
            <a:r>
              <a:rPr lang="en-US" altLang="en-US" sz="2400" b="1" dirty="0" smtClean="0"/>
              <a:t>always </a:t>
            </a:r>
            <a:r>
              <a:rPr lang="en-US" altLang="en-US" sz="2400" dirty="0" smtClean="0"/>
              <a:t>involves the kernel</a:t>
            </a:r>
          </a:p>
          <a:p>
            <a:pPr lvl="1"/>
            <a:r>
              <a:rPr lang="en-US" altLang="en-US" sz="2000" dirty="0" smtClean="0"/>
              <a:t>This means two mode switches per thread switch are required</a:t>
            </a:r>
          </a:p>
          <a:p>
            <a:r>
              <a:rPr lang="en-US" altLang="en-US" sz="2400" dirty="0" smtClean="0"/>
              <a:t>KTLs switching is  </a:t>
            </a:r>
            <a:r>
              <a:rPr lang="en-US" altLang="en-US" sz="2400" b="1" dirty="0" smtClean="0"/>
              <a:t>slower</a:t>
            </a:r>
            <a:r>
              <a:rPr lang="en-US" altLang="en-US" sz="2400" dirty="0" smtClean="0"/>
              <a:t> compared ULTs</a:t>
            </a:r>
          </a:p>
          <a:p>
            <a:pPr lvl="1"/>
            <a:r>
              <a:rPr lang="en-US" altLang="en-US" sz="2200" dirty="0" smtClean="0"/>
              <a:t>Still </a:t>
            </a:r>
            <a:r>
              <a:rPr lang="en-US" altLang="en-US" sz="2200" b="1" dirty="0" smtClean="0"/>
              <a:t>faster </a:t>
            </a:r>
            <a:r>
              <a:rPr lang="en-US" altLang="en-US" sz="2200" dirty="0" smtClean="0"/>
              <a:t>than a full process switch</a:t>
            </a:r>
          </a:p>
        </p:txBody>
      </p:sp>
      <p:cxnSp>
        <p:nvCxnSpPr>
          <p:cNvPr id="44037" name="Straight Connector 5"/>
          <p:cNvCxnSpPr>
            <a:cxnSpLocks noChangeShapeType="1"/>
          </p:cNvCxnSpPr>
          <p:nvPr/>
        </p:nvCxnSpPr>
        <p:spPr bwMode="auto">
          <a:xfrm>
            <a:off x="4876800" y="1524000"/>
            <a:ext cx="0" cy="48768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284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pthread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This is taken from the POSIX </a:t>
            </a:r>
            <a:r>
              <a:rPr lang="en-US" dirty="0" err="1">
                <a:solidFill>
                  <a:srgbClr val="0000FF"/>
                </a:solidFill>
              </a:rPr>
              <a:t>pthreads</a:t>
            </a:r>
            <a:r>
              <a:rPr lang="en-US" dirty="0">
                <a:solidFill>
                  <a:srgbClr val="0000FF"/>
                </a:solidFill>
              </a:rPr>
              <a:t> API: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err="1">
                <a:solidFill>
                  <a:srgbClr val="FF0000"/>
                </a:solidFill>
              </a:rPr>
              <a:t>pthread_create</a:t>
            </a:r>
            <a:r>
              <a:rPr lang="en-US" dirty="0">
                <a:solidFill>
                  <a:srgbClr val="FF0000"/>
                </a:solidFill>
              </a:rPr>
              <a:t>(attributes, </a:t>
            </a:r>
            <a:r>
              <a:rPr lang="en-US" dirty="0" err="1">
                <a:solidFill>
                  <a:srgbClr val="FF0000"/>
                </a:solidFill>
              </a:rPr>
              <a:t>start_procedure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dirty="0" smtClean="0"/>
              <a:t>creates </a:t>
            </a:r>
            <a:r>
              <a:rPr lang="en-US" dirty="0"/>
              <a:t>a new thread of control</a:t>
            </a:r>
          </a:p>
          <a:p>
            <a:pPr lvl="2"/>
            <a:r>
              <a:rPr lang="en-US" dirty="0" smtClean="0"/>
              <a:t>new </a:t>
            </a:r>
            <a:r>
              <a:rPr lang="en-US" dirty="0"/>
              <a:t>thread begins executing at </a:t>
            </a:r>
            <a:r>
              <a:rPr lang="en-US" dirty="0" err="1"/>
              <a:t>start_procedure</a:t>
            </a:r>
            <a:endParaRPr lang="en-US" dirty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pthread_cond_wait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condition_variable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calling thread blocks, sometimes called </a:t>
            </a:r>
            <a:r>
              <a:rPr lang="en-US" dirty="0" err="1"/>
              <a:t>thread_block</a:t>
            </a:r>
            <a:r>
              <a:rPr lang="en-US" dirty="0"/>
              <a:t>()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pthread_signal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condition_variable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dirty="0" smtClean="0"/>
              <a:t>starts </a:t>
            </a:r>
            <a:r>
              <a:rPr lang="en-US" dirty="0"/>
              <a:t>the thread waiting on the condition variable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pthread_exit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  <a:p>
            <a:pPr lvl="2"/>
            <a:r>
              <a:rPr lang="en-US" dirty="0" smtClean="0"/>
              <a:t>terminates </a:t>
            </a:r>
            <a:r>
              <a:rPr lang="en-US" dirty="0"/>
              <a:t>the calling thread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pthread_join</a:t>
            </a:r>
            <a:r>
              <a:rPr lang="en-US" dirty="0" smtClean="0">
                <a:solidFill>
                  <a:srgbClr val="FF0000"/>
                </a:solidFill>
              </a:rPr>
              <a:t>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dirty="0" smtClean="0"/>
              <a:t>waits </a:t>
            </a:r>
            <a:r>
              <a:rPr lang="en-US" dirty="0"/>
              <a:t>for the named thread to terminate</a:t>
            </a:r>
          </a:p>
        </p:txBody>
      </p:sp>
    </p:spTree>
    <p:extLst>
      <p:ext uri="{BB962C8B-B14F-4D97-AF65-F5344CB8AC3E}">
        <p14:creationId xmlns:p14="http://schemas.microsoft.com/office/powerpoint/2010/main" val="1691334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Preemption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Strategy 1:</a:t>
            </a:r>
            <a:r>
              <a:rPr lang="en-US" dirty="0"/>
              <a:t> </a:t>
            </a:r>
            <a:r>
              <a:rPr lang="en-US" dirty="0" smtClean="0">
                <a:solidFill>
                  <a:srgbClr val="0000FF"/>
                </a:solidFill>
              </a:rPr>
              <a:t>Force </a:t>
            </a:r>
            <a:r>
              <a:rPr lang="en-US" dirty="0">
                <a:solidFill>
                  <a:srgbClr val="0000FF"/>
                </a:solidFill>
              </a:rPr>
              <a:t>everyone to cooperate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thread willingly gives up the CPU by calling yield()</a:t>
            </a:r>
          </a:p>
          <a:p>
            <a:pPr lvl="1"/>
            <a:r>
              <a:rPr lang="en-US" dirty="0" smtClean="0"/>
              <a:t>yield</a:t>
            </a:r>
            <a:r>
              <a:rPr lang="en-US" dirty="0"/>
              <a:t>() calls into the scheduler, which context switches </a:t>
            </a:r>
            <a:r>
              <a:rPr lang="en-US" dirty="0" smtClean="0"/>
              <a:t>to another </a:t>
            </a:r>
            <a:r>
              <a:rPr lang="en-US" dirty="0"/>
              <a:t>ready thread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happens if a thread never calls yield</a:t>
            </a:r>
            <a:r>
              <a:rPr lang="en-US" dirty="0" smtClean="0"/>
              <a:t>()?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Strategy </a:t>
            </a:r>
            <a:r>
              <a:rPr lang="en-US" dirty="0">
                <a:solidFill>
                  <a:srgbClr val="FF0000"/>
                </a:solidFill>
              </a:rPr>
              <a:t>2:</a:t>
            </a:r>
            <a:r>
              <a:rPr lang="en-US" dirty="0"/>
              <a:t> </a:t>
            </a:r>
            <a:r>
              <a:rPr lang="en-US" dirty="0" smtClean="0">
                <a:solidFill>
                  <a:srgbClr val="0000FF"/>
                </a:solidFill>
              </a:rPr>
              <a:t>Use </a:t>
            </a:r>
            <a:r>
              <a:rPr lang="en-US" dirty="0">
                <a:solidFill>
                  <a:srgbClr val="0000FF"/>
                </a:solidFill>
              </a:rPr>
              <a:t>preemption</a:t>
            </a:r>
          </a:p>
          <a:p>
            <a:pPr lvl="1"/>
            <a:r>
              <a:rPr lang="en-US" dirty="0" smtClean="0"/>
              <a:t>Scheduler </a:t>
            </a:r>
            <a:r>
              <a:rPr lang="en-US" dirty="0"/>
              <a:t>requests that a timer interrupt be delivered by </a:t>
            </a:r>
            <a:r>
              <a:rPr lang="en-US" dirty="0" smtClean="0"/>
              <a:t>the OS </a:t>
            </a:r>
            <a:r>
              <a:rPr lang="en-US" dirty="0"/>
              <a:t>periodically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delivered as a UNIX signal (man signal)</a:t>
            </a:r>
          </a:p>
          <a:p>
            <a:pPr lvl="2"/>
            <a:r>
              <a:rPr lang="en-US" dirty="0" smtClean="0"/>
              <a:t>Signals </a:t>
            </a:r>
            <a:r>
              <a:rPr lang="en-US" dirty="0"/>
              <a:t>are just like software interrupts, but delivered to </a:t>
            </a:r>
            <a:r>
              <a:rPr lang="en-US" dirty="0" err="1" smtClean="0"/>
              <a:t>userlevel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/>
              <a:t>the OS instead of delivered to OS by hardware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each timer interrupt, scheduler gains control and </a:t>
            </a:r>
            <a:r>
              <a:rPr lang="en-US" dirty="0" smtClean="0"/>
              <a:t>context switches </a:t>
            </a:r>
            <a:r>
              <a:rPr lang="en-US" dirty="0"/>
              <a:t>as appropriate</a:t>
            </a:r>
          </a:p>
        </p:txBody>
      </p:sp>
    </p:spTree>
    <p:extLst>
      <p:ext uri="{BB962C8B-B14F-4D97-AF65-F5344CB8AC3E}">
        <p14:creationId xmlns:p14="http://schemas.microsoft.com/office/powerpoint/2010/main" val="3844369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Cooperative </a:t>
            </a:r>
            <a:r>
              <a:rPr lang="en-US" dirty="0"/>
              <a:t>threads use non pre-emptive </a:t>
            </a:r>
            <a:r>
              <a:rPr lang="en-US" dirty="0" smtClean="0"/>
              <a:t>scheduling</a:t>
            </a:r>
          </a:p>
          <a:p>
            <a:endParaRPr lang="en-US" dirty="0"/>
          </a:p>
          <a:p>
            <a:r>
              <a:rPr lang="en-US" dirty="0" smtClean="0"/>
              <a:t>Advantages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Simple</a:t>
            </a:r>
            <a:endParaRPr lang="en-US" dirty="0"/>
          </a:p>
          <a:p>
            <a:pPr lvl="2"/>
            <a:r>
              <a:rPr lang="en-US" dirty="0" smtClean="0"/>
              <a:t>Scientific </a:t>
            </a:r>
            <a:r>
              <a:rPr lang="en-US" dirty="0" smtClean="0"/>
              <a:t>apps</a:t>
            </a:r>
            <a:endParaRPr lang="en-US" dirty="0"/>
          </a:p>
          <a:p>
            <a:r>
              <a:rPr lang="en-US" dirty="0" smtClean="0"/>
              <a:t>Disadvantages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badly written code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Scheduler </a:t>
            </a:r>
            <a:r>
              <a:rPr lang="en-US" dirty="0">
                <a:solidFill>
                  <a:srgbClr val="0000FF"/>
                </a:solidFill>
              </a:rPr>
              <a:t>gets invoked only when Yield is called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>
                <a:solidFill>
                  <a:srgbClr val="0000FF"/>
                </a:solidFill>
              </a:rPr>
              <a:t>thread could yield the processor when it blocks for </a:t>
            </a:r>
            <a:r>
              <a:rPr lang="en-US" dirty="0" smtClean="0">
                <a:solidFill>
                  <a:srgbClr val="0000FF"/>
                </a:solidFill>
              </a:rPr>
              <a:t>I/O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Does this lock the system?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48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and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The kernel thread </a:t>
            </a:r>
            <a:r>
              <a:rPr lang="en-US" dirty="0" smtClean="0">
                <a:solidFill>
                  <a:srgbClr val="0000FF"/>
                </a:solidFill>
              </a:rPr>
              <a:t>issuing an I/O request blocks until the request completes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Blocked by the </a:t>
            </a:r>
            <a:r>
              <a:rPr lang="en-US" b="1" dirty="0" smtClean="0">
                <a:solidFill>
                  <a:srgbClr val="FF0000"/>
                </a:solidFill>
              </a:rPr>
              <a:t>kernel</a:t>
            </a:r>
            <a:r>
              <a:rPr lang="en-US" dirty="0" smtClean="0">
                <a:solidFill>
                  <a:srgbClr val="FF0000"/>
                </a:solidFill>
              </a:rPr>
              <a:t> scheduler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How to address this?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ne </a:t>
            </a:r>
            <a:r>
              <a:rPr lang="en-US" dirty="0">
                <a:solidFill>
                  <a:srgbClr val="FF0000"/>
                </a:solidFill>
              </a:rPr>
              <a:t>kernel thread </a:t>
            </a:r>
            <a:r>
              <a:rPr lang="en-US" dirty="0" smtClean="0">
                <a:solidFill>
                  <a:srgbClr val="FF0000"/>
                </a:solidFill>
              </a:rPr>
              <a:t>for each us</a:t>
            </a:r>
            <a:r>
              <a:rPr lang="en-US" dirty="0" smtClean="0">
                <a:solidFill>
                  <a:srgbClr val="FF0000"/>
                </a:solidFill>
              </a:rPr>
              <a:t>er </a:t>
            </a:r>
            <a:r>
              <a:rPr lang="en-US" dirty="0" smtClean="0">
                <a:solidFill>
                  <a:srgbClr val="FF0000"/>
                </a:solidFill>
              </a:rPr>
              <a:t>level thread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“</a:t>
            </a:r>
            <a:r>
              <a:rPr lang="en-US" dirty="0"/>
              <a:t>common case” operations (e.g., synchronization) would </a:t>
            </a:r>
            <a:r>
              <a:rPr lang="en-US" dirty="0" smtClean="0"/>
              <a:t>be </a:t>
            </a:r>
            <a:r>
              <a:rPr lang="en-US" dirty="0" smtClean="0"/>
              <a:t>quick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Limited-size </a:t>
            </a:r>
            <a:r>
              <a:rPr lang="en-US" dirty="0">
                <a:solidFill>
                  <a:srgbClr val="FF0000"/>
                </a:solidFill>
              </a:rPr>
              <a:t>“pool” of kernel </a:t>
            </a:r>
            <a:r>
              <a:rPr lang="en-US" dirty="0" smtClean="0">
                <a:solidFill>
                  <a:srgbClr val="FF0000"/>
                </a:solidFill>
              </a:rPr>
              <a:t>threads </a:t>
            </a:r>
            <a:r>
              <a:rPr lang="en-US" dirty="0" smtClean="0">
                <a:solidFill>
                  <a:srgbClr val="FF0000"/>
                </a:solidFill>
              </a:rPr>
              <a:t>for all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user-level </a:t>
            </a:r>
            <a:r>
              <a:rPr lang="en-US" dirty="0" smtClean="0">
                <a:solidFill>
                  <a:srgbClr val="FF0000"/>
                </a:solidFill>
              </a:rPr>
              <a:t>threads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The </a:t>
            </a:r>
            <a:r>
              <a:rPr lang="en-US" dirty="0"/>
              <a:t>kernel will be scheduling its threads obliviously to </a:t>
            </a:r>
            <a:r>
              <a:rPr lang="en-US" dirty="0" smtClean="0"/>
              <a:t>what’s going </a:t>
            </a:r>
            <a:r>
              <a:rPr lang="en-US" dirty="0"/>
              <a:t>on at user-level</a:t>
            </a:r>
          </a:p>
        </p:txBody>
      </p:sp>
    </p:spTree>
    <p:extLst>
      <p:ext uri="{BB962C8B-B14F-4D97-AF65-F5344CB8AC3E}">
        <p14:creationId xmlns:p14="http://schemas.microsoft.com/office/powerpoint/2010/main" val="808428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Combined ULTs and KLTs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Solaris Approach</a:t>
            </a:r>
          </a:p>
        </p:txBody>
      </p:sp>
    </p:spTree>
    <p:extLst>
      <p:ext uri="{BB962C8B-B14F-4D97-AF65-F5344CB8AC3E}">
        <p14:creationId xmlns:p14="http://schemas.microsoft.com/office/powerpoint/2010/main" val="14242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288" y="325438"/>
            <a:ext cx="7885112" cy="741362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mtClean="0"/>
              <a:t>Combined ULT/KLT Approaches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19200"/>
            <a:ext cx="4648200" cy="5410200"/>
          </a:xfrm>
          <a:noFill/>
        </p:spPr>
        <p:txBody>
          <a:bodyPr/>
          <a:lstStyle/>
          <a:p>
            <a:endParaRPr lang="en-US" altLang="en-US" sz="2400" dirty="0" smtClean="0"/>
          </a:p>
          <a:p>
            <a:r>
              <a:rPr lang="en-US" altLang="en-US" sz="2400" dirty="0" smtClean="0"/>
              <a:t>Thread creation done in the user space</a:t>
            </a:r>
          </a:p>
          <a:p>
            <a:r>
              <a:rPr lang="en-US" altLang="en-US" sz="2400" dirty="0" smtClean="0"/>
              <a:t>Bulk of thread scheduling and synchronization done in user space</a:t>
            </a:r>
          </a:p>
          <a:p>
            <a:r>
              <a:rPr lang="en-US" altLang="en-US" sz="2400" dirty="0" smtClean="0"/>
              <a:t>ULT’s mapped onto KLT’s</a:t>
            </a:r>
          </a:p>
          <a:p>
            <a:pPr lvl="1"/>
            <a:r>
              <a:rPr lang="en-US" altLang="en-US" sz="2200" dirty="0" smtClean="0"/>
              <a:t>The programmer may adjust the number of KLTs</a:t>
            </a:r>
          </a:p>
          <a:p>
            <a:r>
              <a:rPr lang="en-US" altLang="en-US" sz="2400" dirty="0" smtClean="0"/>
              <a:t>KLT’s may be assigned to processors</a:t>
            </a:r>
          </a:p>
          <a:p>
            <a:r>
              <a:rPr lang="en-US" altLang="en-US" sz="2400" dirty="0" smtClean="0"/>
              <a:t>Combines the best of both approaches</a:t>
            </a:r>
          </a:p>
        </p:txBody>
      </p:sp>
      <p:graphicFrame>
        <p:nvGraphicFramePr>
          <p:cNvPr id="4608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410200" y="1752600"/>
          <a:ext cx="3584575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Artwork" r:id="rId4" imgW="2914286" imgH="3134162" progId="Adobe.Illustrator.7">
                  <p:embed/>
                </p:oleObj>
              </mc:Choice>
              <mc:Fallback>
                <p:oleObj name="Artwork" r:id="rId4" imgW="2914286" imgH="3134162" progId="Adobe.Illustrator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3584575" cy="385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486400" y="5791200"/>
            <a:ext cx="34067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" charset="0"/>
              </a:rPr>
              <a:t>“Many-to-Many” Model</a:t>
            </a:r>
          </a:p>
        </p:txBody>
      </p:sp>
    </p:spTree>
    <p:extLst>
      <p:ext uri="{BB962C8B-B14F-4D97-AF65-F5344CB8AC3E}">
        <p14:creationId xmlns:p14="http://schemas.microsoft.com/office/powerpoint/2010/main" val="970730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288" y="325438"/>
            <a:ext cx="7885112" cy="665162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mtClean="0"/>
              <a:t>Solaris Process Structure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219200"/>
            <a:ext cx="7886700" cy="4876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Process includes the user’s address space, stack, and process control block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User-level threads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– Threads library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Library supports for application parallelism</a:t>
            </a:r>
          </a:p>
          <a:p>
            <a:pPr lvl="1">
              <a:defRPr/>
            </a:pPr>
            <a:r>
              <a:rPr lang="en-US" dirty="0" smtClean="0"/>
              <a:t>Invisible </a:t>
            </a:r>
            <a:r>
              <a:rPr lang="en-US" dirty="0"/>
              <a:t>to the OS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Kernel </a:t>
            </a:r>
            <a:r>
              <a:rPr lang="en-US" b="1" dirty="0">
                <a:solidFill>
                  <a:srgbClr val="FF0000"/>
                </a:solidFill>
              </a:rPr>
              <a:t>threads</a:t>
            </a:r>
          </a:p>
          <a:p>
            <a:pPr lvl="1">
              <a:defRPr/>
            </a:pPr>
            <a:r>
              <a:rPr lang="en-US" dirty="0" smtClean="0"/>
              <a:t>Visible to the kernel</a:t>
            </a:r>
          </a:p>
          <a:p>
            <a:pPr lvl="1">
              <a:defRPr/>
            </a:pPr>
            <a:r>
              <a:rPr lang="en-US" dirty="0" smtClean="0"/>
              <a:t>Represents a unit </a:t>
            </a:r>
            <a:r>
              <a:rPr lang="en-US" dirty="0"/>
              <a:t>that can be dispatched on a processor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Lightweight processes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(LWP)</a:t>
            </a:r>
          </a:p>
          <a:p>
            <a:pPr lvl="1">
              <a:defRPr/>
            </a:pPr>
            <a:r>
              <a:rPr lang="en-US" dirty="0" smtClean="0"/>
              <a:t>Each </a:t>
            </a:r>
            <a:r>
              <a:rPr lang="en-US" dirty="0"/>
              <a:t>LWP supports one or more ULTs and </a:t>
            </a:r>
            <a:r>
              <a:rPr lang="en-US" b="1" u="sng" dirty="0">
                <a:solidFill>
                  <a:srgbClr val="0000FF"/>
                </a:solidFill>
              </a:rPr>
              <a:t>maps to exactly one KLT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structs</a:t>
            </a:r>
            <a:r>
              <a:rPr lang="en-US" dirty="0" smtClean="0"/>
              <a:t> and memory layout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63" y="2266136"/>
            <a:ext cx="6524480" cy="1596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6795" y="5030992"/>
            <a:ext cx="1350561" cy="1270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3112" y="5524899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dirty="0" err="1" smtClean="0"/>
              <a:t>ist.next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3112" y="586196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dirty="0" err="1" smtClean="0"/>
              <a:t>ist.prev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75587" y="5030992"/>
            <a:ext cx="1350561" cy="1270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01904" y="5524899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dirty="0" err="1" smtClean="0"/>
              <a:t>ist.next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01904" y="586196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dirty="0" err="1" smtClean="0"/>
              <a:t>ist.prev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11882" y="5030992"/>
            <a:ext cx="1350561" cy="1270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38199" y="5524899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dirty="0" err="1" smtClean="0"/>
              <a:t>ist.next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38199" y="586196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dirty="0" err="1" smtClean="0"/>
              <a:t>ist.prev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>
          <a:xfrm flipV="1">
            <a:off x="4583024" y="5030992"/>
            <a:ext cx="1092563" cy="678573"/>
          </a:xfrm>
          <a:prstGeom prst="straightConnector1">
            <a:avLst/>
          </a:prstGeom>
          <a:ln w="412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368111" y="5030992"/>
            <a:ext cx="1058684" cy="678573"/>
          </a:xfrm>
          <a:prstGeom prst="straightConnector1">
            <a:avLst/>
          </a:prstGeom>
          <a:ln w="412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</p:cNvCxnSpPr>
          <p:nvPr/>
        </p:nvCxnSpPr>
        <p:spPr>
          <a:xfrm flipH="1" flipV="1">
            <a:off x="4777356" y="5030992"/>
            <a:ext cx="1124548" cy="1015639"/>
          </a:xfrm>
          <a:prstGeom prst="straightConnector1">
            <a:avLst/>
          </a:prstGeom>
          <a:ln w="412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1"/>
          </p:cNvCxnSpPr>
          <p:nvPr/>
        </p:nvCxnSpPr>
        <p:spPr>
          <a:xfrm flipH="1" flipV="1">
            <a:off x="2562443" y="5030992"/>
            <a:ext cx="1090669" cy="1015639"/>
          </a:xfrm>
          <a:prstGeom prst="straightConnector1">
            <a:avLst/>
          </a:prstGeom>
          <a:ln w="412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60183" y="46552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08975" y="466166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45270" y="466166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91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" t="16856" r="511" b="16856"/>
          <a:stretch>
            <a:fillRect/>
          </a:stretch>
        </p:blipFill>
        <p:spPr bwMode="auto">
          <a:xfrm>
            <a:off x="1447800" y="1371600"/>
            <a:ext cx="7051675" cy="37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Solaris Threads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533400" y="5322888"/>
            <a:ext cx="8229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en-US" sz="1600" dirty="0">
                <a:latin typeface="Helvetica" charset="0"/>
              </a:rPr>
              <a:t>Task 2 is equivalent to a pure ULT approach – Traditional Unix process structure </a:t>
            </a: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en-US" sz="1600" dirty="0">
                <a:latin typeface="Helvetica" charset="0"/>
              </a:rPr>
              <a:t>Tasks 1 and 3 map one or more ULT’s onto a fixed number of LWP’s, which in turn map onto KLT’s</a:t>
            </a: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en-US" sz="1600" dirty="0">
                <a:latin typeface="Helvetica" charset="0"/>
              </a:rPr>
              <a:t>Note how task 3 maps a single ULT to a single LWP bound to a CPU</a:t>
            </a: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7162800" y="2579688"/>
            <a:ext cx="1600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“bound” thread</a:t>
            </a:r>
          </a:p>
        </p:txBody>
      </p:sp>
      <p:cxnSp>
        <p:nvCxnSpPr>
          <p:cNvPr id="48134" name="Straight Connector 2"/>
          <p:cNvCxnSpPr>
            <a:cxnSpLocks noChangeShapeType="1"/>
          </p:cNvCxnSpPr>
          <p:nvPr/>
        </p:nvCxnSpPr>
        <p:spPr bwMode="auto">
          <a:xfrm flipH="1" flipV="1">
            <a:off x="6424613" y="2732088"/>
            <a:ext cx="762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85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Solaris – User Level Threads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 smtClean="0">
                <a:solidFill>
                  <a:srgbClr val="0000FF"/>
                </a:solidFill>
              </a:rPr>
              <a:t>Share the execution environment of the task </a:t>
            </a:r>
          </a:p>
          <a:p>
            <a:pPr lvl="1"/>
            <a:r>
              <a:rPr lang="en-US" altLang="en-US" sz="2400" dirty="0" smtClean="0"/>
              <a:t>Same address space, instructions, data, file (any thread opens file, all threads can read</a:t>
            </a:r>
            <a:r>
              <a:rPr lang="en-US" altLang="en-US" sz="2400" dirty="0" smtClean="0"/>
              <a:t>).</a:t>
            </a:r>
          </a:p>
          <a:p>
            <a:pPr lvl="1"/>
            <a:endParaRPr lang="en-US" altLang="en-US" sz="2400" dirty="0" smtClean="0"/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Can be tied to a LWP or multiplexed over multiple </a:t>
            </a:r>
            <a:r>
              <a:rPr lang="en-US" altLang="en-US" sz="2800" dirty="0" smtClean="0">
                <a:solidFill>
                  <a:srgbClr val="FF0000"/>
                </a:solidFill>
              </a:rPr>
              <a:t>LWPs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Represented by data structures in address space of the task – but kernel knows about them indirectly via LWPs</a:t>
            </a:r>
          </a:p>
        </p:txBody>
      </p:sp>
    </p:spTree>
    <p:extLst>
      <p:ext uri="{BB962C8B-B14F-4D97-AF65-F5344CB8AC3E}">
        <p14:creationId xmlns:p14="http://schemas.microsoft.com/office/powerpoint/2010/main" val="22920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Solaris – Kernel Level Threads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Only objects scheduled within the </a:t>
            </a:r>
            <a:r>
              <a:rPr lang="en-US" altLang="en-US" dirty="0" smtClean="0">
                <a:solidFill>
                  <a:srgbClr val="FF0000"/>
                </a:solidFill>
              </a:rPr>
              <a:t>system</a:t>
            </a:r>
          </a:p>
          <a:p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dirty="0" smtClean="0"/>
              <a:t>May be multiplexed on the CPU’s or tied to a specific CPU </a:t>
            </a:r>
            <a:endParaRPr lang="en-US" altLang="en-US" dirty="0" smtClean="0"/>
          </a:p>
          <a:p>
            <a:endParaRPr lang="en-US" altLang="en-US" dirty="0" smtClean="0">
              <a:solidFill>
                <a:srgbClr val="0000FF"/>
              </a:solidFill>
            </a:endParaRPr>
          </a:p>
          <a:p>
            <a:r>
              <a:rPr lang="en-US" altLang="en-US" dirty="0" smtClean="0">
                <a:solidFill>
                  <a:srgbClr val="0000FF"/>
                </a:solidFill>
              </a:rPr>
              <a:t>Each LWP is tied to a kernel level thread</a:t>
            </a:r>
          </a:p>
        </p:txBody>
      </p:sp>
    </p:spTree>
    <p:extLst>
      <p:ext uri="{BB962C8B-B14F-4D97-AF65-F5344CB8AC3E}">
        <p14:creationId xmlns:p14="http://schemas.microsoft.com/office/powerpoint/2010/main" val="38339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Solaris – Versatility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ULTs can be used when logical parallelism does not need to be supported by hardware parallelism</a:t>
            </a:r>
          </a:p>
          <a:p>
            <a:pPr lvl="1"/>
            <a:r>
              <a:rPr lang="en-US" altLang="en-US" dirty="0" smtClean="0"/>
              <a:t> Eliminates mode switching</a:t>
            </a:r>
          </a:p>
          <a:p>
            <a:pPr lvl="2"/>
            <a:r>
              <a:rPr lang="en-US" altLang="en-US" dirty="0" smtClean="0"/>
              <a:t>Multiple windows but only one is active at any one </a:t>
            </a:r>
            <a:r>
              <a:rPr lang="en-US" altLang="en-US" dirty="0" smtClean="0"/>
              <a:t>time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>
                <a:solidFill>
                  <a:srgbClr val="FF0000"/>
                </a:solidFill>
              </a:rPr>
              <a:t>If ULT threads can block then more LWPs can be added to avoid blocking the whole </a:t>
            </a:r>
            <a:r>
              <a:rPr lang="en-US" altLang="en-US" dirty="0" smtClean="0">
                <a:solidFill>
                  <a:srgbClr val="FF0000"/>
                </a:solidFill>
              </a:rPr>
              <a:t>application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High Versatility – System can operate in a Windows style or conventional Unix style, for example</a:t>
            </a:r>
          </a:p>
        </p:txBody>
      </p:sp>
    </p:spTree>
    <p:extLst>
      <p:ext uri="{BB962C8B-B14F-4D97-AF65-F5344CB8AC3E}">
        <p14:creationId xmlns:p14="http://schemas.microsoft.com/office/powerpoint/2010/main" val="5550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ULTs, LWPs and KLTs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LWP can be viewed as a virtual CPU </a:t>
            </a:r>
          </a:p>
          <a:p>
            <a:pPr lvl="1"/>
            <a:r>
              <a:rPr lang="en-US" altLang="en-US" sz="2800" dirty="0" smtClean="0">
                <a:solidFill>
                  <a:srgbClr val="0000FF"/>
                </a:solidFill>
              </a:rPr>
              <a:t>The kernel schedules the LWP by scheduling the KLT that it is attached </a:t>
            </a:r>
            <a:r>
              <a:rPr lang="en-US" altLang="en-US" sz="2800" dirty="0" smtClean="0">
                <a:solidFill>
                  <a:srgbClr val="0000FF"/>
                </a:solidFill>
              </a:rPr>
              <a:t>to</a:t>
            </a:r>
          </a:p>
          <a:p>
            <a:pPr lvl="1"/>
            <a:endParaRPr lang="en-US" altLang="en-US" sz="2800" dirty="0" smtClean="0"/>
          </a:p>
          <a:p>
            <a:r>
              <a:rPr lang="en-US" altLang="en-US" dirty="0" smtClean="0">
                <a:solidFill>
                  <a:srgbClr val="FF0000"/>
                </a:solidFill>
              </a:rPr>
              <a:t>Run-time library (RTL) handles </a:t>
            </a:r>
            <a:r>
              <a:rPr lang="en-US" altLang="en-US" dirty="0" smtClean="0">
                <a:solidFill>
                  <a:srgbClr val="FF0000"/>
                </a:solidFill>
              </a:rPr>
              <a:t>multiple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800" dirty="0" smtClean="0"/>
              <a:t>When a thread invokes a system call,  the associated LWP makes the actual call</a:t>
            </a:r>
          </a:p>
          <a:p>
            <a:pPr lvl="2"/>
            <a:r>
              <a:rPr lang="en-US" altLang="en-US" sz="2400" dirty="0" smtClean="0"/>
              <a:t>LWP blocks, along with all the threads tied to the LWP</a:t>
            </a:r>
          </a:p>
          <a:p>
            <a:pPr lvl="2"/>
            <a:r>
              <a:rPr lang="en-US" altLang="en-US" sz="2400" dirty="0" smtClean="0"/>
              <a:t>Any other thread in same task will not block.</a:t>
            </a:r>
          </a:p>
        </p:txBody>
      </p:sp>
    </p:spTree>
    <p:extLst>
      <p:ext uri="{BB962C8B-B14F-4D97-AF65-F5344CB8AC3E}">
        <p14:creationId xmlns:p14="http://schemas.microsoft.com/office/powerpoint/2010/main" val="33267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Thread Implementation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Scheduler Activation</a:t>
            </a:r>
          </a:p>
        </p:txBody>
      </p:sp>
    </p:spTree>
    <p:extLst>
      <p:ext uri="{BB962C8B-B14F-4D97-AF65-F5344CB8AC3E}">
        <p14:creationId xmlns:p14="http://schemas.microsoft.com/office/powerpoint/2010/main" val="38890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</a:t>
            </a:r>
            <a:r>
              <a:rPr lang="en-US" dirty="0" smtClean="0"/>
              <a:t>and 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If one thread holds a lock and is scheduled out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Other </a:t>
            </a:r>
            <a:r>
              <a:rPr lang="en-US" dirty="0">
                <a:solidFill>
                  <a:srgbClr val="FF0000"/>
                </a:solidFill>
              </a:rPr>
              <a:t>threads will be unable to enter the </a:t>
            </a:r>
            <a:r>
              <a:rPr lang="en-US" dirty="0" smtClean="0">
                <a:solidFill>
                  <a:srgbClr val="FF0000"/>
                </a:solidFill>
              </a:rPr>
              <a:t>critical section </a:t>
            </a:r>
            <a:r>
              <a:rPr lang="en-US" dirty="0">
                <a:solidFill>
                  <a:srgbClr val="FF0000"/>
                </a:solidFill>
              </a:rPr>
              <a:t>and will block (stall)</a:t>
            </a:r>
          </a:p>
          <a:p>
            <a:pPr lvl="1"/>
            <a:endParaRPr lang="en-US" dirty="0"/>
          </a:p>
          <a:p>
            <a:r>
              <a:rPr lang="en-US" dirty="0" smtClean="0"/>
              <a:t>Solving </a:t>
            </a:r>
            <a:r>
              <a:rPr lang="en-US" dirty="0"/>
              <a:t>this requires coordination between the </a:t>
            </a:r>
            <a:r>
              <a:rPr lang="en-US" dirty="0" smtClean="0"/>
              <a:t>kernel and </a:t>
            </a:r>
            <a:r>
              <a:rPr lang="en-US" dirty="0"/>
              <a:t>the user-level thread manager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scheduler activations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each </a:t>
            </a:r>
            <a:r>
              <a:rPr lang="en-US" dirty="0"/>
              <a:t>process can request one or more kernel threads</a:t>
            </a:r>
          </a:p>
          <a:p>
            <a:pPr lvl="3"/>
            <a:r>
              <a:rPr lang="en-US" dirty="0" smtClean="0"/>
              <a:t>process </a:t>
            </a:r>
            <a:r>
              <a:rPr lang="en-US" dirty="0"/>
              <a:t>is given responsibility for mapping user-level threads </a:t>
            </a:r>
            <a:r>
              <a:rPr lang="en-US" dirty="0" smtClean="0"/>
              <a:t>onto kernel </a:t>
            </a:r>
            <a:r>
              <a:rPr lang="en-US" dirty="0"/>
              <a:t>threads</a:t>
            </a:r>
          </a:p>
          <a:p>
            <a:pPr lvl="3"/>
            <a:r>
              <a:rPr lang="en-US" dirty="0" smtClean="0"/>
              <a:t>kernel </a:t>
            </a:r>
            <a:r>
              <a:rPr lang="en-US" dirty="0"/>
              <a:t>promises to notify user-level before it suspends or </a:t>
            </a:r>
            <a:r>
              <a:rPr lang="en-US" dirty="0" smtClean="0"/>
              <a:t>destroys kernel 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03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Scheduler Activation – Motivation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116888" cy="49530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Application has knowledge of the user-level thread state but has little knowledge of or influence over critical kernel-level </a:t>
            </a:r>
            <a:r>
              <a:rPr lang="en-US" altLang="en-US" sz="2800" dirty="0" smtClean="0"/>
              <a:t>events</a:t>
            </a:r>
          </a:p>
          <a:p>
            <a:pPr lvl="1"/>
            <a:r>
              <a:rPr lang="en-US" altLang="en-US" sz="2400" dirty="0" smtClean="0"/>
              <a:t>By </a:t>
            </a:r>
            <a:r>
              <a:rPr lang="en-US" altLang="en-US" sz="2400" dirty="0" smtClean="0"/>
              <a:t>design, to achieve the virtual machine abstraction</a:t>
            </a:r>
          </a:p>
          <a:p>
            <a:r>
              <a:rPr lang="en-US" altLang="en-US" sz="2800" dirty="0" smtClean="0"/>
              <a:t>Kernel has inadequate knowledge of user-level thread state to make optimal scheduling decisions</a:t>
            </a:r>
          </a:p>
          <a:p>
            <a:endParaRPr lang="en-US" altLang="en-US" sz="2800" dirty="0" smtClean="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23913" y="4244975"/>
            <a:ext cx="7786687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itchFamily="18" charset="0"/>
              </a:rPr>
              <a:t>Underscores the need for a mechanism that facilitates exchange of information between user-level and kernel-level mechanisms.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823913" y="5156200"/>
            <a:ext cx="7786687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A general system design problem: communicating information and control across layer boundaries while preserving the inherent advantages of layering, abstraction, and virtualization.</a:t>
            </a:r>
          </a:p>
        </p:txBody>
      </p:sp>
    </p:spTree>
    <p:extLst>
      <p:ext uri="{BB962C8B-B14F-4D97-AF65-F5344CB8AC3E}">
        <p14:creationId xmlns:p14="http://schemas.microsoft.com/office/powerpoint/2010/main" val="27607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Scheduler Activations: Structure</a:t>
            </a:r>
          </a:p>
        </p:txBody>
      </p:sp>
      <p:sp>
        <p:nvSpPr>
          <p:cNvPr id="204803" name="Oval 3"/>
          <p:cNvSpPr>
            <a:spLocks noChangeArrowheads="1"/>
          </p:cNvSpPr>
          <p:nvPr/>
        </p:nvSpPr>
        <p:spPr bwMode="auto">
          <a:xfrm>
            <a:off x="3508375" y="1692275"/>
            <a:ext cx="1633538" cy="15906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2921000" y="1470025"/>
            <a:ext cx="3136900" cy="3981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grpSp>
        <p:nvGrpSpPr>
          <p:cNvPr id="55302" name="Group 5"/>
          <p:cNvGrpSpPr>
            <a:grpSpLocks/>
          </p:cNvGrpSpPr>
          <p:nvPr/>
        </p:nvGrpSpPr>
        <p:grpSpPr bwMode="auto">
          <a:xfrm>
            <a:off x="3854450" y="1997075"/>
            <a:ext cx="982663" cy="463550"/>
            <a:chOff x="2388" y="1288"/>
            <a:chExt cx="619" cy="292"/>
          </a:xfrm>
        </p:grpSpPr>
        <p:grpSp>
          <p:nvGrpSpPr>
            <p:cNvPr id="55317" name="Group 6"/>
            <p:cNvGrpSpPr>
              <a:grpSpLocks/>
            </p:cNvGrpSpPr>
            <p:nvPr/>
          </p:nvGrpSpPr>
          <p:grpSpPr bwMode="auto">
            <a:xfrm>
              <a:off x="2919" y="1326"/>
              <a:ext cx="88" cy="242"/>
              <a:chOff x="2247" y="1294"/>
              <a:chExt cx="210" cy="956"/>
            </a:xfrm>
          </p:grpSpPr>
          <p:sp>
            <p:nvSpPr>
              <p:cNvPr id="55328" name="Freeform 7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9" name="AutoShape 8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grpSp>
          <p:nvGrpSpPr>
            <p:cNvPr id="55318" name="Group 9"/>
            <p:cNvGrpSpPr>
              <a:grpSpLocks/>
            </p:cNvGrpSpPr>
            <p:nvPr/>
          </p:nvGrpSpPr>
          <p:grpSpPr bwMode="auto">
            <a:xfrm>
              <a:off x="2593" y="1337"/>
              <a:ext cx="87" cy="243"/>
              <a:chOff x="2247" y="1294"/>
              <a:chExt cx="210" cy="956"/>
            </a:xfrm>
          </p:grpSpPr>
          <p:sp>
            <p:nvSpPr>
              <p:cNvPr id="55326" name="Freeform 10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7" name="AutoShape 11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grpSp>
          <p:nvGrpSpPr>
            <p:cNvPr id="55319" name="Group 12"/>
            <p:cNvGrpSpPr>
              <a:grpSpLocks/>
            </p:cNvGrpSpPr>
            <p:nvPr/>
          </p:nvGrpSpPr>
          <p:grpSpPr bwMode="auto">
            <a:xfrm>
              <a:off x="2487" y="1320"/>
              <a:ext cx="88" cy="243"/>
              <a:chOff x="2247" y="1294"/>
              <a:chExt cx="210" cy="956"/>
            </a:xfrm>
          </p:grpSpPr>
          <p:sp>
            <p:nvSpPr>
              <p:cNvPr id="55324" name="Freeform 13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5" name="AutoShape 14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grpSp>
          <p:nvGrpSpPr>
            <p:cNvPr id="55320" name="Group 15"/>
            <p:cNvGrpSpPr>
              <a:grpSpLocks/>
            </p:cNvGrpSpPr>
            <p:nvPr/>
          </p:nvGrpSpPr>
          <p:grpSpPr bwMode="auto">
            <a:xfrm>
              <a:off x="2388" y="1326"/>
              <a:ext cx="88" cy="242"/>
              <a:chOff x="2247" y="1294"/>
              <a:chExt cx="210" cy="956"/>
            </a:xfrm>
          </p:grpSpPr>
          <p:sp>
            <p:nvSpPr>
              <p:cNvPr id="55322" name="Freeform 16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3" name="AutoShape 17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sp>
          <p:nvSpPr>
            <p:cNvPr id="55321" name="Text Box 18"/>
            <p:cNvSpPr txBox="1">
              <a:spLocks noChangeArrowheads="1"/>
            </p:cNvSpPr>
            <p:nvPr/>
          </p:nvSpPr>
          <p:spPr bwMode="auto">
            <a:xfrm>
              <a:off x="2618" y="1288"/>
              <a:ext cx="31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Times New Roman" pitchFamily="18" charset="0"/>
                </a:rPr>
                <a:t>. . .</a:t>
              </a:r>
            </a:p>
          </p:txBody>
        </p:sp>
      </p:grpSp>
      <p:sp>
        <p:nvSpPr>
          <p:cNvPr id="55303" name="Rectangle 20"/>
          <p:cNvSpPr>
            <a:spLocks noChangeArrowheads="1"/>
          </p:cNvSpPr>
          <p:nvPr/>
        </p:nvSpPr>
        <p:spPr bwMode="auto">
          <a:xfrm>
            <a:off x="3313113" y="4375150"/>
            <a:ext cx="2290762" cy="3365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Helvetica" charset="0"/>
              </a:rPr>
              <a:t>Kernel Support</a:t>
            </a:r>
          </a:p>
        </p:txBody>
      </p:sp>
      <p:sp>
        <p:nvSpPr>
          <p:cNvPr id="55304" name="Text Box 22"/>
          <p:cNvSpPr txBox="1">
            <a:spLocks noChangeArrowheads="1"/>
          </p:cNvSpPr>
          <p:nvPr/>
        </p:nvSpPr>
        <p:spPr bwMode="auto">
          <a:xfrm>
            <a:off x="5330825" y="1566863"/>
            <a:ext cx="6969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User</a:t>
            </a:r>
          </a:p>
        </p:txBody>
      </p:sp>
      <p:sp>
        <p:nvSpPr>
          <p:cNvPr id="55305" name="Text Box 23"/>
          <p:cNvSpPr txBox="1">
            <a:spLocks noChangeArrowheads="1"/>
          </p:cNvSpPr>
          <p:nvPr/>
        </p:nvSpPr>
        <p:spPr bwMode="auto">
          <a:xfrm>
            <a:off x="2994025" y="4983163"/>
            <a:ext cx="9382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Kernel</a:t>
            </a:r>
          </a:p>
        </p:txBody>
      </p:sp>
      <p:sp>
        <p:nvSpPr>
          <p:cNvPr id="55306" name="Rectangle 24"/>
          <p:cNvSpPr>
            <a:spLocks noChangeArrowheads="1"/>
          </p:cNvSpPr>
          <p:nvPr/>
        </p:nvSpPr>
        <p:spPr bwMode="auto">
          <a:xfrm>
            <a:off x="3898900" y="2670175"/>
            <a:ext cx="876300" cy="292100"/>
          </a:xfrm>
          <a:prstGeom prst="rect">
            <a:avLst/>
          </a:prstGeom>
          <a:solidFill>
            <a:srgbClr val="6876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cxnSp>
        <p:nvCxnSpPr>
          <p:cNvPr id="55307" name="AutoShape 25"/>
          <p:cNvCxnSpPr>
            <a:cxnSpLocks noChangeShapeType="1"/>
            <a:stCxn id="55306" idx="1"/>
            <a:endCxn id="55303" idx="1"/>
          </p:cNvCxnSpPr>
          <p:nvPr/>
        </p:nvCxnSpPr>
        <p:spPr bwMode="auto">
          <a:xfrm rot="10800000" flipV="1">
            <a:off x="3313113" y="2816225"/>
            <a:ext cx="585787" cy="1727200"/>
          </a:xfrm>
          <a:prstGeom prst="curvedConnector3">
            <a:avLst>
              <a:gd name="adj1" fmla="val 13902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08" name="Text Box 26"/>
          <p:cNvSpPr txBox="1">
            <a:spLocks noChangeArrowheads="1"/>
          </p:cNvSpPr>
          <p:nvPr/>
        </p:nvSpPr>
        <p:spPr bwMode="auto">
          <a:xfrm>
            <a:off x="6435725" y="4438650"/>
            <a:ext cx="2376488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b="1">
                <a:latin typeface="Times New Roman" pitchFamily="18" charset="0"/>
              </a:rPr>
              <a:t> Change in Processor</a:t>
            </a:r>
            <a:br>
              <a:rPr lang="en-US" altLang="en-US" sz="1800" b="1">
                <a:latin typeface="Times New Roman" pitchFamily="18" charset="0"/>
              </a:rPr>
            </a:br>
            <a:r>
              <a:rPr lang="en-US" altLang="en-US" sz="1800" b="1">
                <a:latin typeface="Times New Roman" pitchFamily="18" charset="0"/>
              </a:rPr>
              <a:t>  Allocation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b="1">
                <a:latin typeface="Times New Roman" pitchFamily="18" charset="0"/>
              </a:rPr>
              <a:t> Change in Thread </a:t>
            </a:r>
            <a:br>
              <a:rPr lang="en-US" altLang="en-US" sz="1800" b="1">
                <a:latin typeface="Times New Roman" pitchFamily="18" charset="0"/>
              </a:rPr>
            </a:br>
            <a:r>
              <a:rPr lang="en-US" altLang="en-US" sz="1800" b="1">
                <a:latin typeface="Times New Roman" pitchFamily="18" charset="0"/>
              </a:rPr>
              <a:t>  Status</a:t>
            </a:r>
          </a:p>
        </p:txBody>
      </p:sp>
      <p:cxnSp>
        <p:nvCxnSpPr>
          <p:cNvPr id="55309" name="AutoShape 27"/>
          <p:cNvCxnSpPr>
            <a:cxnSpLocks noChangeShapeType="1"/>
            <a:stCxn id="55303" idx="3"/>
            <a:endCxn id="55306" idx="3"/>
          </p:cNvCxnSpPr>
          <p:nvPr/>
        </p:nvCxnSpPr>
        <p:spPr bwMode="auto">
          <a:xfrm flipH="1" flipV="1">
            <a:off x="4775200" y="2816225"/>
            <a:ext cx="828675" cy="1727200"/>
          </a:xfrm>
          <a:prstGeom prst="curvedConnector3">
            <a:avLst>
              <a:gd name="adj1" fmla="val -2758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10" name="Line 28"/>
          <p:cNvSpPr>
            <a:spLocks noChangeShapeType="1"/>
          </p:cNvSpPr>
          <p:nvPr/>
        </p:nvSpPr>
        <p:spPr bwMode="auto">
          <a:xfrm flipH="1" flipV="1">
            <a:off x="5765800" y="4105275"/>
            <a:ext cx="876300" cy="4953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Text Box 29"/>
          <p:cNvSpPr txBox="1">
            <a:spLocks noChangeArrowheads="1"/>
          </p:cNvSpPr>
          <p:nvPr/>
        </p:nvSpPr>
        <p:spPr bwMode="auto">
          <a:xfrm>
            <a:off x="177800" y="1949450"/>
            <a:ext cx="242728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b="1">
                <a:latin typeface="Times New Roman" pitchFamily="18" charset="0"/>
              </a:rPr>
              <a:t> Change in Processor</a:t>
            </a:r>
            <a:br>
              <a:rPr lang="en-US" altLang="en-US" sz="1800" b="1">
                <a:latin typeface="Times New Roman" pitchFamily="18" charset="0"/>
              </a:rPr>
            </a:br>
            <a:r>
              <a:rPr lang="en-US" altLang="en-US" sz="1800" b="1">
                <a:latin typeface="Times New Roman" pitchFamily="18" charset="0"/>
              </a:rPr>
              <a:t>  Requirements</a:t>
            </a:r>
          </a:p>
        </p:txBody>
      </p:sp>
      <p:sp>
        <p:nvSpPr>
          <p:cNvPr id="55312" name="Line 30"/>
          <p:cNvSpPr>
            <a:spLocks noChangeShapeType="1"/>
          </p:cNvSpPr>
          <p:nvPr/>
        </p:nvSpPr>
        <p:spPr bwMode="auto">
          <a:xfrm>
            <a:off x="2921000" y="3724275"/>
            <a:ext cx="3136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Line 31"/>
          <p:cNvSpPr>
            <a:spLocks noChangeShapeType="1"/>
          </p:cNvSpPr>
          <p:nvPr/>
        </p:nvSpPr>
        <p:spPr bwMode="auto">
          <a:xfrm>
            <a:off x="2616200" y="2606675"/>
            <a:ext cx="736600" cy="5207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Text Box 32"/>
          <p:cNvSpPr txBox="1">
            <a:spLocks noChangeArrowheads="1"/>
          </p:cNvSpPr>
          <p:nvPr/>
        </p:nvSpPr>
        <p:spPr bwMode="auto">
          <a:xfrm>
            <a:off x="6423025" y="2187575"/>
            <a:ext cx="9667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Thread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Library</a:t>
            </a:r>
          </a:p>
        </p:txBody>
      </p:sp>
      <p:sp>
        <p:nvSpPr>
          <p:cNvPr id="55315" name="Line 33"/>
          <p:cNvSpPr>
            <a:spLocks noChangeShapeType="1"/>
          </p:cNvSpPr>
          <p:nvPr/>
        </p:nvSpPr>
        <p:spPr bwMode="auto">
          <a:xfrm flipH="1">
            <a:off x="4754563" y="2530475"/>
            <a:ext cx="1633537" cy="177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5" name="Rectangle 35"/>
          <p:cNvSpPr>
            <a:spLocks noChangeArrowheads="1"/>
          </p:cNvSpPr>
          <p:nvPr/>
        </p:nvSpPr>
        <p:spPr bwMode="auto">
          <a:xfrm>
            <a:off x="76200" y="3765550"/>
            <a:ext cx="2743200" cy="336550"/>
          </a:xfrm>
          <a:prstGeom prst="rect">
            <a:avLst/>
          </a:prstGeom>
          <a:solidFill>
            <a:srgbClr val="6876E7"/>
          </a:solidFill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/>
              <a:t>Scheduler Activation</a:t>
            </a:r>
          </a:p>
        </p:txBody>
      </p:sp>
    </p:spTree>
    <p:extLst>
      <p:ext uri="{BB962C8B-B14F-4D97-AF65-F5344CB8AC3E}">
        <p14:creationId xmlns:p14="http://schemas.microsoft.com/office/powerpoint/2010/main" val="31774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Communication via Upcalls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09625" y="1362075"/>
            <a:ext cx="75279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>
                <a:srgbClr val="3333FF"/>
              </a:buClr>
              <a:buSzTx/>
              <a:buFont typeface="Wingdings" pitchFamily="2" charset="2"/>
              <a:buChar char="§"/>
            </a:pPr>
            <a:r>
              <a:rPr lang="en-US" altLang="en-US" b="1">
                <a:latin typeface="Times New Roman" pitchFamily="18" charset="0"/>
              </a:rPr>
              <a:t>The kernel-level scheduler activation mechanism communicates with the user-level thread library by a set of upcalls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809625" y="2857500"/>
            <a:ext cx="7527925" cy="17494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1800" b="1" dirty="0">
              <a:latin typeface="Times New Roman" charset="0"/>
            </a:endParaRPr>
          </a:p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  <a:latin typeface="Times New Roman" charset="0"/>
              </a:rPr>
              <a:t>Add this processor (processor #)</a:t>
            </a:r>
          </a:p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  <a:latin typeface="Times New Roman" charset="0"/>
              </a:rPr>
              <a:t>Processor has been preempted (preempted activation #, machine state)</a:t>
            </a:r>
          </a:p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  <a:latin typeface="Times New Roman" charset="0"/>
              </a:rPr>
              <a:t>Scheduler activation has blocked (blocked activation #)</a:t>
            </a:r>
          </a:p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  <a:latin typeface="Times New Roman" charset="0"/>
              </a:rPr>
              <a:t>Scheduler activation has unblocked (unblocked activation #, machine state)</a:t>
            </a:r>
          </a:p>
          <a:p>
            <a:pPr>
              <a:defRPr/>
            </a:pPr>
            <a:endParaRPr lang="en-US" sz="1800" b="1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860425" y="4953000"/>
            <a:ext cx="74056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>
                <a:srgbClr val="6876E7"/>
              </a:buClr>
              <a:buSzTx/>
              <a:buFont typeface="Wingdings" pitchFamily="2" charset="2"/>
              <a:buChar char="§"/>
            </a:pPr>
            <a:r>
              <a:rPr lang="en-US" altLang="en-US" b="1">
                <a:latin typeface="Times New Roman" pitchFamily="18" charset="0"/>
              </a:rPr>
              <a:t>The thread library must maintain the association between a thread’s identity and thread’s scheduler activation number.</a:t>
            </a:r>
          </a:p>
        </p:txBody>
      </p:sp>
    </p:spTree>
    <p:extLst>
      <p:ext uri="{BB962C8B-B14F-4D97-AF65-F5344CB8AC3E}">
        <p14:creationId xmlns:p14="http://schemas.microsoft.com/office/powerpoint/2010/main" val="4850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lists in Linux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84" y="1491542"/>
            <a:ext cx="3523013" cy="1103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83" y="2858186"/>
            <a:ext cx="7612899" cy="15869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26795" y="5030992"/>
            <a:ext cx="1350561" cy="1270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60183" y="46552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75587" y="5030992"/>
            <a:ext cx="1350561" cy="1270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08975" y="466166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28921" y="5030992"/>
            <a:ext cx="1350561" cy="1270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45270" y="466166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84860" y="5109400"/>
            <a:ext cx="91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{</a:t>
            </a:r>
          </a:p>
          <a:p>
            <a:r>
              <a:rPr lang="en-US" dirty="0" smtClean="0"/>
              <a:t>     .</a:t>
            </a:r>
            <a:r>
              <a:rPr lang="en-US" dirty="0" smtClean="0"/>
              <a:t>next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.</a:t>
            </a:r>
            <a:r>
              <a:rPr lang="en-US" dirty="0" err="1" smtClean="0"/>
              <a:t>prev</a:t>
            </a:r>
            <a:endParaRPr lang="en-US" dirty="0" smtClean="0"/>
          </a:p>
          <a:p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339801" y="5312021"/>
            <a:ext cx="1562103" cy="250579"/>
          </a:xfrm>
          <a:prstGeom prst="straightConnector1">
            <a:avLst/>
          </a:prstGeom>
          <a:ln w="412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05000" y="5257800"/>
            <a:ext cx="1632299" cy="304801"/>
          </a:xfrm>
          <a:prstGeom prst="straightConnector1">
            <a:avLst/>
          </a:prstGeom>
          <a:ln w="412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092813" y="5312023"/>
            <a:ext cx="2016162" cy="555377"/>
          </a:xfrm>
          <a:prstGeom prst="straightConnector1">
            <a:avLst/>
          </a:prstGeom>
          <a:ln w="412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572295" y="5312022"/>
            <a:ext cx="2212704" cy="555378"/>
          </a:xfrm>
          <a:prstGeom prst="straightConnector1">
            <a:avLst/>
          </a:prstGeom>
          <a:ln w="412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77188" y="3867925"/>
            <a:ext cx="721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Node;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37299" y="5100710"/>
            <a:ext cx="871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{</a:t>
            </a:r>
          </a:p>
          <a:p>
            <a:r>
              <a:rPr lang="en-US" dirty="0" smtClean="0"/>
              <a:t>    .</a:t>
            </a:r>
            <a:r>
              <a:rPr lang="en-US" dirty="0" smtClean="0"/>
              <a:t>next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.</a:t>
            </a:r>
            <a:r>
              <a:rPr lang="en-US" dirty="0" err="1" smtClean="0"/>
              <a:t>prev</a:t>
            </a:r>
            <a:endParaRPr lang="en-US" dirty="0" smtClean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802961" y="5100710"/>
            <a:ext cx="871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{</a:t>
            </a:r>
          </a:p>
          <a:p>
            <a:r>
              <a:rPr lang="en-US" dirty="0" smtClean="0"/>
              <a:t>    .</a:t>
            </a:r>
            <a:r>
              <a:rPr lang="en-US" dirty="0" smtClean="0"/>
              <a:t>next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.</a:t>
            </a:r>
            <a:r>
              <a:rPr lang="en-US" dirty="0" err="1" smtClean="0"/>
              <a:t>prev</a:t>
            </a:r>
            <a:endParaRPr lang="en-US" dirty="0" smtClean="0"/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92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Role of Scheduler Activations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01625" y="5613400"/>
            <a:ext cx="1681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      Virtual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Multiprocessor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032125" y="2566988"/>
            <a:ext cx="1333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User-level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Threads</a:t>
            </a: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647700" y="1930400"/>
            <a:ext cx="2603500" cy="2870200"/>
            <a:chOff x="432" y="800"/>
            <a:chExt cx="1640" cy="1808"/>
          </a:xfrm>
        </p:grpSpPr>
        <p:sp>
          <p:nvSpPr>
            <p:cNvPr id="57385" name="Oval 6"/>
            <p:cNvSpPr>
              <a:spLocks noChangeArrowheads="1"/>
            </p:cNvSpPr>
            <p:nvPr/>
          </p:nvSpPr>
          <p:spPr bwMode="auto">
            <a:xfrm>
              <a:off x="706" y="800"/>
              <a:ext cx="917" cy="8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grpSp>
          <p:nvGrpSpPr>
            <p:cNvPr id="57386" name="Group 7"/>
            <p:cNvGrpSpPr>
              <a:grpSpLocks/>
            </p:cNvGrpSpPr>
            <p:nvPr/>
          </p:nvGrpSpPr>
          <p:grpSpPr bwMode="auto">
            <a:xfrm>
              <a:off x="1391" y="1070"/>
              <a:ext cx="88" cy="242"/>
              <a:chOff x="2247" y="1294"/>
              <a:chExt cx="210" cy="956"/>
            </a:xfrm>
          </p:grpSpPr>
          <p:sp>
            <p:nvSpPr>
              <p:cNvPr id="57406" name="Freeform 8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7" name="AutoShape 9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sp>
          <p:nvSpPr>
            <p:cNvPr id="57387" name="Rectangle 10"/>
            <p:cNvSpPr>
              <a:spLocks noChangeArrowheads="1"/>
            </p:cNvSpPr>
            <p:nvPr/>
          </p:nvSpPr>
          <p:spPr bwMode="auto">
            <a:xfrm>
              <a:off x="634" y="2212"/>
              <a:ext cx="245" cy="2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57388" name="Rectangle 11"/>
            <p:cNvSpPr>
              <a:spLocks noChangeArrowheads="1"/>
            </p:cNvSpPr>
            <p:nvPr/>
          </p:nvSpPr>
          <p:spPr bwMode="auto">
            <a:xfrm>
              <a:off x="967" y="2218"/>
              <a:ext cx="245" cy="2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57389" name="Rectangle 12"/>
            <p:cNvSpPr>
              <a:spLocks noChangeArrowheads="1"/>
            </p:cNvSpPr>
            <p:nvPr/>
          </p:nvSpPr>
          <p:spPr bwMode="auto">
            <a:xfrm>
              <a:off x="1551" y="2224"/>
              <a:ext cx="245" cy="2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57390" name="Text Box 13"/>
            <p:cNvSpPr txBox="1">
              <a:spLocks noChangeArrowheads="1"/>
            </p:cNvSpPr>
            <p:nvPr/>
          </p:nvSpPr>
          <p:spPr bwMode="auto">
            <a:xfrm>
              <a:off x="1206" y="213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Times New Roman" pitchFamily="18" charset="0"/>
                </a:rPr>
                <a:t>. . .</a:t>
              </a:r>
            </a:p>
          </p:txBody>
        </p:sp>
        <p:sp>
          <p:nvSpPr>
            <p:cNvPr id="57391" name="Rectangle 14"/>
            <p:cNvSpPr>
              <a:spLocks noChangeArrowheads="1"/>
            </p:cNvSpPr>
            <p:nvPr/>
          </p:nvSpPr>
          <p:spPr bwMode="auto">
            <a:xfrm>
              <a:off x="432" y="2028"/>
              <a:ext cx="1640" cy="5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grpSp>
          <p:nvGrpSpPr>
            <p:cNvPr id="57392" name="Group 15"/>
            <p:cNvGrpSpPr>
              <a:grpSpLocks/>
            </p:cNvGrpSpPr>
            <p:nvPr/>
          </p:nvGrpSpPr>
          <p:grpSpPr bwMode="auto">
            <a:xfrm>
              <a:off x="1065" y="1081"/>
              <a:ext cx="87" cy="243"/>
              <a:chOff x="2247" y="1294"/>
              <a:chExt cx="210" cy="956"/>
            </a:xfrm>
          </p:grpSpPr>
          <p:sp>
            <p:nvSpPr>
              <p:cNvPr id="57404" name="Freeform 16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5" name="AutoShape 17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grpSp>
          <p:nvGrpSpPr>
            <p:cNvPr id="57393" name="Group 18"/>
            <p:cNvGrpSpPr>
              <a:grpSpLocks/>
            </p:cNvGrpSpPr>
            <p:nvPr/>
          </p:nvGrpSpPr>
          <p:grpSpPr bwMode="auto">
            <a:xfrm>
              <a:off x="959" y="1064"/>
              <a:ext cx="88" cy="243"/>
              <a:chOff x="2247" y="1294"/>
              <a:chExt cx="210" cy="956"/>
            </a:xfrm>
          </p:grpSpPr>
          <p:sp>
            <p:nvSpPr>
              <p:cNvPr id="57402" name="Freeform 19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3" name="AutoShape 20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grpSp>
          <p:nvGrpSpPr>
            <p:cNvPr id="57394" name="Group 21"/>
            <p:cNvGrpSpPr>
              <a:grpSpLocks/>
            </p:cNvGrpSpPr>
            <p:nvPr/>
          </p:nvGrpSpPr>
          <p:grpSpPr bwMode="auto">
            <a:xfrm>
              <a:off x="860" y="1070"/>
              <a:ext cx="88" cy="242"/>
              <a:chOff x="2247" y="1294"/>
              <a:chExt cx="210" cy="956"/>
            </a:xfrm>
          </p:grpSpPr>
          <p:sp>
            <p:nvSpPr>
              <p:cNvPr id="57400" name="Freeform 22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1" name="AutoShape 23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sp>
          <p:nvSpPr>
            <p:cNvPr id="57395" name="Text Box 24"/>
            <p:cNvSpPr txBox="1">
              <a:spLocks noChangeArrowheads="1"/>
            </p:cNvSpPr>
            <p:nvPr/>
          </p:nvSpPr>
          <p:spPr bwMode="auto">
            <a:xfrm>
              <a:off x="1090" y="1032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Times New Roman" pitchFamily="18" charset="0"/>
                </a:rPr>
                <a:t>. . .</a:t>
              </a:r>
            </a:p>
          </p:txBody>
        </p:sp>
        <p:sp>
          <p:nvSpPr>
            <p:cNvPr id="57396" name="AutoShape 25"/>
            <p:cNvSpPr>
              <a:spLocks noChangeArrowheads="1"/>
            </p:cNvSpPr>
            <p:nvPr/>
          </p:nvSpPr>
          <p:spPr bwMode="auto">
            <a:xfrm>
              <a:off x="1109" y="1707"/>
              <a:ext cx="128" cy="316"/>
            </a:xfrm>
            <a:prstGeom prst="downArrow">
              <a:avLst>
                <a:gd name="adj1" fmla="val 50000"/>
                <a:gd name="adj2" fmla="val 617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57397" name="Text Box 26"/>
            <p:cNvSpPr txBox="1">
              <a:spLocks noChangeArrowheads="1"/>
            </p:cNvSpPr>
            <p:nvPr/>
          </p:nvSpPr>
          <p:spPr bwMode="auto">
            <a:xfrm>
              <a:off x="630" y="2201"/>
              <a:ext cx="276" cy="231"/>
            </a:xfrm>
            <a:prstGeom prst="rect">
              <a:avLst/>
            </a:prstGeom>
            <a:solidFill>
              <a:srgbClr val="D8C2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itchFamily="18" charset="0"/>
                </a:rPr>
                <a:t>P1</a:t>
              </a:r>
            </a:p>
          </p:txBody>
        </p:sp>
        <p:sp>
          <p:nvSpPr>
            <p:cNvPr id="57398" name="Text Box 27"/>
            <p:cNvSpPr txBox="1">
              <a:spLocks noChangeArrowheads="1"/>
            </p:cNvSpPr>
            <p:nvPr/>
          </p:nvSpPr>
          <p:spPr bwMode="auto">
            <a:xfrm>
              <a:off x="953" y="2197"/>
              <a:ext cx="276" cy="231"/>
            </a:xfrm>
            <a:prstGeom prst="rect">
              <a:avLst/>
            </a:prstGeom>
            <a:solidFill>
              <a:srgbClr val="D8C2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itchFamily="18" charset="0"/>
                </a:rPr>
                <a:t>P2</a:t>
              </a:r>
            </a:p>
          </p:txBody>
        </p:sp>
        <p:sp>
          <p:nvSpPr>
            <p:cNvPr id="57399" name="Text Box 28"/>
            <p:cNvSpPr txBox="1">
              <a:spLocks noChangeArrowheads="1"/>
            </p:cNvSpPr>
            <p:nvPr/>
          </p:nvSpPr>
          <p:spPr bwMode="auto">
            <a:xfrm>
              <a:off x="1557" y="2210"/>
              <a:ext cx="284" cy="231"/>
            </a:xfrm>
            <a:prstGeom prst="rect">
              <a:avLst/>
            </a:prstGeom>
            <a:solidFill>
              <a:srgbClr val="D8C2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itchFamily="18" charset="0"/>
                </a:rPr>
                <a:t>Pn</a:t>
              </a:r>
            </a:p>
          </p:txBody>
        </p:sp>
      </p:grpSp>
      <p:cxnSp>
        <p:nvCxnSpPr>
          <p:cNvPr id="57350" name="AutoShape 29"/>
          <p:cNvCxnSpPr>
            <a:cxnSpLocks noChangeShapeType="1"/>
            <a:stCxn id="57347" idx="0"/>
            <a:endCxn id="57391" idx="2"/>
          </p:cNvCxnSpPr>
          <p:nvPr/>
        </p:nvCxnSpPr>
        <p:spPr bwMode="auto">
          <a:xfrm rot="5400000" flipH="1" flipV="1">
            <a:off x="1139032" y="4802981"/>
            <a:ext cx="812800" cy="8080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51" name="AutoShape 30"/>
          <p:cNvCxnSpPr>
            <a:cxnSpLocks noChangeShapeType="1"/>
            <a:stCxn id="57348" idx="1"/>
            <a:endCxn id="57406" idx="3"/>
          </p:cNvCxnSpPr>
          <p:nvPr/>
        </p:nvCxnSpPr>
        <p:spPr bwMode="auto">
          <a:xfrm rot="10800000">
            <a:off x="2293938" y="2552700"/>
            <a:ext cx="738187" cy="3683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7352" name="Group 31"/>
          <p:cNvGrpSpPr>
            <a:grpSpLocks/>
          </p:cNvGrpSpPr>
          <p:nvPr/>
        </p:nvGrpSpPr>
        <p:grpSpPr bwMode="auto">
          <a:xfrm>
            <a:off x="5410200" y="1930400"/>
            <a:ext cx="3379788" cy="2870200"/>
            <a:chOff x="3400" y="800"/>
            <a:chExt cx="2129" cy="1808"/>
          </a:xfrm>
        </p:grpSpPr>
        <p:sp>
          <p:nvSpPr>
            <p:cNvPr id="57358" name="Oval 32"/>
            <p:cNvSpPr>
              <a:spLocks noChangeArrowheads="1"/>
            </p:cNvSpPr>
            <p:nvPr/>
          </p:nvSpPr>
          <p:spPr bwMode="auto">
            <a:xfrm>
              <a:off x="3674" y="800"/>
              <a:ext cx="917" cy="8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grpSp>
          <p:nvGrpSpPr>
            <p:cNvPr id="57359" name="Group 33"/>
            <p:cNvGrpSpPr>
              <a:grpSpLocks/>
            </p:cNvGrpSpPr>
            <p:nvPr/>
          </p:nvGrpSpPr>
          <p:grpSpPr bwMode="auto">
            <a:xfrm>
              <a:off x="4359" y="1070"/>
              <a:ext cx="88" cy="242"/>
              <a:chOff x="2247" y="1294"/>
              <a:chExt cx="210" cy="956"/>
            </a:xfrm>
          </p:grpSpPr>
          <p:sp>
            <p:nvSpPr>
              <p:cNvPr id="57383" name="Freeform 34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4" name="AutoShape 35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sp>
          <p:nvSpPr>
            <p:cNvPr id="57360" name="Rectangle 36"/>
            <p:cNvSpPr>
              <a:spLocks noChangeArrowheads="1"/>
            </p:cNvSpPr>
            <p:nvPr/>
          </p:nvSpPr>
          <p:spPr bwMode="auto">
            <a:xfrm>
              <a:off x="3602" y="2212"/>
              <a:ext cx="245" cy="2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57361" name="Rectangle 37"/>
            <p:cNvSpPr>
              <a:spLocks noChangeArrowheads="1"/>
            </p:cNvSpPr>
            <p:nvPr/>
          </p:nvSpPr>
          <p:spPr bwMode="auto">
            <a:xfrm>
              <a:off x="3935" y="2218"/>
              <a:ext cx="245" cy="2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57362" name="Rectangle 38"/>
            <p:cNvSpPr>
              <a:spLocks noChangeArrowheads="1"/>
            </p:cNvSpPr>
            <p:nvPr/>
          </p:nvSpPr>
          <p:spPr bwMode="auto">
            <a:xfrm>
              <a:off x="4519" y="2224"/>
              <a:ext cx="245" cy="2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57363" name="Text Box 39"/>
            <p:cNvSpPr txBox="1">
              <a:spLocks noChangeArrowheads="1"/>
            </p:cNvSpPr>
            <p:nvPr/>
          </p:nvSpPr>
          <p:spPr bwMode="auto">
            <a:xfrm>
              <a:off x="4174" y="213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Times New Roman" pitchFamily="18" charset="0"/>
                </a:rPr>
                <a:t>. . .</a:t>
              </a:r>
            </a:p>
          </p:txBody>
        </p:sp>
        <p:sp>
          <p:nvSpPr>
            <p:cNvPr id="57364" name="Rectangle 40"/>
            <p:cNvSpPr>
              <a:spLocks noChangeArrowheads="1"/>
            </p:cNvSpPr>
            <p:nvPr/>
          </p:nvSpPr>
          <p:spPr bwMode="auto">
            <a:xfrm>
              <a:off x="3400" y="2028"/>
              <a:ext cx="1640" cy="5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grpSp>
          <p:nvGrpSpPr>
            <p:cNvPr id="57365" name="Group 41"/>
            <p:cNvGrpSpPr>
              <a:grpSpLocks/>
            </p:cNvGrpSpPr>
            <p:nvPr/>
          </p:nvGrpSpPr>
          <p:grpSpPr bwMode="auto">
            <a:xfrm>
              <a:off x="4033" y="1081"/>
              <a:ext cx="87" cy="243"/>
              <a:chOff x="2247" y="1294"/>
              <a:chExt cx="210" cy="956"/>
            </a:xfrm>
          </p:grpSpPr>
          <p:sp>
            <p:nvSpPr>
              <p:cNvPr id="57381" name="Freeform 42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2" name="AutoShape 43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grpSp>
          <p:nvGrpSpPr>
            <p:cNvPr id="57366" name="Group 44"/>
            <p:cNvGrpSpPr>
              <a:grpSpLocks/>
            </p:cNvGrpSpPr>
            <p:nvPr/>
          </p:nvGrpSpPr>
          <p:grpSpPr bwMode="auto">
            <a:xfrm>
              <a:off x="3927" y="1064"/>
              <a:ext cx="88" cy="243"/>
              <a:chOff x="2247" y="1294"/>
              <a:chExt cx="210" cy="956"/>
            </a:xfrm>
          </p:grpSpPr>
          <p:sp>
            <p:nvSpPr>
              <p:cNvPr id="57379" name="Freeform 45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0" name="AutoShape 46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grpSp>
          <p:nvGrpSpPr>
            <p:cNvPr id="57367" name="Group 47"/>
            <p:cNvGrpSpPr>
              <a:grpSpLocks/>
            </p:cNvGrpSpPr>
            <p:nvPr/>
          </p:nvGrpSpPr>
          <p:grpSpPr bwMode="auto">
            <a:xfrm>
              <a:off x="3828" y="1070"/>
              <a:ext cx="88" cy="242"/>
              <a:chOff x="2247" y="1294"/>
              <a:chExt cx="210" cy="956"/>
            </a:xfrm>
          </p:grpSpPr>
          <p:sp>
            <p:nvSpPr>
              <p:cNvPr id="57377" name="Freeform 48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8" name="AutoShape 49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sp>
          <p:nvSpPr>
            <p:cNvPr id="57368" name="Text Box 50"/>
            <p:cNvSpPr txBox="1">
              <a:spLocks noChangeArrowheads="1"/>
            </p:cNvSpPr>
            <p:nvPr/>
          </p:nvSpPr>
          <p:spPr bwMode="auto">
            <a:xfrm>
              <a:off x="4058" y="1032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Times New Roman" pitchFamily="18" charset="0"/>
                </a:rPr>
                <a:t>. . .</a:t>
              </a:r>
            </a:p>
          </p:txBody>
        </p:sp>
        <p:sp>
          <p:nvSpPr>
            <p:cNvPr id="57369" name="AutoShape 51"/>
            <p:cNvSpPr>
              <a:spLocks noChangeArrowheads="1"/>
            </p:cNvSpPr>
            <p:nvPr/>
          </p:nvSpPr>
          <p:spPr bwMode="auto">
            <a:xfrm>
              <a:off x="4077" y="1707"/>
              <a:ext cx="128" cy="316"/>
            </a:xfrm>
            <a:prstGeom prst="downArrow">
              <a:avLst>
                <a:gd name="adj1" fmla="val 50000"/>
                <a:gd name="adj2" fmla="val 617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57370" name="Text Box 52"/>
            <p:cNvSpPr txBox="1">
              <a:spLocks noChangeArrowheads="1"/>
            </p:cNvSpPr>
            <p:nvPr/>
          </p:nvSpPr>
          <p:spPr bwMode="auto">
            <a:xfrm>
              <a:off x="3598" y="2201"/>
              <a:ext cx="300" cy="231"/>
            </a:xfrm>
            <a:prstGeom prst="rect">
              <a:avLst/>
            </a:prstGeom>
            <a:solidFill>
              <a:srgbClr val="D8C2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itchFamily="18" charset="0"/>
                </a:rPr>
                <a:t>SA</a:t>
              </a:r>
            </a:p>
          </p:txBody>
        </p:sp>
        <p:sp>
          <p:nvSpPr>
            <p:cNvPr id="57371" name="Text Box 53"/>
            <p:cNvSpPr txBox="1">
              <a:spLocks noChangeArrowheads="1"/>
            </p:cNvSpPr>
            <p:nvPr/>
          </p:nvSpPr>
          <p:spPr bwMode="auto">
            <a:xfrm>
              <a:off x="3921" y="2197"/>
              <a:ext cx="300" cy="231"/>
            </a:xfrm>
            <a:prstGeom prst="rect">
              <a:avLst/>
            </a:prstGeom>
            <a:solidFill>
              <a:srgbClr val="D8C2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itchFamily="18" charset="0"/>
                </a:rPr>
                <a:t>SA</a:t>
              </a:r>
            </a:p>
          </p:txBody>
        </p:sp>
        <p:sp>
          <p:nvSpPr>
            <p:cNvPr id="57372" name="Text Box 54"/>
            <p:cNvSpPr txBox="1">
              <a:spLocks noChangeArrowheads="1"/>
            </p:cNvSpPr>
            <p:nvPr/>
          </p:nvSpPr>
          <p:spPr bwMode="auto">
            <a:xfrm>
              <a:off x="4501" y="2202"/>
              <a:ext cx="300" cy="231"/>
            </a:xfrm>
            <a:prstGeom prst="rect">
              <a:avLst/>
            </a:prstGeom>
            <a:solidFill>
              <a:srgbClr val="D8C2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itchFamily="18" charset="0"/>
                </a:rPr>
                <a:t>SA</a:t>
              </a:r>
            </a:p>
          </p:txBody>
        </p:sp>
        <p:sp>
          <p:nvSpPr>
            <p:cNvPr id="57373" name="Text Box 55"/>
            <p:cNvSpPr txBox="1">
              <a:spLocks noChangeArrowheads="1"/>
            </p:cNvSpPr>
            <p:nvPr/>
          </p:nvSpPr>
          <p:spPr bwMode="auto">
            <a:xfrm>
              <a:off x="4526" y="1800"/>
              <a:ext cx="5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itchFamily="18" charset="0"/>
                </a:rPr>
                <a:t>Kernel</a:t>
              </a:r>
            </a:p>
          </p:txBody>
        </p:sp>
        <p:sp>
          <p:nvSpPr>
            <p:cNvPr id="57374" name="Rectangle 56"/>
            <p:cNvSpPr>
              <a:spLocks noChangeArrowheads="1"/>
            </p:cNvSpPr>
            <p:nvPr/>
          </p:nvSpPr>
          <p:spPr bwMode="auto">
            <a:xfrm>
              <a:off x="3896" y="1408"/>
              <a:ext cx="448" cy="160"/>
            </a:xfrm>
            <a:prstGeom prst="rect">
              <a:avLst/>
            </a:prstGeom>
            <a:solidFill>
              <a:srgbClr val="6876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57375" name="Text Box 57"/>
            <p:cNvSpPr txBox="1">
              <a:spLocks noChangeArrowheads="1"/>
            </p:cNvSpPr>
            <p:nvPr/>
          </p:nvSpPr>
          <p:spPr bwMode="auto">
            <a:xfrm>
              <a:off x="4918" y="1376"/>
              <a:ext cx="61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itchFamily="18" charset="0"/>
                </a:rPr>
                <a:t>Thread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itchFamily="18" charset="0"/>
                </a:rPr>
                <a:t>Library</a:t>
              </a:r>
            </a:p>
          </p:txBody>
        </p:sp>
        <p:cxnSp>
          <p:nvCxnSpPr>
            <p:cNvPr id="57376" name="AutoShape 58"/>
            <p:cNvCxnSpPr>
              <a:cxnSpLocks noChangeShapeType="1"/>
              <a:stCxn id="57375" idx="0"/>
              <a:endCxn id="57374" idx="3"/>
            </p:cNvCxnSpPr>
            <p:nvPr/>
          </p:nvCxnSpPr>
          <p:spPr bwMode="auto">
            <a:xfrm rot="-5400000" flipH="1" flipV="1">
              <a:off x="4728" y="992"/>
              <a:ext cx="112" cy="880"/>
            </a:xfrm>
            <a:prstGeom prst="curvedConnector4">
              <a:avLst>
                <a:gd name="adj1" fmla="val -128569"/>
                <a:gd name="adj2" fmla="val 6736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6907" name="Text Box 59"/>
          <p:cNvSpPr txBox="1">
            <a:spLocks noChangeArrowheads="1"/>
          </p:cNvSpPr>
          <p:nvPr/>
        </p:nvSpPr>
        <p:spPr bwMode="auto">
          <a:xfrm>
            <a:off x="2286000" y="5029200"/>
            <a:ext cx="5908675" cy="7080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Times New Roman" charset="0"/>
              </a:rPr>
              <a:t>Invariant: There is one running scheduler activation (SA) for each processor assigned to the user process.</a:t>
            </a:r>
          </a:p>
        </p:txBody>
      </p:sp>
      <p:sp>
        <p:nvSpPr>
          <p:cNvPr id="57354" name="Line 60"/>
          <p:cNvSpPr>
            <a:spLocks noChangeShapeType="1"/>
          </p:cNvSpPr>
          <p:nvPr/>
        </p:nvSpPr>
        <p:spPr bwMode="auto">
          <a:xfrm>
            <a:off x="4483100" y="1016000"/>
            <a:ext cx="0" cy="386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Text Box 61"/>
          <p:cNvSpPr txBox="1">
            <a:spLocks noChangeArrowheads="1"/>
          </p:cNvSpPr>
          <p:nvPr/>
        </p:nvSpPr>
        <p:spPr bwMode="auto">
          <a:xfrm>
            <a:off x="1066800" y="1428750"/>
            <a:ext cx="1479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Abstraction</a:t>
            </a:r>
          </a:p>
        </p:txBody>
      </p:sp>
      <p:cxnSp>
        <p:nvCxnSpPr>
          <p:cNvPr id="57356" name="AutoShape 62"/>
          <p:cNvCxnSpPr>
            <a:cxnSpLocks noChangeShapeType="1"/>
            <a:stCxn id="57348" idx="3"/>
            <a:endCxn id="57377" idx="2"/>
          </p:cNvCxnSpPr>
          <p:nvPr/>
        </p:nvCxnSpPr>
        <p:spPr bwMode="auto">
          <a:xfrm flipV="1">
            <a:off x="4365625" y="2481263"/>
            <a:ext cx="1725613" cy="439737"/>
          </a:xfrm>
          <a:prstGeom prst="curvedConnector3">
            <a:avLst>
              <a:gd name="adj1" fmla="val 1212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57" name="Text Box 63"/>
          <p:cNvSpPr txBox="1">
            <a:spLocks noChangeArrowheads="1"/>
          </p:cNvSpPr>
          <p:nvPr/>
        </p:nvSpPr>
        <p:spPr bwMode="auto">
          <a:xfrm>
            <a:off x="5580063" y="1431925"/>
            <a:ext cx="1933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3277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smtClean="0"/>
              <a:t>Avoiding Effects of Blocking</a:t>
            </a:r>
          </a:p>
        </p:txBody>
      </p:sp>
      <p:sp>
        <p:nvSpPr>
          <p:cNvPr id="207875" name="Oval 3"/>
          <p:cNvSpPr>
            <a:spLocks noChangeArrowheads="1"/>
          </p:cNvSpPr>
          <p:nvPr/>
        </p:nvSpPr>
        <p:spPr bwMode="auto">
          <a:xfrm>
            <a:off x="1158875" y="1790700"/>
            <a:ext cx="1633538" cy="15906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09600" y="1593850"/>
            <a:ext cx="3136900" cy="3981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1916113" y="2197100"/>
            <a:ext cx="165100" cy="690563"/>
            <a:chOff x="2247" y="1294"/>
            <a:chExt cx="210" cy="956"/>
          </a:xfrm>
        </p:grpSpPr>
        <p:sp>
          <p:nvSpPr>
            <p:cNvPr id="58422" name="Freeform 6"/>
            <p:cNvSpPr>
              <a:spLocks/>
            </p:cNvSpPr>
            <p:nvPr/>
          </p:nvSpPr>
          <p:spPr bwMode="auto">
            <a:xfrm>
              <a:off x="2247" y="1294"/>
              <a:ext cx="210" cy="888"/>
            </a:xfrm>
            <a:custGeom>
              <a:avLst/>
              <a:gdLst>
                <a:gd name="T0" fmla="*/ 30 w 210"/>
                <a:gd name="T1" fmla="*/ 0 h 888"/>
                <a:gd name="T2" fmla="*/ 206 w 210"/>
                <a:gd name="T3" fmla="*/ 122 h 888"/>
                <a:gd name="T4" fmla="*/ 3 w 210"/>
                <a:gd name="T5" fmla="*/ 305 h 888"/>
                <a:gd name="T6" fmla="*/ 186 w 210"/>
                <a:gd name="T7" fmla="*/ 481 h 888"/>
                <a:gd name="T8" fmla="*/ 77 w 210"/>
                <a:gd name="T9" fmla="*/ 590 h 888"/>
                <a:gd name="T10" fmla="*/ 84 w 210"/>
                <a:gd name="T11" fmla="*/ 888 h 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" h="888">
                  <a:moveTo>
                    <a:pt x="30" y="0"/>
                  </a:moveTo>
                  <a:cubicBezTo>
                    <a:pt x="120" y="35"/>
                    <a:pt x="210" y="71"/>
                    <a:pt x="206" y="122"/>
                  </a:cubicBezTo>
                  <a:cubicBezTo>
                    <a:pt x="202" y="173"/>
                    <a:pt x="6" y="245"/>
                    <a:pt x="3" y="305"/>
                  </a:cubicBezTo>
                  <a:cubicBezTo>
                    <a:pt x="0" y="365"/>
                    <a:pt x="174" y="434"/>
                    <a:pt x="186" y="481"/>
                  </a:cubicBezTo>
                  <a:cubicBezTo>
                    <a:pt x="198" y="528"/>
                    <a:pt x="94" y="522"/>
                    <a:pt x="77" y="590"/>
                  </a:cubicBezTo>
                  <a:cubicBezTo>
                    <a:pt x="60" y="658"/>
                    <a:pt x="72" y="773"/>
                    <a:pt x="84" y="8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3" name="AutoShape 7"/>
            <p:cNvSpPr>
              <a:spLocks noChangeArrowheads="1"/>
            </p:cNvSpPr>
            <p:nvPr/>
          </p:nvSpPr>
          <p:spPr bwMode="auto">
            <a:xfrm flipV="1">
              <a:off x="2292" y="2166"/>
              <a:ext cx="72" cy="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1">
                <a:latin typeface="Times New Roman" pitchFamily="18" charset="0"/>
              </a:endParaRPr>
            </a:p>
          </p:txBody>
        </p:sp>
      </p:grp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3019425" y="1690688"/>
            <a:ext cx="6969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User</a:t>
            </a:r>
          </a:p>
        </p:txBody>
      </p:sp>
      <p:sp>
        <p:nvSpPr>
          <p:cNvPr id="58375" name="Text Box 9"/>
          <p:cNvSpPr txBox="1">
            <a:spLocks noChangeArrowheads="1"/>
          </p:cNvSpPr>
          <p:nvPr/>
        </p:nvSpPr>
        <p:spPr bwMode="auto">
          <a:xfrm>
            <a:off x="682625" y="5106988"/>
            <a:ext cx="87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kernel</a:t>
            </a:r>
          </a:p>
        </p:txBody>
      </p:sp>
      <p:sp>
        <p:nvSpPr>
          <p:cNvPr id="58376" name="Line 10"/>
          <p:cNvSpPr>
            <a:spLocks noChangeShapeType="1"/>
          </p:cNvSpPr>
          <p:nvPr/>
        </p:nvSpPr>
        <p:spPr bwMode="auto">
          <a:xfrm>
            <a:off x="609600" y="3848100"/>
            <a:ext cx="3136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3" name="Oval 11"/>
          <p:cNvSpPr>
            <a:spLocks noChangeArrowheads="1"/>
          </p:cNvSpPr>
          <p:nvPr/>
        </p:nvSpPr>
        <p:spPr bwMode="auto">
          <a:xfrm>
            <a:off x="5514975" y="1854200"/>
            <a:ext cx="1633538" cy="15906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8378" name="Rectangle 12"/>
          <p:cNvSpPr>
            <a:spLocks noChangeArrowheads="1"/>
          </p:cNvSpPr>
          <p:nvPr/>
        </p:nvSpPr>
        <p:spPr bwMode="auto">
          <a:xfrm>
            <a:off x="4927600" y="1631950"/>
            <a:ext cx="3136900" cy="3981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8379" name="Text Box 13"/>
          <p:cNvSpPr txBox="1">
            <a:spLocks noChangeArrowheads="1"/>
          </p:cNvSpPr>
          <p:nvPr/>
        </p:nvSpPr>
        <p:spPr bwMode="auto">
          <a:xfrm>
            <a:off x="7337425" y="1728788"/>
            <a:ext cx="6969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User</a:t>
            </a:r>
          </a:p>
        </p:txBody>
      </p:sp>
      <p:sp>
        <p:nvSpPr>
          <p:cNvPr id="58380" name="Text Box 14"/>
          <p:cNvSpPr txBox="1">
            <a:spLocks noChangeArrowheads="1"/>
          </p:cNvSpPr>
          <p:nvPr/>
        </p:nvSpPr>
        <p:spPr bwMode="auto">
          <a:xfrm>
            <a:off x="5000625" y="5145088"/>
            <a:ext cx="9382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Kernel</a:t>
            </a:r>
          </a:p>
        </p:txBody>
      </p:sp>
      <p:sp>
        <p:nvSpPr>
          <p:cNvPr id="58381" name="Line 15"/>
          <p:cNvSpPr>
            <a:spLocks noChangeShapeType="1"/>
          </p:cNvSpPr>
          <p:nvPr/>
        </p:nvSpPr>
        <p:spPr bwMode="auto">
          <a:xfrm>
            <a:off x="4927600" y="3886200"/>
            <a:ext cx="3136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82" name="Group 16"/>
          <p:cNvGrpSpPr>
            <a:grpSpLocks/>
          </p:cNvGrpSpPr>
          <p:nvPr/>
        </p:nvGrpSpPr>
        <p:grpSpPr bwMode="auto">
          <a:xfrm>
            <a:off x="1852613" y="4225925"/>
            <a:ext cx="190500" cy="638175"/>
            <a:chOff x="2247" y="1294"/>
            <a:chExt cx="210" cy="956"/>
          </a:xfrm>
        </p:grpSpPr>
        <p:sp>
          <p:nvSpPr>
            <p:cNvPr id="58420" name="Freeform 17"/>
            <p:cNvSpPr>
              <a:spLocks/>
            </p:cNvSpPr>
            <p:nvPr/>
          </p:nvSpPr>
          <p:spPr bwMode="auto">
            <a:xfrm>
              <a:off x="2247" y="1294"/>
              <a:ext cx="210" cy="888"/>
            </a:xfrm>
            <a:custGeom>
              <a:avLst/>
              <a:gdLst>
                <a:gd name="T0" fmla="*/ 30 w 210"/>
                <a:gd name="T1" fmla="*/ 0 h 888"/>
                <a:gd name="T2" fmla="*/ 206 w 210"/>
                <a:gd name="T3" fmla="*/ 122 h 888"/>
                <a:gd name="T4" fmla="*/ 3 w 210"/>
                <a:gd name="T5" fmla="*/ 305 h 888"/>
                <a:gd name="T6" fmla="*/ 186 w 210"/>
                <a:gd name="T7" fmla="*/ 481 h 888"/>
                <a:gd name="T8" fmla="*/ 77 w 210"/>
                <a:gd name="T9" fmla="*/ 590 h 888"/>
                <a:gd name="T10" fmla="*/ 84 w 210"/>
                <a:gd name="T11" fmla="*/ 888 h 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" h="888">
                  <a:moveTo>
                    <a:pt x="30" y="0"/>
                  </a:moveTo>
                  <a:cubicBezTo>
                    <a:pt x="120" y="35"/>
                    <a:pt x="210" y="71"/>
                    <a:pt x="206" y="122"/>
                  </a:cubicBezTo>
                  <a:cubicBezTo>
                    <a:pt x="202" y="173"/>
                    <a:pt x="6" y="245"/>
                    <a:pt x="3" y="305"/>
                  </a:cubicBezTo>
                  <a:cubicBezTo>
                    <a:pt x="0" y="365"/>
                    <a:pt x="174" y="434"/>
                    <a:pt x="186" y="481"/>
                  </a:cubicBezTo>
                  <a:cubicBezTo>
                    <a:pt x="198" y="528"/>
                    <a:pt x="94" y="522"/>
                    <a:pt x="77" y="590"/>
                  </a:cubicBezTo>
                  <a:cubicBezTo>
                    <a:pt x="60" y="658"/>
                    <a:pt x="72" y="773"/>
                    <a:pt x="84" y="8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1" name="AutoShape 18"/>
            <p:cNvSpPr>
              <a:spLocks noChangeArrowheads="1"/>
            </p:cNvSpPr>
            <p:nvPr/>
          </p:nvSpPr>
          <p:spPr bwMode="auto">
            <a:xfrm flipV="1">
              <a:off x="2292" y="2166"/>
              <a:ext cx="72" cy="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1">
                <a:latin typeface="Times New Roman" pitchFamily="18" charset="0"/>
              </a:endParaRPr>
            </a:p>
          </p:txBody>
        </p:sp>
      </p:grpSp>
      <p:cxnSp>
        <p:nvCxnSpPr>
          <p:cNvPr id="58383" name="AutoShape 19"/>
          <p:cNvCxnSpPr>
            <a:cxnSpLocks noChangeShapeType="1"/>
            <a:stCxn id="58419" idx="5"/>
            <a:endCxn id="58420" idx="0"/>
          </p:cNvCxnSpPr>
          <p:nvPr/>
        </p:nvCxnSpPr>
        <p:spPr bwMode="auto">
          <a:xfrm>
            <a:off x="1765300" y="2879725"/>
            <a:ext cx="114300" cy="1346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8384" name="Group 20"/>
          <p:cNvGrpSpPr>
            <a:grpSpLocks/>
          </p:cNvGrpSpPr>
          <p:nvPr/>
        </p:nvGrpSpPr>
        <p:grpSpPr bwMode="auto">
          <a:xfrm>
            <a:off x="1682750" y="2232025"/>
            <a:ext cx="177800" cy="676275"/>
            <a:chOff x="2247" y="1294"/>
            <a:chExt cx="210" cy="956"/>
          </a:xfrm>
        </p:grpSpPr>
        <p:sp>
          <p:nvSpPr>
            <p:cNvPr id="58418" name="Freeform 21"/>
            <p:cNvSpPr>
              <a:spLocks/>
            </p:cNvSpPr>
            <p:nvPr/>
          </p:nvSpPr>
          <p:spPr bwMode="auto">
            <a:xfrm>
              <a:off x="2247" y="1294"/>
              <a:ext cx="210" cy="888"/>
            </a:xfrm>
            <a:custGeom>
              <a:avLst/>
              <a:gdLst>
                <a:gd name="T0" fmla="*/ 30 w 210"/>
                <a:gd name="T1" fmla="*/ 0 h 888"/>
                <a:gd name="T2" fmla="*/ 206 w 210"/>
                <a:gd name="T3" fmla="*/ 122 h 888"/>
                <a:gd name="T4" fmla="*/ 3 w 210"/>
                <a:gd name="T5" fmla="*/ 305 h 888"/>
                <a:gd name="T6" fmla="*/ 186 w 210"/>
                <a:gd name="T7" fmla="*/ 481 h 888"/>
                <a:gd name="T8" fmla="*/ 77 w 210"/>
                <a:gd name="T9" fmla="*/ 590 h 888"/>
                <a:gd name="T10" fmla="*/ 84 w 210"/>
                <a:gd name="T11" fmla="*/ 888 h 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" h="888">
                  <a:moveTo>
                    <a:pt x="30" y="0"/>
                  </a:moveTo>
                  <a:cubicBezTo>
                    <a:pt x="120" y="35"/>
                    <a:pt x="210" y="71"/>
                    <a:pt x="206" y="122"/>
                  </a:cubicBezTo>
                  <a:cubicBezTo>
                    <a:pt x="202" y="173"/>
                    <a:pt x="6" y="245"/>
                    <a:pt x="3" y="305"/>
                  </a:cubicBezTo>
                  <a:cubicBezTo>
                    <a:pt x="0" y="365"/>
                    <a:pt x="174" y="434"/>
                    <a:pt x="186" y="481"/>
                  </a:cubicBezTo>
                  <a:cubicBezTo>
                    <a:pt x="198" y="528"/>
                    <a:pt x="94" y="522"/>
                    <a:pt x="77" y="590"/>
                  </a:cubicBezTo>
                  <a:cubicBezTo>
                    <a:pt x="60" y="658"/>
                    <a:pt x="72" y="773"/>
                    <a:pt x="84" y="8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9" name="AutoShape 22"/>
            <p:cNvSpPr>
              <a:spLocks noChangeArrowheads="1"/>
            </p:cNvSpPr>
            <p:nvPr/>
          </p:nvSpPr>
          <p:spPr bwMode="auto">
            <a:xfrm flipV="1">
              <a:off x="2292" y="2166"/>
              <a:ext cx="72" cy="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1">
                <a:latin typeface="Times New Roman" pitchFamily="18" charset="0"/>
              </a:endParaRPr>
            </a:p>
          </p:txBody>
        </p:sp>
      </p:grpSp>
      <p:grpSp>
        <p:nvGrpSpPr>
          <p:cNvPr id="58385" name="Group 23"/>
          <p:cNvGrpSpPr>
            <a:grpSpLocks/>
          </p:cNvGrpSpPr>
          <p:nvPr/>
        </p:nvGrpSpPr>
        <p:grpSpPr bwMode="auto">
          <a:xfrm>
            <a:off x="5746750" y="2244725"/>
            <a:ext cx="177800" cy="676275"/>
            <a:chOff x="2247" y="1294"/>
            <a:chExt cx="210" cy="956"/>
          </a:xfrm>
        </p:grpSpPr>
        <p:sp>
          <p:nvSpPr>
            <p:cNvPr id="58416" name="Freeform 24"/>
            <p:cNvSpPr>
              <a:spLocks/>
            </p:cNvSpPr>
            <p:nvPr/>
          </p:nvSpPr>
          <p:spPr bwMode="auto">
            <a:xfrm>
              <a:off x="2247" y="1294"/>
              <a:ext cx="210" cy="888"/>
            </a:xfrm>
            <a:custGeom>
              <a:avLst/>
              <a:gdLst>
                <a:gd name="T0" fmla="*/ 30 w 210"/>
                <a:gd name="T1" fmla="*/ 0 h 888"/>
                <a:gd name="T2" fmla="*/ 206 w 210"/>
                <a:gd name="T3" fmla="*/ 122 h 888"/>
                <a:gd name="T4" fmla="*/ 3 w 210"/>
                <a:gd name="T5" fmla="*/ 305 h 888"/>
                <a:gd name="T6" fmla="*/ 186 w 210"/>
                <a:gd name="T7" fmla="*/ 481 h 888"/>
                <a:gd name="T8" fmla="*/ 77 w 210"/>
                <a:gd name="T9" fmla="*/ 590 h 888"/>
                <a:gd name="T10" fmla="*/ 84 w 210"/>
                <a:gd name="T11" fmla="*/ 888 h 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" h="888">
                  <a:moveTo>
                    <a:pt x="30" y="0"/>
                  </a:moveTo>
                  <a:cubicBezTo>
                    <a:pt x="120" y="35"/>
                    <a:pt x="210" y="71"/>
                    <a:pt x="206" y="122"/>
                  </a:cubicBezTo>
                  <a:cubicBezTo>
                    <a:pt x="202" y="173"/>
                    <a:pt x="6" y="245"/>
                    <a:pt x="3" y="305"/>
                  </a:cubicBezTo>
                  <a:cubicBezTo>
                    <a:pt x="0" y="365"/>
                    <a:pt x="174" y="434"/>
                    <a:pt x="186" y="481"/>
                  </a:cubicBezTo>
                  <a:cubicBezTo>
                    <a:pt x="198" y="528"/>
                    <a:pt x="94" y="522"/>
                    <a:pt x="77" y="590"/>
                  </a:cubicBezTo>
                  <a:cubicBezTo>
                    <a:pt x="60" y="658"/>
                    <a:pt x="72" y="773"/>
                    <a:pt x="84" y="8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7" name="AutoShape 25"/>
            <p:cNvSpPr>
              <a:spLocks noChangeArrowheads="1"/>
            </p:cNvSpPr>
            <p:nvPr/>
          </p:nvSpPr>
          <p:spPr bwMode="auto">
            <a:xfrm flipV="1">
              <a:off x="2292" y="2166"/>
              <a:ext cx="72" cy="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1">
                <a:latin typeface="Times New Roman" pitchFamily="18" charset="0"/>
              </a:endParaRPr>
            </a:p>
          </p:txBody>
        </p:sp>
      </p:grpSp>
      <p:grpSp>
        <p:nvGrpSpPr>
          <p:cNvPr id="58386" name="Group 26"/>
          <p:cNvGrpSpPr>
            <a:grpSpLocks/>
          </p:cNvGrpSpPr>
          <p:nvPr/>
        </p:nvGrpSpPr>
        <p:grpSpPr bwMode="auto">
          <a:xfrm>
            <a:off x="6013450" y="2219325"/>
            <a:ext cx="177800" cy="676275"/>
            <a:chOff x="2247" y="1294"/>
            <a:chExt cx="210" cy="956"/>
          </a:xfrm>
        </p:grpSpPr>
        <p:sp>
          <p:nvSpPr>
            <p:cNvPr id="58414" name="Freeform 27"/>
            <p:cNvSpPr>
              <a:spLocks/>
            </p:cNvSpPr>
            <p:nvPr/>
          </p:nvSpPr>
          <p:spPr bwMode="auto">
            <a:xfrm>
              <a:off x="2247" y="1294"/>
              <a:ext cx="210" cy="888"/>
            </a:xfrm>
            <a:custGeom>
              <a:avLst/>
              <a:gdLst>
                <a:gd name="T0" fmla="*/ 30 w 210"/>
                <a:gd name="T1" fmla="*/ 0 h 888"/>
                <a:gd name="T2" fmla="*/ 206 w 210"/>
                <a:gd name="T3" fmla="*/ 122 h 888"/>
                <a:gd name="T4" fmla="*/ 3 w 210"/>
                <a:gd name="T5" fmla="*/ 305 h 888"/>
                <a:gd name="T6" fmla="*/ 186 w 210"/>
                <a:gd name="T7" fmla="*/ 481 h 888"/>
                <a:gd name="T8" fmla="*/ 77 w 210"/>
                <a:gd name="T9" fmla="*/ 590 h 888"/>
                <a:gd name="T10" fmla="*/ 84 w 210"/>
                <a:gd name="T11" fmla="*/ 888 h 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" h="888">
                  <a:moveTo>
                    <a:pt x="30" y="0"/>
                  </a:moveTo>
                  <a:cubicBezTo>
                    <a:pt x="120" y="35"/>
                    <a:pt x="210" y="71"/>
                    <a:pt x="206" y="122"/>
                  </a:cubicBezTo>
                  <a:cubicBezTo>
                    <a:pt x="202" y="173"/>
                    <a:pt x="6" y="245"/>
                    <a:pt x="3" y="305"/>
                  </a:cubicBezTo>
                  <a:cubicBezTo>
                    <a:pt x="0" y="365"/>
                    <a:pt x="174" y="434"/>
                    <a:pt x="186" y="481"/>
                  </a:cubicBezTo>
                  <a:cubicBezTo>
                    <a:pt x="198" y="528"/>
                    <a:pt x="94" y="522"/>
                    <a:pt x="77" y="590"/>
                  </a:cubicBezTo>
                  <a:cubicBezTo>
                    <a:pt x="60" y="658"/>
                    <a:pt x="72" y="773"/>
                    <a:pt x="84" y="8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5" name="AutoShape 28"/>
            <p:cNvSpPr>
              <a:spLocks noChangeArrowheads="1"/>
            </p:cNvSpPr>
            <p:nvPr/>
          </p:nvSpPr>
          <p:spPr bwMode="auto">
            <a:xfrm flipV="1">
              <a:off x="2292" y="2166"/>
              <a:ext cx="72" cy="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1">
                <a:latin typeface="Times New Roman" pitchFamily="18" charset="0"/>
              </a:endParaRPr>
            </a:p>
          </p:txBody>
        </p:sp>
      </p:grpSp>
      <p:grpSp>
        <p:nvGrpSpPr>
          <p:cNvPr id="58387" name="Group 31"/>
          <p:cNvGrpSpPr>
            <a:grpSpLocks/>
          </p:cNvGrpSpPr>
          <p:nvPr/>
        </p:nvGrpSpPr>
        <p:grpSpPr bwMode="auto">
          <a:xfrm>
            <a:off x="5397500" y="4203700"/>
            <a:ext cx="342900" cy="774700"/>
            <a:chOff x="3904" y="2560"/>
            <a:chExt cx="216" cy="488"/>
          </a:xfrm>
        </p:grpSpPr>
        <p:grpSp>
          <p:nvGrpSpPr>
            <p:cNvPr id="58410" name="Group 32"/>
            <p:cNvGrpSpPr>
              <a:grpSpLocks/>
            </p:cNvGrpSpPr>
            <p:nvPr/>
          </p:nvGrpSpPr>
          <p:grpSpPr bwMode="auto">
            <a:xfrm>
              <a:off x="3975" y="2614"/>
              <a:ext cx="120" cy="402"/>
              <a:chOff x="2247" y="1294"/>
              <a:chExt cx="210" cy="956"/>
            </a:xfrm>
          </p:grpSpPr>
          <p:sp>
            <p:nvSpPr>
              <p:cNvPr id="58412" name="Freeform 33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3" name="AutoShape 34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sp>
          <p:nvSpPr>
            <p:cNvPr id="58411" name="Rectangle 35"/>
            <p:cNvSpPr>
              <a:spLocks noChangeArrowheads="1"/>
            </p:cNvSpPr>
            <p:nvPr/>
          </p:nvSpPr>
          <p:spPr bwMode="auto">
            <a:xfrm>
              <a:off x="3904" y="2560"/>
              <a:ext cx="216" cy="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cxnSp>
        <p:nvCxnSpPr>
          <p:cNvPr id="58388" name="AutoShape 36"/>
          <p:cNvCxnSpPr>
            <a:cxnSpLocks noChangeShapeType="1"/>
            <a:stCxn id="58417" idx="0"/>
            <a:endCxn id="58411" idx="0"/>
          </p:cNvCxnSpPr>
          <p:nvPr/>
        </p:nvCxnSpPr>
        <p:spPr bwMode="auto">
          <a:xfrm rot="5400000">
            <a:off x="5051426" y="3440112"/>
            <a:ext cx="1281112" cy="246063"/>
          </a:xfrm>
          <a:prstGeom prst="curvedConnector3">
            <a:avLst>
              <a:gd name="adj1" fmla="val 4994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8389" name="Group 37"/>
          <p:cNvGrpSpPr>
            <a:grpSpLocks/>
          </p:cNvGrpSpPr>
          <p:nvPr/>
        </p:nvGrpSpPr>
        <p:grpSpPr bwMode="auto">
          <a:xfrm>
            <a:off x="6908800" y="4267200"/>
            <a:ext cx="342900" cy="774700"/>
            <a:chOff x="3904" y="2560"/>
            <a:chExt cx="216" cy="488"/>
          </a:xfrm>
        </p:grpSpPr>
        <p:grpSp>
          <p:nvGrpSpPr>
            <p:cNvPr id="58406" name="Group 38"/>
            <p:cNvGrpSpPr>
              <a:grpSpLocks/>
            </p:cNvGrpSpPr>
            <p:nvPr/>
          </p:nvGrpSpPr>
          <p:grpSpPr bwMode="auto">
            <a:xfrm>
              <a:off x="3975" y="2614"/>
              <a:ext cx="120" cy="402"/>
              <a:chOff x="2247" y="1294"/>
              <a:chExt cx="210" cy="956"/>
            </a:xfrm>
          </p:grpSpPr>
          <p:sp>
            <p:nvSpPr>
              <p:cNvPr id="58408" name="Freeform 39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9" name="AutoShape 40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sp>
          <p:nvSpPr>
            <p:cNvPr id="58407" name="Rectangle 41"/>
            <p:cNvSpPr>
              <a:spLocks noChangeArrowheads="1"/>
            </p:cNvSpPr>
            <p:nvPr/>
          </p:nvSpPr>
          <p:spPr bwMode="auto">
            <a:xfrm>
              <a:off x="3904" y="2560"/>
              <a:ext cx="216" cy="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sp>
        <p:nvSpPr>
          <p:cNvPr id="58390" name="Text Box 42"/>
          <p:cNvSpPr txBox="1">
            <a:spLocks noChangeArrowheads="1"/>
          </p:cNvSpPr>
          <p:nvPr/>
        </p:nvSpPr>
        <p:spPr bwMode="auto">
          <a:xfrm>
            <a:off x="6054725" y="4506913"/>
            <a:ext cx="7191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3: New</a:t>
            </a:r>
          </a:p>
        </p:txBody>
      </p:sp>
      <p:sp>
        <p:nvSpPr>
          <p:cNvPr id="58391" name="Line 43"/>
          <p:cNvSpPr>
            <a:spLocks noChangeShapeType="1"/>
          </p:cNvSpPr>
          <p:nvPr/>
        </p:nvSpPr>
        <p:spPr bwMode="auto">
          <a:xfrm>
            <a:off x="6718300" y="4660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16" name="Rectangle 44"/>
          <p:cNvSpPr>
            <a:spLocks noChangeArrowheads="1"/>
          </p:cNvSpPr>
          <p:nvPr/>
        </p:nvSpPr>
        <p:spPr bwMode="auto">
          <a:xfrm>
            <a:off x="6324600" y="2946400"/>
            <a:ext cx="419100" cy="2921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cxnSp>
        <p:nvCxnSpPr>
          <p:cNvPr id="58393" name="AutoShape 45"/>
          <p:cNvCxnSpPr>
            <a:cxnSpLocks noChangeShapeType="1"/>
            <a:stCxn id="58407" idx="0"/>
            <a:endCxn id="207916" idx="2"/>
          </p:cNvCxnSpPr>
          <p:nvPr/>
        </p:nvCxnSpPr>
        <p:spPr bwMode="auto">
          <a:xfrm rot="5400000" flipH="1">
            <a:off x="6292850" y="3479800"/>
            <a:ext cx="1028700" cy="546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94" name="Rectangle 46"/>
          <p:cNvSpPr>
            <a:spLocks noChangeArrowheads="1"/>
          </p:cNvSpPr>
          <p:nvPr/>
        </p:nvSpPr>
        <p:spPr bwMode="auto">
          <a:xfrm>
            <a:off x="1662113" y="4864100"/>
            <a:ext cx="520700" cy="166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8395" name="Text Box 47"/>
          <p:cNvSpPr txBox="1">
            <a:spLocks noChangeArrowheads="1"/>
          </p:cNvSpPr>
          <p:nvPr/>
        </p:nvSpPr>
        <p:spPr bwMode="auto">
          <a:xfrm>
            <a:off x="1063625" y="5868988"/>
            <a:ext cx="19050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Kernel Threads</a:t>
            </a:r>
          </a:p>
        </p:txBody>
      </p:sp>
      <p:sp>
        <p:nvSpPr>
          <p:cNvPr id="58396" name="Text Box 48"/>
          <p:cNvSpPr txBox="1">
            <a:spLocks noChangeArrowheads="1"/>
          </p:cNvSpPr>
          <p:nvPr/>
        </p:nvSpPr>
        <p:spPr bwMode="auto">
          <a:xfrm>
            <a:off x="5267325" y="5894388"/>
            <a:ext cx="25590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Scheduler Activations</a:t>
            </a:r>
          </a:p>
        </p:txBody>
      </p:sp>
      <p:sp>
        <p:nvSpPr>
          <p:cNvPr id="58397" name="Line 49"/>
          <p:cNvSpPr>
            <a:spLocks noChangeShapeType="1"/>
          </p:cNvSpPr>
          <p:nvPr/>
        </p:nvSpPr>
        <p:spPr bwMode="auto">
          <a:xfrm>
            <a:off x="4324350" y="1447800"/>
            <a:ext cx="6350" cy="486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Text Box 50"/>
          <p:cNvSpPr txBox="1">
            <a:spLocks noChangeArrowheads="1"/>
          </p:cNvSpPr>
          <p:nvPr/>
        </p:nvSpPr>
        <p:spPr bwMode="auto">
          <a:xfrm>
            <a:off x="1838325" y="3440113"/>
            <a:ext cx="14525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itchFamily="18" charset="0"/>
              </a:rPr>
              <a:t>1: System Call</a:t>
            </a:r>
          </a:p>
        </p:txBody>
      </p:sp>
      <p:sp>
        <p:nvSpPr>
          <p:cNvPr id="58399" name="Text Box 51"/>
          <p:cNvSpPr txBox="1">
            <a:spLocks noChangeArrowheads="1"/>
          </p:cNvSpPr>
          <p:nvPr/>
        </p:nvSpPr>
        <p:spPr bwMode="auto">
          <a:xfrm>
            <a:off x="2155825" y="4735513"/>
            <a:ext cx="9096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itchFamily="18" charset="0"/>
              </a:rPr>
              <a:t>2: Block</a:t>
            </a:r>
          </a:p>
        </p:txBody>
      </p:sp>
      <p:sp>
        <p:nvSpPr>
          <p:cNvPr id="58400" name="Text Box 52"/>
          <p:cNvSpPr txBox="1">
            <a:spLocks noChangeArrowheads="1"/>
          </p:cNvSpPr>
          <p:nvPr/>
        </p:nvSpPr>
        <p:spPr bwMode="auto">
          <a:xfrm>
            <a:off x="5407025" y="3338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itchFamily="18" charset="0"/>
              </a:rPr>
              <a:t>1</a:t>
            </a:r>
          </a:p>
        </p:txBody>
      </p:sp>
      <p:sp>
        <p:nvSpPr>
          <p:cNvPr id="58401" name="Text Box 53"/>
          <p:cNvSpPr txBox="1">
            <a:spLocks noChangeArrowheads="1"/>
          </p:cNvSpPr>
          <p:nvPr/>
        </p:nvSpPr>
        <p:spPr bwMode="auto">
          <a:xfrm>
            <a:off x="5102225" y="4862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itchFamily="18" charset="0"/>
              </a:rPr>
              <a:t>2</a:t>
            </a:r>
          </a:p>
        </p:txBody>
      </p:sp>
      <p:sp>
        <p:nvSpPr>
          <p:cNvPr id="58402" name="Text Box 54"/>
          <p:cNvSpPr txBox="1">
            <a:spLocks noChangeArrowheads="1"/>
          </p:cNvSpPr>
          <p:nvPr/>
        </p:nvSpPr>
        <p:spPr bwMode="auto">
          <a:xfrm>
            <a:off x="6677025" y="3478213"/>
            <a:ext cx="9779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itchFamily="18" charset="0"/>
              </a:rPr>
              <a:t>4: Upcall</a:t>
            </a:r>
          </a:p>
        </p:txBody>
      </p:sp>
      <p:cxnSp>
        <p:nvCxnSpPr>
          <p:cNvPr id="58403" name="AutoShape 55"/>
          <p:cNvCxnSpPr>
            <a:cxnSpLocks noChangeShapeType="1"/>
            <a:stCxn id="207916" idx="0"/>
            <a:endCxn id="58414" idx="3"/>
          </p:cNvCxnSpPr>
          <p:nvPr/>
        </p:nvCxnSpPr>
        <p:spPr bwMode="auto">
          <a:xfrm rot="5400000" flipH="1">
            <a:off x="6159501" y="2571750"/>
            <a:ext cx="385762" cy="3635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04" name="Text Box 56"/>
          <p:cNvSpPr txBox="1">
            <a:spLocks noChangeArrowheads="1"/>
          </p:cNvSpPr>
          <p:nvPr/>
        </p:nvSpPr>
        <p:spPr bwMode="auto">
          <a:xfrm>
            <a:off x="6321425" y="2398713"/>
            <a:ext cx="8524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itchFamily="18" charset="0"/>
              </a:rPr>
              <a:t>5: Start</a:t>
            </a:r>
          </a:p>
        </p:txBody>
      </p:sp>
      <p:sp>
        <p:nvSpPr>
          <p:cNvPr id="58405" name="Rectangle 46"/>
          <p:cNvSpPr>
            <a:spLocks noChangeArrowheads="1"/>
          </p:cNvSpPr>
          <p:nvPr/>
        </p:nvSpPr>
        <p:spPr bwMode="auto">
          <a:xfrm>
            <a:off x="5324475" y="4992688"/>
            <a:ext cx="520700" cy="166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Resuming Blocked Thread</a:t>
            </a:r>
          </a:p>
        </p:txBody>
      </p:sp>
      <p:sp>
        <p:nvSpPr>
          <p:cNvPr id="208899" name="Oval 3"/>
          <p:cNvSpPr>
            <a:spLocks noChangeArrowheads="1"/>
          </p:cNvSpPr>
          <p:nvPr/>
        </p:nvSpPr>
        <p:spPr bwMode="auto">
          <a:xfrm>
            <a:off x="3686175" y="1638300"/>
            <a:ext cx="1633538" cy="15906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098800" y="1416050"/>
            <a:ext cx="3136900" cy="4375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508625" y="1512888"/>
            <a:ext cx="64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user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267325" y="5322888"/>
            <a:ext cx="87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kernel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3124200" y="3848100"/>
            <a:ext cx="3136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4146550" y="2066925"/>
            <a:ext cx="177800" cy="676275"/>
            <a:chOff x="2247" y="1294"/>
            <a:chExt cx="210" cy="956"/>
          </a:xfrm>
        </p:grpSpPr>
        <p:sp>
          <p:nvSpPr>
            <p:cNvPr id="59429" name="Freeform 9"/>
            <p:cNvSpPr>
              <a:spLocks/>
            </p:cNvSpPr>
            <p:nvPr/>
          </p:nvSpPr>
          <p:spPr bwMode="auto">
            <a:xfrm>
              <a:off x="2247" y="1294"/>
              <a:ext cx="210" cy="888"/>
            </a:xfrm>
            <a:custGeom>
              <a:avLst/>
              <a:gdLst>
                <a:gd name="T0" fmla="*/ 30 w 210"/>
                <a:gd name="T1" fmla="*/ 0 h 888"/>
                <a:gd name="T2" fmla="*/ 206 w 210"/>
                <a:gd name="T3" fmla="*/ 122 h 888"/>
                <a:gd name="T4" fmla="*/ 3 w 210"/>
                <a:gd name="T5" fmla="*/ 305 h 888"/>
                <a:gd name="T6" fmla="*/ 186 w 210"/>
                <a:gd name="T7" fmla="*/ 481 h 888"/>
                <a:gd name="T8" fmla="*/ 77 w 210"/>
                <a:gd name="T9" fmla="*/ 590 h 888"/>
                <a:gd name="T10" fmla="*/ 84 w 210"/>
                <a:gd name="T11" fmla="*/ 888 h 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" h="888">
                  <a:moveTo>
                    <a:pt x="30" y="0"/>
                  </a:moveTo>
                  <a:cubicBezTo>
                    <a:pt x="120" y="35"/>
                    <a:pt x="210" y="71"/>
                    <a:pt x="206" y="122"/>
                  </a:cubicBezTo>
                  <a:cubicBezTo>
                    <a:pt x="202" y="173"/>
                    <a:pt x="6" y="245"/>
                    <a:pt x="3" y="305"/>
                  </a:cubicBezTo>
                  <a:cubicBezTo>
                    <a:pt x="0" y="365"/>
                    <a:pt x="174" y="434"/>
                    <a:pt x="186" y="481"/>
                  </a:cubicBezTo>
                  <a:cubicBezTo>
                    <a:pt x="198" y="528"/>
                    <a:pt x="94" y="522"/>
                    <a:pt x="77" y="590"/>
                  </a:cubicBezTo>
                  <a:cubicBezTo>
                    <a:pt x="60" y="658"/>
                    <a:pt x="72" y="773"/>
                    <a:pt x="84" y="8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0" name="AutoShape 10"/>
            <p:cNvSpPr>
              <a:spLocks noChangeArrowheads="1"/>
            </p:cNvSpPr>
            <p:nvPr/>
          </p:nvSpPr>
          <p:spPr bwMode="auto">
            <a:xfrm flipV="1">
              <a:off x="2292" y="2166"/>
              <a:ext cx="72" cy="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1">
                <a:latin typeface="Times New Roman" pitchFamily="18" charset="0"/>
              </a:endParaRPr>
            </a:p>
          </p:txBody>
        </p:sp>
      </p:grpSp>
      <p:grpSp>
        <p:nvGrpSpPr>
          <p:cNvPr id="59401" name="Group 11"/>
          <p:cNvGrpSpPr>
            <a:grpSpLocks/>
          </p:cNvGrpSpPr>
          <p:nvPr/>
        </p:nvGrpSpPr>
        <p:grpSpPr bwMode="auto">
          <a:xfrm>
            <a:off x="4895850" y="2041525"/>
            <a:ext cx="177800" cy="676275"/>
            <a:chOff x="2247" y="1294"/>
            <a:chExt cx="210" cy="956"/>
          </a:xfrm>
        </p:grpSpPr>
        <p:sp>
          <p:nvSpPr>
            <p:cNvPr id="59427" name="Freeform 12"/>
            <p:cNvSpPr>
              <a:spLocks/>
            </p:cNvSpPr>
            <p:nvPr/>
          </p:nvSpPr>
          <p:spPr bwMode="auto">
            <a:xfrm>
              <a:off x="2247" y="1294"/>
              <a:ext cx="210" cy="888"/>
            </a:xfrm>
            <a:custGeom>
              <a:avLst/>
              <a:gdLst>
                <a:gd name="T0" fmla="*/ 30 w 210"/>
                <a:gd name="T1" fmla="*/ 0 h 888"/>
                <a:gd name="T2" fmla="*/ 206 w 210"/>
                <a:gd name="T3" fmla="*/ 122 h 888"/>
                <a:gd name="T4" fmla="*/ 3 w 210"/>
                <a:gd name="T5" fmla="*/ 305 h 888"/>
                <a:gd name="T6" fmla="*/ 186 w 210"/>
                <a:gd name="T7" fmla="*/ 481 h 888"/>
                <a:gd name="T8" fmla="*/ 77 w 210"/>
                <a:gd name="T9" fmla="*/ 590 h 888"/>
                <a:gd name="T10" fmla="*/ 84 w 210"/>
                <a:gd name="T11" fmla="*/ 888 h 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" h="888">
                  <a:moveTo>
                    <a:pt x="30" y="0"/>
                  </a:moveTo>
                  <a:cubicBezTo>
                    <a:pt x="120" y="35"/>
                    <a:pt x="210" y="71"/>
                    <a:pt x="206" y="122"/>
                  </a:cubicBezTo>
                  <a:cubicBezTo>
                    <a:pt x="202" y="173"/>
                    <a:pt x="6" y="245"/>
                    <a:pt x="3" y="305"/>
                  </a:cubicBezTo>
                  <a:cubicBezTo>
                    <a:pt x="0" y="365"/>
                    <a:pt x="174" y="434"/>
                    <a:pt x="186" y="481"/>
                  </a:cubicBezTo>
                  <a:cubicBezTo>
                    <a:pt x="198" y="528"/>
                    <a:pt x="94" y="522"/>
                    <a:pt x="77" y="590"/>
                  </a:cubicBezTo>
                  <a:cubicBezTo>
                    <a:pt x="60" y="658"/>
                    <a:pt x="72" y="773"/>
                    <a:pt x="84" y="8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AutoShape 13"/>
            <p:cNvSpPr>
              <a:spLocks noChangeArrowheads="1"/>
            </p:cNvSpPr>
            <p:nvPr/>
          </p:nvSpPr>
          <p:spPr bwMode="auto">
            <a:xfrm flipV="1">
              <a:off x="2292" y="2166"/>
              <a:ext cx="72" cy="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1">
                <a:latin typeface="Times New Roman" pitchFamily="18" charset="0"/>
              </a:endParaRPr>
            </a:p>
          </p:txBody>
        </p:sp>
      </p:grpSp>
      <p:grpSp>
        <p:nvGrpSpPr>
          <p:cNvPr id="59402" name="Group 14"/>
          <p:cNvGrpSpPr>
            <a:grpSpLocks/>
          </p:cNvGrpSpPr>
          <p:nvPr/>
        </p:nvGrpSpPr>
        <p:grpSpPr bwMode="auto">
          <a:xfrm>
            <a:off x="3327400" y="4267200"/>
            <a:ext cx="520700" cy="876300"/>
            <a:chOff x="3280" y="2568"/>
            <a:chExt cx="328" cy="552"/>
          </a:xfrm>
        </p:grpSpPr>
        <p:sp>
          <p:nvSpPr>
            <p:cNvPr id="59421" name="Rectangle 15"/>
            <p:cNvSpPr>
              <a:spLocks noChangeArrowheads="1"/>
            </p:cNvSpPr>
            <p:nvPr/>
          </p:nvSpPr>
          <p:spPr bwMode="auto">
            <a:xfrm>
              <a:off x="3280" y="3064"/>
              <a:ext cx="328" cy="56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grpSp>
          <p:nvGrpSpPr>
            <p:cNvPr id="59422" name="Group 16"/>
            <p:cNvGrpSpPr>
              <a:grpSpLocks/>
            </p:cNvGrpSpPr>
            <p:nvPr/>
          </p:nvGrpSpPr>
          <p:grpSpPr bwMode="auto">
            <a:xfrm>
              <a:off x="3336" y="2568"/>
              <a:ext cx="216" cy="488"/>
              <a:chOff x="3904" y="2560"/>
              <a:chExt cx="216" cy="488"/>
            </a:xfrm>
          </p:grpSpPr>
          <p:grpSp>
            <p:nvGrpSpPr>
              <p:cNvPr id="59423" name="Group 17"/>
              <p:cNvGrpSpPr>
                <a:grpSpLocks/>
              </p:cNvGrpSpPr>
              <p:nvPr/>
            </p:nvGrpSpPr>
            <p:grpSpPr bwMode="auto">
              <a:xfrm>
                <a:off x="3975" y="2614"/>
                <a:ext cx="120" cy="402"/>
                <a:chOff x="2247" y="1294"/>
                <a:chExt cx="210" cy="956"/>
              </a:xfrm>
            </p:grpSpPr>
            <p:sp>
              <p:nvSpPr>
                <p:cNvPr id="59425" name="Freeform 18"/>
                <p:cNvSpPr>
                  <a:spLocks/>
                </p:cNvSpPr>
                <p:nvPr/>
              </p:nvSpPr>
              <p:spPr bwMode="auto">
                <a:xfrm>
                  <a:off x="2247" y="1294"/>
                  <a:ext cx="210" cy="888"/>
                </a:xfrm>
                <a:custGeom>
                  <a:avLst/>
                  <a:gdLst>
                    <a:gd name="T0" fmla="*/ 30 w 210"/>
                    <a:gd name="T1" fmla="*/ 0 h 888"/>
                    <a:gd name="T2" fmla="*/ 206 w 210"/>
                    <a:gd name="T3" fmla="*/ 122 h 888"/>
                    <a:gd name="T4" fmla="*/ 3 w 210"/>
                    <a:gd name="T5" fmla="*/ 305 h 888"/>
                    <a:gd name="T6" fmla="*/ 186 w 210"/>
                    <a:gd name="T7" fmla="*/ 481 h 888"/>
                    <a:gd name="T8" fmla="*/ 77 w 210"/>
                    <a:gd name="T9" fmla="*/ 590 h 888"/>
                    <a:gd name="T10" fmla="*/ 84 w 210"/>
                    <a:gd name="T11" fmla="*/ 888 h 8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0" h="888">
                      <a:moveTo>
                        <a:pt x="30" y="0"/>
                      </a:moveTo>
                      <a:cubicBezTo>
                        <a:pt x="120" y="35"/>
                        <a:pt x="210" y="71"/>
                        <a:pt x="206" y="122"/>
                      </a:cubicBezTo>
                      <a:cubicBezTo>
                        <a:pt x="202" y="173"/>
                        <a:pt x="6" y="245"/>
                        <a:pt x="3" y="305"/>
                      </a:cubicBezTo>
                      <a:cubicBezTo>
                        <a:pt x="0" y="365"/>
                        <a:pt x="174" y="434"/>
                        <a:pt x="186" y="481"/>
                      </a:cubicBezTo>
                      <a:cubicBezTo>
                        <a:pt x="198" y="528"/>
                        <a:pt x="94" y="522"/>
                        <a:pt x="77" y="590"/>
                      </a:cubicBezTo>
                      <a:cubicBezTo>
                        <a:pt x="60" y="658"/>
                        <a:pt x="72" y="773"/>
                        <a:pt x="84" y="8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26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2292" y="2166"/>
                  <a:ext cx="72" cy="8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1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spcBef>
                      <a:spcPct val="10000"/>
                    </a:spcBef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spcBef>
                      <a:spcPct val="5000"/>
                    </a:spcBef>
                    <a:buClr>
                      <a:schemeClr val="accent1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spcBef>
                      <a:spcPct val="5000"/>
                    </a:spcBef>
                    <a:buClr>
                      <a:schemeClr val="tx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spcBef>
                      <a:spcPct val="5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5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5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5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5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 b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9424" name="Rectangle 20"/>
              <p:cNvSpPr>
                <a:spLocks noChangeArrowheads="1"/>
              </p:cNvSpPr>
              <p:nvPr/>
            </p:nvSpPr>
            <p:spPr bwMode="auto">
              <a:xfrm>
                <a:off x="3904" y="2560"/>
                <a:ext cx="216" cy="4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Helvetica" charset="0"/>
                </a:endParaRPr>
              </a:p>
            </p:txBody>
          </p:sp>
        </p:grpSp>
      </p:grpSp>
      <p:cxnSp>
        <p:nvCxnSpPr>
          <p:cNvPr id="59403" name="AutoShape 21"/>
          <p:cNvCxnSpPr>
            <a:cxnSpLocks noChangeShapeType="1"/>
            <a:stCxn id="59430" idx="0"/>
            <a:endCxn id="59424" idx="0"/>
          </p:cNvCxnSpPr>
          <p:nvPr/>
        </p:nvCxnSpPr>
        <p:spPr bwMode="auto">
          <a:xfrm rot="5400000">
            <a:off x="3140076" y="3192462"/>
            <a:ext cx="1522412" cy="627063"/>
          </a:xfrm>
          <a:prstGeom prst="curvedConnector3">
            <a:avLst>
              <a:gd name="adj1" fmla="val 49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9404" name="Group 22"/>
          <p:cNvGrpSpPr>
            <a:grpSpLocks/>
          </p:cNvGrpSpPr>
          <p:nvPr/>
        </p:nvGrpSpPr>
        <p:grpSpPr bwMode="auto">
          <a:xfrm>
            <a:off x="5321300" y="4267200"/>
            <a:ext cx="342900" cy="774700"/>
            <a:chOff x="3904" y="2560"/>
            <a:chExt cx="216" cy="488"/>
          </a:xfrm>
        </p:grpSpPr>
        <p:grpSp>
          <p:nvGrpSpPr>
            <p:cNvPr id="59417" name="Group 23"/>
            <p:cNvGrpSpPr>
              <a:grpSpLocks/>
            </p:cNvGrpSpPr>
            <p:nvPr/>
          </p:nvGrpSpPr>
          <p:grpSpPr bwMode="auto">
            <a:xfrm>
              <a:off x="3975" y="2614"/>
              <a:ext cx="120" cy="402"/>
              <a:chOff x="2247" y="1294"/>
              <a:chExt cx="210" cy="956"/>
            </a:xfrm>
          </p:grpSpPr>
          <p:sp>
            <p:nvSpPr>
              <p:cNvPr id="59419" name="Freeform 24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0" name="AutoShape 25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1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1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5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5000"/>
                  </a:spcBef>
                  <a:buClr>
                    <a:schemeClr val="tx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5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>
                  <a:latin typeface="Times New Roman" pitchFamily="18" charset="0"/>
                </a:endParaRPr>
              </a:p>
            </p:txBody>
          </p:sp>
        </p:grpSp>
        <p:sp>
          <p:nvSpPr>
            <p:cNvPr id="59418" name="Rectangle 26"/>
            <p:cNvSpPr>
              <a:spLocks noChangeArrowheads="1"/>
            </p:cNvSpPr>
            <p:nvPr/>
          </p:nvSpPr>
          <p:spPr bwMode="auto">
            <a:xfrm>
              <a:off x="3904" y="2560"/>
              <a:ext cx="216" cy="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1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5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5000"/>
                </a:spcBef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5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sp>
        <p:nvSpPr>
          <p:cNvPr id="59405" name="Text Box 27"/>
          <p:cNvSpPr txBox="1">
            <a:spLocks noChangeArrowheads="1"/>
          </p:cNvSpPr>
          <p:nvPr/>
        </p:nvSpPr>
        <p:spPr bwMode="auto">
          <a:xfrm>
            <a:off x="4149725" y="4494213"/>
            <a:ext cx="1017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2: preempt</a:t>
            </a:r>
          </a:p>
        </p:txBody>
      </p:sp>
      <p:sp>
        <p:nvSpPr>
          <p:cNvPr id="59406" name="Line 28"/>
          <p:cNvSpPr>
            <a:spLocks noChangeShapeType="1"/>
          </p:cNvSpPr>
          <p:nvPr/>
        </p:nvSpPr>
        <p:spPr bwMode="auto">
          <a:xfrm>
            <a:off x="5130800" y="46101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Rectangle 29"/>
          <p:cNvSpPr>
            <a:spLocks noChangeArrowheads="1"/>
          </p:cNvSpPr>
          <p:nvPr/>
        </p:nvSpPr>
        <p:spPr bwMode="auto">
          <a:xfrm>
            <a:off x="4356100" y="2743200"/>
            <a:ext cx="4191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cxnSp>
        <p:nvCxnSpPr>
          <p:cNvPr id="59408" name="AutoShape 30"/>
          <p:cNvCxnSpPr>
            <a:cxnSpLocks noChangeShapeType="1"/>
            <a:stCxn id="59418" idx="0"/>
            <a:endCxn id="59407" idx="2"/>
          </p:cNvCxnSpPr>
          <p:nvPr/>
        </p:nvCxnSpPr>
        <p:spPr bwMode="auto">
          <a:xfrm rot="5400000" flipH="1">
            <a:off x="4413250" y="3187700"/>
            <a:ext cx="1231900" cy="927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409" name="Text Box 31"/>
          <p:cNvSpPr txBox="1">
            <a:spLocks noChangeArrowheads="1"/>
          </p:cNvSpPr>
          <p:nvPr/>
        </p:nvSpPr>
        <p:spPr bwMode="auto">
          <a:xfrm>
            <a:off x="3756025" y="5294313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itchFamily="18" charset="0"/>
              </a:rPr>
              <a:t>1: unblock</a:t>
            </a:r>
          </a:p>
        </p:txBody>
      </p:sp>
      <p:sp>
        <p:nvSpPr>
          <p:cNvPr id="59410" name="Text Box 32"/>
          <p:cNvSpPr txBox="1">
            <a:spLocks noChangeArrowheads="1"/>
          </p:cNvSpPr>
          <p:nvPr/>
        </p:nvSpPr>
        <p:spPr bwMode="auto">
          <a:xfrm>
            <a:off x="4962525" y="3249613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itchFamily="18" charset="0"/>
              </a:rPr>
              <a:t>3: upcall</a:t>
            </a:r>
          </a:p>
        </p:txBody>
      </p:sp>
      <p:sp>
        <p:nvSpPr>
          <p:cNvPr id="59411" name="Text Box 33"/>
          <p:cNvSpPr txBox="1">
            <a:spLocks noChangeArrowheads="1"/>
          </p:cNvSpPr>
          <p:nvPr/>
        </p:nvSpPr>
        <p:spPr bwMode="auto">
          <a:xfrm>
            <a:off x="4403725" y="22463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itchFamily="18" charset="0"/>
              </a:rPr>
              <a:t>5</a:t>
            </a:r>
          </a:p>
        </p:txBody>
      </p:sp>
      <p:cxnSp>
        <p:nvCxnSpPr>
          <p:cNvPr id="59412" name="AutoShape 34"/>
          <p:cNvCxnSpPr>
            <a:cxnSpLocks noChangeShapeType="1"/>
            <a:stCxn id="59409" idx="1"/>
            <a:endCxn id="59421" idx="2"/>
          </p:cNvCxnSpPr>
          <p:nvPr/>
        </p:nvCxnSpPr>
        <p:spPr bwMode="auto">
          <a:xfrm rot="10800000">
            <a:off x="3587750" y="5143500"/>
            <a:ext cx="168275" cy="3190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413" name="AutoShape 35"/>
          <p:cNvCxnSpPr>
            <a:cxnSpLocks noChangeShapeType="1"/>
            <a:stCxn id="59407" idx="0"/>
            <a:endCxn id="59427" idx="2"/>
          </p:cNvCxnSpPr>
          <p:nvPr/>
        </p:nvCxnSpPr>
        <p:spPr bwMode="auto">
          <a:xfrm rot="-5400000">
            <a:off x="4489450" y="2333625"/>
            <a:ext cx="485775" cy="333375"/>
          </a:xfrm>
          <a:prstGeom prst="curvedConnector3">
            <a:avLst>
              <a:gd name="adj1" fmla="val 4281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414" name="AutoShape 36"/>
          <p:cNvCxnSpPr>
            <a:cxnSpLocks noChangeShapeType="1"/>
            <a:stCxn id="59407" idx="0"/>
            <a:endCxn id="59429" idx="3"/>
          </p:cNvCxnSpPr>
          <p:nvPr/>
        </p:nvCxnSpPr>
        <p:spPr bwMode="auto">
          <a:xfrm rot="5400000" flipH="1">
            <a:off x="4267201" y="2444750"/>
            <a:ext cx="334962" cy="2619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415" name="Text Box 37"/>
          <p:cNvSpPr txBox="1">
            <a:spLocks noChangeArrowheads="1"/>
          </p:cNvSpPr>
          <p:nvPr/>
        </p:nvSpPr>
        <p:spPr bwMode="auto">
          <a:xfrm>
            <a:off x="4708525" y="23860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itchFamily="18" charset="0"/>
              </a:rPr>
              <a:t>4</a:t>
            </a:r>
          </a:p>
        </p:txBody>
      </p:sp>
      <p:sp>
        <p:nvSpPr>
          <p:cNvPr id="59416" name="Text Box 38"/>
          <p:cNvSpPr txBox="1">
            <a:spLocks noChangeArrowheads="1"/>
          </p:cNvSpPr>
          <p:nvPr/>
        </p:nvSpPr>
        <p:spPr bwMode="auto">
          <a:xfrm>
            <a:off x="7146925" y="2781300"/>
            <a:ext cx="1257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1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5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5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4: preempt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5: resume</a:t>
            </a:r>
          </a:p>
        </p:txBody>
      </p:sp>
    </p:spTree>
    <p:extLst>
      <p:ext uri="{BB962C8B-B14F-4D97-AF65-F5344CB8AC3E}">
        <p14:creationId xmlns:p14="http://schemas.microsoft.com/office/powerpoint/2010/main" val="272450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Scheduler Activations – Summary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Threads implemented entirely in user-level libraries</a:t>
            </a:r>
          </a:p>
          <a:p>
            <a:pPr eaLnBrk="1" hangingPunct="1"/>
            <a:r>
              <a:rPr lang="en-US" altLang="en-US" smtClean="0"/>
              <a:t>Upon calling a blocking system call</a:t>
            </a:r>
          </a:p>
          <a:p>
            <a:pPr lvl="1" eaLnBrk="1" hangingPunct="1"/>
            <a:r>
              <a:rPr lang="en-US" altLang="en-US" smtClean="0"/>
              <a:t>Kernel makes an up-call to the threads library</a:t>
            </a:r>
          </a:p>
          <a:p>
            <a:pPr eaLnBrk="1" hangingPunct="1"/>
            <a:r>
              <a:rPr lang="en-US" altLang="en-US" smtClean="0"/>
              <a:t>Upon completing a blocking system call</a:t>
            </a:r>
          </a:p>
          <a:p>
            <a:pPr lvl="1" eaLnBrk="1" hangingPunct="1"/>
            <a:r>
              <a:rPr lang="en-US" altLang="en-US" smtClean="0"/>
              <a:t>Kernel makes an up-call to the threads library</a:t>
            </a:r>
          </a:p>
          <a:p>
            <a:pPr eaLnBrk="1" hangingPunct="1"/>
            <a:r>
              <a:rPr lang="en-US" altLang="en-US" smtClean="0"/>
              <a:t>Is this the best possible solution? Why not?</a:t>
            </a:r>
          </a:p>
          <a:p>
            <a:pPr lvl="1" eaLnBrk="1" hangingPunct="1"/>
            <a:r>
              <a:rPr lang="en-US" altLang="en-US" smtClean="0"/>
              <a:t>Specifically, what popular principle does it appear to violate?</a:t>
            </a:r>
          </a:p>
        </p:txBody>
      </p:sp>
    </p:spTree>
    <p:extLst>
      <p:ext uri="{BB962C8B-B14F-4D97-AF65-F5344CB8AC3E}">
        <p14:creationId xmlns:p14="http://schemas.microsoft.com/office/powerpoint/2010/main" val="34308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You really want multiple threads per address space</a:t>
            </a:r>
          </a:p>
          <a:p>
            <a:r>
              <a:rPr lang="en-US" dirty="0" smtClean="0"/>
              <a:t>Kernel </a:t>
            </a:r>
            <a:r>
              <a:rPr lang="en-US" dirty="0"/>
              <a:t>threads are much more efficient </a:t>
            </a:r>
            <a:r>
              <a:rPr lang="en-US" dirty="0" smtClean="0"/>
              <a:t>than processes</a:t>
            </a:r>
            <a:r>
              <a:rPr lang="en-US" dirty="0"/>
              <a:t>, but they’re still not cheap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operations require a kernel call and parameter verification</a:t>
            </a:r>
          </a:p>
          <a:p>
            <a:r>
              <a:rPr lang="en-US" dirty="0" smtClean="0"/>
              <a:t>User-level </a:t>
            </a:r>
            <a:r>
              <a:rPr lang="en-US" dirty="0"/>
              <a:t>threads are:</a:t>
            </a:r>
          </a:p>
          <a:p>
            <a:pPr lvl="1"/>
            <a:r>
              <a:rPr lang="en-US" dirty="0" smtClean="0"/>
              <a:t>fast </a:t>
            </a:r>
            <a:r>
              <a:rPr lang="en-US" dirty="0"/>
              <a:t>as blazes</a:t>
            </a:r>
          </a:p>
          <a:p>
            <a:pPr lvl="1"/>
            <a:r>
              <a:rPr lang="en-US" dirty="0" smtClean="0"/>
              <a:t>great </a:t>
            </a:r>
            <a:r>
              <a:rPr lang="en-US" dirty="0"/>
              <a:t>for common-case operations</a:t>
            </a:r>
          </a:p>
          <a:p>
            <a:pPr lvl="2"/>
            <a:r>
              <a:rPr lang="en-US" dirty="0" smtClean="0"/>
              <a:t>creation</a:t>
            </a:r>
            <a:r>
              <a:rPr lang="en-US" dirty="0"/>
              <a:t>, synchronization, destruction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suffer in uncommon cases due to kernel obliviousness</a:t>
            </a:r>
          </a:p>
          <a:p>
            <a:pPr lvl="2"/>
            <a:r>
              <a:rPr lang="en-US" dirty="0" smtClean="0"/>
              <a:t>I/O</a:t>
            </a:r>
            <a:endParaRPr lang="en-US" dirty="0"/>
          </a:p>
          <a:p>
            <a:pPr lvl="2"/>
            <a:r>
              <a:rPr lang="en-US" dirty="0" smtClean="0"/>
              <a:t>preemption </a:t>
            </a:r>
            <a:r>
              <a:rPr lang="en-US" dirty="0"/>
              <a:t>of a lock-holder</a:t>
            </a:r>
          </a:p>
          <a:p>
            <a:r>
              <a:rPr lang="en-US" dirty="0" smtClean="0"/>
              <a:t>Scheduler </a:t>
            </a:r>
            <a:r>
              <a:rPr lang="en-US" dirty="0"/>
              <a:t>activations are the answer</a:t>
            </a:r>
          </a:p>
          <a:p>
            <a:pPr lvl="1"/>
            <a:r>
              <a:rPr lang="en-US" dirty="0" smtClean="0"/>
              <a:t>pretty </a:t>
            </a:r>
            <a:r>
              <a:rPr lang="en-US" dirty="0"/>
              <a:t>subtle though</a:t>
            </a:r>
          </a:p>
        </p:txBody>
      </p:sp>
    </p:spTree>
    <p:extLst>
      <p:ext uri="{BB962C8B-B14F-4D97-AF65-F5344CB8AC3E}">
        <p14:creationId xmlns:p14="http://schemas.microsoft.com/office/powerpoint/2010/main" val="248495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types?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48" y="1786616"/>
            <a:ext cx="7268570" cy="914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753" y="3789981"/>
            <a:ext cx="764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Calculates a pointer to the containing </a:t>
            </a:r>
            <a:r>
              <a:rPr lang="en-US" sz="2400" dirty="0" err="1" smtClean="0"/>
              <a:t>struct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48" y="2701368"/>
            <a:ext cx="4606433" cy="733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501682"/>
            <a:ext cx="8557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struct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list_head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fox_list</a:t>
            </a:r>
            <a:r>
              <a:rPr lang="en-US" sz="1600" dirty="0">
                <a:latin typeface="Courier New"/>
                <a:cs typeface="Courier New"/>
              </a:rPr>
              <a:t>;</a:t>
            </a:r>
            <a:endParaRPr lang="en-US" sz="1600" dirty="0" smtClean="0">
              <a:latin typeface="Courier New"/>
              <a:cs typeface="Courier New"/>
            </a:endParaRPr>
          </a:p>
          <a:p>
            <a:r>
              <a:rPr lang="en-US" sz="1600" dirty="0" err="1" smtClean="0">
                <a:latin typeface="Courier New"/>
                <a:cs typeface="Courier New"/>
              </a:rPr>
              <a:t>struct</a:t>
            </a:r>
            <a:r>
              <a:rPr lang="en-US" sz="1600" dirty="0" smtClean="0">
                <a:latin typeface="Courier New"/>
                <a:cs typeface="Courier New"/>
              </a:rPr>
              <a:t> fox * </a:t>
            </a:r>
            <a:r>
              <a:rPr lang="en-US" sz="1600" dirty="0" err="1" smtClean="0">
                <a:latin typeface="Courier New"/>
                <a:cs typeface="Courier New"/>
              </a:rPr>
              <a:t>fox_ptr</a:t>
            </a:r>
            <a:r>
              <a:rPr lang="en-US" sz="1600" dirty="0" smtClean="0">
                <a:latin typeface="Courier New"/>
                <a:cs typeface="Courier New"/>
              </a:rPr>
              <a:t> = </a:t>
            </a:r>
            <a:r>
              <a:rPr lang="en-US" sz="1600" dirty="0" err="1" smtClean="0">
                <a:latin typeface="Courier New"/>
                <a:cs typeface="Courier New"/>
              </a:rPr>
              <a:t>list_entry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fox_list</a:t>
            </a:r>
            <a:r>
              <a:rPr lang="en-US" sz="1600" dirty="0" smtClean="0">
                <a:latin typeface="Courier New"/>
                <a:cs typeface="Courier New"/>
              </a:rPr>
              <a:t>-&gt;next, </a:t>
            </a:r>
            <a:r>
              <a:rPr lang="en-US" sz="1600" dirty="0" err="1" smtClean="0">
                <a:latin typeface="Courier New"/>
                <a:cs typeface="Courier New"/>
              </a:rPr>
              <a:t>struct</a:t>
            </a:r>
            <a:r>
              <a:rPr lang="en-US" sz="1600" dirty="0" smtClean="0">
                <a:latin typeface="Courier New"/>
                <a:cs typeface="Courier New"/>
              </a:rPr>
              <a:t> fox, node);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476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access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24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Courier New"/>
                <a:cs typeface="Courier New"/>
              </a:rPr>
              <a:t>struct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list_head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some_list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/>
                <a:cs typeface="Courier New"/>
              </a:rPr>
              <a:t>list_add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struct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list_head</a:t>
            </a:r>
            <a:r>
              <a:rPr lang="en-US" sz="2000" dirty="0" smtClean="0">
                <a:latin typeface="Courier New"/>
                <a:cs typeface="Courier New"/>
              </a:rPr>
              <a:t> * </a:t>
            </a:r>
            <a:r>
              <a:rPr lang="en-US" sz="2000" dirty="0" err="1" smtClean="0">
                <a:latin typeface="Courier New"/>
                <a:cs typeface="Courier New"/>
              </a:rPr>
              <a:t>new_entry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struct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list_head</a:t>
            </a:r>
            <a:r>
              <a:rPr lang="en-US" sz="2000" dirty="0" smtClean="0">
                <a:latin typeface="Courier New"/>
                <a:cs typeface="Courier New"/>
              </a:rPr>
              <a:t> * list);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/>
                <a:cs typeface="Courier New"/>
              </a:rPr>
              <a:t>list_del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struct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list_head</a:t>
            </a:r>
            <a:r>
              <a:rPr lang="en-US" sz="2000" dirty="0" smtClean="0">
                <a:latin typeface="Courier New"/>
                <a:cs typeface="Courier New"/>
              </a:rPr>
              <a:t> * </a:t>
            </a:r>
            <a:r>
              <a:rPr lang="en-US" sz="2000" dirty="0" err="1" smtClean="0">
                <a:latin typeface="Courier New"/>
                <a:cs typeface="Courier New"/>
              </a:rPr>
              <a:t>entry_to_remove</a:t>
            </a:r>
            <a:r>
              <a:rPr lang="en-US" sz="2000" dirty="0" smtClean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/>
                <a:cs typeface="Courier New"/>
              </a:rPr>
              <a:t>struct</a:t>
            </a:r>
            <a:r>
              <a:rPr lang="en-US" sz="2000" dirty="0" smtClean="0">
                <a:latin typeface="Courier New"/>
                <a:cs typeface="Courier New"/>
              </a:rPr>
              <a:t> type * </a:t>
            </a:r>
            <a:r>
              <a:rPr lang="en-US" sz="2000" dirty="0" err="1" smtClean="0">
                <a:latin typeface="Courier New"/>
                <a:cs typeface="Courier New"/>
              </a:rPr>
              <a:t>ptr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/>
                <a:cs typeface="Courier New"/>
              </a:rPr>
              <a:t>list_for_each_entry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ptr</a:t>
            </a:r>
            <a:r>
              <a:rPr lang="en-US" sz="2000" dirty="0" smtClean="0">
                <a:latin typeface="Courier New"/>
                <a:cs typeface="Courier New"/>
              </a:rPr>
              <a:t>, &amp;</a:t>
            </a:r>
            <a:r>
              <a:rPr lang="en-US" sz="2000" dirty="0" err="1" smtClean="0">
                <a:latin typeface="Courier New"/>
                <a:cs typeface="Courier New"/>
              </a:rPr>
              <a:t>some_list</a:t>
            </a:r>
            <a:r>
              <a:rPr lang="en-US" sz="2000" dirty="0" smtClean="0">
                <a:latin typeface="Courier New"/>
                <a:cs typeface="Courier New"/>
              </a:rPr>
              <a:t>, node){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	…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/>
                <a:cs typeface="Courier New"/>
              </a:rPr>
              <a:t>struct</a:t>
            </a:r>
            <a:r>
              <a:rPr lang="en-US" sz="2000" dirty="0" smtClean="0">
                <a:latin typeface="Courier New"/>
                <a:cs typeface="Courier New"/>
              </a:rPr>
              <a:t> type * </a:t>
            </a:r>
            <a:r>
              <a:rPr lang="en-US" sz="2000" dirty="0" err="1" smtClean="0">
                <a:latin typeface="Courier New"/>
                <a:cs typeface="Courier New"/>
              </a:rPr>
              <a:t>ptr</a:t>
            </a:r>
            <a:r>
              <a:rPr lang="en-US" sz="2000" dirty="0" smtClean="0">
                <a:latin typeface="Courier New"/>
                <a:cs typeface="Courier New"/>
              </a:rPr>
              <a:t>, * </a:t>
            </a:r>
            <a:r>
              <a:rPr lang="en-US" sz="2000" dirty="0" err="1" smtClean="0">
                <a:latin typeface="Courier New"/>
                <a:cs typeface="Courier New"/>
              </a:rPr>
              <a:t>tmp_ptr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/>
                <a:cs typeface="Courier New"/>
              </a:rPr>
              <a:t>list_for_each_entry_safe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ptr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latin typeface="Courier New"/>
                <a:cs typeface="Courier New"/>
              </a:rPr>
              <a:t>tmp_ptr</a:t>
            </a:r>
            <a:r>
              <a:rPr lang="en-US" sz="2000" dirty="0" smtClean="0">
                <a:latin typeface="Courier New"/>
                <a:cs typeface="Courier New"/>
              </a:rPr>
              <a:t>, &amp;</a:t>
            </a:r>
            <a:r>
              <a:rPr lang="en-US" sz="2000" dirty="0" err="1" smtClean="0">
                <a:latin typeface="Courier New"/>
                <a:cs typeface="Courier New"/>
              </a:rPr>
              <a:t>some_list</a:t>
            </a:r>
            <a:r>
              <a:rPr lang="en-US" sz="2000" dirty="0" smtClean="0">
                <a:latin typeface="Courier New"/>
                <a:cs typeface="Courier New"/>
              </a:rPr>
              <a:t>, node) {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 err="1" smtClean="0">
                <a:latin typeface="Courier New"/>
                <a:cs typeface="Courier New"/>
              </a:rPr>
              <a:t>list_del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ptr</a:t>
            </a:r>
            <a:r>
              <a:rPr lang="en-US" sz="2000" dirty="0" smtClean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	</a:t>
            </a:r>
            <a:r>
              <a:rPr lang="en-US" sz="2000" dirty="0" err="1" smtClean="0">
                <a:latin typeface="Courier New"/>
                <a:cs typeface="Courier New"/>
              </a:rPr>
              <a:t>kfree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ptr</a:t>
            </a:r>
            <a:r>
              <a:rPr lang="en-US" sz="2000" dirty="0" smtClean="0">
                <a:latin typeface="Courier New"/>
                <a:cs typeface="Courier New"/>
              </a:rPr>
              <a:t>);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313" y="4999557"/>
            <a:ext cx="7881625" cy="1653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3314" y="3406950"/>
            <a:ext cx="7881624" cy="13607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611" y="2097789"/>
            <a:ext cx="7881624" cy="9866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eb servers can </a:t>
            </a:r>
            <a:r>
              <a:rPr lang="en-US" dirty="0">
                <a:solidFill>
                  <a:srgbClr val="0000FF"/>
                </a:solidFill>
              </a:rPr>
              <a:t>handle multiple </a:t>
            </a:r>
            <a:r>
              <a:rPr lang="en-US" dirty="0" smtClean="0">
                <a:solidFill>
                  <a:srgbClr val="0000FF"/>
                </a:solidFill>
              </a:rPr>
              <a:t>requests concurrently</a:t>
            </a:r>
            <a:r>
              <a:rPr lang="en-US" dirty="0">
                <a:solidFill>
                  <a:srgbClr val="0000FF"/>
                </a:solidFill>
              </a:rPr>
              <a:t>	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eb browsers can initiate </a:t>
            </a:r>
            <a:r>
              <a:rPr lang="en-US" dirty="0" smtClean="0">
                <a:solidFill>
                  <a:srgbClr val="0000FF"/>
                </a:solidFill>
              </a:rPr>
              <a:t>multiple requests </a:t>
            </a:r>
            <a:r>
              <a:rPr lang="en-US" dirty="0">
                <a:solidFill>
                  <a:srgbClr val="0000FF"/>
                </a:solidFill>
              </a:rPr>
              <a:t>concurrently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Parallel programs </a:t>
            </a:r>
            <a:r>
              <a:rPr lang="en-US" dirty="0">
                <a:solidFill>
                  <a:srgbClr val="0000FF"/>
                </a:solidFill>
              </a:rPr>
              <a:t>running on a </a:t>
            </a:r>
            <a:r>
              <a:rPr lang="en-US" dirty="0" smtClean="0">
                <a:solidFill>
                  <a:srgbClr val="0000FF"/>
                </a:solidFill>
              </a:rPr>
              <a:t>multiprocessor concurrently </a:t>
            </a:r>
            <a:r>
              <a:rPr lang="en-US" dirty="0">
                <a:solidFill>
                  <a:srgbClr val="0000FF"/>
                </a:solidFill>
              </a:rPr>
              <a:t>employ multiple processors</a:t>
            </a:r>
          </a:p>
          <a:p>
            <a:pPr lvl="1"/>
            <a:r>
              <a:rPr lang="en-US" dirty="0" smtClean="0"/>
              <a:t>Multiplying </a:t>
            </a:r>
            <a:r>
              <a:rPr lang="en-US" dirty="0"/>
              <a:t>a large matrix – </a:t>
            </a:r>
            <a:endParaRPr lang="en-US" dirty="0" smtClean="0"/>
          </a:p>
          <a:p>
            <a:pPr lvl="2"/>
            <a:r>
              <a:rPr lang="en-US" dirty="0" smtClean="0"/>
              <a:t>split </a:t>
            </a:r>
            <a:r>
              <a:rPr lang="en-US" dirty="0"/>
              <a:t>the output matrix into </a:t>
            </a:r>
            <a:r>
              <a:rPr lang="en-US" dirty="0" smtClean="0"/>
              <a:t>k regions </a:t>
            </a:r>
            <a:r>
              <a:rPr lang="en-US" dirty="0"/>
              <a:t>and compute the entries in each region concurrently using </a:t>
            </a:r>
            <a:r>
              <a:rPr lang="en-US" dirty="0" smtClean="0"/>
              <a:t>k </a:t>
            </a:r>
            <a:r>
              <a:rPr lang="en-US" dirty="0" smtClean="0"/>
              <a:t>processors</a:t>
            </a:r>
          </a:p>
        </p:txBody>
      </p:sp>
    </p:spTree>
    <p:extLst>
      <p:ext uri="{BB962C8B-B14F-4D97-AF65-F5344CB8AC3E}">
        <p14:creationId xmlns:p14="http://schemas.microsoft.com/office/powerpoint/2010/main" val="61164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Concurrent programs tend to be structured </a:t>
            </a:r>
            <a:r>
              <a:rPr lang="en-US" dirty="0" smtClean="0">
                <a:solidFill>
                  <a:srgbClr val="0000FF"/>
                </a:solidFill>
              </a:rPr>
              <a:t>using </a:t>
            </a:r>
            <a:r>
              <a:rPr lang="en-US" dirty="0" smtClean="0">
                <a:solidFill>
                  <a:srgbClr val="0000FF"/>
                </a:solidFill>
              </a:rPr>
              <a:t>common </a:t>
            </a:r>
            <a:r>
              <a:rPr lang="en-US" dirty="0">
                <a:solidFill>
                  <a:srgbClr val="0000FF"/>
                </a:solidFill>
              </a:rPr>
              <a:t>models: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Manager/worker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Single </a:t>
            </a:r>
            <a:r>
              <a:rPr lang="en-US" dirty="0"/>
              <a:t>manager handles input and assigns work to the </a:t>
            </a:r>
            <a:r>
              <a:rPr lang="en-US" dirty="0" smtClean="0"/>
              <a:t>worker threads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Producer/consumer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Multiple </a:t>
            </a:r>
            <a:r>
              <a:rPr lang="en-US" dirty="0"/>
              <a:t>producer threads create data (or work) that is handled </a:t>
            </a:r>
            <a:r>
              <a:rPr lang="en-US" dirty="0" smtClean="0"/>
              <a:t>by one </a:t>
            </a:r>
            <a:r>
              <a:rPr lang="en-US" dirty="0"/>
              <a:t>of the multiple consumer threads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Pipeline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Task </a:t>
            </a:r>
            <a:r>
              <a:rPr lang="en-US" dirty="0"/>
              <a:t>is divided into series of subtasks, each of which is handled </a:t>
            </a:r>
            <a:r>
              <a:rPr lang="en-US" dirty="0" smtClean="0"/>
              <a:t>in series </a:t>
            </a:r>
            <a:r>
              <a:rPr lang="en-US" dirty="0"/>
              <a:t>by a different thread</a:t>
            </a:r>
          </a:p>
        </p:txBody>
      </p:sp>
    </p:spTree>
    <p:extLst>
      <p:ext uri="{BB962C8B-B14F-4D97-AF65-F5344CB8AC3E}">
        <p14:creationId xmlns:p14="http://schemas.microsoft.com/office/powerpoint/2010/main" val="256239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Concurrent programs are generall</a:t>
            </a:r>
            <a:r>
              <a:rPr lang="en-US" dirty="0" smtClean="0">
                <a:solidFill>
                  <a:srgbClr val="0000FF"/>
                </a:solidFill>
              </a:rPr>
              <a:t>y </a:t>
            </a:r>
            <a:r>
              <a:rPr lang="en-US" dirty="0" smtClean="0">
                <a:solidFill>
                  <a:srgbClr val="0000FF"/>
                </a:solidFill>
              </a:rPr>
              <a:t>tightly coupled</a:t>
            </a:r>
            <a:endParaRPr lang="en-US" dirty="0"/>
          </a:p>
          <a:p>
            <a:pPr lvl="1"/>
            <a:r>
              <a:rPr lang="en-US" dirty="0" smtClean="0"/>
              <a:t>Everybody </a:t>
            </a:r>
            <a:r>
              <a:rPr lang="en-US" dirty="0"/>
              <a:t>wants to run the same code</a:t>
            </a:r>
          </a:p>
          <a:p>
            <a:pPr lvl="1"/>
            <a:r>
              <a:rPr lang="en-US" dirty="0" smtClean="0"/>
              <a:t>Everybody </a:t>
            </a:r>
            <a:r>
              <a:rPr lang="en-US" dirty="0"/>
              <a:t>wants to access the same data</a:t>
            </a:r>
          </a:p>
          <a:p>
            <a:pPr lvl="1"/>
            <a:r>
              <a:rPr lang="en-US" dirty="0" smtClean="0"/>
              <a:t>Everybody </a:t>
            </a:r>
            <a:r>
              <a:rPr lang="en-US" dirty="0"/>
              <a:t>has the same privileges</a:t>
            </a:r>
          </a:p>
          <a:p>
            <a:pPr lvl="1"/>
            <a:r>
              <a:rPr lang="en-US" dirty="0" smtClean="0"/>
              <a:t>Everybody </a:t>
            </a:r>
            <a:r>
              <a:rPr lang="en-US" dirty="0"/>
              <a:t>uses the same resources (open files, </a:t>
            </a:r>
            <a:r>
              <a:rPr lang="en-US" dirty="0" smtClean="0"/>
              <a:t>network connections</a:t>
            </a:r>
            <a:r>
              <a:rPr lang="en-US" dirty="0"/>
              <a:t>, etc</a:t>
            </a:r>
            <a:r>
              <a:rPr lang="en-US" dirty="0" smtClean="0"/>
              <a:t>.)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But </a:t>
            </a:r>
            <a:r>
              <a:rPr lang="en-US" dirty="0" smtClean="0">
                <a:solidFill>
                  <a:srgbClr val="0000FF"/>
                </a:solidFill>
              </a:rPr>
              <a:t>they need mult</a:t>
            </a:r>
            <a:r>
              <a:rPr lang="en-US" dirty="0" smtClean="0">
                <a:solidFill>
                  <a:srgbClr val="0000FF"/>
                </a:solidFill>
              </a:rPr>
              <a:t>iple </a:t>
            </a:r>
            <a:r>
              <a:rPr lang="en-US" dirty="0">
                <a:solidFill>
                  <a:srgbClr val="0000FF"/>
                </a:solidFill>
              </a:rPr>
              <a:t>hardware execution </a:t>
            </a:r>
            <a:r>
              <a:rPr lang="en-US" dirty="0" smtClean="0">
                <a:solidFill>
                  <a:srgbClr val="0000FF"/>
                </a:solidFill>
              </a:rPr>
              <a:t>states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S</a:t>
            </a:r>
            <a:r>
              <a:rPr lang="en-US" dirty="0" smtClean="0"/>
              <a:t>tack </a:t>
            </a:r>
            <a:r>
              <a:rPr lang="en-US" dirty="0"/>
              <a:t>and stack pointer </a:t>
            </a:r>
            <a:r>
              <a:rPr lang="en-US" dirty="0" smtClean="0"/>
              <a:t>(RSP)</a:t>
            </a:r>
          </a:p>
          <a:p>
            <a:pPr lvl="2"/>
            <a:r>
              <a:rPr lang="en-US" dirty="0" smtClean="0"/>
              <a:t>Defines current execution context (</a:t>
            </a:r>
            <a:r>
              <a:rPr lang="en-US" dirty="0" smtClean="0"/>
              <a:t>function call stack)</a:t>
            </a:r>
            <a:endParaRPr lang="en-US" dirty="0"/>
          </a:p>
          <a:p>
            <a:pPr lvl="1"/>
            <a:r>
              <a:rPr lang="en-US" dirty="0" smtClean="0"/>
              <a:t>Program </a:t>
            </a:r>
            <a:r>
              <a:rPr lang="en-US" dirty="0"/>
              <a:t>counter </a:t>
            </a:r>
            <a:r>
              <a:rPr lang="en-US" dirty="0" smtClean="0"/>
              <a:t>(RIP), </a:t>
            </a:r>
            <a:r>
              <a:rPr lang="en-US" dirty="0"/>
              <a:t>indicating the next instruction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 </a:t>
            </a:r>
            <a:r>
              <a:rPr lang="en-US" dirty="0"/>
              <a:t>of general-purpose processor registers and their values</a:t>
            </a:r>
          </a:p>
        </p:txBody>
      </p:sp>
    </p:spTree>
    <p:extLst>
      <p:ext uri="{BB962C8B-B14F-4D97-AF65-F5344CB8AC3E}">
        <p14:creationId xmlns:p14="http://schemas.microsoft.com/office/powerpoint/2010/main" val="330656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2238</Words>
  <Application>Microsoft Office PowerPoint</Application>
  <PresentationFormat>On-screen Show (4:3)</PresentationFormat>
  <Paragraphs>406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Artwork</vt:lpstr>
      <vt:lpstr>Threads</vt:lpstr>
      <vt:lpstr>Linked Lists</vt:lpstr>
      <vt:lpstr>structs and memory layout</vt:lpstr>
      <vt:lpstr>Linked lists in Linux</vt:lpstr>
      <vt:lpstr>What about types?</vt:lpstr>
      <vt:lpstr>List access methods</vt:lpstr>
      <vt:lpstr>Why use threads</vt:lpstr>
      <vt:lpstr>Programming models</vt:lpstr>
      <vt:lpstr>Needed environment</vt:lpstr>
      <vt:lpstr>Supporting Concurrency</vt:lpstr>
      <vt:lpstr>Address Spaces</vt:lpstr>
      <vt:lpstr>Threads and processes</vt:lpstr>
      <vt:lpstr>Execution States</vt:lpstr>
      <vt:lpstr>Types of threads</vt:lpstr>
      <vt:lpstr>Kernel threads</vt:lpstr>
      <vt:lpstr>Context Switching</vt:lpstr>
      <vt:lpstr>User Level Threads</vt:lpstr>
      <vt:lpstr>Context Switching</vt:lpstr>
      <vt:lpstr>ULT implementation</vt:lpstr>
      <vt:lpstr>PowerPoint Presentation</vt:lpstr>
      <vt:lpstr>ULTs Pros and Cons</vt:lpstr>
      <vt:lpstr>KLT Pros and Cons</vt:lpstr>
      <vt:lpstr>pthread API</vt:lpstr>
      <vt:lpstr>Preemption</vt:lpstr>
      <vt:lpstr>Cooperative Threads</vt:lpstr>
      <vt:lpstr>Threads and I/O</vt:lpstr>
      <vt:lpstr>Combined ULTs and KLTs</vt:lpstr>
      <vt:lpstr>Combined ULT/KLT Approaches</vt:lpstr>
      <vt:lpstr>Solaris Process Structure</vt:lpstr>
      <vt:lpstr>Solaris Threads</vt:lpstr>
      <vt:lpstr>Solaris – User Level Threads</vt:lpstr>
      <vt:lpstr>Solaris – Kernel Level Threads</vt:lpstr>
      <vt:lpstr>Solaris – Versatility</vt:lpstr>
      <vt:lpstr>ULTs, LWPs and KLTs</vt:lpstr>
      <vt:lpstr>Thread Implementation</vt:lpstr>
      <vt:lpstr>Threads and locking</vt:lpstr>
      <vt:lpstr>Scheduler Activation – Motivation</vt:lpstr>
      <vt:lpstr>Scheduler Activations: Structure</vt:lpstr>
      <vt:lpstr>Communication via Upcalls</vt:lpstr>
      <vt:lpstr>Role of Scheduler Activations</vt:lpstr>
      <vt:lpstr>Avoiding Effects of Blocking</vt:lpstr>
      <vt:lpstr>Resuming Blocked Thread</vt:lpstr>
      <vt:lpstr>Scheduler Activations – Summary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</dc:title>
  <dc:creator>Jack Lange</dc:creator>
  <cp:lastModifiedBy>Jack Lange</cp:lastModifiedBy>
  <cp:revision>21</cp:revision>
  <dcterms:created xsi:type="dcterms:W3CDTF">2017-09-15T22:29:54Z</dcterms:created>
  <dcterms:modified xsi:type="dcterms:W3CDTF">2017-09-20T19:00:03Z</dcterms:modified>
</cp:coreProperties>
</file>