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1" r:id="rId6"/>
    <p:sldId id="275" r:id="rId7"/>
    <p:sldId id="277" r:id="rId8"/>
    <p:sldId id="276" r:id="rId9"/>
    <p:sldId id="260" r:id="rId10"/>
    <p:sldId id="262" r:id="rId11"/>
    <p:sldId id="263" r:id="rId12"/>
    <p:sldId id="266" r:id="rId13"/>
    <p:sldId id="264" r:id="rId14"/>
    <p:sldId id="265" r:id="rId15"/>
    <p:sldId id="268" r:id="rId16"/>
    <p:sldId id="267" r:id="rId17"/>
    <p:sldId id="272" r:id="rId18"/>
    <p:sldId id="270" r:id="rId19"/>
    <p:sldId id="273" r:id="rId20"/>
    <p:sldId id="274" r:id="rId21"/>
    <p:sldId id="269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391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89E25-158B-4CB5-A50F-ED9EF4F774C6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95370-1989-4DBC-A789-A125B1897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24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458">
              <a:spcBef>
                <a:spcPct val="30000"/>
              </a:spcBef>
              <a:defRPr sz="1200">
                <a:solidFill>
                  <a:schemeClr val="tx1"/>
                </a:solidFill>
                <a:latin typeface="Times" charset="0"/>
              </a:defRPr>
            </a:lvl1pPr>
            <a:lvl2pPr marL="35871536" indent="-35437449" defTabSz="913458">
              <a:spcBef>
                <a:spcPct val="30000"/>
              </a:spcBef>
              <a:defRPr sz="1200">
                <a:solidFill>
                  <a:schemeClr val="tx1"/>
                </a:solidFill>
                <a:latin typeface="Times" charset="0"/>
              </a:defRPr>
            </a:lvl2pPr>
            <a:lvl3pPr marL="1130501" indent="-224851" defTabSz="913458">
              <a:spcBef>
                <a:spcPct val="30000"/>
              </a:spcBef>
              <a:defRPr sz="1200">
                <a:solidFill>
                  <a:schemeClr val="tx1"/>
                </a:solidFill>
                <a:latin typeface="Times" charset="0"/>
              </a:defRPr>
            </a:lvl3pPr>
            <a:lvl4pPr marL="1583326" indent="-224851" defTabSz="913458">
              <a:spcBef>
                <a:spcPct val="30000"/>
              </a:spcBef>
              <a:defRPr sz="1200">
                <a:solidFill>
                  <a:schemeClr val="tx1"/>
                </a:solidFill>
                <a:latin typeface="Times" charset="0"/>
              </a:defRPr>
            </a:lvl4pPr>
            <a:lvl5pPr marL="2036150" indent="-224851" defTabSz="913458">
              <a:spcBef>
                <a:spcPct val="30000"/>
              </a:spcBef>
              <a:defRPr sz="1200">
                <a:solidFill>
                  <a:schemeClr val="tx1"/>
                </a:solidFill>
                <a:latin typeface="Times" charset="0"/>
              </a:defRPr>
            </a:lvl5pPr>
            <a:lvl6pPr marL="2485852" indent="-224851" defTabSz="913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</a:defRPr>
            </a:lvl6pPr>
            <a:lvl7pPr marL="2935554" indent="-224851" defTabSz="913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</a:defRPr>
            </a:lvl7pPr>
            <a:lvl8pPr marL="3385256" indent="-224851" defTabSz="913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</a:defRPr>
            </a:lvl8pPr>
            <a:lvl9pPr marL="3834958" indent="-224851" defTabSz="913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A1A2CF-4C57-4ED7-9758-7F4A62D1FB18}" type="slidenum">
              <a:rPr lang="en-US" altLang="en-US" sz="1100">
                <a:latin typeface="Times New Roman" pitchFamily="18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21</a:t>
            </a:fld>
            <a:endParaRPr lang="en-US" altLang="en-US" sz="110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  <a:ea typeface="ＭＳ Ｐゴシック" pitchFamily="34" charset="-128"/>
              </a:rPr>
              <a:t>Apparently duration of a timeslice on linux is 10ms</a:t>
            </a:r>
          </a:p>
          <a:p>
            <a:r>
              <a:rPr lang="en-US" altLang="en-US" smtClean="0">
                <a:latin typeface="Times New Roman" pitchFamily="18" charset="0"/>
                <a:ea typeface="ＭＳ Ｐゴシック" pitchFamily="34" charset="-128"/>
              </a:rPr>
              <a:t>http://www.linux.org/docs/ldp/howto/KernelAnalysis-HOWTO-6.html</a:t>
            </a:r>
          </a:p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altLang="en-US" smtClean="0">
                <a:latin typeface="Times New Roman" pitchFamily="18" charset="0"/>
                <a:ea typeface="ＭＳ Ｐゴシック" pitchFamily="34" charset="-128"/>
              </a:rPr>
              <a:t>But in 2.6.36 kernel, in kernel/sched.c, default for SCHED_RR tasks is 100 msec (assuming that is milliseconds)</a:t>
            </a:r>
          </a:p>
          <a:p>
            <a:endParaRPr lang="en-US" altLang="en-US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altLang="en-US" smtClean="0">
                <a:latin typeface="Times New Roman" pitchFamily="18" charset="0"/>
                <a:ea typeface="ＭＳ Ｐゴシック" pitchFamily="34" charset="-128"/>
              </a:rPr>
              <a:t>sched_rr_get_interval system call returns the time quantum of a SCHED_RR process on Linux (e.g., around 2.6.35 kernel)</a:t>
            </a:r>
          </a:p>
          <a:p>
            <a:r>
              <a:rPr lang="en-US" altLang="en-US" smtClean="0">
                <a:latin typeface="Times New Roman" pitchFamily="18" charset="0"/>
                <a:ea typeface="ＭＳ Ｐゴシック" pitchFamily="34" charset="-128"/>
              </a:rPr>
              <a:t>	I haven’t been able to get this to work.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4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0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1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2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0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2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3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2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5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9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2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2AD6-84B0-400A-86DA-91617609269F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5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Each process has an execution state, which </a:t>
            </a:r>
            <a:r>
              <a:rPr lang="en-US" dirty="0" smtClean="0">
                <a:solidFill>
                  <a:srgbClr val="0000FF"/>
                </a:solidFill>
              </a:rPr>
              <a:t>indicates what </a:t>
            </a:r>
            <a:r>
              <a:rPr lang="en-US" dirty="0">
                <a:solidFill>
                  <a:srgbClr val="0000FF"/>
                </a:solidFill>
              </a:rPr>
              <a:t>it is currently doing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ready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waiting to be assigned to CPU</a:t>
            </a:r>
          </a:p>
          <a:p>
            <a:pPr lvl="2"/>
            <a:r>
              <a:rPr lang="en-US" dirty="0" smtClean="0"/>
              <a:t>could </a:t>
            </a:r>
            <a:r>
              <a:rPr lang="en-US" dirty="0"/>
              <a:t>run, but another process has the CPU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running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/>
              <a:t>executing on the CPU</a:t>
            </a:r>
          </a:p>
          <a:p>
            <a:pPr lvl="2"/>
            <a:r>
              <a:rPr lang="en-US" dirty="0" smtClean="0"/>
              <a:t>is </a:t>
            </a:r>
            <a:r>
              <a:rPr lang="en-US" dirty="0"/>
              <a:t>the process that currently controls the CPU</a:t>
            </a:r>
          </a:p>
          <a:p>
            <a:pPr lvl="2"/>
            <a:r>
              <a:rPr lang="en-US" dirty="0" smtClean="0"/>
              <a:t>pop </a:t>
            </a:r>
            <a:r>
              <a:rPr lang="en-US" dirty="0"/>
              <a:t>quiz: how many processes can be running simultaneously?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waiting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waiting for an event, e.g. I/O</a:t>
            </a:r>
          </a:p>
          <a:p>
            <a:pPr lvl="2"/>
            <a:r>
              <a:rPr lang="en-US" dirty="0" smtClean="0"/>
              <a:t>cannot </a:t>
            </a:r>
            <a:r>
              <a:rPr lang="en-US" dirty="0"/>
              <a:t>make progress until event </a:t>
            </a:r>
            <a:r>
              <a:rPr lang="en-US" dirty="0" smtClean="0"/>
              <a:t>happens</a:t>
            </a:r>
          </a:p>
          <a:p>
            <a:pPr lvl="2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As </a:t>
            </a:r>
            <a:r>
              <a:rPr lang="en-US" dirty="0">
                <a:solidFill>
                  <a:srgbClr val="FF0000"/>
                </a:solidFill>
              </a:rPr>
              <a:t>a process executes, it moves from state to state</a:t>
            </a:r>
          </a:p>
          <a:p>
            <a:pPr lvl="1"/>
            <a:r>
              <a:rPr lang="en-US" dirty="0" smtClean="0"/>
              <a:t>UNIX</a:t>
            </a:r>
            <a:r>
              <a:rPr lang="en-US" dirty="0"/>
              <a:t>: run </a:t>
            </a:r>
            <a:r>
              <a:rPr lang="en-US" dirty="0" err="1"/>
              <a:t>ps</a:t>
            </a:r>
            <a:r>
              <a:rPr lang="en-US" dirty="0"/>
              <a:t>, STAT column shows current state</a:t>
            </a:r>
          </a:p>
          <a:p>
            <a:pPr lvl="2"/>
            <a:r>
              <a:rPr lang="en-US" dirty="0" smtClean="0"/>
              <a:t>which </a:t>
            </a:r>
            <a:r>
              <a:rPr lang="en-US" dirty="0"/>
              <a:t>state is a process is most of the time?</a:t>
            </a:r>
          </a:p>
        </p:txBody>
      </p:sp>
    </p:spTree>
    <p:extLst>
      <p:ext uri="{BB962C8B-B14F-4D97-AF65-F5344CB8AC3E}">
        <p14:creationId xmlns:p14="http://schemas.microsoft.com/office/powerpoint/2010/main" val="263089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States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57375"/>
            <a:ext cx="716280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585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How does the OS represent a process in the kernel?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t </a:t>
            </a:r>
            <a:r>
              <a:rPr lang="en-US" dirty="0"/>
              <a:t>any time, there are many processes, each in its </a:t>
            </a:r>
            <a:r>
              <a:rPr lang="en-US" dirty="0" smtClean="0"/>
              <a:t>own particular </a:t>
            </a:r>
            <a:r>
              <a:rPr lang="en-US" dirty="0"/>
              <a:t>state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OS data structure that represents each is called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process </a:t>
            </a:r>
            <a:r>
              <a:rPr lang="en-US" dirty="0">
                <a:solidFill>
                  <a:srgbClr val="FF0000"/>
                </a:solidFill>
              </a:rPr>
              <a:t>control block (PCB)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PCB </a:t>
            </a:r>
            <a:r>
              <a:rPr lang="en-US" dirty="0">
                <a:solidFill>
                  <a:srgbClr val="0000FF"/>
                </a:solidFill>
              </a:rPr>
              <a:t>contains all info about the process</a:t>
            </a:r>
          </a:p>
          <a:p>
            <a:pPr lvl="1"/>
            <a:r>
              <a:rPr lang="en-US" dirty="0" smtClean="0"/>
              <a:t>OS </a:t>
            </a:r>
            <a:r>
              <a:rPr lang="en-US" dirty="0"/>
              <a:t>keeps all of a process’ hardware execution state in </a:t>
            </a:r>
            <a:r>
              <a:rPr lang="en-US" dirty="0" smtClean="0"/>
              <a:t>the PCB </a:t>
            </a:r>
            <a:r>
              <a:rPr lang="en-US" dirty="0"/>
              <a:t>when the process isn’t running</a:t>
            </a:r>
          </a:p>
          <a:p>
            <a:pPr lvl="2"/>
            <a:r>
              <a:rPr lang="en-US" dirty="0" smtClean="0"/>
              <a:t>Program Counter (%RIP on x86_64)</a:t>
            </a:r>
            <a:endParaRPr lang="en-US" dirty="0"/>
          </a:p>
          <a:p>
            <a:pPr lvl="2"/>
            <a:r>
              <a:rPr lang="en-US" dirty="0" smtClean="0"/>
              <a:t>Stack Pointer (%RSP on x86_64)</a:t>
            </a:r>
            <a:endParaRPr lang="en-US" dirty="0"/>
          </a:p>
          <a:p>
            <a:pPr lvl="2"/>
            <a:r>
              <a:rPr lang="en-US" dirty="0" smtClean="0"/>
              <a:t>Other registers</a:t>
            </a:r>
            <a:endParaRPr lang="en-US" dirty="0"/>
          </a:p>
          <a:p>
            <a:pPr lvl="1"/>
            <a:r>
              <a:rPr lang="en-US" dirty="0" smtClean="0"/>
              <a:t>When </a:t>
            </a:r>
            <a:r>
              <a:rPr lang="en-US" dirty="0"/>
              <a:t>process is unscheduled, the state is transferred out </a:t>
            </a:r>
            <a:r>
              <a:rPr lang="en-US" dirty="0" smtClean="0"/>
              <a:t>of the </a:t>
            </a:r>
            <a:r>
              <a:rPr lang="en-US" dirty="0"/>
              <a:t>hardware into the PCB</a:t>
            </a:r>
          </a:p>
        </p:txBody>
      </p:sp>
    </p:spTree>
    <p:extLst>
      <p:ext uri="{BB962C8B-B14F-4D97-AF65-F5344CB8AC3E}">
        <p14:creationId xmlns:p14="http://schemas.microsoft.com/office/powerpoint/2010/main" val="3349342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Process Control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The PCB is a data structure with many, many fields:</a:t>
            </a:r>
          </a:p>
          <a:p>
            <a:pPr lvl="1"/>
            <a:r>
              <a:rPr lang="en-US" dirty="0" smtClean="0"/>
              <a:t>process </a:t>
            </a:r>
            <a:r>
              <a:rPr lang="en-US" dirty="0"/>
              <a:t>ID (PID)</a:t>
            </a:r>
          </a:p>
          <a:p>
            <a:pPr lvl="1"/>
            <a:r>
              <a:rPr lang="en-US" dirty="0" smtClean="0"/>
              <a:t>execution </a:t>
            </a:r>
            <a:r>
              <a:rPr lang="en-US" dirty="0"/>
              <a:t>state</a:t>
            </a:r>
          </a:p>
          <a:p>
            <a:pPr lvl="1"/>
            <a:r>
              <a:rPr lang="en-US" dirty="0" smtClean="0"/>
              <a:t>program </a:t>
            </a:r>
            <a:r>
              <a:rPr lang="en-US" dirty="0"/>
              <a:t>counter, stack pointer, registers</a:t>
            </a:r>
          </a:p>
          <a:p>
            <a:pPr lvl="1"/>
            <a:r>
              <a:rPr lang="en-US" dirty="0" smtClean="0"/>
              <a:t>memory </a:t>
            </a:r>
            <a:r>
              <a:rPr lang="en-US" dirty="0"/>
              <a:t>management info</a:t>
            </a:r>
          </a:p>
          <a:p>
            <a:pPr lvl="1"/>
            <a:r>
              <a:rPr lang="en-US" dirty="0" smtClean="0"/>
              <a:t>UNIX </a:t>
            </a:r>
            <a:r>
              <a:rPr lang="en-US" dirty="0"/>
              <a:t>username of owner</a:t>
            </a:r>
          </a:p>
          <a:p>
            <a:pPr lvl="1"/>
            <a:r>
              <a:rPr lang="en-US" dirty="0" smtClean="0"/>
              <a:t>scheduling </a:t>
            </a:r>
            <a:r>
              <a:rPr lang="en-US" dirty="0"/>
              <a:t>priority</a:t>
            </a:r>
          </a:p>
          <a:p>
            <a:pPr lvl="1"/>
            <a:r>
              <a:rPr lang="en-US" dirty="0" smtClean="0"/>
              <a:t>accounting </a:t>
            </a:r>
            <a:r>
              <a:rPr lang="en-US" dirty="0"/>
              <a:t>info</a:t>
            </a:r>
          </a:p>
          <a:p>
            <a:pPr lvl="1"/>
            <a:r>
              <a:rPr lang="en-US" dirty="0" smtClean="0"/>
              <a:t>pointers </a:t>
            </a:r>
            <a:r>
              <a:rPr lang="en-US" dirty="0"/>
              <a:t>into state queues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PCB is a large data structure that contains or points to all information about the process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Linux: </a:t>
            </a:r>
            <a:r>
              <a:rPr lang="en-US" altLang="en-US" sz="26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2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6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task_struct</a:t>
            </a:r>
            <a:r>
              <a:rPr lang="en-US" altLang="en-US" sz="2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b="1" dirty="0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dirty="0" smtClean="0"/>
              <a:t>~100 fields</a:t>
            </a:r>
          </a:p>
          <a:p>
            <a:pPr lvl="2"/>
            <a:r>
              <a:rPr lang="en-US" dirty="0" smtClean="0"/>
              <a:t>defined </a:t>
            </a:r>
            <a:r>
              <a:rPr lang="en-US" dirty="0" smtClean="0"/>
              <a:t>in &lt;</a:t>
            </a:r>
            <a:r>
              <a:rPr lang="en-US" dirty="0" smtClean="0"/>
              <a:t>include/</a:t>
            </a:r>
            <a:r>
              <a:rPr lang="en-US" dirty="0" err="1" smtClean="0"/>
              <a:t>linux</a:t>
            </a:r>
            <a:r>
              <a:rPr lang="en-US" dirty="0" smtClean="0"/>
              <a:t>/</a:t>
            </a:r>
            <a:r>
              <a:rPr lang="en-US" dirty="0" err="1" smtClean="0"/>
              <a:t>sched.h</a:t>
            </a:r>
            <a:r>
              <a:rPr lang="en-US" dirty="0"/>
              <a:t>&gt;</a:t>
            </a:r>
            <a:endParaRPr lang="en-US" altLang="en-US" dirty="0" smtClean="0"/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NT: </a:t>
            </a:r>
            <a:r>
              <a:rPr lang="en-US" altLang="en-US" dirty="0" smtClean="0">
                <a:solidFill>
                  <a:srgbClr val="0000FF"/>
                </a:solidFill>
              </a:rPr>
              <a:t>defined in </a:t>
            </a:r>
            <a:r>
              <a:rPr lang="en-US" altLang="en-US" b="1" i="1" dirty="0" smtClean="0">
                <a:solidFill>
                  <a:srgbClr val="0000FF"/>
                </a:solidFill>
              </a:rPr>
              <a:t>EPROCESS</a:t>
            </a:r>
            <a:r>
              <a:rPr lang="en-US" altLang="en-US" dirty="0" smtClean="0">
                <a:solidFill>
                  <a:srgbClr val="0000FF"/>
                </a:solidFill>
              </a:rPr>
              <a:t> – It contains about 60 fields</a:t>
            </a:r>
          </a:p>
        </p:txBody>
      </p:sp>
    </p:spTree>
    <p:extLst>
      <p:ext uri="{BB962C8B-B14F-4D97-AF65-F5344CB8AC3E}">
        <p14:creationId xmlns:p14="http://schemas.microsoft.com/office/powerpoint/2010/main" val="819078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What’s In A </a:t>
            </a:r>
            <a:r>
              <a:rPr lang="en-US" altLang="en-US" dirty="0" smtClean="0"/>
              <a:t>PCB</a:t>
            </a:r>
            <a:r>
              <a:rPr lang="en-US" altLang="en-US" dirty="0" smtClean="0"/>
              <a:t>?</a:t>
            </a:r>
            <a:endParaRPr lang="en-US" altLang="en-US" dirty="0" smtClean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410200" y="1905000"/>
            <a:ext cx="3429000" cy="2590800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1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5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5000"/>
              </a:spcBef>
              <a:buClr>
                <a:schemeClr val="tx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5000"/>
              </a:spcBef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Helvetica" charset="0"/>
              </a:rPr>
              <a:t>File management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Root directory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Working (current) directory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File descriptors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User ID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Group ID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410200" y="4495800"/>
            <a:ext cx="3429000" cy="17526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1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5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5000"/>
              </a:spcBef>
              <a:buClr>
                <a:schemeClr val="tx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5000"/>
              </a:spcBef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Helvetica" charset="0"/>
              </a:rPr>
              <a:t>Memory management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charset="0"/>
              </a:rPr>
              <a:t>Pointers to text, data, stack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charset="0"/>
              </a:rPr>
              <a:t>	</a:t>
            </a:r>
            <a:r>
              <a:rPr lang="en-US" altLang="en-US" sz="2000" i="1">
                <a:latin typeface="Helvetica" charset="0"/>
              </a:rPr>
              <a:t>or</a:t>
            </a:r>
            <a:endParaRPr lang="en-US" altLang="en-US" sz="2000">
              <a:latin typeface="Helvetica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charset="0"/>
              </a:rPr>
              <a:t>Pointer to page table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600200" y="1905000"/>
            <a:ext cx="3810000" cy="43434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1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5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5000"/>
              </a:spcBef>
              <a:buClr>
                <a:schemeClr val="tx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5000"/>
              </a:spcBef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Helvetica" charset="0"/>
              </a:rPr>
              <a:t>Process management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Registers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Program counter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CPU status word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Stack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Process state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Priority / scheduling parameters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Process ID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Parent process ID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Signals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Process start time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charset="0"/>
              </a:rPr>
              <a:t>Total CPU usage</a:t>
            </a:r>
          </a:p>
        </p:txBody>
      </p:sp>
      <p:sp>
        <p:nvSpPr>
          <p:cNvPr id="16390" name="AutoShape 6"/>
          <p:cNvSpPr>
            <a:spLocks/>
          </p:cNvSpPr>
          <p:nvPr/>
        </p:nvSpPr>
        <p:spPr bwMode="auto">
          <a:xfrm>
            <a:off x="1295400" y="23622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1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5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5000"/>
              </a:spcBef>
              <a:buClr>
                <a:schemeClr val="tx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5000"/>
              </a:spcBef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Helvetica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52400" y="2286000"/>
            <a:ext cx="11287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1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1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5000"/>
              </a:spcBef>
              <a:buClr>
                <a:schemeClr val="accent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5000"/>
              </a:spcBef>
              <a:buClr>
                <a:schemeClr val="tx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5000"/>
              </a:spcBef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5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charset="0"/>
              </a:rPr>
              <a:t>May be</a:t>
            </a:r>
            <a:br>
              <a:rPr lang="en-US" altLang="en-US" sz="2000">
                <a:latin typeface="Helvetica" charset="0"/>
              </a:rPr>
            </a:br>
            <a:r>
              <a:rPr lang="en-US" altLang="en-US" sz="2000">
                <a:latin typeface="Helvetica" charset="0"/>
              </a:rPr>
              <a:t>stored</a:t>
            </a:r>
            <a:br>
              <a:rPr lang="en-US" altLang="en-US" sz="2000">
                <a:latin typeface="Helvetica" charset="0"/>
              </a:rPr>
            </a:br>
            <a:r>
              <a:rPr lang="en-US" altLang="en-US" sz="2000">
                <a:latin typeface="Helvetica" charset="0"/>
              </a:rPr>
              <a:t>on stack</a:t>
            </a:r>
          </a:p>
        </p:txBody>
      </p:sp>
    </p:spTree>
    <p:extLst>
      <p:ext uri="{BB962C8B-B14F-4D97-AF65-F5344CB8AC3E}">
        <p14:creationId xmlns:p14="http://schemas.microsoft.com/office/powerpoint/2010/main" val="353638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PCBs and Hardware State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When a process is running, its hardware state </a:t>
            </a:r>
            <a:r>
              <a:rPr lang="en-US" dirty="0" smtClean="0"/>
              <a:t>is inside </a:t>
            </a:r>
            <a:r>
              <a:rPr lang="en-US" dirty="0"/>
              <a:t>the CPU</a:t>
            </a:r>
          </a:p>
          <a:p>
            <a:pPr lvl="1"/>
            <a:r>
              <a:rPr lang="en-US" dirty="0" smtClean="0"/>
              <a:t>RIP, RSP</a:t>
            </a:r>
            <a:r>
              <a:rPr lang="en-US" dirty="0"/>
              <a:t>, </a:t>
            </a:r>
            <a:r>
              <a:rPr lang="en-US" dirty="0" smtClean="0"/>
              <a:t>other registers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CPU </a:t>
            </a:r>
            <a:r>
              <a:rPr lang="en-US" dirty="0">
                <a:solidFill>
                  <a:srgbClr val="FF0000"/>
                </a:solidFill>
              </a:rPr>
              <a:t>contains current values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When </a:t>
            </a:r>
            <a:r>
              <a:rPr lang="en-US" dirty="0">
                <a:solidFill>
                  <a:srgbClr val="0000FF"/>
                </a:solidFill>
              </a:rPr>
              <a:t>the OS stops running a process (puts it in </a:t>
            </a:r>
            <a:r>
              <a:rPr lang="en-US" dirty="0" smtClean="0">
                <a:solidFill>
                  <a:srgbClr val="0000FF"/>
                </a:solidFill>
              </a:rPr>
              <a:t>the waiting </a:t>
            </a:r>
            <a:r>
              <a:rPr lang="en-US" dirty="0">
                <a:solidFill>
                  <a:srgbClr val="0000FF"/>
                </a:solidFill>
              </a:rPr>
              <a:t>state), it saves the registers’ values in </a:t>
            </a:r>
            <a:r>
              <a:rPr lang="en-US" dirty="0" smtClean="0">
                <a:solidFill>
                  <a:srgbClr val="0000FF"/>
                </a:solidFill>
              </a:rPr>
              <a:t>the PCB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when </a:t>
            </a:r>
            <a:r>
              <a:rPr lang="en-US" dirty="0"/>
              <a:t>the OS puts the process in the running state, it </a:t>
            </a:r>
            <a:r>
              <a:rPr lang="en-US" dirty="0" smtClean="0"/>
              <a:t>loads the </a:t>
            </a:r>
            <a:r>
              <a:rPr lang="en-US" dirty="0"/>
              <a:t>hardware registers from the values in that process’ PCB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act of switching the CPU from one process </a:t>
            </a:r>
            <a:r>
              <a:rPr lang="en-US" dirty="0" smtClean="0">
                <a:solidFill>
                  <a:srgbClr val="FF0000"/>
                </a:solidFill>
              </a:rPr>
              <a:t>to another </a:t>
            </a:r>
            <a:r>
              <a:rPr lang="en-US" dirty="0">
                <a:solidFill>
                  <a:srgbClr val="FF0000"/>
                </a:solidFill>
              </a:rPr>
              <a:t>is called a context switch</a:t>
            </a:r>
          </a:p>
          <a:p>
            <a:pPr lvl="1"/>
            <a:r>
              <a:rPr lang="en-US" dirty="0" smtClean="0"/>
              <a:t>timesharing </a:t>
            </a:r>
            <a:r>
              <a:rPr lang="en-US" dirty="0"/>
              <a:t>systems may do 100s or 1000s of switches/s</a:t>
            </a:r>
          </a:p>
          <a:p>
            <a:pPr lvl="1"/>
            <a:r>
              <a:rPr lang="en-US" dirty="0" smtClean="0"/>
              <a:t>takes </a:t>
            </a:r>
            <a:r>
              <a:rPr lang="en-US" dirty="0"/>
              <a:t>about 5 microseconds on today’s hardware</a:t>
            </a:r>
          </a:p>
        </p:txBody>
      </p:sp>
    </p:spTree>
    <p:extLst>
      <p:ext uri="{BB962C8B-B14F-4D97-AF65-F5344CB8AC3E}">
        <p14:creationId xmlns:p14="http://schemas.microsoft.com/office/powerpoint/2010/main" val="724616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CPU Switch From Process to Process</a:t>
            </a:r>
          </a:p>
        </p:txBody>
      </p:sp>
      <p:pic>
        <p:nvPicPr>
          <p:cNvPr id="2662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1700213"/>
            <a:ext cx="6969125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5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Switch vs Mode Switch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514600"/>
            <a:ext cx="86360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844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You can think of the OS as a collection </a:t>
            </a:r>
            <a:r>
              <a:rPr lang="en-US" dirty="0">
                <a:solidFill>
                  <a:srgbClr val="0000FF"/>
                </a:solidFill>
              </a:rPr>
              <a:t>of queues </a:t>
            </a:r>
            <a:r>
              <a:rPr lang="en-US" dirty="0" smtClean="0">
                <a:solidFill>
                  <a:srgbClr val="0000FF"/>
                </a:solidFill>
              </a:rPr>
              <a:t>that represent </a:t>
            </a:r>
            <a:r>
              <a:rPr lang="en-US" dirty="0">
                <a:solidFill>
                  <a:srgbClr val="0000FF"/>
                </a:solidFill>
              </a:rPr>
              <a:t>the state of all processes in the system</a:t>
            </a:r>
          </a:p>
          <a:p>
            <a:pPr lvl="1"/>
            <a:r>
              <a:rPr lang="en-US" dirty="0" smtClean="0"/>
              <a:t>typically one </a:t>
            </a:r>
            <a:r>
              <a:rPr lang="en-US" dirty="0"/>
              <a:t>queue for each state</a:t>
            </a:r>
          </a:p>
          <a:p>
            <a:pPr lvl="2"/>
            <a:r>
              <a:rPr lang="en-US" dirty="0" smtClean="0"/>
              <a:t>e.g</a:t>
            </a:r>
            <a:r>
              <a:rPr lang="en-US" dirty="0"/>
              <a:t>., ready, waiting, …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PCB is queued onto a state queue according to </a:t>
            </a:r>
            <a:r>
              <a:rPr lang="en-US" dirty="0" smtClean="0"/>
              <a:t>its current </a:t>
            </a:r>
            <a:r>
              <a:rPr lang="en-US" dirty="0"/>
              <a:t>state</a:t>
            </a:r>
          </a:p>
          <a:p>
            <a:pPr lvl="1"/>
            <a:r>
              <a:rPr lang="en-US" dirty="0" smtClean="0"/>
              <a:t>as </a:t>
            </a:r>
            <a:r>
              <a:rPr lang="en-US" dirty="0"/>
              <a:t>a process changes state, its PCB is unlinked from </a:t>
            </a:r>
            <a:r>
              <a:rPr lang="en-US" dirty="0" err="1" smtClean="0"/>
              <a:t>from</a:t>
            </a:r>
            <a:r>
              <a:rPr lang="en-US" dirty="0" smtClean="0"/>
              <a:t> queue</a:t>
            </a:r>
            <a:r>
              <a:rPr lang="en-US" dirty="0"/>
              <a:t>, and linked onto another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Job </a:t>
            </a:r>
            <a:r>
              <a:rPr lang="en-US" b="1" dirty="0">
                <a:solidFill>
                  <a:srgbClr val="FF0000"/>
                </a:solidFill>
              </a:rPr>
              <a:t>queue</a:t>
            </a:r>
            <a:r>
              <a:rPr lang="en-US" b="1" dirty="0"/>
              <a:t> </a:t>
            </a:r>
            <a:r>
              <a:rPr lang="en-US" dirty="0"/>
              <a:t>– set of all processes in the system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Ready </a:t>
            </a:r>
            <a:r>
              <a:rPr lang="en-US" b="1" dirty="0">
                <a:solidFill>
                  <a:srgbClr val="FF0000"/>
                </a:solidFill>
              </a:rPr>
              <a:t>queue</a:t>
            </a:r>
            <a:r>
              <a:rPr lang="en-US" b="1" dirty="0"/>
              <a:t> </a:t>
            </a:r>
            <a:r>
              <a:rPr lang="en-US" dirty="0"/>
              <a:t>– set of all processes residing in </a:t>
            </a:r>
            <a:r>
              <a:rPr lang="en-US" dirty="0" smtClean="0"/>
              <a:t>main memory</a:t>
            </a:r>
            <a:r>
              <a:rPr lang="en-US" dirty="0"/>
              <a:t>, ready and waiting to execute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Device </a:t>
            </a:r>
            <a:r>
              <a:rPr lang="en-US" b="1" dirty="0">
                <a:solidFill>
                  <a:srgbClr val="FF0000"/>
                </a:solidFill>
              </a:rPr>
              <a:t>queues</a:t>
            </a:r>
            <a:r>
              <a:rPr lang="en-US" b="1" dirty="0"/>
              <a:t> </a:t>
            </a:r>
            <a:r>
              <a:rPr lang="en-US" dirty="0"/>
              <a:t>– set of processes waiting for an </a:t>
            </a:r>
            <a:r>
              <a:rPr lang="en-US" dirty="0" smtClean="0"/>
              <a:t>I/O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Switching between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When should OS switch between processes, </a:t>
            </a:r>
            <a:r>
              <a:rPr lang="en-US" dirty="0" smtClean="0">
                <a:solidFill>
                  <a:srgbClr val="0000FF"/>
                </a:solidFill>
              </a:rPr>
              <a:t>and how </a:t>
            </a:r>
            <a:r>
              <a:rPr lang="en-US" dirty="0">
                <a:solidFill>
                  <a:srgbClr val="0000FF"/>
                </a:solidFill>
              </a:rPr>
              <a:t>does it make it happen?</a:t>
            </a:r>
          </a:p>
          <a:p>
            <a:pPr lvl="1"/>
            <a:r>
              <a:rPr lang="en-US" dirty="0" smtClean="0"/>
              <a:t>Want </a:t>
            </a:r>
            <a:r>
              <a:rPr lang="en-US" dirty="0"/>
              <a:t>to switch when one process is running</a:t>
            </a:r>
          </a:p>
          <a:p>
            <a:pPr lvl="1"/>
            <a:r>
              <a:rPr lang="en-US" dirty="0" smtClean="0"/>
              <a:t>Implies </a:t>
            </a:r>
            <a:r>
              <a:rPr lang="en-US" dirty="0"/>
              <a:t>OS is </a:t>
            </a:r>
            <a:r>
              <a:rPr lang="en-US" b="1" dirty="0"/>
              <a:t>not </a:t>
            </a:r>
            <a:r>
              <a:rPr lang="en-US" dirty="0"/>
              <a:t>running!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Solution </a:t>
            </a:r>
            <a:r>
              <a:rPr lang="en-US" dirty="0">
                <a:solidFill>
                  <a:srgbClr val="FF0000"/>
                </a:solidFill>
              </a:rPr>
              <a:t>1: cooperation</a:t>
            </a:r>
          </a:p>
          <a:p>
            <a:pPr lvl="1"/>
            <a:r>
              <a:rPr lang="en-US" dirty="0" smtClean="0"/>
              <a:t>Wait </a:t>
            </a:r>
            <a:r>
              <a:rPr lang="en-US" dirty="0"/>
              <a:t>for process to make system call into OS</a:t>
            </a:r>
          </a:p>
          <a:p>
            <a:pPr lvl="2"/>
            <a:r>
              <a:rPr lang="en-US" dirty="0" smtClean="0"/>
              <a:t>E.g</a:t>
            </a:r>
            <a:r>
              <a:rPr lang="en-US" dirty="0"/>
              <a:t>. read, write, fork</a:t>
            </a:r>
          </a:p>
          <a:p>
            <a:pPr lvl="1"/>
            <a:r>
              <a:rPr lang="en-US" dirty="0" smtClean="0"/>
              <a:t>Wait </a:t>
            </a:r>
            <a:r>
              <a:rPr lang="en-US" dirty="0"/>
              <a:t>for process to voluntarily give up CPU</a:t>
            </a:r>
          </a:p>
          <a:p>
            <a:pPr lvl="2"/>
            <a:r>
              <a:rPr lang="en-US" dirty="0" smtClean="0"/>
              <a:t>E.g</a:t>
            </a:r>
            <a:r>
              <a:rPr lang="en-US" dirty="0"/>
              <a:t>. yield()</a:t>
            </a:r>
          </a:p>
          <a:p>
            <a:pPr lvl="1"/>
            <a:r>
              <a:rPr lang="en-US" dirty="0" smtClean="0"/>
              <a:t>Wait </a:t>
            </a:r>
            <a:r>
              <a:rPr lang="en-US" dirty="0"/>
              <a:t>for process to do something illegal</a:t>
            </a:r>
          </a:p>
          <a:p>
            <a:pPr lvl="2"/>
            <a:r>
              <a:rPr lang="pt-BR" dirty="0" smtClean="0"/>
              <a:t>Divide </a:t>
            </a:r>
            <a:r>
              <a:rPr lang="pt-BR" dirty="0"/>
              <a:t>by zero, dereference </a:t>
            </a:r>
            <a:r>
              <a:rPr lang="pt-BR" dirty="0" smtClean="0"/>
              <a:t>zero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Problem</a:t>
            </a:r>
            <a:r>
              <a:rPr lang="en-US" dirty="0"/>
              <a:t>: what if process is buggy and has infinite loop?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Solution </a:t>
            </a:r>
            <a:r>
              <a:rPr lang="en-US" dirty="0">
                <a:solidFill>
                  <a:srgbClr val="FF0000"/>
                </a:solidFill>
              </a:rPr>
              <a:t>2: Forcibly take control</a:t>
            </a:r>
          </a:p>
        </p:txBody>
      </p:sp>
    </p:spTree>
    <p:extLst>
      <p:ext uri="{BB962C8B-B14F-4D97-AF65-F5344CB8AC3E}">
        <p14:creationId xmlns:p14="http://schemas.microsoft.com/office/powerpoint/2010/main" val="414439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Process Concept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346200"/>
            <a:ext cx="8280400" cy="4395788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A primary task of an operating system is to execute and manage processes</a:t>
            </a:r>
          </a:p>
          <a:p>
            <a:r>
              <a:rPr lang="en-US" altLang="en-US" dirty="0" smtClean="0">
                <a:solidFill>
                  <a:srgbClr val="0000FF"/>
                </a:solidFill>
              </a:rPr>
              <a:t>What is a program and what is a process?</a:t>
            </a:r>
          </a:p>
          <a:p>
            <a:pPr lvl="1"/>
            <a:r>
              <a:rPr lang="en-US" altLang="en-US" dirty="0" smtClean="0"/>
              <a:t>A program is a specification, which contains </a:t>
            </a:r>
            <a:r>
              <a:rPr lang="en-US" altLang="en-US" b="1" dirty="0" smtClean="0">
                <a:solidFill>
                  <a:srgbClr val="FF0000"/>
                </a:solidFill>
              </a:rPr>
              <a:t>data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type definitions, how data can be accessed, and set of </a:t>
            </a:r>
            <a:r>
              <a:rPr lang="en-US" altLang="en-US" b="1" dirty="0" smtClean="0">
                <a:solidFill>
                  <a:srgbClr val="FF0000"/>
                </a:solidFill>
              </a:rPr>
              <a:t>instructions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that when executed accomplishes useful “work”</a:t>
            </a:r>
          </a:p>
          <a:p>
            <a:pPr lvl="1"/>
            <a:r>
              <a:rPr lang="en-US" altLang="en-US" dirty="0" smtClean="0"/>
              <a:t>A sequential process is the activity resulting from the execution of a program with its data by a sequential processor</a:t>
            </a:r>
          </a:p>
          <a:p>
            <a:pPr lvl="1"/>
            <a:r>
              <a:rPr lang="en-US" altLang="en-US" dirty="0" smtClean="0"/>
              <a:t>Program is </a:t>
            </a:r>
            <a:r>
              <a:rPr lang="en-US" altLang="en-US" b="1" dirty="0" smtClean="0">
                <a:solidFill>
                  <a:srgbClr val="FF0000"/>
                </a:solidFill>
              </a:rPr>
              <a:t>passive</a:t>
            </a:r>
            <a:r>
              <a:rPr lang="en-US" altLang="en-US" dirty="0" smtClean="0"/>
              <a:t>, while a process is </a:t>
            </a:r>
            <a:r>
              <a:rPr lang="en-US" altLang="en-US" b="1" dirty="0" smtClean="0">
                <a:solidFill>
                  <a:srgbClr val="FF0000"/>
                </a:solidFill>
              </a:rPr>
              <a:t>active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</a:p>
          <a:p>
            <a:pPr lvl="1"/>
            <a:endParaRPr lang="en-US" alt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881063" y="5791200"/>
            <a:ext cx="7632700" cy="461963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lvl="2" algn="ctr">
              <a:defRPr/>
            </a:pPr>
            <a:r>
              <a:rPr lang="en-US" sz="2400" dirty="0">
                <a:solidFill>
                  <a:srgbClr val="000066"/>
                </a:solidFill>
              </a:rPr>
              <a:t>A process is  an </a:t>
            </a:r>
            <a:r>
              <a:rPr lang="en-US" sz="2400" b="1" dirty="0">
                <a:solidFill>
                  <a:srgbClr val="0000FF"/>
                </a:solidFill>
              </a:rPr>
              <a:t>instance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66"/>
                </a:solidFill>
              </a:rPr>
              <a:t>of a program in </a:t>
            </a:r>
            <a:r>
              <a:rPr lang="en-US" sz="2400" b="1" dirty="0">
                <a:solidFill>
                  <a:srgbClr val="0000FF"/>
                </a:solidFill>
              </a:rPr>
              <a:t>execution</a:t>
            </a:r>
          </a:p>
        </p:txBody>
      </p:sp>
    </p:spTree>
    <p:extLst>
      <p:ext uri="{BB962C8B-B14F-4D97-AF65-F5344CB8AC3E}">
        <p14:creationId xmlns:p14="http://schemas.microsoft.com/office/powerpoint/2010/main" val="308888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Preemptive Context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How can OS get control while a process runs?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does OS ever get control?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raps</a:t>
            </a:r>
            <a:r>
              <a:rPr lang="en-US" dirty="0"/>
              <a:t>: exceptions, interrupts (system call = exception)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Solution</a:t>
            </a:r>
            <a:r>
              <a:rPr lang="en-US" dirty="0">
                <a:solidFill>
                  <a:srgbClr val="FF0000"/>
                </a:solidFill>
              </a:rPr>
              <a:t>: force an interrupt with a </a:t>
            </a:r>
            <a:r>
              <a:rPr lang="en-US" b="1" dirty="0">
                <a:solidFill>
                  <a:srgbClr val="FF0000"/>
                </a:solidFill>
              </a:rPr>
              <a:t>timer</a:t>
            </a:r>
          </a:p>
          <a:p>
            <a:pPr lvl="2"/>
            <a:r>
              <a:rPr lang="en-US" dirty="0" smtClean="0"/>
              <a:t>OS </a:t>
            </a:r>
            <a:r>
              <a:rPr lang="en-US" dirty="0"/>
              <a:t>programs hardware timer to go off every x </a:t>
            </a:r>
            <a:r>
              <a:rPr lang="en-US" dirty="0" err="1"/>
              <a:t>ms</a:t>
            </a:r>
            <a:endParaRPr lang="en-US" dirty="0"/>
          </a:p>
          <a:p>
            <a:pPr lvl="2"/>
            <a:r>
              <a:rPr lang="en-US" dirty="0" smtClean="0"/>
              <a:t>On </a:t>
            </a:r>
            <a:r>
              <a:rPr lang="en-US" dirty="0"/>
              <a:t>timer interrupt, OS can decide whether to switch </a:t>
            </a:r>
            <a:r>
              <a:rPr lang="en-US" dirty="0" smtClean="0"/>
              <a:t>programs or </a:t>
            </a:r>
            <a:r>
              <a:rPr lang="en-US" dirty="0"/>
              <a:t>keep </a:t>
            </a:r>
            <a:r>
              <a:rPr lang="en-US" dirty="0" smtClean="0"/>
              <a:t>running</a:t>
            </a:r>
          </a:p>
          <a:p>
            <a:pPr lvl="2"/>
            <a:endParaRPr lang="en-US" dirty="0" smtClean="0"/>
          </a:p>
          <a:p>
            <a:r>
              <a:rPr lang="en-US" dirty="0"/>
              <a:t>How does the OS actually save/restore context for </a:t>
            </a:r>
            <a:r>
              <a:rPr lang="en-US" dirty="0" smtClean="0"/>
              <a:t>a process</a:t>
            </a:r>
            <a:r>
              <a:rPr lang="en-US" dirty="0"/>
              <a:t>?</a:t>
            </a:r>
          </a:p>
          <a:p>
            <a:pPr lvl="1"/>
            <a:r>
              <a:rPr lang="en-US" dirty="0" smtClean="0"/>
              <a:t>Context </a:t>
            </a:r>
            <a:r>
              <a:rPr lang="en-US" dirty="0"/>
              <a:t>= registers describing running code</a:t>
            </a:r>
          </a:p>
          <a:p>
            <a:pPr lvl="1"/>
            <a:r>
              <a:rPr lang="en-US" dirty="0" smtClean="0"/>
              <a:t>Assembly </a:t>
            </a:r>
            <a:r>
              <a:rPr lang="en-US" dirty="0"/>
              <a:t>code to save current registers (stack </a:t>
            </a:r>
            <a:r>
              <a:rPr lang="en-US" dirty="0" smtClean="0"/>
              <a:t>pointer, frame </a:t>
            </a:r>
            <a:r>
              <a:rPr lang="en-US" dirty="0"/>
              <a:t>pointer, GPRs, address space &amp; load new ones)</a:t>
            </a:r>
          </a:p>
          <a:p>
            <a:pPr lvl="1"/>
            <a:r>
              <a:rPr lang="en-US" dirty="0" smtClean="0"/>
              <a:t>Switch </a:t>
            </a:r>
            <a:r>
              <a:rPr lang="en-US" dirty="0"/>
              <a:t>routine: pass old and new PCBs</a:t>
            </a:r>
          </a:p>
          <a:p>
            <a:pPr lvl="2"/>
            <a:r>
              <a:rPr lang="en-US" dirty="0" smtClean="0"/>
              <a:t>Enter </a:t>
            </a:r>
            <a:r>
              <a:rPr lang="en-US" dirty="0"/>
              <a:t>as old process, return as new process</a:t>
            </a:r>
          </a:p>
        </p:txBody>
      </p:sp>
    </p:spTree>
    <p:extLst>
      <p:ext uri="{BB962C8B-B14F-4D97-AF65-F5344CB8AC3E}">
        <p14:creationId xmlns:p14="http://schemas.microsoft.com/office/powerpoint/2010/main" val="2376227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Context Switch Design Issues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800" dirty="0" smtClean="0">
                <a:solidFill>
                  <a:srgbClr val="FF0000"/>
                </a:solidFill>
              </a:rPr>
              <a:t>Context </a:t>
            </a:r>
            <a:r>
              <a:rPr lang="en-US" altLang="en-US" sz="2800" dirty="0" smtClean="0">
                <a:solidFill>
                  <a:srgbClr val="FF0000"/>
                </a:solidFill>
              </a:rPr>
              <a:t>switches are expensive and should be </a:t>
            </a:r>
            <a:r>
              <a:rPr lang="en-US" altLang="en-US" sz="2800" dirty="0" smtClean="0">
                <a:solidFill>
                  <a:srgbClr val="FF0000"/>
                </a:solidFill>
              </a:rPr>
              <a:t>minimized</a:t>
            </a:r>
          </a:p>
          <a:p>
            <a:pPr lvl="1"/>
            <a:r>
              <a:rPr lang="en-US" altLang="en-US" sz="2400" dirty="0" smtClean="0">
                <a:solidFill>
                  <a:srgbClr val="0000FF"/>
                </a:solidFill>
              </a:rPr>
              <a:t>Context switch is purely system overhead, as no “useful” work accomplished during context switching</a:t>
            </a:r>
          </a:p>
          <a:p>
            <a:pPr lvl="1"/>
            <a:r>
              <a:rPr lang="en-US" altLang="en-US" sz="2400" dirty="0" smtClean="0"/>
              <a:t>The actual cost depends </a:t>
            </a:r>
            <a:r>
              <a:rPr lang="en-US" altLang="en-US" sz="2400" dirty="0" smtClean="0"/>
              <a:t>on the OS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the </a:t>
            </a:r>
            <a:r>
              <a:rPr lang="en-US" altLang="en-US" sz="2400" dirty="0" smtClean="0"/>
              <a:t>support provided by the hardware</a:t>
            </a:r>
          </a:p>
          <a:p>
            <a:pPr lvl="2"/>
            <a:r>
              <a:rPr lang="en-US" altLang="en-US" sz="2000" dirty="0" smtClean="0">
                <a:solidFill>
                  <a:srgbClr val="FF0000"/>
                </a:solidFill>
              </a:rPr>
              <a:t>The more complex the OS and the PCB -&gt; longer the context </a:t>
            </a:r>
            <a:r>
              <a:rPr lang="en-US" altLang="en-US" sz="2000" dirty="0" smtClean="0">
                <a:solidFill>
                  <a:srgbClr val="FF0000"/>
                </a:solidFill>
              </a:rPr>
              <a:t>switch</a:t>
            </a:r>
          </a:p>
          <a:p>
            <a:pPr lvl="2"/>
            <a:r>
              <a:rPr lang="en-US" altLang="en-US" sz="2000" dirty="0" smtClean="0">
                <a:solidFill>
                  <a:srgbClr val="FF0000"/>
                </a:solidFill>
              </a:rPr>
              <a:t>The more registers and hardware state -&gt; longer the context </a:t>
            </a:r>
            <a:r>
              <a:rPr lang="en-US" altLang="en-US" sz="2000" dirty="0" err="1" smtClean="0">
                <a:solidFill>
                  <a:srgbClr val="FF0000"/>
                </a:solidFill>
              </a:rPr>
              <a:t>swich</a:t>
            </a:r>
            <a:endParaRPr lang="en-US" altLang="en-US" sz="2000" dirty="0" smtClean="0">
              <a:solidFill>
                <a:srgbClr val="FF0000"/>
              </a:solidFill>
            </a:endParaRPr>
          </a:p>
          <a:p>
            <a:pPr lvl="2"/>
            <a:r>
              <a:rPr lang="en-US" altLang="en-US" sz="2000" dirty="0" smtClean="0"/>
              <a:t>Some hardware provides multiple sets of registers per CPU, allowing multiple contexts to be loaded at once</a:t>
            </a:r>
          </a:p>
          <a:p>
            <a:pPr lvl="2"/>
            <a:r>
              <a:rPr lang="en-US" altLang="en-US" sz="2000" dirty="0" smtClean="0"/>
              <a:t>A “full” process switch may require a significant number of instruction execution. </a:t>
            </a:r>
          </a:p>
          <a:p>
            <a:pPr lvl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1249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Switch Implementation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# void </a:t>
            </a:r>
            <a:r>
              <a:rPr lang="en-US" dirty="0" err="1"/>
              <a:t>swtch</a:t>
            </a:r>
            <a:r>
              <a:rPr lang="en-US" dirty="0"/>
              <a:t>(</a:t>
            </a:r>
            <a:r>
              <a:rPr lang="en-US" dirty="0" err="1"/>
              <a:t>struct</a:t>
            </a:r>
            <a:r>
              <a:rPr lang="en-US" dirty="0"/>
              <a:t> context *old, </a:t>
            </a:r>
            <a:r>
              <a:rPr lang="en-US" dirty="0" err="1"/>
              <a:t>struct</a:t>
            </a:r>
            <a:r>
              <a:rPr lang="en-US" dirty="0"/>
              <a:t> context *new);</a:t>
            </a:r>
          </a:p>
          <a:p>
            <a:pPr marL="0" indent="0">
              <a:buNone/>
            </a:pPr>
            <a:r>
              <a:rPr lang="en-US" dirty="0"/>
              <a:t>#</a:t>
            </a:r>
          </a:p>
          <a:p>
            <a:pPr marL="0" indent="0">
              <a:buNone/>
            </a:pPr>
            <a:r>
              <a:rPr lang="en-US" dirty="0"/>
              <a:t># Save current register context in old</a:t>
            </a:r>
          </a:p>
          <a:p>
            <a:pPr marL="0" indent="0">
              <a:buNone/>
            </a:pPr>
            <a:r>
              <a:rPr lang="en-US" dirty="0"/>
              <a:t># and then load register context from new.</a:t>
            </a:r>
          </a:p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globl</a:t>
            </a:r>
            <a:r>
              <a:rPr lang="en-US" dirty="0"/>
              <a:t> </a:t>
            </a:r>
            <a:r>
              <a:rPr lang="en-US" dirty="0" err="1"/>
              <a:t>swtch</a:t>
            </a:r>
            <a:r>
              <a:rPr lang="en-US" dirty="0"/>
              <a:t> </a:t>
            </a:r>
            <a:r>
              <a:rPr lang="en-US" dirty="0" err="1"/>
              <a:t>swtch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# Save old registers</a:t>
            </a:r>
          </a:p>
          <a:p>
            <a:pPr marL="0" indent="0">
              <a:buNone/>
            </a:pPr>
            <a:r>
              <a:rPr lang="en-US" dirty="0"/>
              <a:t># put old </a:t>
            </a:r>
            <a:r>
              <a:rPr lang="en-US" dirty="0" err="1"/>
              <a:t>ptr</a:t>
            </a:r>
            <a:r>
              <a:rPr lang="en-US" dirty="0"/>
              <a:t> into </a:t>
            </a:r>
            <a:r>
              <a:rPr lang="en-US" dirty="0" err="1"/>
              <a:t>eax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4(%</a:t>
            </a:r>
            <a:r>
              <a:rPr lang="en-US" dirty="0" err="1"/>
              <a:t>esp</a:t>
            </a:r>
            <a:r>
              <a:rPr lang="en-US" dirty="0"/>
              <a:t>), %</a:t>
            </a:r>
            <a:r>
              <a:rPr lang="en-US" dirty="0" err="1"/>
              <a:t>eax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popl</a:t>
            </a:r>
            <a:r>
              <a:rPr lang="en-US" dirty="0"/>
              <a:t> 0(%</a:t>
            </a:r>
            <a:r>
              <a:rPr lang="en-US" dirty="0" err="1"/>
              <a:t>eax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# save the old IP and stack and other registers</a:t>
            </a:r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%</a:t>
            </a:r>
            <a:r>
              <a:rPr lang="en-US" dirty="0" err="1"/>
              <a:t>esp</a:t>
            </a:r>
            <a:r>
              <a:rPr lang="en-US" dirty="0"/>
              <a:t>, 4(%</a:t>
            </a:r>
            <a:r>
              <a:rPr lang="en-US" dirty="0" err="1"/>
              <a:t>eax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%</a:t>
            </a:r>
            <a:r>
              <a:rPr lang="en-US" dirty="0" err="1"/>
              <a:t>ebx</a:t>
            </a:r>
            <a:r>
              <a:rPr lang="en-US" dirty="0"/>
              <a:t>, 8(%</a:t>
            </a:r>
            <a:r>
              <a:rPr lang="en-US" dirty="0" err="1"/>
              <a:t>eax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%</a:t>
            </a:r>
            <a:r>
              <a:rPr lang="en-US" dirty="0" err="1"/>
              <a:t>ecx</a:t>
            </a:r>
            <a:r>
              <a:rPr lang="en-US" dirty="0"/>
              <a:t>, 12(%</a:t>
            </a:r>
            <a:r>
              <a:rPr lang="en-US" dirty="0" err="1"/>
              <a:t>eax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%</a:t>
            </a:r>
            <a:r>
              <a:rPr lang="en-US" dirty="0" err="1"/>
              <a:t>edx</a:t>
            </a:r>
            <a:r>
              <a:rPr lang="en-US" dirty="0"/>
              <a:t>, 16(%</a:t>
            </a:r>
            <a:r>
              <a:rPr lang="en-US" dirty="0" err="1"/>
              <a:t>eax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%</a:t>
            </a:r>
            <a:r>
              <a:rPr lang="en-US" dirty="0" err="1"/>
              <a:t>esi</a:t>
            </a:r>
            <a:r>
              <a:rPr lang="en-US" dirty="0"/>
              <a:t>, 20(%</a:t>
            </a:r>
            <a:r>
              <a:rPr lang="en-US" dirty="0" err="1"/>
              <a:t>eax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%</a:t>
            </a:r>
            <a:r>
              <a:rPr lang="en-US" dirty="0" err="1"/>
              <a:t>edi</a:t>
            </a:r>
            <a:r>
              <a:rPr lang="en-US" dirty="0"/>
              <a:t>, 24(%</a:t>
            </a:r>
            <a:r>
              <a:rPr lang="en-US" dirty="0" err="1"/>
              <a:t>eax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%</a:t>
            </a:r>
            <a:r>
              <a:rPr lang="en-US" dirty="0" err="1"/>
              <a:t>ebp</a:t>
            </a:r>
            <a:r>
              <a:rPr lang="en-US" dirty="0"/>
              <a:t>, 28(%</a:t>
            </a:r>
            <a:r>
              <a:rPr lang="en-US" dirty="0" err="1"/>
              <a:t>eax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pushl</a:t>
            </a:r>
            <a:r>
              <a:rPr lang="en-US" dirty="0"/>
              <a:t> 0(%</a:t>
            </a:r>
            <a:r>
              <a:rPr lang="en-US" dirty="0" err="1"/>
              <a:t>eax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# put new </a:t>
            </a:r>
            <a:r>
              <a:rPr lang="en-US" dirty="0" err="1"/>
              <a:t>ptr</a:t>
            </a:r>
            <a:r>
              <a:rPr lang="en-US" dirty="0"/>
              <a:t> into </a:t>
            </a:r>
            <a:r>
              <a:rPr lang="en-US" dirty="0" err="1"/>
              <a:t>eax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# restore other registers</a:t>
            </a:r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4(%</a:t>
            </a:r>
            <a:r>
              <a:rPr lang="en-US" dirty="0" err="1"/>
              <a:t>esp</a:t>
            </a:r>
            <a:r>
              <a:rPr lang="en-US" dirty="0"/>
              <a:t>), %</a:t>
            </a:r>
            <a:r>
              <a:rPr lang="en-US" dirty="0" err="1"/>
              <a:t>eax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28(%</a:t>
            </a:r>
            <a:r>
              <a:rPr lang="en-US" dirty="0" err="1"/>
              <a:t>eax</a:t>
            </a:r>
            <a:r>
              <a:rPr lang="en-US" dirty="0"/>
              <a:t>), %</a:t>
            </a:r>
            <a:r>
              <a:rPr lang="en-US" dirty="0" err="1"/>
              <a:t>ebp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24(%</a:t>
            </a:r>
            <a:r>
              <a:rPr lang="en-US" dirty="0" err="1"/>
              <a:t>eax</a:t>
            </a:r>
            <a:r>
              <a:rPr lang="en-US" dirty="0"/>
              <a:t>), %</a:t>
            </a:r>
            <a:r>
              <a:rPr lang="en-US" dirty="0" err="1"/>
              <a:t>edi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20(%</a:t>
            </a:r>
            <a:r>
              <a:rPr lang="en-US" dirty="0" err="1"/>
              <a:t>eax</a:t>
            </a:r>
            <a:r>
              <a:rPr lang="en-US" dirty="0"/>
              <a:t>), %</a:t>
            </a:r>
            <a:r>
              <a:rPr lang="en-US" dirty="0" err="1"/>
              <a:t>esi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16(%</a:t>
            </a:r>
            <a:r>
              <a:rPr lang="en-US" dirty="0" err="1"/>
              <a:t>eax</a:t>
            </a:r>
            <a:r>
              <a:rPr lang="en-US" dirty="0"/>
              <a:t>), %</a:t>
            </a:r>
            <a:r>
              <a:rPr lang="en-US" dirty="0" err="1"/>
              <a:t>edx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12(%</a:t>
            </a:r>
            <a:r>
              <a:rPr lang="en-US" dirty="0" err="1"/>
              <a:t>eax</a:t>
            </a:r>
            <a:r>
              <a:rPr lang="en-US" dirty="0"/>
              <a:t>), %</a:t>
            </a:r>
            <a:r>
              <a:rPr lang="en-US" dirty="0" err="1"/>
              <a:t>ecx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8(%</a:t>
            </a:r>
            <a:r>
              <a:rPr lang="en-US" dirty="0" err="1"/>
              <a:t>eax</a:t>
            </a:r>
            <a:r>
              <a:rPr lang="en-US" dirty="0"/>
              <a:t>), %</a:t>
            </a:r>
            <a:r>
              <a:rPr lang="en-US" dirty="0" err="1"/>
              <a:t>ebx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# stack is switched here</a:t>
            </a:r>
          </a:p>
          <a:p>
            <a:pPr marL="0" indent="0">
              <a:buNone/>
            </a:pPr>
            <a:r>
              <a:rPr lang="en-US" dirty="0"/>
              <a:t># return </a:t>
            </a:r>
            <a:r>
              <a:rPr lang="en-US" dirty="0" err="1"/>
              <a:t>addr</a:t>
            </a:r>
            <a:r>
              <a:rPr lang="en-US" dirty="0"/>
              <a:t> put in place</a:t>
            </a:r>
          </a:p>
          <a:p>
            <a:pPr marL="0" indent="0">
              <a:buNone/>
            </a:pPr>
            <a:r>
              <a:rPr lang="en-US" dirty="0"/>
              <a:t># finally return into new </a:t>
            </a:r>
            <a:r>
              <a:rPr lang="en-US" dirty="0" err="1"/>
              <a:t>ctxt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movl</a:t>
            </a:r>
            <a:r>
              <a:rPr lang="en-US" dirty="0"/>
              <a:t> 4(%</a:t>
            </a:r>
            <a:r>
              <a:rPr lang="en-US" dirty="0" err="1"/>
              <a:t>eax</a:t>
            </a:r>
            <a:r>
              <a:rPr lang="en-US" dirty="0"/>
              <a:t>),%</a:t>
            </a:r>
            <a:r>
              <a:rPr lang="en-US" dirty="0" err="1"/>
              <a:t>esp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200" b="1" dirty="0">
                <a:solidFill>
                  <a:srgbClr val="FF0000"/>
                </a:solidFill>
              </a:rPr>
              <a:t>Note: do not explicitly switch IP; </a:t>
            </a:r>
            <a:r>
              <a:rPr lang="en-US" sz="7200" b="1" dirty="0" smtClean="0">
                <a:solidFill>
                  <a:srgbClr val="FF0000"/>
                </a:solidFill>
              </a:rPr>
              <a:t>happens when </a:t>
            </a:r>
            <a:r>
              <a:rPr lang="en-US" sz="7200" b="1" dirty="0">
                <a:solidFill>
                  <a:srgbClr val="FF0000"/>
                </a:solidFill>
              </a:rPr>
              <a:t>return from switch function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21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A program consists of: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Code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b="1" dirty="0"/>
              <a:t> </a:t>
            </a:r>
            <a:r>
              <a:rPr lang="en-US" dirty="0"/>
              <a:t>machine instructions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Data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dirty="0"/>
              <a:t>variables stored and manipulated in memory</a:t>
            </a:r>
          </a:p>
          <a:p>
            <a:pPr lvl="2"/>
            <a:r>
              <a:rPr lang="en-US" dirty="0" smtClean="0"/>
              <a:t>initialized </a:t>
            </a:r>
            <a:r>
              <a:rPr lang="en-US" dirty="0"/>
              <a:t>variables (</a:t>
            </a:r>
            <a:r>
              <a:rPr lang="en-US" dirty="0" err="1"/>
              <a:t>globals</a:t>
            </a:r>
            <a:r>
              <a:rPr lang="en-US" dirty="0"/>
              <a:t>)</a:t>
            </a:r>
          </a:p>
          <a:p>
            <a:pPr lvl="2"/>
            <a:r>
              <a:rPr lang="en-US" dirty="0" smtClean="0"/>
              <a:t>dynamically </a:t>
            </a:r>
            <a:r>
              <a:rPr lang="en-US" dirty="0"/>
              <a:t>allocated variables (</a:t>
            </a:r>
            <a:r>
              <a:rPr lang="en-US" dirty="0" err="1"/>
              <a:t>malloc</a:t>
            </a:r>
            <a:r>
              <a:rPr lang="en-US" dirty="0"/>
              <a:t>, new)</a:t>
            </a:r>
          </a:p>
          <a:p>
            <a:pPr lvl="2"/>
            <a:r>
              <a:rPr lang="en-US" dirty="0" smtClean="0"/>
              <a:t>stack </a:t>
            </a:r>
            <a:r>
              <a:rPr lang="en-US" dirty="0"/>
              <a:t>variables (C automatic variables, function arguments)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What </a:t>
            </a:r>
            <a:r>
              <a:rPr lang="en-US" dirty="0">
                <a:solidFill>
                  <a:srgbClr val="0000FF"/>
                </a:solidFill>
              </a:rPr>
              <a:t>is added by a process?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DLLs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b="1" dirty="0"/>
              <a:t> </a:t>
            </a:r>
            <a:r>
              <a:rPr lang="en-US" dirty="0"/>
              <a:t>libraries that were not compiled or linked with the program</a:t>
            </a:r>
          </a:p>
          <a:p>
            <a:pPr lvl="2"/>
            <a:r>
              <a:rPr lang="en-US" dirty="0" smtClean="0"/>
              <a:t>containing </a:t>
            </a:r>
            <a:r>
              <a:rPr lang="en-US" dirty="0"/>
              <a:t>code &amp; data, possibly shared with other programs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mapped </a:t>
            </a:r>
            <a:r>
              <a:rPr lang="en-US" b="1" dirty="0">
                <a:solidFill>
                  <a:srgbClr val="FF0000"/>
                </a:solidFill>
              </a:rPr>
              <a:t>files: </a:t>
            </a:r>
            <a:r>
              <a:rPr lang="en-US" dirty="0"/>
              <a:t>memory segments containing variables (</a:t>
            </a:r>
            <a:r>
              <a:rPr lang="en-US" dirty="0" err="1"/>
              <a:t>mmap</a:t>
            </a:r>
            <a:r>
              <a:rPr lang="en-US" dirty="0"/>
              <a:t>())</a:t>
            </a:r>
          </a:p>
          <a:p>
            <a:pPr lvl="2"/>
            <a:r>
              <a:rPr lang="en-US" dirty="0" smtClean="0"/>
              <a:t>used </a:t>
            </a:r>
            <a:r>
              <a:rPr lang="en-US" dirty="0"/>
              <a:t>frequently in database programs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OS </a:t>
            </a:r>
            <a:r>
              <a:rPr lang="en-US" b="1" dirty="0">
                <a:solidFill>
                  <a:srgbClr val="FF0000"/>
                </a:solidFill>
              </a:rPr>
              <a:t>resources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open files</a:t>
            </a:r>
          </a:p>
          <a:p>
            <a:r>
              <a:rPr lang="en-US" dirty="0" err="1" smtClean="0">
                <a:solidFill>
                  <a:srgbClr val="0000FF"/>
                </a:solidFill>
              </a:rPr>
              <a:t>Whats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the relationship between a program and process?</a:t>
            </a:r>
          </a:p>
          <a:p>
            <a:pPr lvl="1"/>
            <a:r>
              <a:rPr lang="en-US" i="1" dirty="0" smtClean="0"/>
              <a:t>A </a:t>
            </a:r>
            <a:r>
              <a:rPr lang="en-US" i="1" dirty="0"/>
              <a:t>process is a executing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439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a Program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7416800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43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vs Programs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6451042" cy="493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189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are processes created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Processes can be created in two ways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System </a:t>
            </a:r>
            <a:r>
              <a:rPr lang="en-US" dirty="0">
                <a:solidFill>
                  <a:srgbClr val="FF0000"/>
                </a:solidFill>
              </a:rPr>
              <a:t>initialization:</a:t>
            </a:r>
            <a:r>
              <a:rPr lang="en-US" dirty="0"/>
              <a:t> one or more processes created </a:t>
            </a:r>
            <a:r>
              <a:rPr lang="en-US" dirty="0" smtClean="0"/>
              <a:t>when the </a:t>
            </a:r>
            <a:r>
              <a:rPr lang="en-US" dirty="0"/>
              <a:t>OS starts up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Execution </a:t>
            </a:r>
            <a:r>
              <a:rPr lang="en-US" dirty="0">
                <a:solidFill>
                  <a:srgbClr val="FF0000"/>
                </a:solidFill>
              </a:rPr>
              <a:t>of a process creation system call:</a:t>
            </a:r>
            <a:r>
              <a:rPr lang="en-US" dirty="0"/>
              <a:t> </a:t>
            </a:r>
            <a:r>
              <a:rPr lang="en-US" dirty="0" smtClean="0"/>
              <a:t>something explicitly </a:t>
            </a:r>
            <a:r>
              <a:rPr lang="en-US" dirty="0"/>
              <a:t>asks for a new process</a:t>
            </a:r>
          </a:p>
          <a:p>
            <a:r>
              <a:rPr lang="en-US" dirty="0" smtClean="0"/>
              <a:t>System </a:t>
            </a:r>
            <a:r>
              <a:rPr lang="en-US" dirty="0"/>
              <a:t>calls can come </a:t>
            </a:r>
            <a:r>
              <a:rPr lang="en-US" dirty="0" smtClean="0"/>
              <a:t>from:</a:t>
            </a:r>
            <a:endParaRPr lang="en-US" dirty="0"/>
          </a:p>
          <a:p>
            <a:pPr lvl="1"/>
            <a:r>
              <a:rPr lang="en-US" dirty="0" smtClean="0"/>
              <a:t>User </a:t>
            </a:r>
            <a:r>
              <a:rPr lang="en-US" dirty="0"/>
              <a:t>request to create a new process (system call </a:t>
            </a:r>
            <a:r>
              <a:rPr lang="en-US" dirty="0" smtClean="0"/>
              <a:t>executed from </a:t>
            </a:r>
            <a:r>
              <a:rPr lang="en-US" dirty="0"/>
              <a:t>user shell)</a:t>
            </a:r>
          </a:p>
          <a:p>
            <a:pPr lvl="1"/>
            <a:r>
              <a:rPr lang="en-US" dirty="0" smtClean="0"/>
              <a:t>Already </a:t>
            </a:r>
            <a:r>
              <a:rPr lang="en-US" dirty="0"/>
              <a:t>running processes</a:t>
            </a:r>
          </a:p>
          <a:p>
            <a:pPr lvl="2"/>
            <a:r>
              <a:rPr lang="en-US" dirty="0" smtClean="0"/>
              <a:t>User </a:t>
            </a:r>
            <a:r>
              <a:rPr lang="en-US" dirty="0"/>
              <a:t>programs</a:t>
            </a:r>
          </a:p>
          <a:p>
            <a:pPr lvl="2"/>
            <a:r>
              <a:rPr lang="en-US" dirty="0" smtClean="0"/>
              <a:t>System </a:t>
            </a:r>
            <a:r>
              <a:rPr lang="en-US" dirty="0"/>
              <a:t>daemons</a:t>
            </a:r>
          </a:p>
        </p:txBody>
      </p:sp>
    </p:spTree>
    <p:extLst>
      <p:ext uri="{BB962C8B-B14F-4D97-AF65-F5344CB8AC3E}">
        <p14:creationId xmlns:p14="http://schemas.microsoft.com/office/powerpoint/2010/main" val="318635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Shells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char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(1) 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char *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get_next_command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child_pid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fork();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child_pid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 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// manipulate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STDIN/STDOUT/STDERR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fd’s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exec(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panic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(“exec failed!”);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}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wait(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child_pid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6354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hierarchies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Parent creates a child process</a:t>
            </a:r>
          </a:p>
          <a:p>
            <a:pPr lvl="1"/>
            <a:r>
              <a:rPr lang="en-US" dirty="0" smtClean="0"/>
              <a:t>Child </a:t>
            </a:r>
            <a:r>
              <a:rPr lang="en-US" dirty="0"/>
              <a:t>processes can create their own children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Forms </a:t>
            </a:r>
            <a:r>
              <a:rPr lang="en-US" dirty="0">
                <a:solidFill>
                  <a:srgbClr val="FF0000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hierarchy</a:t>
            </a:r>
          </a:p>
          <a:p>
            <a:pPr lvl="1"/>
            <a:r>
              <a:rPr lang="en-US" dirty="0" smtClean="0"/>
              <a:t>top of the hierarchy is the </a:t>
            </a:r>
            <a:r>
              <a:rPr lang="en-US" b="1" dirty="0" err="1" smtClean="0">
                <a:solidFill>
                  <a:srgbClr val="FF0000"/>
                </a:solidFill>
              </a:rPr>
              <a:t>init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process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UNIX </a:t>
            </a:r>
            <a:r>
              <a:rPr lang="en-US" dirty="0"/>
              <a:t>calls this a </a:t>
            </a:r>
            <a:r>
              <a:rPr lang="en-US" dirty="0">
                <a:solidFill>
                  <a:srgbClr val="0000FF"/>
                </a:solidFill>
              </a:rPr>
              <a:t>“process group”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>
                <a:solidFill>
                  <a:srgbClr val="FF0000"/>
                </a:solidFill>
              </a:rPr>
              <a:t>a process exits, its children are </a:t>
            </a:r>
            <a:r>
              <a:rPr lang="en-US" dirty="0">
                <a:solidFill>
                  <a:srgbClr val="0000FF"/>
                </a:solidFill>
              </a:rPr>
              <a:t>“inherited”</a:t>
            </a:r>
            <a:r>
              <a:rPr lang="en-US" dirty="0">
                <a:solidFill>
                  <a:srgbClr val="FF0000"/>
                </a:solidFill>
              </a:rPr>
              <a:t> by </a:t>
            </a:r>
            <a:r>
              <a:rPr lang="en-US" dirty="0" smtClean="0">
                <a:solidFill>
                  <a:srgbClr val="FF0000"/>
                </a:solidFill>
              </a:rPr>
              <a:t>the exiting </a:t>
            </a:r>
            <a:r>
              <a:rPr lang="en-US" dirty="0">
                <a:solidFill>
                  <a:srgbClr val="FF0000"/>
                </a:solidFill>
              </a:rPr>
              <a:t>process’s parent</a:t>
            </a:r>
          </a:p>
          <a:p>
            <a:r>
              <a:rPr lang="en-US" dirty="0" smtClean="0"/>
              <a:t>Windows </a:t>
            </a:r>
            <a:r>
              <a:rPr lang="en-US" dirty="0"/>
              <a:t>has no concept of process hierarchy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processes are created equal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3352800"/>
            <a:ext cx="655660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jarusl@gander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:~$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axu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| grep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root         1  0.0  0.0  38144  6124 ?       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Aug23  31:14 /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958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 a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A process consists of (at least):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address space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code for the running program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data for the running program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execution stack and stack pointer (SP)</a:t>
            </a:r>
          </a:p>
          <a:p>
            <a:pPr lvl="2"/>
            <a:r>
              <a:rPr lang="en-US" dirty="0" smtClean="0"/>
              <a:t>traces </a:t>
            </a:r>
            <a:r>
              <a:rPr lang="en-US" dirty="0"/>
              <a:t>state of procedure calls made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program counter (PC), indicating the next instruction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set of general-purpose processor registers and their values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set of OS resources</a:t>
            </a:r>
          </a:p>
          <a:p>
            <a:pPr lvl="2"/>
            <a:r>
              <a:rPr lang="en-US" dirty="0" smtClean="0"/>
              <a:t>open </a:t>
            </a:r>
            <a:r>
              <a:rPr lang="en-US" dirty="0"/>
              <a:t>files, network connections, sound channels, …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process is a container for all of this state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process is named by a process ID (PID)</a:t>
            </a:r>
          </a:p>
          <a:p>
            <a:pPr lvl="2"/>
            <a:r>
              <a:rPr lang="en-US" dirty="0" smtClean="0"/>
              <a:t>just </a:t>
            </a:r>
            <a:r>
              <a:rPr lang="en-US" dirty="0"/>
              <a:t>an integer</a:t>
            </a:r>
          </a:p>
        </p:txBody>
      </p:sp>
    </p:spTree>
    <p:extLst>
      <p:ext uri="{BB962C8B-B14F-4D97-AF65-F5344CB8AC3E}">
        <p14:creationId xmlns:p14="http://schemas.microsoft.com/office/powerpoint/2010/main" val="978401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1622</Words>
  <Application>Microsoft Office PowerPoint</Application>
  <PresentationFormat>On-screen Show (4:3)</PresentationFormat>
  <Paragraphs>238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Processes</vt:lpstr>
      <vt:lpstr>Process Concept</vt:lpstr>
      <vt:lpstr>What is a program</vt:lpstr>
      <vt:lpstr>Preparing a Program</vt:lpstr>
      <vt:lpstr>Processes vs Programs</vt:lpstr>
      <vt:lpstr>When are processes created</vt:lpstr>
      <vt:lpstr>UNIX Shells</vt:lpstr>
      <vt:lpstr>Process hierarchies</vt:lpstr>
      <vt:lpstr>What is in a Process?</vt:lpstr>
      <vt:lpstr>Process States</vt:lpstr>
      <vt:lpstr>Process States</vt:lpstr>
      <vt:lpstr>Process Data Structures</vt:lpstr>
      <vt:lpstr>Process Control Block</vt:lpstr>
      <vt:lpstr>What’s In A PCB?</vt:lpstr>
      <vt:lpstr>PCBs and Hardware State</vt:lpstr>
      <vt:lpstr>CPU Switch From Process to Process</vt:lpstr>
      <vt:lpstr>Context Switch vs Mode Switch</vt:lpstr>
      <vt:lpstr>Process Queues</vt:lpstr>
      <vt:lpstr>Switching between processes</vt:lpstr>
      <vt:lpstr>Preemptive Context Switches</vt:lpstr>
      <vt:lpstr>Context Switch Design Issues</vt:lpstr>
      <vt:lpstr>Context Switch Implementation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</dc:title>
  <dc:creator>Jack Lange</dc:creator>
  <cp:lastModifiedBy>Jack Lange</cp:lastModifiedBy>
  <cp:revision>7</cp:revision>
  <dcterms:created xsi:type="dcterms:W3CDTF">2017-09-15T22:29:54Z</dcterms:created>
  <dcterms:modified xsi:type="dcterms:W3CDTF">2017-09-18T18:29:37Z</dcterms:modified>
</cp:coreProperties>
</file>