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256" r:id="rId2"/>
    <p:sldId id="301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257" r:id="rId12"/>
    <p:sldId id="289" r:id="rId13"/>
    <p:sldId id="291" r:id="rId14"/>
    <p:sldId id="292" r:id="rId15"/>
    <p:sldId id="290" r:id="rId16"/>
    <p:sldId id="296" r:id="rId17"/>
    <p:sldId id="297" r:id="rId18"/>
    <p:sldId id="298" r:id="rId19"/>
    <p:sldId id="299" r:id="rId20"/>
    <p:sldId id="259" r:id="rId21"/>
    <p:sldId id="300" r:id="rId22"/>
    <p:sldId id="264" r:id="rId23"/>
    <p:sldId id="265" r:id="rId24"/>
    <p:sldId id="273" r:id="rId25"/>
    <p:sldId id="285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0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447098-3414-DC4E-B01F-4B622E242CA6}" type="datetimeFigureOut">
              <a:rPr lang="en-US" smtClean="0"/>
              <a:t>9/12/17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77600-453E-574D-9142-5D4119E1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472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00B8C-1E25-AE4C-A5BB-CF52E10E6336}" type="datetimeFigureOut">
              <a:rPr lang="en-US" smtClean="0"/>
              <a:t>9/12/17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6458-7303-F742-AF9B-3A5A48F35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87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00B8C-1E25-AE4C-A5BB-CF52E10E6336}" type="datetimeFigureOut">
              <a:rPr lang="en-US" smtClean="0"/>
              <a:t>9/12/17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6458-7303-F742-AF9B-3A5A48F35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69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00B8C-1E25-AE4C-A5BB-CF52E10E6336}" type="datetimeFigureOut">
              <a:rPr lang="en-US" smtClean="0"/>
              <a:t>9/12/17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6458-7303-F742-AF9B-3A5A48F35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527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00B8C-1E25-AE4C-A5BB-CF52E10E6336}" type="datetimeFigureOut">
              <a:rPr lang="en-US" smtClean="0"/>
              <a:t>9/12/17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6458-7303-F742-AF9B-3A5A48F35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238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00B8C-1E25-AE4C-A5BB-CF52E10E6336}" type="datetimeFigureOut">
              <a:rPr lang="en-US" smtClean="0"/>
              <a:t>9/12/17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6458-7303-F742-AF9B-3A5A48F35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487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00B8C-1E25-AE4C-A5BB-CF52E10E6336}" type="datetimeFigureOut">
              <a:rPr lang="en-US" smtClean="0"/>
              <a:t>9/12/17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6458-7303-F742-AF9B-3A5A48F35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989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00B8C-1E25-AE4C-A5BB-CF52E10E6336}" type="datetimeFigureOut">
              <a:rPr lang="en-US" smtClean="0"/>
              <a:t>9/12/17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6458-7303-F742-AF9B-3A5A48F35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724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00B8C-1E25-AE4C-A5BB-CF52E10E6336}" type="datetimeFigureOut">
              <a:rPr lang="en-US" smtClean="0"/>
              <a:t>9/12/17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6458-7303-F742-AF9B-3A5A48F35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74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00B8C-1E25-AE4C-A5BB-CF52E10E6336}" type="datetimeFigureOut">
              <a:rPr lang="en-US" smtClean="0"/>
              <a:t>9/12/17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6458-7303-F742-AF9B-3A5A48F35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90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00B8C-1E25-AE4C-A5BB-CF52E10E6336}" type="datetimeFigureOut">
              <a:rPr lang="en-US" smtClean="0"/>
              <a:t>9/12/17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6458-7303-F742-AF9B-3A5A48F35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142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00B8C-1E25-AE4C-A5BB-CF52E10E6336}" type="datetimeFigureOut">
              <a:rPr lang="en-US" smtClean="0"/>
              <a:t>9/12/17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6458-7303-F742-AF9B-3A5A48F35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509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00B8C-1E25-AE4C-A5BB-CF52E10E6336}" type="datetimeFigureOut">
              <a:rPr lang="en-US" smtClean="0"/>
              <a:t>9/12/17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96458-7303-F742-AF9B-3A5A48F35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724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Interfacing with Hardware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682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Device Driver: </a:t>
            </a:r>
            <a:r>
              <a:rPr lang="en-US" dirty="0" smtClean="0"/>
              <a:t>Data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7492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Programmed I/O (PIO)</a:t>
            </a:r>
          </a:p>
          <a:p>
            <a:pPr lvl="1"/>
            <a:r>
              <a:rPr lang="en-US" dirty="0" smtClean="0"/>
              <a:t>Initiate operation and read in every byte/word of data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Direct Memory Access (DMA)</a:t>
            </a:r>
          </a:p>
          <a:p>
            <a:pPr lvl="1"/>
            <a:r>
              <a:rPr lang="en-US" dirty="0" smtClean="0"/>
              <a:t>Offload data </a:t>
            </a:r>
            <a:r>
              <a:rPr lang="en-US" dirty="0" err="1" smtClean="0"/>
              <a:t>xfer</a:t>
            </a:r>
            <a:r>
              <a:rPr lang="en-US" dirty="0" smtClean="0"/>
              <a:t> work to special-purpose processor </a:t>
            </a:r>
          </a:p>
          <a:p>
            <a:pPr lvl="1"/>
            <a:r>
              <a:rPr lang="en-US" dirty="0" smtClean="0"/>
              <a:t>CPU configures DMA transfer</a:t>
            </a:r>
          </a:p>
          <a:p>
            <a:pPr lvl="2"/>
            <a:r>
              <a:rPr lang="en-US" dirty="0" smtClean="0"/>
              <a:t>Writes DMA command block into main memory</a:t>
            </a:r>
          </a:p>
          <a:p>
            <a:pPr lvl="3"/>
            <a:r>
              <a:rPr lang="en-US" dirty="0" smtClean="0"/>
              <a:t>Target addresses and </a:t>
            </a:r>
            <a:r>
              <a:rPr lang="en-US" dirty="0" err="1" smtClean="0"/>
              <a:t>xfer</a:t>
            </a:r>
            <a:r>
              <a:rPr lang="en-US" dirty="0" smtClean="0"/>
              <a:t> sizes</a:t>
            </a:r>
          </a:p>
          <a:p>
            <a:pPr lvl="2"/>
            <a:r>
              <a:rPr lang="en-US" dirty="0" smtClean="0"/>
              <a:t>Give command block address to DMA engine</a:t>
            </a:r>
          </a:p>
          <a:p>
            <a:pPr lvl="1"/>
            <a:r>
              <a:rPr lang="en-US" dirty="0" smtClean="0"/>
              <a:t>DMA engine </a:t>
            </a:r>
            <a:r>
              <a:rPr lang="en-US" dirty="0" err="1" smtClean="0"/>
              <a:t>xfers</a:t>
            </a:r>
            <a:r>
              <a:rPr lang="en-US" dirty="0" smtClean="0"/>
              <a:t> data from device to memory specified in command block</a:t>
            </a:r>
          </a:p>
          <a:p>
            <a:pPr lvl="1"/>
            <a:r>
              <a:rPr lang="en-US" dirty="0" smtClean="0"/>
              <a:t>DMA engine raises interrupt when entire </a:t>
            </a:r>
            <a:r>
              <a:rPr lang="en-US" dirty="0" err="1" smtClean="0"/>
              <a:t>xfer</a:t>
            </a:r>
            <a:r>
              <a:rPr lang="en-US" dirty="0" smtClean="0"/>
              <a:t> is complete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Virtual or Physical address?</a:t>
            </a:r>
          </a:p>
        </p:txBody>
      </p:sp>
    </p:spTree>
    <p:extLst>
      <p:ext uri="{BB962C8B-B14F-4D97-AF65-F5344CB8AC3E}">
        <p14:creationId xmlns:p14="http://schemas.microsoft.com/office/powerpoint/2010/main" val="552880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Interrupt Descriptor </a:t>
            </a:r>
            <a:r>
              <a:rPr lang="en-US" dirty="0" smtClean="0"/>
              <a:t>Table</a:t>
            </a:r>
            <a:r>
              <a:rPr lang="en-US" dirty="0" smtClean="0"/>
              <a:t> </a:t>
            </a:r>
            <a:r>
              <a:rPr lang="en-US" dirty="0"/>
              <a:t>(IDT)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#</a:t>
            </a:r>
            <a:fld id="{A0A95050-6171-C341-B17B-3998DDBF039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600200"/>
            <a:ext cx="6858000" cy="377889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91552" y="5410200"/>
            <a:ext cx="70856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The IDT </a:t>
            </a:r>
            <a:r>
              <a:rPr lang="en-US" dirty="0" smtClean="0">
                <a:solidFill>
                  <a:srgbClr val="FF0000"/>
                </a:solidFill>
              </a:rPr>
              <a:t>is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a segment </a:t>
            </a:r>
            <a:r>
              <a:rPr lang="en-US" dirty="0" smtClean="0">
                <a:solidFill>
                  <a:srgbClr val="FF0000"/>
                </a:solidFill>
              </a:rPr>
              <a:t>of memory containing pointers to </a:t>
            </a:r>
            <a:r>
              <a:rPr lang="en-US" dirty="0" err="1" smtClean="0">
                <a:solidFill>
                  <a:srgbClr val="FF0000"/>
                </a:solidFill>
              </a:rPr>
              <a:t>irq</a:t>
            </a:r>
            <a:r>
              <a:rPr lang="en-US" dirty="0" smtClean="0">
                <a:solidFill>
                  <a:srgbClr val="FF0000"/>
                </a:solidFill>
              </a:rPr>
              <a:t> handlers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For now think of them as function pointers</a:t>
            </a:r>
            <a:endParaRPr lang="en-US" dirty="0"/>
          </a:p>
          <a:p>
            <a:pPr marL="742950" lvl="1" indent="-285750">
              <a:buFont typeface="Arial"/>
              <a:buChar char="•"/>
            </a:pPr>
            <a:r>
              <a:rPr lang="en-US" dirty="0"/>
              <a:t>L</a:t>
            </a:r>
            <a:r>
              <a:rPr lang="en-US" dirty="0" smtClean="0"/>
              <a:t>ocation of the IDT configured using a special HW register</a:t>
            </a:r>
            <a:r>
              <a:rPr lang="en-US" dirty="0"/>
              <a:t> </a:t>
            </a:r>
            <a:r>
              <a:rPr lang="en-US" dirty="0" smtClean="0"/>
              <a:t>(IDTR)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HW IRQ specifies which entry to use, called automatically by CPU</a:t>
            </a:r>
          </a:p>
        </p:txBody>
      </p:sp>
    </p:spTree>
    <p:extLst>
      <p:ext uri="{BB962C8B-B14F-4D97-AF65-F5344CB8AC3E}">
        <p14:creationId xmlns:p14="http://schemas.microsoft.com/office/powerpoint/2010/main" val="3682266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Interrupt Context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9523" y="1535322"/>
            <a:ext cx="5950170" cy="4917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651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Events </a:t>
            </a:r>
            <a:r>
              <a:rPr lang="en-US" dirty="0">
                <a:solidFill>
                  <a:srgbClr val="FF0000"/>
                </a:solidFill>
              </a:rPr>
              <a:t>generated by the </a:t>
            </a:r>
            <a:r>
              <a:rPr lang="en-US" dirty="0" smtClean="0">
                <a:solidFill>
                  <a:srgbClr val="FF0000"/>
                </a:solidFill>
              </a:rPr>
              <a:t>CPU</a:t>
            </a:r>
          </a:p>
          <a:p>
            <a:pPr lvl="1"/>
            <a:r>
              <a:rPr lang="en-US" dirty="0" smtClean="0"/>
              <a:t>Page </a:t>
            </a:r>
            <a:r>
              <a:rPr lang="en-US" dirty="0"/>
              <a:t>fault, Divide by zero, invalid instruction, </a:t>
            </a:r>
            <a:r>
              <a:rPr lang="en-US" dirty="0" err="1"/>
              <a:t>etc</a:t>
            </a:r>
            <a:endParaRPr lang="en-US" dirty="0"/>
          </a:p>
          <a:p>
            <a:pPr lvl="2"/>
            <a:r>
              <a:rPr lang="en-US" dirty="0"/>
              <a:t>Full list in the CPU architecture manuals</a:t>
            </a:r>
          </a:p>
          <a:p>
            <a:endParaRPr lang="en-US" dirty="0" smtClean="0"/>
          </a:p>
          <a:p>
            <a:r>
              <a:rPr lang="en-US" dirty="0" smtClean="0"/>
              <a:t>First </a:t>
            </a:r>
            <a:r>
              <a:rPr lang="en-US" dirty="0" smtClean="0"/>
              <a:t>32 IRQ vectors in IDT</a:t>
            </a:r>
          </a:p>
          <a:p>
            <a:pPr lvl="1"/>
            <a:r>
              <a:rPr lang="en-US" dirty="0" smtClean="0"/>
              <a:t>Generally </a:t>
            </a:r>
            <a:r>
              <a:rPr lang="en-US" dirty="0" smtClean="0"/>
              <a:t>its an “error” or “exception” encountered during CPU instruction execution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IDT is referenced directly by the CPU</a:t>
            </a:r>
          </a:p>
          <a:p>
            <a:pPr lvl="1"/>
            <a:r>
              <a:rPr lang="en-US" dirty="0" smtClean="0"/>
              <a:t>Completely </a:t>
            </a:r>
            <a:r>
              <a:rPr lang="en-US" dirty="0" smtClean="0"/>
              <a:t>internalized by HW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9504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Interrupts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Events triggered by devices connected to the system</a:t>
            </a:r>
          </a:p>
          <a:p>
            <a:pPr lvl="1"/>
            <a:r>
              <a:rPr lang="en-US" dirty="0" smtClean="0"/>
              <a:t>Network packet arrivals, disk operation completion, timer updates,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Can be mapped to any IRQ vector above the exceptions</a:t>
            </a:r>
          </a:p>
          <a:p>
            <a:pPr lvl="2"/>
            <a:r>
              <a:rPr lang="en-US" dirty="0" smtClean="0"/>
              <a:t>Vectors:</a:t>
            </a:r>
            <a:r>
              <a:rPr lang="en-US" dirty="0" smtClean="0"/>
              <a:t> </a:t>
            </a:r>
            <a:r>
              <a:rPr lang="en-US" dirty="0" smtClean="0"/>
              <a:t>32-</a:t>
            </a:r>
            <a:r>
              <a:rPr lang="en-US" dirty="0" smtClean="0"/>
              <a:t>255</a:t>
            </a:r>
          </a:p>
          <a:p>
            <a:pPr lvl="2"/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External because they happen outside the CPU</a:t>
            </a:r>
          </a:p>
          <a:p>
            <a:pPr lvl="1"/>
            <a:r>
              <a:rPr lang="en-US" dirty="0" smtClean="0"/>
              <a:t>External logic signals CPU and notifies it which handler to execute</a:t>
            </a:r>
          </a:p>
          <a:p>
            <a:pPr lvl="1"/>
            <a:r>
              <a:rPr lang="en-US" dirty="0" smtClean="0"/>
              <a:t>Managed by </a:t>
            </a:r>
            <a:r>
              <a:rPr lang="en-US" b="1" dirty="0" smtClean="0">
                <a:solidFill>
                  <a:srgbClr val="FF0000"/>
                </a:solidFill>
              </a:rPr>
              <a:t>Interrupt </a:t>
            </a:r>
            <a:r>
              <a:rPr lang="en-US" b="1" dirty="0" smtClean="0">
                <a:solidFill>
                  <a:srgbClr val="FF0000"/>
                </a:solidFill>
              </a:rPr>
              <a:t>Controller</a:t>
            </a:r>
            <a:endParaRPr lang="en-US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484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Interrupt Controllers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15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Translate device IRQ signals to CPU IRQ vectors</a:t>
            </a:r>
          </a:p>
          <a:p>
            <a:pPr lvl="1"/>
            <a:r>
              <a:rPr lang="en-US" dirty="0" smtClean="0"/>
              <a:t>Interrupt </a:t>
            </a:r>
            <a:r>
              <a:rPr lang="en-US" dirty="0" smtClean="0"/>
              <a:t>controller maps devices to </a:t>
            </a:r>
            <a:r>
              <a:rPr lang="en-US" dirty="0" smtClean="0"/>
              <a:t>vectors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Two x86 controller classes</a:t>
            </a:r>
          </a:p>
          <a:p>
            <a:pPr lvl="1"/>
            <a:r>
              <a:rPr lang="en-US" dirty="0" smtClean="0"/>
              <a:t>Legacy: 8259 PIC</a:t>
            </a:r>
          </a:p>
          <a:p>
            <a:pPr lvl="2"/>
            <a:r>
              <a:rPr lang="en-US" dirty="0" smtClean="0"/>
              <a:t>Connected to a set of default I/O ports on CPU</a:t>
            </a:r>
          </a:p>
          <a:p>
            <a:pPr lvl="1"/>
            <a:r>
              <a:rPr lang="en-US" dirty="0" smtClean="0"/>
              <a:t>Modern: APIC + IOAPIC</a:t>
            </a:r>
          </a:p>
          <a:p>
            <a:pPr lvl="2"/>
            <a:r>
              <a:rPr lang="en-US" dirty="0" smtClean="0"/>
              <a:t>Memory mapped into each CPUs physical </a:t>
            </a:r>
            <a:r>
              <a:rPr lang="en-US" dirty="0" smtClean="0"/>
              <a:t>memory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20560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How to support </a:t>
            </a:r>
            <a:r>
              <a:rPr lang="en-US" dirty="0" smtClean="0">
                <a:solidFill>
                  <a:srgbClr val="FF0000"/>
                </a:solidFill>
              </a:rPr>
              <a:t>multiple CPUs</a:t>
            </a:r>
          </a:p>
          <a:p>
            <a:pPr lvl="1"/>
            <a:r>
              <a:rPr lang="en-US" dirty="0" smtClean="0"/>
              <a:t>You only want one CPU to receive an interrupt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SMP required a </a:t>
            </a:r>
            <a:r>
              <a:rPr lang="en-US" dirty="0" smtClean="0">
                <a:solidFill>
                  <a:srgbClr val="0000FF"/>
                </a:solidFill>
              </a:rPr>
              <a:t>special solution</a:t>
            </a:r>
            <a:endParaRPr lang="en-US" dirty="0" smtClean="0">
              <a:solidFill>
                <a:srgbClr val="0000FF"/>
              </a:solidFill>
            </a:endParaRPr>
          </a:p>
          <a:p>
            <a:pPr lvl="1"/>
            <a:r>
              <a:rPr lang="en-US" dirty="0" smtClean="0"/>
              <a:t>APIC + IOAPIC</a:t>
            </a:r>
          </a:p>
          <a:p>
            <a:pPr lvl="1"/>
            <a:r>
              <a:rPr lang="en-US" dirty="0" smtClean="0"/>
              <a:t>Separates </a:t>
            </a:r>
            <a:r>
              <a:rPr lang="en-US" dirty="0" smtClean="0"/>
              <a:t>the responsibility of the </a:t>
            </a:r>
            <a:r>
              <a:rPr lang="en-US" dirty="0" smtClean="0"/>
              <a:t>Interrupt Controller into </a:t>
            </a:r>
            <a:r>
              <a:rPr lang="en-US" dirty="0" smtClean="0"/>
              <a:t>two components</a:t>
            </a:r>
          </a:p>
          <a:p>
            <a:pPr lvl="2"/>
            <a:r>
              <a:rPr lang="en-US" dirty="0" smtClean="0"/>
              <a:t>APIC = Interfaces with CPU</a:t>
            </a:r>
          </a:p>
          <a:p>
            <a:pPr lvl="2"/>
            <a:r>
              <a:rPr lang="en-US" dirty="0" smtClean="0"/>
              <a:t>IOAPIC = Interfaces with devices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052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8161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Each CPU has its own local APIC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</a:t>
            </a:r>
            <a:r>
              <a:rPr lang="en-US" dirty="0" smtClean="0"/>
              <a:t>racks interrupts </a:t>
            </a:r>
            <a:r>
              <a:rPr lang="en-US" dirty="0" smtClean="0"/>
              <a:t>bound for </a:t>
            </a:r>
            <a:r>
              <a:rPr lang="en-US" dirty="0" smtClean="0"/>
              <a:t>its </a:t>
            </a:r>
            <a:r>
              <a:rPr lang="en-US" dirty="0" smtClean="0"/>
              <a:t>assigned </a:t>
            </a:r>
            <a:r>
              <a:rPr lang="en-US" dirty="0" smtClean="0"/>
              <a:t>CPU</a:t>
            </a:r>
          </a:p>
          <a:p>
            <a:pPr lvl="1"/>
            <a:r>
              <a:rPr lang="en-US" dirty="0" smtClean="0"/>
              <a:t>Modern CPUs include APIC on </a:t>
            </a:r>
            <a:r>
              <a:rPr lang="en-US" dirty="0" smtClean="0"/>
              <a:t>the CPU </a:t>
            </a:r>
            <a:r>
              <a:rPr lang="en-US" dirty="0" smtClean="0"/>
              <a:t>die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APIC interfaces with CPUs interrupt pins to invoke correct IDT </a:t>
            </a:r>
            <a:r>
              <a:rPr lang="en-US" dirty="0" smtClean="0"/>
              <a:t>vector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But </a:t>
            </a:r>
            <a:r>
              <a:rPr lang="en-US" dirty="0" smtClean="0">
                <a:solidFill>
                  <a:srgbClr val="0000FF"/>
                </a:solidFill>
              </a:rPr>
              <a:t>it does other things as well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Timer</a:t>
            </a:r>
            <a:r>
              <a:rPr lang="en-US" dirty="0" smtClean="0"/>
              <a:t> – APIC has its own </a:t>
            </a:r>
            <a:r>
              <a:rPr lang="en-US" dirty="0" smtClean="0"/>
              <a:t>embedded timer device</a:t>
            </a:r>
            <a:endParaRPr lang="en-US" dirty="0" smtClean="0"/>
          </a:p>
          <a:p>
            <a:pPr lvl="2"/>
            <a:r>
              <a:rPr lang="en-US" dirty="0" smtClean="0"/>
              <a:t>Allows </a:t>
            </a:r>
            <a:r>
              <a:rPr lang="en-US" dirty="0" smtClean="0"/>
              <a:t>each CPU to have its own timer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Inter-Processor Interrupt</a:t>
            </a:r>
            <a:r>
              <a:rPr lang="en-US" dirty="0" smtClean="0"/>
              <a:t> – Allows cross CPU communication</a:t>
            </a:r>
          </a:p>
          <a:p>
            <a:pPr lvl="2"/>
            <a:r>
              <a:rPr lang="en-US" dirty="0" smtClean="0"/>
              <a:t>1 CPU can send an interrupt to another </a:t>
            </a:r>
            <a:r>
              <a:rPr lang="en-US" dirty="0" smtClean="0"/>
              <a:t>one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09347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ICC bus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4600" y="1417638"/>
            <a:ext cx="6654800" cy="4254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6428" y="5707091"/>
            <a:ext cx="57118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APICs and IOAPICs share a common communication bus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ICC bus: Interrupt Controller Communication Bus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Handles routing of interrupts to the correct APIC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059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IOAPIC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Connects devices to ICC bus</a:t>
            </a:r>
          </a:p>
          <a:p>
            <a:pPr lvl="1"/>
            <a:r>
              <a:rPr lang="en-US" dirty="0" smtClean="0"/>
              <a:t>Translates device IRQ pins to CPU vectors </a:t>
            </a:r>
            <a:endParaRPr lang="en-US" dirty="0" smtClean="0"/>
          </a:p>
          <a:p>
            <a:pPr lvl="1"/>
            <a:r>
              <a:rPr lang="en-US" dirty="0" smtClean="0"/>
              <a:t>But now must also select destination </a:t>
            </a:r>
            <a:r>
              <a:rPr lang="en-US" dirty="0" smtClean="0"/>
              <a:t>APIC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Typically has 24 I/O Redirection Table Registers</a:t>
            </a:r>
          </a:p>
          <a:p>
            <a:pPr lvl="1"/>
            <a:r>
              <a:rPr lang="en-US" dirty="0" smtClean="0"/>
              <a:t>Specifies vector # to send to APIC</a:t>
            </a:r>
          </a:p>
          <a:p>
            <a:pPr lvl="1"/>
            <a:r>
              <a:rPr lang="en-US" dirty="0" smtClean="0"/>
              <a:t>Specifies which APIC (or group of APICS) can accept the IRQ</a:t>
            </a:r>
          </a:p>
          <a:p>
            <a:pPr lvl="2"/>
            <a:r>
              <a:rPr lang="en-US" dirty="0" smtClean="0"/>
              <a:t>Several methods of specifying APIC addresses</a:t>
            </a:r>
          </a:p>
          <a:p>
            <a:pPr lvl="1"/>
            <a:r>
              <a:rPr lang="en-US" dirty="0" smtClean="0"/>
              <a:t>Allows masking of </a:t>
            </a:r>
            <a:r>
              <a:rPr lang="en-US" dirty="0" smtClean="0"/>
              <a:t>IRQs from a device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751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I/O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Two primary aspects of computer system</a:t>
            </a:r>
          </a:p>
          <a:p>
            <a:pPr lvl="1"/>
            <a:r>
              <a:rPr lang="en-US" dirty="0" smtClean="0"/>
              <a:t>Processing (CPU + Memory)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Input/Output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Role of Operating System</a:t>
            </a:r>
          </a:p>
          <a:p>
            <a:pPr lvl="1"/>
            <a:r>
              <a:rPr lang="en-US" dirty="0" smtClean="0"/>
              <a:t>Provide a consistent interface</a:t>
            </a:r>
          </a:p>
          <a:p>
            <a:pPr lvl="2"/>
            <a:r>
              <a:rPr lang="en-US" dirty="0" smtClean="0"/>
              <a:t>Simplify access to hardware devices</a:t>
            </a:r>
          </a:p>
          <a:p>
            <a:pPr lvl="2"/>
            <a:r>
              <a:rPr lang="en-US" dirty="0" smtClean="0"/>
              <a:t>Implement mechanisms for interacting with devices</a:t>
            </a:r>
          </a:p>
          <a:p>
            <a:pPr lvl="1"/>
            <a:r>
              <a:rPr lang="en-US" dirty="0" smtClean="0"/>
              <a:t>Allocate and manage resources</a:t>
            </a:r>
          </a:p>
          <a:p>
            <a:pPr lvl="2"/>
            <a:r>
              <a:rPr lang="en-US" dirty="0" smtClean="0"/>
              <a:t>Protection</a:t>
            </a:r>
          </a:p>
          <a:p>
            <a:pPr lvl="2"/>
            <a:r>
              <a:rPr lang="en-US" dirty="0" smtClean="0"/>
              <a:t>Fairness</a:t>
            </a:r>
          </a:p>
          <a:p>
            <a:pPr lvl="1"/>
            <a:r>
              <a:rPr lang="en-US" dirty="0" smtClean="0"/>
              <a:t>Obtain Efficient performance</a:t>
            </a:r>
          </a:p>
          <a:p>
            <a:pPr lvl="2"/>
            <a:r>
              <a:rPr lang="en-US" dirty="0" smtClean="0"/>
              <a:t>Understand performance characteristics of device</a:t>
            </a:r>
          </a:p>
          <a:p>
            <a:pPr lvl="2"/>
            <a:r>
              <a:rPr lang="en-US" dirty="0" smtClean="0"/>
              <a:t>Develop policies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3821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Interrupt Vectors</a:t>
            </a:r>
          </a:p>
        </p:txBody>
      </p:sp>
      <p:graphicFrame>
        <p:nvGraphicFramePr>
          <p:cNvPr id="932912" name="Group 4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00600"/>
        </p:xfrm>
        <a:graphic>
          <a:graphicData uri="http://schemas.openxmlformats.org/drawingml/2006/table">
            <a:tbl>
              <a:tblPr/>
              <a:tblGrid>
                <a:gridCol w="1820008"/>
                <a:gridCol w="6409592"/>
              </a:tblGrid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Vector Range</a:t>
                      </a:r>
                    </a:p>
                  </a:txBody>
                  <a:tcPr marL="94957" marR="949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Use</a:t>
                      </a:r>
                    </a:p>
                  </a:txBody>
                  <a:tcPr marL="94957" marR="949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0-19</a:t>
                      </a:r>
                    </a:p>
                  </a:txBody>
                  <a:tcPr marL="94957" marR="949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Nonmaskable interrupts and exceptions.</a:t>
                      </a:r>
                    </a:p>
                  </a:txBody>
                  <a:tcPr marL="94957" marR="949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20-31</a:t>
                      </a:r>
                    </a:p>
                  </a:txBody>
                  <a:tcPr marL="94957" marR="949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Intel-reserved</a:t>
                      </a:r>
                    </a:p>
                  </a:txBody>
                  <a:tcPr marL="94957" marR="949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32-127</a:t>
                      </a:r>
                    </a:p>
                  </a:txBody>
                  <a:tcPr marL="94957" marR="949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External interrupts (IRQs)</a:t>
                      </a:r>
                    </a:p>
                  </a:txBody>
                  <a:tcPr marL="94957" marR="949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128</a:t>
                      </a:r>
                    </a:p>
                  </a:txBody>
                  <a:tcPr marL="94957" marR="949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System Call exception</a:t>
                      </a:r>
                    </a:p>
                  </a:txBody>
                  <a:tcPr marL="94957" marR="949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129-238</a:t>
                      </a:r>
                    </a:p>
                  </a:txBody>
                  <a:tcPr marL="94957" marR="949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External interrupts (IRQs)</a:t>
                      </a:r>
                    </a:p>
                  </a:txBody>
                  <a:tcPr marL="94957" marR="949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239</a:t>
                      </a:r>
                    </a:p>
                  </a:txBody>
                  <a:tcPr marL="94957" marR="949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Local APIC timer interrupt</a:t>
                      </a:r>
                    </a:p>
                  </a:txBody>
                  <a:tcPr marL="94957" marR="949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240</a:t>
                      </a:r>
                    </a:p>
                  </a:txBody>
                  <a:tcPr marL="94957" marR="949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Local APIC thermal interrupt</a:t>
                      </a:r>
                    </a:p>
                  </a:txBody>
                  <a:tcPr marL="94957" marR="949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241-250</a:t>
                      </a:r>
                    </a:p>
                  </a:txBody>
                  <a:tcPr marL="94957" marR="949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Reserved by Linux for future use</a:t>
                      </a:r>
                    </a:p>
                  </a:txBody>
                  <a:tcPr marL="94957" marR="949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251-253</a:t>
                      </a:r>
                    </a:p>
                  </a:txBody>
                  <a:tcPr marL="94957" marR="949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Interprocessor interrupts</a:t>
                      </a:r>
                    </a:p>
                  </a:txBody>
                  <a:tcPr marL="94957" marR="949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254</a:t>
                      </a:r>
                    </a:p>
                  </a:txBody>
                  <a:tcPr marL="94957" marR="949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Local APIC error interrupt</a:t>
                      </a:r>
                    </a:p>
                  </a:txBody>
                  <a:tcPr marL="94957" marR="949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255</a:t>
                      </a:r>
                    </a:p>
                  </a:txBody>
                  <a:tcPr marL="94957" marR="949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Local APIC suprious interrupt</a:t>
                      </a:r>
                    </a:p>
                  </a:txBody>
                  <a:tcPr marL="94957" marR="949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#</a:t>
            </a:r>
            <a:fld id="{CCFC4D46-90AB-7149-A47E-FD005387B5B1}" type="slidenum">
              <a:rPr lang="en-US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530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915" name="Rectangle 14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IRQ Example</a:t>
            </a:r>
          </a:p>
        </p:txBody>
      </p:sp>
      <p:graphicFrame>
        <p:nvGraphicFramePr>
          <p:cNvPr id="928927" name="Group 159"/>
          <p:cNvGraphicFramePr>
            <a:graphicFrameLocks noGrp="1"/>
          </p:cNvGraphicFramePr>
          <p:nvPr>
            <p:ph idx="1"/>
          </p:nvPr>
        </p:nvGraphicFramePr>
        <p:xfrm>
          <a:off x="914400" y="1371600"/>
          <a:ext cx="5486400" cy="4694242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  <a:gridCol w="4114800"/>
              </a:tblGrid>
              <a:tr h="3353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IRQ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INT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Hardware Device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32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Timer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33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Keyboard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34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PIC Cascading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3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35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Second serial port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4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36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First serial port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6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38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Floppy Disk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8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40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System Clock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10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42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Network Interface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11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43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USB port, sound card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12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44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PS/2 Mouse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13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45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Math Coprocessor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14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46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EIDE first controller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15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47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EIDE second controller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#</a:t>
            </a:r>
            <a:fld id="{A1D715CE-1357-B149-965A-BD2222E5D726}" type="slidenum">
              <a:rPr lang="en-US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620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Interrupt Handlers</a:t>
            </a:r>
          </a:p>
        </p:txBody>
      </p:sp>
      <p:sp>
        <p:nvSpPr>
          <p:cNvPr id="8949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0000"/>
                </a:solidFill>
                <a:cs typeface="+mn-cs"/>
              </a:rPr>
              <a:t>A function the </a:t>
            </a:r>
            <a:r>
              <a:rPr lang="en-US" dirty="0" smtClean="0">
                <a:solidFill>
                  <a:srgbClr val="FF0000"/>
                </a:solidFill>
                <a:cs typeface="+mn-cs"/>
              </a:rPr>
              <a:t>kernel runs in response to </a:t>
            </a:r>
            <a:r>
              <a:rPr lang="en-US" dirty="0" smtClean="0">
                <a:solidFill>
                  <a:srgbClr val="FF0000"/>
                </a:solidFill>
                <a:cs typeface="+mn-cs"/>
              </a:rPr>
              <a:t>interrupt</a:t>
            </a:r>
            <a:endParaRPr lang="en-US" dirty="0" smtClean="0">
              <a:solidFill>
                <a:srgbClr val="FF0000"/>
              </a:solidFill>
              <a:cs typeface="+mn-cs"/>
            </a:endParaRPr>
          </a:p>
          <a:p>
            <a:pPr lvl="1" eaLnBrk="1" hangingPunct="1">
              <a:buFont typeface="Arial"/>
              <a:buChar char="•"/>
              <a:defRPr/>
            </a:pPr>
            <a:r>
              <a:rPr lang="en-US" dirty="0" smtClean="0"/>
              <a:t>More than one handler can exist per </a:t>
            </a:r>
            <a:r>
              <a:rPr lang="en-US" dirty="0" smtClean="0"/>
              <a:t>IRQ</a:t>
            </a:r>
          </a:p>
          <a:p>
            <a:pPr lvl="1" eaLnBrk="1" hangingPunct="1">
              <a:buFont typeface="Arial"/>
              <a:buChar char="•"/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Must run quickly.</a:t>
            </a:r>
          </a:p>
          <a:p>
            <a:pPr lvl="1" eaLnBrk="1" hangingPunct="1">
              <a:buFont typeface="Arial"/>
              <a:buChar char="•"/>
              <a:defRPr/>
            </a:pPr>
            <a:r>
              <a:rPr lang="en-US" dirty="0" smtClean="0"/>
              <a:t>Resume execution of interrupted code.</a:t>
            </a:r>
          </a:p>
          <a:p>
            <a:pPr lvl="1" eaLnBrk="1" hangingPunct="1">
              <a:buFont typeface="Arial"/>
              <a:buChar char="•"/>
              <a:defRPr/>
            </a:pPr>
            <a:r>
              <a:rPr lang="en-US" dirty="0" smtClean="0"/>
              <a:t>How to deal with high work interrupts</a:t>
            </a:r>
            <a:r>
              <a:rPr lang="en-US" dirty="0" smtClean="0"/>
              <a:t>?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#</a:t>
            </a:r>
            <a:fld id="{221D95FB-14A5-B040-8E0B-E757D2DF53BE}" type="slidenum">
              <a:rPr lang="en-US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3773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Top and Bottom Halves</a:t>
            </a:r>
          </a:p>
        </p:txBody>
      </p:sp>
      <p:sp>
        <p:nvSpPr>
          <p:cNvPr id="89600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153400" cy="48006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Tx/>
              <a:buNone/>
              <a:defRPr/>
            </a:pPr>
            <a:r>
              <a:rPr lang="en-US" sz="2800" dirty="0" smtClean="0">
                <a:solidFill>
                  <a:srgbClr val="FF0000"/>
                </a:solidFill>
                <a:cs typeface="+mn-cs"/>
              </a:rPr>
              <a:t>Top Half</a:t>
            </a:r>
          </a:p>
          <a:p>
            <a:pPr lvl="1" eaLnBrk="1" hangingPunct="1">
              <a:buFont typeface="Arial"/>
              <a:buChar char="•"/>
              <a:defRPr/>
            </a:pPr>
            <a:r>
              <a:rPr lang="en-US" sz="2400" dirty="0" smtClean="0"/>
              <a:t>The “interrupt handler”</a:t>
            </a:r>
            <a:endParaRPr lang="en-US" sz="2400" dirty="0" smtClean="0"/>
          </a:p>
          <a:p>
            <a:pPr lvl="1" eaLnBrk="1" hangingPunct="1">
              <a:buFont typeface="Arial"/>
              <a:buChar char="•"/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Disables lower priority interrupts</a:t>
            </a:r>
            <a:endParaRPr lang="en-US" sz="2400" dirty="0" smtClean="0">
              <a:solidFill>
                <a:srgbClr val="0000FF"/>
              </a:solidFill>
            </a:endParaRPr>
          </a:p>
          <a:p>
            <a:pPr lvl="1" eaLnBrk="1" hangingPunct="1">
              <a:buFont typeface="Arial"/>
              <a:buChar char="•"/>
              <a:defRPr/>
            </a:pPr>
            <a:r>
              <a:rPr lang="en-US" sz="2400" dirty="0" smtClean="0"/>
              <a:t>Runs in interrupt context, not process context.  </a:t>
            </a:r>
            <a:endParaRPr lang="en-US" sz="2400" dirty="0" smtClean="0"/>
          </a:p>
          <a:p>
            <a:pPr lvl="2">
              <a:defRPr/>
            </a:pPr>
            <a:r>
              <a:rPr lang="en-US" sz="2000" dirty="0" smtClean="0"/>
              <a:t>Can</a:t>
            </a:r>
            <a:r>
              <a:rPr lang="en-US" sz="2000" dirty="0" smtClean="0">
                <a:latin typeface="Arial"/>
              </a:rPr>
              <a:t>’</a:t>
            </a:r>
            <a:r>
              <a:rPr lang="en-US" sz="2000" dirty="0" smtClean="0"/>
              <a:t>t sleep or block</a:t>
            </a:r>
            <a:endParaRPr lang="en-US" sz="2000" dirty="0" smtClean="0"/>
          </a:p>
          <a:p>
            <a:pPr lvl="1" eaLnBrk="1" hangingPunct="1">
              <a:buFont typeface="Arial"/>
              <a:buChar char="•"/>
              <a:defRPr/>
            </a:pPr>
            <a:r>
              <a:rPr lang="en-US" sz="2400" dirty="0" smtClean="0"/>
              <a:t>Acknowledges receipt of interrupt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pPr lvl="1" eaLnBrk="1" hangingPunct="1">
              <a:buFont typeface="Arial"/>
              <a:buChar char="•"/>
              <a:defRPr/>
            </a:pPr>
            <a:r>
              <a:rPr lang="en-US" sz="2400" dirty="0" smtClean="0"/>
              <a:t>Schedules bottom half to run later</a:t>
            </a:r>
            <a:r>
              <a:rPr lang="en-US" sz="2400" dirty="0" smtClean="0"/>
              <a:t>.</a:t>
            </a:r>
          </a:p>
          <a:p>
            <a:pPr lvl="1" eaLnBrk="1" hangingPunct="1">
              <a:buFont typeface="Arial"/>
              <a:buChar char="•"/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Re-enables Interrupts</a:t>
            </a:r>
            <a:endParaRPr lang="en-US" sz="2400" dirty="0" smtClean="0">
              <a:solidFill>
                <a:srgbClr val="0000FF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sz="2800" dirty="0" smtClean="0">
                <a:solidFill>
                  <a:srgbClr val="FF0000"/>
                </a:solidFill>
                <a:cs typeface="+mn-cs"/>
              </a:rPr>
              <a:t>Bottom Half</a:t>
            </a:r>
          </a:p>
          <a:p>
            <a:pPr lvl="1">
              <a:buFont typeface="Arial"/>
              <a:buChar char="•"/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Runs in process context with interrupts </a:t>
            </a:r>
            <a:r>
              <a:rPr lang="en-US" sz="2400" dirty="0" smtClean="0">
                <a:solidFill>
                  <a:srgbClr val="0000FF"/>
                </a:solidFill>
              </a:rPr>
              <a:t>enabled</a:t>
            </a:r>
            <a:endParaRPr lang="en-US" sz="2400" dirty="0" smtClean="0">
              <a:solidFill>
                <a:srgbClr val="0000FF"/>
              </a:solidFill>
            </a:endParaRPr>
          </a:p>
          <a:p>
            <a:pPr lvl="1">
              <a:buFont typeface="Arial"/>
              <a:buChar char="•"/>
              <a:defRPr/>
            </a:pPr>
            <a:r>
              <a:rPr lang="en-US" sz="2400" dirty="0" smtClean="0"/>
              <a:t>Performs most work </a:t>
            </a:r>
            <a:r>
              <a:rPr lang="en-US" sz="2400" dirty="0" smtClean="0"/>
              <a:t>required </a:t>
            </a:r>
          </a:p>
          <a:p>
            <a:pPr lvl="2">
              <a:defRPr/>
            </a:pPr>
            <a:r>
              <a:rPr lang="en-US" sz="2000" dirty="0" smtClean="0"/>
              <a:t>Can sleep or block</a:t>
            </a:r>
            <a:endParaRPr lang="en-US" sz="2000" dirty="0" smtClean="0"/>
          </a:p>
          <a:p>
            <a:pPr lvl="1">
              <a:buFont typeface="Arial"/>
              <a:buChar char="•"/>
              <a:defRPr/>
            </a:pPr>
            <a:r>
              <a:rPr lang="en-US" sz="2400" dirty="0" err="1" smtClean="0"/>
              <a:t>Eg</a:t>
            </a:r>
            <a:r>
              <a:rPr lang="en-US" sz="2400" dirty="0"/>
              <a:t>.</a:t>
            </a:r>
            <a:r>
              <a:rPr lang="en-US" sz="2400" dirty="0" smtClean="0"/>
              <a:t> </a:t>
            </a:r>
            <a:r>
              <a:rPr lang="en-US" sz="2400" dirty="0" smtClean="0"/>
              <a:t>copies network data to memory </a:t>
            </a:r>
            <a:r>
              <a:rPr lang="en-US" sz="2400" dirty="0" smtClean="0"/>
              <a:t>buffers</a:t>
            </a: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#</a:t>
            </a:r>
            <a:fld id="{0C7EC5C7-AB25-9A45-8F07-4CED74AB2B6B}" type="slidenum">
              <a:rPr lang="en-US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171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Bottom Halves</a:t>
            </a:r>
          </a:p>
        </p:txBody>
      </p:sp>
      <p:sp>
        <p:nvSpPr>
          <p:cNvPr id="8980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>
                <a:solidFill>
                  <a:srgbClr val="FF0000"/>
                </a:solidFill>
                <a:cs typeface="+mn-cs"/>
              </a:rPr>
              <a:t>Three ways to defer </a:t>
            </a:r>
            <a:r>
              <a:rPr lang="en-US" dirty="0" smtClean="0">
                <a:solidFill>
                  <a:srgbClr val="FF0000"/>
                </a:solidFill>
                <a:cs typeface="+mn-cs"/>
              </a:rPr>
              <a:t>work</a:t>
            </a:r>
          </a:p>
          <a:p>
            <a:pPr lvl="1">
              <a:defRPr/>
            </a:pPr>
            <a:r>
              <a:rPr lang="en-US" dirty="0" err="1" smtClean="0"/>
              <a:t>SoftIRQs</a:t>
            </a:r>
            <a:r>
              <a:rPr lang="en-US" dirty="0" smtClean="0"/>
              <a:t> – Foundation for most bottom halves</a:t>
            </a:r>
            <a:endParaRPr lang="en-US" dirty="0" smtClean="0"/>
          </a:p>
          <a:p>
            <a:pPr lvl="1">
              <a:defRPr/>
            </a:pPr>
            <a:r>
              <a:rPr lang="en-US" dirty="0" err="1" smtClean="0"/>
              <a:t>Tasklets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Work </a:t>
            </a:r>
            <a:r>
              <a:rPr lang="en-US" dirty="0" smtClean="0"/>
              <a:t>Queues</a:t>
            </a:r>
          </a:p>
          <a:p>
            <a:pPr>
              <a:defRPr/>
            </a:pPr>
            <a:r>
              <a:rPr lang="en-US" dirty="0" err="1" smtClean="0">
                <a:solidFill>
                  <a:srgbClr val="0000FF"/>
                </a:solidFill>
              </a:rPr>
              <a:t>k</a:t>
            </a:r>
            <a:r>
              <a:rPr lang="en-US" dirty="0" err="1" smtClean="0">
                <a:solidFill>
                  <a:srgbClr val="0000FF"/>
                </a:solidFill>
              </a:rPr>
              <a:t>softirqd</a:t>
            </a:r>
            <a:r>
              <a:rPr lang="en-US" dirty="0" smtClean="0">
                <a:solidFill>
                  <a:srgbClr val="0000FF"/>
                </a:solidFill>
              </a:rPr>
              <a:t> – Kernel thread to handle </a:t>
            </a:r>
            <a:r>
              <a:rPr lang="en-US" dirty="0" err="1">
                <a:solidFill>
                  <a:srgbClr val="0000FF"/>
                </a:solidFill>
              </a:rPr>
              <a:t>S</a:t>
            </a:r>
            <a:r>
              <a:rPr lang="en-US" dirty="0" err="1" smtClean="0">
                <a:solidFill>
                  <a:srgbClr val="0000FF"/>
                </a:solidFill>
              </a:rPr>
              <a:t>oftIRQs</a:t>
            </a:r>
            <a:endParaRPr lang="en-US" dirty="0" smtClean="0">
              <a:solidFill>
                <a:srgbClr val="0000FF"/>
              </a:solidFill>
            </a:endParaRPr>
          </a:p>
          <a:p>
            <a:pPr lvl="1">
              <a:defRPr/>
            </a:pPr>
            <a:r>
              <a:rPr lang="en-US" dirty="0" err="1"/>
              <a:t>SoftIRQs</a:t>
            </a:r>
            <a:r>
              <a:rPr lang="en-US" dirty="0"/>
              <a:t> may occur at high </a:t>
            </a:r>
            <a:r>
              <a:rPr lang="en-US" dirty="0" smtClean="0"/>
              <a:t>frequencies</a:t>
            </a:r>
          </a:p>
          <a:p>
            <a:pPr lvl="1">
              <a:defRPr/>
            </a:pPr>
            <a:r>
              <a:rPr lang="en-US" dirty="0"/>
              <a:t>Q</a:t>
            </a:r>
            <a:r>
              <a:rPr lang="en-US" dirty="0" smtClean="0"/>
              <a:t>ueues </a:t>
            </a:r>
            <a:r>
              <a:rPr lang="en-US" dirty="0" err="1" smtClean="0"/>
              <a:t>SoftIRQs</a:t>
            </a:r>
            <a:r>
              <a:rPr lang="en-US" dirty="0" smtClean="0"/>
              <a:t> and handles them in order</a:t>
            </a:r>
          </a:p>
          <a:p>
            <a:pPr lvl="1">
              <a:defRPr/>
            </a:pPr>
            <a:r>
              <a:rPr lang="en-US" dirty="0"/>
              <a:t>One thread per processor.</a:t>
            </a:r>
          </a:p>
          <a:p>
            <a:pPr lvl="1">
              <a:defRPr/>
            </a:pPr>
            <a:r>
              <a:rPr lang="en-US" dirty="0"/>
              <a:t>Runs at lowest priority (nice +19).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>
              <a:solidFill>
                <a:srgbClr val="0000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#</a:t>
            </a:r>
            <a:fld id="{D34E7C15-A03B-1249-B496-311F555A1F91}" type="slidenum">
              <a:rPr lang="en-US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0076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Timer Interrupt</a:t>
            </a:r>
          </a:p>
        </p:txBody>
      </p:sp>
      <p:sp>
        <p:nvSpPr>
          <p:cNvPr id="9349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 smtClean="0">
                <a:solidFill>
                  <a:srgbClr val="FF0000"/>
                </a:solidFill>
                <a:cs typeface="+mn-cs"/>
              </a:rPr>
              <a:t>Executed HZ times a second.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>
                <a:latin typeface="Courier New" charset="0"/>
              </a:rPr>
              <a:t>#define HZ 1000   /* &lt;</a:t>
            </a:r>
            <a:r>
              <a:rPr lang="en-US" sz="2400" dirty="0" err="1" smtClean="0">
                <a:latin typeface="Courier New" charset="0"/>
              </a:rPr>
              <a:t>asm</a:t>
            </a:r>
            <a:r>
              <a:rPr lang="en-US" sz="2400" dirty="0" smtClean="0">
                <a:latin typeface="Courier New" charset="0"/>
              </a:rPr>
              <a:t>/</a:t>
            </a:r>
            <a:r>
              <a:rPr lang="en-US" sz="2400" dirty="0" err="1" smtClean="0">
                <a:latin typeface="Courier New" charset="0"/>
              </a:rPr>
              <a:t>param.h</a:t>
            </a:r>
            <a:r>
              <a:rPr lang="en-US" sz="2400" dirty="0" smtClean="0">
                <a:latin typeface="Courier New" charset="0"/>
              </a:rPr>
              <a:t>&gt; */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Called the tick rate.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Time between two interrupts is a </a:t>
            </a:r>
            <a:r>
              <a:rPr lang="en-US" b="1" i="1" dirty="0" smtClean="0"/>
              <a:t>tick</a:t>
            </a:r>
            <a:r>
              <a:rPr lang="en-US" dirty="0" smtClean="0"/>
              <a:t>.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Driven by </a:t>
            </a:r>
            <a:r>
              <a:rPr lang="en-US" dirty="0" smtClean="0"/>
              <a:t>Timer device</a:t>
            </a:r>
            <a:r>
              <a:rPr lang="en-US" dirty="0"/>
              <a:t> </a:t>
            </a:r>
            <a:endParaRPr lang="en-US" dirty="0" smtClean="0"/>
          </a:p>
          <a:p>
            <a:pPr lvl="2">
              <a:lnSpc>
                <a:spcPct val="90000"/>
              </a:lnSpc>
              <a:defRPr/>
            </a:pPr>
            <a:r>
              <a:rPr lang="en-US" dirty="0" smtClean="0"/>
              <a:t>Several possible timer devices on modern HW</a:t>
            </a:r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r>
              <a:rPr lang="en-US" dirty="0" smtClean="0">
                <a:solidFill>
                  <a:srgbClr val="0000FF"/>
                </a:solidFill>
                <a:cs typeface="+mn-cs"/>
              </a:rPr>
              <a:t>Interrupt handler responsibilities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Updating uptime, system time, kernel stats.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Rescheduling if current has exhausted time slice.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Balancing scheduler </a:t>
            </a:r>
            <a:r>
              <a:rPr lang="en-US" dirty="0" err="1" smtClean="0"/>
              <a:t>runqueues</a:t>
            </a:r>
            <a:r>
              <a:rPr lang="en-US" dirty="0" smtClean="0"/>
              <a:t>.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Running dynamic timers.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#</a:t>
            </a:r>
            <a:fld id="{D0E6E962-BC83-3448-8818-29DFECF72DBC}" type="slidenum">
              <a:rPr lang="en-US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90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I/O Subsystem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18186" y="1902359"/>
            <a:ext cx="2058358" cy="45257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User Process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48171" y="2369535"/>
            <a:ext cx="8583791" cy="52557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Kernel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5186" y="2915518"/>
            <a:ext cx="8583791" cy="52557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Kernel I/O Subsystem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24279" y="3456000"/>
            <a:ext cx="604778" cy="4838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SCSI</a:t>
            </a:r>
          </a:p>
          <a:p>
            <a:pPr algn="ctr"/>
            <a:r>
              <a:rPr lang="en-US" sz="1400" dirty="0" smtClean="0"/>
              <a:t>Bus</a:t>
            </a:r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2306812" y="3456000"/>
            <a:ext cx="907165" cy="4838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Keyboard</a:t>
            </a:r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3279981" y="3452880"/>
            <a:ext cx="907165" cy="4838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Mouse</a:t>
            </a:r>
            <a:endParaRPr lang="en-US" sz="1400" dirty="0"/>
          </a:p>
        </p:txBody>
      </p:sp>
      <p:sp>
        <p:nvSpPr>
          <p:cNvPr id="10" name="Rectangle 9"/>
          <p:cNvSpPr/>
          <p:nvPr/>
        </p:nvSpPr>
        <p:spPr>
          <a:xfrm>
            <a:off x="4253152" y="3458400"/>
            <a:ext cx="907165" cy="4838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PCI Bus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>
          <a:xfrm>
            <a:off x="6755534" y="3455280"/>
            <a:ext cx="907165" cy="4838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GPU</a:t>
            </a:r>
            <a:endParaRPr lang="en-US" sz="1400" dirty="0"/>
          </a:p>
        </p:txBody>
      </p:sp>
      <p:sp>
        <p:nvSpPr>
          <p:cNvPr id="12" name="Rectangle 11"/>
          <p:cNvSpPr/>
          <p:nvPr/>
        </p:nvSpPr>
        <p:spPr>
          <a:xfrm>
            <a:off x="7745973" y="3452160"/>
            <a:ext cx="907165" cy="4838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Harddisk</a:t>
            </a:r>
            <a:endParaRPr lang="en-US" sz="1400" dirty="0"/>
          </a:p>
        </p:txBody>
      </p:sp>
      <p:cxnSp>
        <p:nvCxnSpPr>
          <p:cNvPr id="14" name="Straight Connector 13"/>
          <p:cNvCxnSpPr>
            <a:stCxn id="10" idx="3"/>
            <a:endCxn id="11" idx="1"/>
          </p:cNvCxnSpPr>
          <p:nvPr/>
        </p:nvCxnSpPr>
        <p:spPr>
          <a:xfrm flipV="1">
            <a:off x="5160317" y="3697200"/>
            <a:ext cx="1595217" cy="3120"/>
          </a:xfrm>
          <a:prstGeom prst="line">
            <a:avLst/>
          </a:prstGeom>
          <a:ln w="104775"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59189" y="3473280"/>
            <a:ext cx="6335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Device</a:t>
            </a:r>
          </a:p>
          <a:p>
            <a:r>
              <a:rPr lang="en-US" sz="1200" dirty="0" smtClean="0"/>
              <a:t>Drivers</a:t>
            </a:r>
            <a:endParaRPr lang="en-US" sz="12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414703" y="4570560"/>
            <a:ext cx="85791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979757" y="4155840"/>
            <a:ext cx="1025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893533" y="4619280"/>
            <a:ext cx="1111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Hardware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1552047" y="5154960"/>
            <a:ext cx="604778" cy="48384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SCSI</a:t>
            </a:r>
          </a:p>
          <a:p>
            <a:pPr algn="ctr"/>
            <a:r>
              <a:rPr lang="en-US" sz="1400" dirty="0" smtClean="0"/>
              <a:t>Bus</a:t>
            </a:r>
            <a:endParaRPr lang="en-US" sz="1400" dirty="0"/>
          </a:p>
        </p:txBody>
      </p:sp>
      <p:sp>
        <p:nvSpPr>
          <p:cNvPr id="25" name="Rectangle 24"/>
          <p:cNvSpPr/>
          <p:nvPr/>
        </p:nvSpPr>
        <p:spPr>
          <a:xfrm>
            <a:off x="2234580" y="5154960"/>
            <a:ext cx="907165" cy="48384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Keyboard</a:t>
            </a:r>
            <a:endParaRPr lang="en-US" sz="1400" dirty="0"/>
          </a:p>
        </p:txBody>
      </p:sp>
      <p:sp>
        <p:nvSpPr>
          <p:cNvPr id="26" name="Rectangle 25"/>
          <p:cNvSpPr/>
          <p:nvPr/>
        </p:nvSpPr>
        <p:spPr>
          <a:xfrm>
            <a:off x="3207749" y="5151840"/>
            <a:ext cx="907165" cy="48384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Mouse</a:t>
            </a:r>
            <a:endParaRPr lang="en-US" sz="1400" dirty="0"/>
          </a:p>
        </p:txBody>
      </p:sp>
      <p:sp>
        <p:nvSpPr>
          <p:cNvPr id="27" name="Rectangle 26"/>
          <p:cNvSpPr/>
          <p:nvPr/>
        </p:nvSpPr>
        <p:spPr>
          <a:xfrm>
            <a:off x="4180920" y="5157360"/>
            <a:ext cx="907165" cy="48384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PCI Bus</a:t>
            </a:r>
            <a:endParaRPr lang="en-US" sz="1400" dirty="0"/>
          </a:p>
        </p:txBody>
      </p:sp>
      <p:sp>
        <p:nvSpPr>
          <p:cNvPr id="28" name="Rectangle 27"/>
          <p:cNvSpPr/>
          <p:nvPr/>
        </p:nvSpPr>
        <p:spPr>
          <a:xfrm>
            <a:off x="6683302" y="5154240"/>
            <a:ext cx="907165" cy="48384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GPU</a:t>
            </a:r>
            <a:endParaRPr lang="en-US" sz="1400" dirty="0"/>
          </a:p>
        </p:txBody>
      </p:sp>
      <p:sp>
        <p:nvSpPr>
          <p:cNvPr id="29" name="Rectangle 28"/>
          <p:cNvSpPr/>
          <p:nvPr/>
        </p:nvSpPr>
        <p:spPr>
          <a:xfrm>
            <a:off x="7673741" y="5151120"/>
            <a:ext cx="907165" cy="48384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Harddisk</a:t>
            </a:r>
            <a:endParaRPr lang="en-US" sz="1400" dirty="0"/>
          </a:p>
        </p:txBody>
      </p:sp>
      <p:cxnSp>
        <p:nvCxnSpPr>
          <p:cNvPr id="30" name="Straight Connector 29"/>
          <p:cNvCxnSpPr>
            <a:stCxn id="27" idx="3"/>
            <a:endCxn id="28" idx="1"/>
          </p:cNvCxnSpPr>
          <p:nvPr/>
        </p:nvCxnSpPr>
        <p:spPr>
          <a:xfrm flipV="1">
            <a:off x="5088085" y="5396160"/>
            <a:ext cx="1595217" cy="3120"/>
          </a:xfrm>
          <a:prstGeom prst="line">
            <a:avLst/>
          </a:prstGeom>
          <a:ln w="104775">
            <a:solidFill>
              <a:schemeClr val="accent4">
                <a:lumMod val="75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1526129" y="5923920"/>
            <a:ext cx="604778" cy="48384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SCSI</a:t>
            </a:r>
          </a:p>
          <a:p>
            <a:pPr algn="ctr"/>
            <a:r>
              <a:rPr lang="en-US" sz="1400" dirty="0" smtClean="0"/>
              <a:t>Bus</a:t>
            </a:r>
            <a:endParaRPr lang="en-US" sz="1400" dirty="0"/>
          </a:p>
        </p:txBody>
      </p:sp>
      <p:sp>
        <p:nvSpPr>
          <p:cNvPr id="32" name="Rectangle 31"/>
          <p:cNvSpPr/>
          <p:nvPr/>
        </p:nvSpPr>
        <p:spPr>
          <a:xfrm>
            <a:off x="2208662" y="5923920"/>
            <a:ext cx="907165" cy="48384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Keyboard</a:t>
            </a:r>
            <a:endParaRPr lang="en-US" sz="1400" dirty="0"/>
          </a:p>
        </p:txBody>
      </p:sp>
      <p:sp>
        <p:nvSpPr>
          <p:cNvPr id="33" name="Rectangle 32"/>
          <p:cNvSpPr/>
          <p:nvPr/>
        </p:nvSpPr>
        <p:spPr>
          <a:xfrm>
            <a:off x="3181831" y="5920800"/>
            <a:ext cx="907165" cy="48384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Mouse</a:t>
            </a:r>
            <a:endParaRPr lang="en-US" sz="1400" dirty="0"/>
          </a:p>
        </p:txBody>
      </p:sp>
      <p:sp>
        <p:nvSpPr>
          <p:cNvPr id="34" name="Rectangle 33"/>
          <p:cNvSpPr/>
          <p:nvPr/>
        </p:nvSpPr>
        <p:spPr>
          <a:xfrm>
            <a:off x="4155002" y="5926320"/>
            <a:ext cx="907165" cy="48384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PCI Bus</a:t>
            </a:r>
            <a:endParaRPr lang="en-US" sz="1400" dirty="0"/>
          </a:p>
        </p:txBody>
      </p:sp>
      <p:sp>
        <p:nvSpPr>
          <p:cNvPr id="35" name="Rectangle 34"/>
          <p:cNvSpPr/>
          <p:nvPr/>
        </p:nvSpPr>
        <p:spPr>
          <a:xfrm>
            <a:off x="6657384" y="5923200"/>
            <a:ext cx="907165" cy="48384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GPU</a:t>
            </a:r>
            <a:endParaRPr lang="en-US" sz="1400" dirty="0"/>
          </a:p>
        </p:txBody>
      </p:sp>
      <p:sp>
        <p:nvSpPr>
          <p:cNvPr id="36" name="Rectangle 35"/>
          <p:cNvSpPr/>
          <p:nvPr/>
        </p:nvSpPr>
        <p:spPr>
          <a:xfrm>
            <a:off x="7647823" y="5920080"/>
            <a:ext cx="907165" cy="48384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Harddisk</a:t>
            </a:r>
            <a:endParaRPr lang="en-US" sz="1400" dirty="0"/>
          </a:p>
        </p:txBody>
      </p:sp>
      <p:cxnSp>
        <p:nvCxnSpPr>
          <p:cNvPr id="37" name="Straight Connector 36"/>
          <p:cNvCxnSpPr>
            <a:stCxn id="34" idx="3"/>
            <a:endCxn id="35" idx="1"/>
          </p:cNvCxnSpPr>
          <p:nvPr/>
        </p:nvCxnSpPr>
        <p:spPr>
          <a:xfrm flipV="1">
            <a:off x="5062167" y="6165120"/>
            <a:ext cx="1595217" cy="3120"/>
          </a:xfrm>
          <a:prstGeom prst="line">
            <a:avLst/>
          </a:prstGeom>
          <a:ln w="104775">
            <a:solidFill>
              <a:schemeClr val="accent5">
                <a:lumMod val="75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59189" y="5154960"/>
            <a:ext cx="877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Device</a:t>
            </a:r>
          </a:p>
          <a:p>
            <a:r>
              <a:rPr lang="en-US" sz="1200" dirty="0" smtClean="0"/>
              <a:t>Controllers</a:t>
            </a:r>
            <a:endParaRPr lang="en-US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259189" y="6024480"/>
            <a:ext cx="671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Devices</a:t>
            </a:r>
          </a:p>
        </p:txBody>
      </p:sp>
    </p:spTree>
    <p:extLst>
      <p:ext uri="{BB962C8B-B14F-4D97-AF65-F5344CB8AC3E}">
        <p14:creationId xmlns:p14="http://schemas.microsoft.com/office/powerpoint/2010/main" val="1444609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View of I/O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124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User Processes cannot have direct access to devices</a:t>
            </a:r>
          </a:p>
          <a:p>
            <a:pPr lvl="1"/>
            <a:r>
              <a:rPr lang="en-US" dirty="0" smtClean="0"/>
              <a:t>Manage resources fairly</a:t>
            </a:r>
          </a:p>
          <a:p>
            <a:pPr lvl="1"/>
            <a:r>
              <a:rPr lang="en-US" dirty="0" smtClean="0"/>
              <a:t>Protects data from access-control violations</a:t>
            </a:r>
          </a:p>
          <a:p>
            <a:pPr lvl="1"/>
            <a:r>
              <a:rPr lang="en-US" dirty="0" smtClean="0"/>
              <a:t>Protect system from crashing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OS exports higher level functions</a:t>
            </a:r>
          </a:p>
          <a:p>
            <a:pPr lvl="1"/>
            <a:r>
              <a:rPr lang="en-US" dirty="0" smtClean="0"/>
              <a:t>User process performs system calls (e.g. read() and write())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Blocking vs. </a:t>
            </a:r>
            <a:r>
              <a:rPr lang="en-US" dirty="0" err="1" smtClean="0">
                <a:solidFill>
                  <a:srgbClr val="0000FF"/>
                </a:solidFill>
              </a:rPr>
              <a:t>Nonblocking</a:t>
            </a:r>
            <a:r>
              <a:rPr lang="en-US" dirty="0" smtClean="0">
                <a:solidFill>
                  <a:srgbClr val="0000FF"/>
                </a:solidFill>
              </a:rPr>
              <a:t> I/O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Blocking:</a:t>
            </a:r>
            <a:r>
              <a:rPr lang="en-US" dirty="0" smtClean="0"/>
              <a:t> Suspends execution of process until I/O completes</a:t>
            </a:r>
          </a:p>
          <a:p>
            <a:pPr lvl="2"/>
            <a:r>
              <a:rPr lang="en-US" dirty="0" smtClean="0"/>
              <a:t>Simple and easy to understand</a:t>
            </a:r>
          </a:p>
          <a:p>
            <a:pPr lvl="2"/>
            <a:r>
              <a:rPr lang="en-US" dirty="0" smtClean="0"/>
              <a:t>Inefficient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Nonblocking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  <a:r>
              <a:rPr lang="en-US" dirty="0" smtClean="0"/>
              <a:t> Returns from system calls immediately</a:t>
            </a:r>
          </a:p>
          <a:p>
            <a:pPr lvl="2"/>
            <a:r>
              <a:rPr lang="en-US" dirty="0" smtClean="0"/>
              <a:t>Process is notified when I/O completes</a:t>
            </a:r>
          </a:p>
          <a:p>
            <a:pPr lvl="2"/>
            <a:r>
              <a:rPr lang="en-US" dirty="0" smtClean="0"/>
              <a:t>Complex but better performance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412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View: Types of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Character-stream</a:t>
            </a:r>
          </a:p>
          <a:p>
            <a:pPr lvl="1"/>
            <a:r>
              <a:rPr lang="en-US" dirty="0" smtClean="0"/>
              <a:t>Transfer one byte (character) at a time </a:t>
            </a:r>
          </a:p>
          <a:p>
            <a:pPr lvl="1"/>
            <a:r>
              <a:rPr lang="en-US" dirty="0" smtClean="0"/>
              <a:t>Interface: </a:t>
            </a:r>
            <a:r>
              <a:rPr lang="en-US" dirty="0" smtClean="0">
                <a:solidFill>
                  <a:srgbClr val="FF0000"/>
                </a:solidFill>
              </a:rPr>
              <a:t>get() or put() 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Implemented as restricted forms of read()/write()</a:t>
            </a:r>
          </a:p>
          <a:p>
            <a:pPr lvl="1"/>
            <a:r>
              <a:rPr lang="en-US" dirty="0" smtClean="0"/>
              <a:t>Example: keyboard, mouse, modem, console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Block</a:t>
            </a:r>
          </a:p>
          <a:p>
            <a:pPr lvl="1"/>
            <a:r>
              <a:rPr lang="en-US" dirty="0" smtClean="0"/>
              <a:t>Transfer blocks of bytes as a unit (defined by hardware)</a:t>
            </a:r>
          </a:p>
          <a:p>
            <a:pPr lvl="1"/>
            <a:r>
              <a:rPr lang="en-US" dirty="0" smtClean="0"/>
              <a:t>Interface: </a:t>
            </a:r>
            <a:r>
              <a:rPr lang="en-US" dirty="0" smtClean="0">
                <a:solidFill>
                  <a:srgbClr val="FF0000"/>
                </a:solidFill>
              </a:rPr>
              <a:t>read() and write()</a:t>
            </a:r>
          </a:p>
          <a:p>
            <a:pPr lvl="2"/>
            <a:r>
              <a:rPr lang="en-US" dirty="0" smtClean="0"/>
              <a:t>Random access: </a:t>
            </a:r>
            <a:r>
              <a:rPr lang="en-US" dirty="0" smtClean="0">
                <a:solidFill>
                  <a:srgbClr val="FF0000"/>
                </a:solidFill>
              </a:rPr>
              <a:t>seek() </a:t>
            </a:r>
            <a:r>
              <a:rPr lang="en-US" dirty="0" smtClean="0"/>
              <a:t>specifies which bytes to transfer next</a:t>
            </a:r>
          </a:p>
          <a:p>
            <a:pPr lvl="1"/>
            <a:r>
              <a:rPr lang="en-US" dirty="0" smtClean="0"/>
              <a:t>Example: Disks and tapes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747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Kernel I/O Subsystem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95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I/O scheduled from pool of requests</a:t>
            </a:r>
          </a:p>
          <a:p>
            <a:pPr lvl="1"/>
            <a:r>
              <a:rPr lang="en-US" dirty="0" smtClean="0"/>
              <a:t>Requests rearranged to optimize efficiency</a:t>
            </a:r>
          </a:p>
          <a:p>
            <a:pPr lvl="2"/>
            <a:r>
              <a:rPr lang="en-US" dirty="0" smtClean="0"/>
              <a:t>Example: Disk requests are reordered to reduce head seeks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Buffering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Deal with different transfer rates</a:t>
            </a:r>
            <a:endParaRPr lang="en-US" dirty="0"/>
          </a:p>
          <a:p>
            <a:pPr lvl="1"/>
            <a:r>
              <a:rPr lang="en-US" dirty="0" smtClean="0"/>
              <a:t>Adjustable transfer sizes</a:t>
            </a:r>
          </a:p>
          <a:p>
            <a:pPr lvl="2"/>
            <a:r>
              <a:rPr lang="en-US" dirty="0" smtClean="0"/>
              <a:t>Fragmentation and reassembly</a:t>
            </a:r>
          </a:p>
          <a:p>
            <a:pPr lvl="1"/>
            <a:r>
              <a:rPr lang="en-US" dirty="0" smtClean="0"/>
              <a:t>Copy Semantics</a:t>
            </a:r>
            <a:endParaRPr lang="en-US" dirty="0"/>
          </a:p>
          <a:p>
            <a:pPr lvl="2"/>
            <a:r>
              <a:rPr lang="en-US" dirty="0" smtClean="0"/>
              <a:t>Can calling process reuse buffer immediately?</a:t>
            </a:r>
          </a:p>
          <a:p>
            <a:pPr lvl="2"/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Caching: Avoid device accesses as much as possible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I/O is SLOW</a:t>
            </a:r>
            <a:endParaRPr lang="en-US" dirty="0"/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Block devices can read ahead</a:t>
            </a:r>
          </a:p>
        </p:txBody>
      </p:sp>
    </p:spTree>
    <p:extLst>
      <p:ext uri="{BB962C8B-B14F-4D97-AF65-F5344CB8AC3E}">
        <p14:creationId xmlns:p14="http://schemas.microsoft.com/office/powerpoint/2010/main" val="2267044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 Drivers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764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Encapsulate details of device</a:t>
            </a:r>
          </a:p>
          <a:p>
            <a:pPr lvl="1"/>
            <a:r>
              <a:rPr lang="en-US" dirty="0" smtClean="0"/>
              <a:t>Wide variety of I/O devices (different manufacturers and features)</a:t>
            </a:r>
          </a:p>
          <a:p>
            <a:pPr lvl="1"/>
            <a:r>
              <a:rPr lang="en-US" dirty="0" smtClean="0"/>
              <a:t>Kernel I/O subsystem not aware of hardware details</a:t>
            </a:r>
          </a:p>
          <a:p>
            <a:pPr lvl="1"/>
            <a:endParaRPr lang="en-US" b="1" dirty="0"/>
          </a:p>
          <a:p>
            <a:r>
              <a:rPr lang="en-US" dirty="0" smtClean="0">
                <a:solidFill>
                  <a:srgbClr val="0000FF"/>
                </a:solidFill>
              </a:rPr>
              <a:t>Load at boot time or on demand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IOCTLs: Special UNIX system call (I/O control)</a:t>
            </a:r>
          </a:p>
          <a:p>
            <a:pPr lvl="1"/>
            <a:r>
              <a:rPr lang="en-US" dirty="0" smtClean="0"/>
              <a:t>Alternative to adding a new system call</a:t>
            </a:r>
          </a:p>
          <a:p>
            <a:pPr lvl="1"/>
            <a:r>
              <a:rPr lang="en-US" dirty="0" smtClean="0"/>
              <a:t>Interface between user processes and device drivers</a:t>
            </a:r>
          </a:p>
          <a:p>
            <a:pPr lvl="2"/>
            <a:r>
              <a:rPr lang="en-US" dirty="0" smtClean="0"/>
              <a:t>Device specific operation</a:t>
            </a:r>
          </a:p>
          <a:p>
            <a:pPr lvl="2"/>
            <a:r>
              <a:rPr lang="en-US" dirty="0" smtClean="0"/>
              <a:t>Looks like a system call, but also takes a file descriptor argument</a:t>
            </a:r>
            <a:endParaRPr lang="en-US" dirty="0" smtClean="0">
              <a:solidFill>
                <a:srgbClr val="FF0000"/>
              </a:solidFill>
            </a:endParaRPr>
          </a:p>
          <a:p>
            <a:pPr lvl="3"/>
            <a:r>
              <a:rPr lang="en-US" dirty="0" smtClean="0">
                <a:solidFill>
                  <a:srgbClr val="FF0000"/>
                </a:solidFill>
              </a:rPr>
              <a:t>Why?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323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Device Driver: Device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996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Interactions directly with </a:t>
            </a:r>
            <a:r>
              <a:rPr lang="en-US" dirty="0" smtClean="0">
                <a:solidFill>
                  <a:srgbClr val="FF0000"/>
                </a:solidFill>
              </a:rPr>
              <a:t>Device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Controller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Special Instructions</a:t>
            </a:r>
          </a:p>
          <a:p>
            <a:pPr lvl="1"/>
            <a:r>
              <a:rPr lang="en-US" dirty="0" smtClean="0"/>
              <a:t>Valid only in kernel mode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X86: In/Out instructions</a:t>
            </a:r>
          </a:p>
          <a:p>
            <a:pPr lvl="1"/>
            <a:r>
              <a:rPr lang="en-US" dirty="0" smtClean="0"/>
              <a:t>No longer popular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Memory-mapped</a:t>
            </a:r>
          </a:p>
          <a:p>
            <a:pPr lvl="1"/>
            <a:r>
              <a:rPr lang="en-US" dirty="0" smtClean="0"/>
              <a:t>Read and write operations in special memory regions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How are memory operations delivered to </a:t>
            </a:r>
            <a:r>
              <a:rPr lang="en-US" b="1" dirty="0" smtClean="0">
                <a:solidFill>
                  <a:srgbClr val="FF0000"/>
                </a:solidFill>
              </a:rPr>
              <a:t>controller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</a:p>
          <a:p>
            <a:pPr lvl="1"/>
            <a:r>
              <a:rPr lang="en-US" dirty="0" smtClean="0"/>
              <a:t>OS protects interfaces by not mapping memory into user processes</a:t>
            </a:r>
          </a:p>
          <a:p>
            <a:pPr lvl="1"/>
            <a:r>
              <a:rPr lang="en-US" dirty="0" smtClean="0"/>
              <a:t>Some devices can map subsets of I/O space to processes</a:t>
            </a:r>
          </a:p>
          <a:p>
            <a:pPr lvl="2"/>
            <a:r>
              <a:rPr lang="en-US" dirty="0" smtClean="0"/>
              <a:t>Buffer queues (i.e. network cards)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279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Interacting with Device Controllers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6636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How to know when I/O is complete?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Polling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Disadvantage: </a:t>
            </a:r>
            <a:r>
              <a:rPr lang="en-US" dirty="0" smtClean="0">
                <a:solidFill>
                  <a:srgbClr val="000000"/>
                </a:solidFill>
              </a:rPr>
              <a:t>Busy Waiting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CPU cycles wasted when I/O is slow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Often need to be careful with timing</a:t>
            </a:r>
          </a:p>
          <a:p>
            <a:pPr lvl="2"/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FF"/>
                </a:solidFill>
              </a:rPr>
              <a:t>Interrupts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Goal: Enable asynchronous events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Device signals CPU by asserting interrupt request line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CPU automatically jumps to Interrupt Service Routine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Interrupt vector: Table of ISR addresses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Indexed by interrupt number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Lower priority interrupts postponed until higher priority finished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Interrupts can nest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Disadvantage: </a:t>
            </a:r>
            <a:r>
              <a:rPr lang="en-US" dirty="0" smtClean="0">
                <a:solidFill>
                  <a:srgbClr val="000000"/>
                </a:solidFill>
              </a:rPr>
              <a:t>Interrupts “interrupt” processing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Interrupt storms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23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</TotalTime>
  <Words>1489</Words>
  <Application>Microsoft Macintosh PowerPoint</Application>
  <PresentationFormat>On-screen Show (4:3)</PresentationFormat>
  <Paragraphs>335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 Interfacing with Hardware</vt:lpstr>
      <vt:lpstr>I/O Devices</vt:lpstr>
      <vt:lpstr>I/O Subsystem</vt:lpstr>
      <vt:lpstr>User View of I/O</vt:lpstr>
      <vt:lpstr>User View: Types of devices</vt:lpstr>
      <vt:lpstr>Kernel I/O Subsystem</vt:lpstr>
      <vt:lpstr>Device Drivers</vt:lpstr>
      <vt:lpstr>Device Driver: Device Configuration</vt:lpstr>
      <vt:lpstr>Interacting with Device Controllers</vt:lpstr>
      <vt:lpstr>Device Driver: Data transfer</vt:lpstr>
      <vt:lpstr>Interrupt Descriptor Table (IDT)</vt:lpstr>
      <vt:lpstr>Interrupt Context</vt:lpstr>
      <vt:lpstr>Exceptions</vt:lpstr>
      <vt:lpstr>External Interrupts</vt:lpstr>
      <vt:lpstr>Interrupt Controllers</vt:lpstr>
      <vt:lpstr>APIC</vt:lpstr>
      <vt:lpstr>APIC</vt:lpstr>
      <vt:lpstr>ICC bus</vt:lpstr>
      <vt:lpstr>IOAPIC</vt:lpstr>
      <vt:lpstr>Interrupt Vectors</vt:lpstr>
      <vt:lpstr>IRQ Example</vt:lpstr>
      <vt:lpstr>Interrupt Handlers</vt:lpstr>
      <vt:lpstr>Top and Bottom Halves</vt:lpstr>
      <vt:lpstr>Bottom Halves</vt:lpstr>
      <vt:lpstr>Timer Interrupt</vt:lpstr>
    </vt:vector>
  </TitlesOfParts>
  <Company>University of Pittsburgh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 Lange</dc:creator>
  <cp:lastModifiedBy>Jack Lange</cp:lastModifiedBy>
  <cp:revision>10</cp:revision>
  <dcterms:created xsi:type="dcterms:W3CDTF">2013-09-24T16:14:03Z</dcterms:created>
  <dcterms:modified xsi:type="dcterms:W3CDTF">2017-09-13T01:33:15Z</dcterms:modified>
</cp:coreProperties>
</file>