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64" r:id="rId11"/>
    <p:sldId id="265" r:id="rId12"/>
    <p:sldId id="269" r:id="rId13"/>
    <p:sldId id="266" r:id="rId14"/>
    <p:sldId id="268" r:id="rId15"/>
    <p:sldId id="267" r:id="rId16"/>
    <p:sldId id="270" r:id="rId17"/>
    <p:sldId id="274" r:id="rId18"/>
    <p:sldId id="271" r:id="rId19"/>
    <p:sldId id="273" r:id="rId20"/>
    <p:sldId id="276" r:id="rId21"/>
    <p:sldId id="279" r:id="rId22"/>
    <p:sldId id="272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7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06552-42DB-44CA-B188-BC62AD02096E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6A6D-A284-4915-868A-C450EDAA3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3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6A6D-A284-4915-868A-C450EDAA36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38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6A6D-A284-4915-868A-C450EDAA367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62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3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0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0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8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4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9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4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9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3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4A930-EBBE-473D-BCDB-B1262923B981}" type="datetimeFigureOut">
              <a:rPr lang="en-US" smtClean="0"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31058-4B88-490E-B895-61F6D590B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0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Low level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5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OS </a:t>
            </a:r>
            <a:r>
              <a:rPr lang="en-US" dirty="0" smtClean="0"/>
              <a:t>development requires </a:t>
            </a:r>
            <a:br>
              <a:rPr lang="en-US" dirty="0" smtClean="0"/>
            </a:br>
            <a:r>
              <a:rPr lang="en-US" dirty="0" smtClean="0"/>
              <a:t>assembly </a:t>
            </a:r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OS operations are not typically expressible with a higher level language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Examples: atomic operations, page table management, configuring </a:t>
            </a:r>
            <a:r>
              <a:rPr lang="en-US" dirty="0" smtClean="0">
                <a:solidFill>
                  <a:srgbClr val="FF0000"/>
                </a:solidFill>
              </a:rPr>
              <a:t>segments,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System calls(!)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How to mix assembly with OS code (in C)</a:t>
            </a:r>
          </a:p>
          <a:p>
            <a:pPr lvl="1"/>
            <a:r>
              <a:rPr lang="en-US" dirty="0" smtClean="0"/>
              <a:t>Compile with assembler and link with C code</a:t>
            </a:r>
          </a:p>
          <a:p>
            <a:pPr lvl="2"/>
            <a:r>
              <a:rPr lang="en-US" dirty="0" smtClean="0"/>
              <a:t>.S files compiled with gas</a:t>
            </a:r>
          </a:p>
          <a:p>
            <a:pPr lvl="1"/>
            <a:r>
              <a:rPr lang="en-US" dirty="0" smtClean="0"/>
              <a:t>Inline w/ compiler support</a:t>
            </a:r>
          </a:p>
          <a:p>
            <a:pPr lvl="2"/>
            <a:r>
              <a:rPr lang="en-US" dirty="0" smtClean="0"/>
              <a:t>.c files compiled with </a:t>
            </a:r>
            <a:r>
              <a:rPr lang="en-US" dirty="0" err="1" smtClean="0"/>
              <a:t>gcc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580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/>
              <a:t>a</a:t>
            </a:r>
            <a:r>
              <a:rPr lang="en-US" dirty="0" smtClean="0"/>
              <a:t>ssembler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 </a:t>
            </a:r>
            <a:r>
              <a:rPr lang="en-US" dirty="0" smtClean="0">
                <a:solidFill>
                  <a:srgbClr val="0000FF"/>
                </a:solidFill>
              </a:rPr>
              <a:t>functions: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Location, </a:t>
            </a:r>
            <a:r>
              <a:rPr lang="en-US" dirty="0" err="1" smtClean="0"/>
              <a:t>args</a:t>
            </a:r>
            <a:r>
              <a:rPr lang="en-US" dirty="0" smtClean="0"/>
              <a:t>, return code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ASM </a:t>
            </a:r>
            <a:r>
              <a:rPr lang="en-US" dirty="0" smtClean="0">
                <a:solidFill>
                  <a:srgbClr val="0000FF"/>
                </a:solidFill>
              </a:rPr>
              <a:t>functions: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Location only</a:t>
            </a:r>
          </a:p>
          <a:p>
            <a:pPr lvl="1"/>
            <a:r>
              <a:rPr lang="en-US" dirty="0" smtClean="0"/>
              <a:t>Programmer must implement everything else</a:t>
            </a:r>
          </a:p>
          <a:p>
            <a:pPr lvl="2"/>
            <a:r>
              <a:rPr lang="en-US" dirty="0" smtClean="0"/>
              <a:t>Arguments, context, return values</a:t>
            </a:r>
          </a:p>
          <a:p>
            <a:pPr lvl="2"/>
            <a:r>
              <a:rPr lang="en-US" dirty="0" smtClean="0"/>
              <a:t>Everything in foo() from before + function body</a:t>
            </a:r>
          </a:p>
          <a:p>
            <a:pPr lvl="2"/>
            <a:r>
              <a:rPr lang="en-US" dirty="0" smtClean="0"/>
              <a:t>Programmer takes place of compiler</a:t>
            </a:r>
          </a:p>
          <a:p>
            <a:pPr lvl="3"/>
            <a:r>
              <a:rPr lang="en-US" dirty="0" smtClean="0"/>
              <a:t>Must match calling conventions</a:t>
            </a:r>
          </a:p>
        </p:txBody>
      </p:sp>
    </p:spTree>
    <p:extLst>
      <p:ext uri="{BB962C8B-B14F-4D97-AF65-F5344CB8AC3E}">
        <p14:creationId xmlns:p14="http://schemas.microsoft.com/office/powerpoint/2010/main" val="266581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assembler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310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Programmer implements calling convention</a:t>
            </a:r>
          </a:p>
          <a:p>
            <a:pPr lvl="1"/>
            <a:r>
              <a:rPr lang="en-US" dirty="0" smtClean="0"/>
              <a:t>Behaves just like a regular function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Only need </a:t>
            </a:r>
            <a:r>
              <a:rPr lang="en-US" dirty="0" smtClean="0">
                <a:solidFill>
                  <a:srgbClr val="0000FF"/>
                </a:solidFill>
              </a:rPr>
              <a:t>location</a:t>
            </a:r>
          </a:p>
          <a:p>
            <a:pPr lvl="1"/>
            <a:r>
              <a:rPr lang="en-US" dirty="0"/>
              <a:t>Linker takes care of the rest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3376" y="3786792"/>
            <a:ext cx="3368978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en-US" sz="2400" dirty="0" err="1" smtClean="0">
                <a:solidFill>
                  <a:srgbClr val="FF0000"/>
                </a:solidFill>
              </a:rPr>
              <a:t>globl</a:t>
            </a:r>
            <a:r>
              <a:rPr lang="en-US" sz="2400" dirty="0" smtClean="0">
                <a:solidFill>
                  <a:srgbClr val="FF0000"/>
                </a:solidFill>
              </a:rPr>
              <a:t> foo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foo: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push %</a:t>
            </a:r>
            <a:r>
              <a:rPr lang="en-US" sz="2400" dirty="0" err="1" smtClean="0"/>
              <a:t>rbp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err="1" smtClean="0"/>
              <a:t>mov</a:t>
            </a:r>
            <a:r>
              <a:rPr lang="en-US" sz="2400" dirty="0" smtClean="0"/>
              <a:t> %</a:t>
            </a:r>
            <a:r>
              <a:rPr lang="en-US" sz="2400" dirty="0" err="1" smtClean="0"/>
              <a:t>rsp</a:t>
            </a:r>
            <a:r>
              <a:rPr lang="en-US" sz="2400" dirty="0" smtClean="0"/>
              <a:t>, %</a:t>
            </a:r>
            <a:r>
              <a:rPr lang="en-US" sz="2400" dirty="0" err="1" smtClean="0"/>
              <a:t>rbp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…</a:t>
            </a:r>
          </a:p>
          <a:p>
            <a:r>
              <a:rPr lang="en-US" sz="2400" dirty="0" smtClean="0"/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75652" y="3276007"/>
            <a:ext cx="2800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Defines a global variable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1196497" y="3476062"/>
            <a:ext cx="379155" cy="3336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988473" y="3976001"/>
            <a:ext cx="3902423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extern </a:t>
            </a:r>
            <a:r>
              <a:rPr lang="en-US" sz="2400" dirty="0" err="1" smtClean="0"/>
              <a:t>int</a:t>
            </a:r>
            <a:r>
              <a:rPr lang="en-US" sz="2400" dirty="0" smtClean="0"/>
              <a:t> foo(</a:t>
            </a:r>
            <a:r>
              <a:rPr lang="en-US" sz="2400" dirty="0" err="1" smtClean="0"/>
              <a:t>int</a:t>
            </a:r>
            <a:r>
              <a:rPr lang="en-US" sz="2400" dirty="0" smtClean="0"/>
              <a:t>, char *);</a:t>
            </a:r>
          </a:p>
          <a:p>
            <a:endParaRPr lang="en-US" sz="2400" dirty="0"/>
          </a:p>
          <a:p>
            <a:r>
              <a:rPr lang="en-US" sz="2400" dirty="0" err="1"/>
              <a:t>i</a:t>
            </a:r>
            <a:r>
              <a:rPr lang="en-US" sz="2400" dirty="0" err="1" smtClean="0"/>
              <a:t>nt</a:t>
            </a:r>
            <a:r>
              <a:rPr lang="en-US" sz="2400" dirty="0" smtClean="0"/>
              <a:t> main(</a:t>
            </a:r>
            <a:r>
              <a:rPr lang="en-US" sz="2400" dirty="0" smtClean="0"/>
              <a:t>) </a:t>
            </a:r>
            <a:r>
              <a:rPr lang="en-US" sz="2400" dirty="0" smtClean="0"/>
              <a:t>{</a:t>
            </a:r>
            <a:endParaRPr lang="en-US" sz="2400" dirty="0" smtClean="0"/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int</a:t>
            </a:r>
            <a:r>
              <a:rPr lang="en-US" sz="2400" dirty="0" smtClean="0"/>
              <a:t> x = foo(1, “test</a:t>
            </a:r>
            <a:r>
              <a:rPr lang="en-US" sz="2400" dirty="0" smtClean="0"/>
              <a:t>”);</a:t>
            </a:r>
            <a:endParaRPr lang="en-US" sz="2400" dirty="0" smtClean="0"/>
          </a:p>
          <a:p>
            <a:r>
              <a:rPr lang="en-US" sz="2400" dirty="0"/>
              <a:t>}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546812" y="6114367"/>
            <a:ext cx="657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oo.S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10940" y="5929701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main.c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18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OS only needs a few full blown assembly functions</a:t>
            </a:r>
          </a:p>
          <a:p>
            <a:pPr lvl="1"/>
            <a:r>
              <a:rPr lang="en-US" dirty="0" smtClean="0"/>
              <a:t>Context switches, interrupt handling, a few others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Most of the time just need to execute a single instruction</a:t>
            </a:r>
          </a:p>
          <a:p>
            <a:pPr lvl="1"/>
            <a:r>
              <a:rPr lang="en-US" dirty="0" smtClean="0"/>
              <a:t>i.e. set a bit in this control register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GCC provides ability to incorporate inline assembly instructions into a regular .c file</a:t>
            </a:r>
          </a:p>
          <a:p>
            <a:pPr lvl="1"/>
            <a:r>
              <a:rPr lang="en-US" dirty="0" smtClean="0"/>
              <a:t>Not a function</a:t>
            </a:r>
          </a:p>
          <a:p>
            <a:pPr lvl="1"/>
            <a:r>
              <a:rPr lang="en-US" dirty="0" smtClean="0"/>
              <a:t>Compiler handles argument </a:t>
            </a:r>
            <a:r>
              <a:rPr lang="en-US" dirty="0" smtClean="0"/>
              <a:t>marshaling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51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Inline assembly includes 2 components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Assembly code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Compiler </a:t>
            </a:r>
            <a:r>
              <a:rPr lang="en-US" dirty="0" smtClean="0">
                <a:solidFill>
                  <a:srgbClr val="0000FF"/>
                </a:solidFill>
              </a:rPr>
              <a:t>directives for operand marshaling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9811" y="3840912"/>
            <a:ext cx="641714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err="1"/>
              <a:t>asm</a:t>
            </a:r>
            <a:r>
              <a:rPr lang="en-US" sz="2400" dirty="0"/>
              <a:t> </a:t>
            </a:r>
            <a:r>
              <a:rPr lang="en-US" sz="2400" dirty="0" smtClean="0"/>
              <a:t>( </a:t>
            </a:r>
            <a:r>
              <a:rPr lang="en-US" sz="2400" dirty="0" smtClean="0">
                <a:solidFill>
                  <a:srgbClr val="FF0000"/>
                </a:solidFill>
              </a:rPr>
              <a:t>assembler template </a:t>
            </a:r>
          </a:p>
          <a:p>
            <a:r>
              <a:rPr lang="en-US" sz="2400" dirty="0" smtClean="0"/>
              <a:t>           </a:t>
            </a:r>
            <a:r>
              <a:rPr lang="en-US" sz="2400" dirty="0" smtClean="0">
                <a:solidFill>
                  <a:srgbClr val="0000FF"/>
                </a:solidFill>
              </a:rPr>
              <a:t>: output operands                     /* optional */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           </a:t>
            </a:r>
            <a:r>
              <a:rPr lang="en-US" sz="2400" dirty="0">
                <a:solidFill>
                  <a:srgbClr val="0000FF"/>
                </a:solidFill>
              </a:rPr>
              <a:t>: input operands                </a:t>
            </a:r>
            <a:r>
              <a:rPr lang="en-US" sz="2400" dirty="0" smtClean="0">
                <a:solidFill>
                  <a:srgbClr val="0000FF"/>
                </a:solidFill>
              </a:rPr>
              <a:t>        </a:t>
            </a:r>
            <a:r>
              <a:rPr lang="en-US" sz="2400" dirty="0">
                <a:solidFill>
                  <a:srgbClr val="0000FF"/>
                </a:solidFill>
              </a:rPr>
              <a:t>/* optional */</a:t>
            </a:r>
          </a:p>
          <a:p>
            <a:r>
              <a:rPr lang="en-US" sz="2400" dirty="0">
                <a:solidFill>
                  <a:srgbClr val="0000FF"/>
                </a:solidFill>
              </a:rPr>
              <a:t>           : list of clobbered registers      /* optional */</a:t>
            </a:r>
          </a:p>
          <a:p>
            <a:r>
              <a:rPr lang="en-US" sz="2400" dirty="0"/>
              <a:t>           );</a:t>
            </a:r>
          </a:p>
        </p:txBody>
      </p:sp>
    </p:spTree>
    <p:extLst>
      <p:ext uri="{BB962C8B-B14F-4D97-AF65-F5344CB8AC3E}">
        <p14:creationId xmlns:p14="http://schemas.microsoft.com/office/powerpoint/2010/main" val="118939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assembly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0229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Sequence of individual assembly instructions</a:t>
            </a:r>
          </a:p>
          <a:p>
            <a:pPr lvl="1"/>
            <a:r>
              <a:rPr lang="en-US" dirty="0" smtClean="0"/>
              <a:t>Can execute any hardware instruction</a:t>
            </a:r>
          </a:p>
          <a:p>
            <a:pPr lvl="1"/>
            <a:r>
              <a:rPr lang="en-US" dirty="0" smtClean="0"/>
              <a:t>Can reference any register or memory location</a:t>
            </a:r>
          </a:p>
          <a:p>
            <a:pPr lvl="1"/>
            <a:r>
              <a:rPr lang="en-US" dirty="0" smtClean="0"/>
              <a:t>Can reference specified variables in C code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3 Stages of execution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Load C variables into correct registers or memory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Execute assembly instructions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Copy register and memory contents into C variables</a:t>
            </a:r>
          </a:p>
        </p:txBody>
      </p:sp>
    </p:spTree>
    <p:extLst>
      <p:ext uri="{BB962C8B-B14F-4D97-AF65-F5344CB8AC3E}">
        <p14:creationId xmlns:p14="http://schemas.microsoft.com/office/powerpoint/2010/main" val="4049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inline operands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03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does compiler copy C variables to/from registers?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C variables and registers are explicitly linked in </a:t>
            </a:r>
            <a:r>
              <a:rPr lang="en-US" dirty="0" err="1" smtClean="0">
                <a:solidFill>
                  <a:srgbClr val="0000FF"/>
                </a:solidFill>
              </a:rPr>
              <a:t>asm</a:t>
            </a:r>
            <a:r>
              <a:rPr lang="en-US" dirty="0" smtClean="0">
                <a:solidFill>
                  <a:srgbClr val="0000FF"/>
                </a:solidFill>
              </a:rPr>
              <a:t> specification</a:t>
            </a:r>
          </a:p>
          <a:p>
            <a:pPr lvl="1"/>
            <a:r>
              <a:rPr lang="en-US" dirty="0" smtClean="0"/>
              <a:t>Sections for input and output operands</a:t>
            </a:r>
          </a:p>
          <a:p>
            <a:pPr lvl="1"/>
            <a:r>
              <a:rPr lang="en-US" dirty="0" smtClean="0"/>
              <a:t>Compiler handles copying to and from variables before and after assembly executed</a:t>
            </a:r>
          </a:p>
          <a:p>
            <a:pPr lvl="1"/>
            <a:r>
              <a:rPr lang="en-US" dirty="0" smtClean="0"/>
              <a:t>Assembly code references marshaled values (index of operand) instead of raw registers</a:t>
            </a:r>
          </a:p>
        </p:txBody>
      </p:sp>
    </p:spTree>
    <p:extLst>
      <p:ext uri="{BB962C8B-B14F-4D97-AF65-F5344CB8AC3E}">
        <p14:creationId xmlns:p14="http://schemas.microsoft.com/office/powerpoint/2010/main" val="1357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Operand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Wide range of operand codes (“constraints”) are available</a:t>
            </a:r>
          </a:p>
          <a:p>
            <a:pPr lvl="1"/>
            <a:r>
              <a:rPr lang="en-US" dirty="0" smtClean="0"/>
              <a:t>Input: “</a:t>
            </a:r>
            <a:r>
              <a:rPr lang="en-US" i="1" dirty="0" smtClean="0"/>
              <a:t>code</a:t>
            </a:r>
            <a:r>
              <a:rPr lang="en-US" dirty="0" smtClean="0"/>
              <a:t>”(c-</a:t>
            </a:r>
            <a:r>
              <a:rPr lang="en-US" i="1" dirty="0" smtClean="0"/>
              <a:t>variable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Output: “=</a:t>
            </a:r>
            <a:r>
              <a:rPr lang="en-US" i="1" dirty="0" smtClean="0"/>
              <a:t>code</a:t>
            </a:r>
            <a:r>
              <a:rPr lang="en-US" dirty="0" smtClean="0"/>
              <a:t>”(c-</a:t>
            </a:r>
            <a:r>
              <a:rPr lang="en-US" i="1" dirty="0" smtClean="0"/>
              <a:t>variable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0382" y="3964305"/>
            <a:ext cx="3350193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a = %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rax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ax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b = %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rbx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ebx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bx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= %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rcx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ecx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cx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= %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rdx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, %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edx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dx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S = %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rsi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, %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esi, %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si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D = 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%rdi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, %</a:t>
            </a:r>
            <a:r>
              <a:rPr lang="cs-CZ" sz="2000" dirty="0" err="1">
                <a:latin typeface="Courier New" pitchFamily="49" charset="0"/>
                <a:cs typeface="Courier New" pitchFamily="49" charset="0"/>
              </a:rPr>
              <a:t>edi</a:t>
            </a:r>
            <a:r>
              <a:rPr lang="cs-CZ" sz="2000" dirty="0">
                <a:latin typeface="Courier New" pitchFamily="49" charset="0"/>
                <a:cs typeface="Courier New" pitchFamily="49" charset="0"/>
              </a:rPr>
              <a:t>, %di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9535" y="3969468"/>
            <a:ext cx="3616989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Any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register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= a, b, c, d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regs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 = </a:t>
            </a:r>
            <a:r>
              <a:rPr lang="cs-CZ" sz="20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memory</a:t>
            </a:r>
            <a:r>
              <a:rPr lang="cs-CZ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operand</a:t>
            </a:r>
            <a:endParaRPr lang="cs-CZ" sz="2000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f =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floating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point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reg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immediate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anything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7198" y="5933592"/>
            <a:ext cx="3313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Explicit </a:t>
            </a:r>
            <a:r>
              <a:rPr lang="en-US" dirty="0" smtClean="0"/>
              <a:t>Register codes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27943" y="5920351"/>
            <a:ext cx="3313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Other </a:t>
            </a:r>
            <a:r>
              <a:rPr lang="en-US" dirty="0" smtClean="0"/>
              <a:t>Operand codes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59992" y="6155703"/>
            <a:ext cx="3625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And many more….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58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1543937"/>
            <a:ext cx="3780202" cy="28007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err="1"/>
              <a:t>i</a:t>
            </a:r>
            <a:r>
              <a:rPr lang="en-US" sz="1600" dirty="0" err="1" smtClean="0"/>
              <a:t>nt</a:t>
            </a:r>
            <a:r>
              <a:rPr lang="en-US" sz="1600" dirty="0" smtClean="0"/>
              <a:t> foo(</a:t>
            </a:r>
            <a:r>
              <a:rPr lang="en-US" sz="1600" dirty="0" err="1" smtClean="0"/>
              <a:t>int</a:t>
            </a:r>
            <a:r>
              <a:rPr lang="en-US" sz="1600" dirty="0" smtClean="0"/>
              <a:t> arg1, char * arg2) { </a:t>
            </a:r>
            <a:endParaRPr lang="en-US" sz="1600" dirty="0"/>
          </a:p>
          <a:p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/>
              <a:t>a=10, b</a:t>
            </a:r>
            <a:r>
              <a:rPr lang="en-US" sz="1600" dirty="0" smtClean="0"/>
              <a:t>;</a:t>
            </a:r>
          </a:p>
          <a:p>
            <a:endParaRPr lang="en-US" sz="1600" dirty="0"/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asm</a:t>
            </a:r>
            <a:r>
              <a:rPr lang="en-US" sz="1600" dirty="0" smtClean="0"/>
              <a:t> </a:t>
            </a:r>
            <a:r>
              <a:rPr lang="en-US" sz="1600" dirty="0"/>
              <a:t>("</a:t>
            </a:r>
            <a:r>
              <a:rPr lang="en-US" sz="1600" dirty="0" err="1"/>
              <a:t>movl</a:t>
            </a:r>
            <a:r>
              <a:rPr lang="en-US" sz="1600" dirty="0"/>
              <a:t> %1, %%</a:t>
            </a:r>
            <a:r>
              <a:rPr lang="en-US" sz="1600" dirty="0" err="1" smtClean="0"/>
              <a:t>ecx</a:t>
            </a:r>
            <a:r>
              <a:rPr lang="en-US" sz="1600" dirty="0" smtClean="0"/>
              <a:t>;\n“</a:t>
            </a:r>
            <a:endParaRPr lang="en-US" sz="1600" dirty="0"/>
          </a:p>
          <a:p>
            <a:r>
              <a:rPr lang="en-US" sz="1600" dirty="0"/>
              <a:t>              </a:t>
            </a:r>
            <a:r>
              <a:rPr lang="en-US" sz="1600" dirty="0" smtClean="0"/>
              <a:t>“</a:t>
            </a:r>
            <a:r>
              <a:rPr lang="en-US" sz="1600" dirty="0" err="1" smtClean="0"/>
              <a:t>movl</a:t>
            </a:r>
            <a:r>
              <a:rPr lang="en-US" sz="1600" dirty="0" smtClean="0"/>
              <a:t> </a:t>
            </a:r>
            <a:r>
              <a:rPr lang="en-US" sz="1600" dirty="0"/>
              <a:t>%%</a:t>
            </a:r>
            <a:r>
              <a:rPr lang="en-US" sz="1600" dirty="0" err="1" smtClean="0"/>
              <a:t>ecx</a:t>
            </a:r>
            <a:r>
              <a:rPr lang="en-US" sz="1600" dirty="0"/>
              <a:t>, %0</a:t>
            </a:r>
            <a:r>
              <a:rPr lang="en-US" sz="1600" dirty="0" smtClean="0"/>
              <a:t>;\n"</a:t>
            </a:r>
            <a:endParaRPr lang="en-US" sz="1600" dirty="0"/>
          </a:p>
          <a:p>
            <a:r>
              <a:rPr lang="en-US" sz="1600" dirty="0"/>
              <a:t>             </a:t>
            </a:r>
            <a:r>
              <a:rPr lang="en-US" sz="1600" dirty="0" smtClean="0"/>
              <a:t>: ”=b"</a:t>
            </a:r>
            <a:r>
              <a:rPr lang="en-US" sz="1600" dirty="0"/>
              <a:t>(b)    </a:t>
            </a:r>
            <a:r>
              <a:rPr lang="en-US" sz="1600" dirty="0" smtClean="0"/>
              <a:t>                       </a:t>
            </a:r>
            <a:r>
              <a:rPr lang="en-US" sz="1600" dirty="0"/>
              <a:t>/* output */</a:t>
            </a:r>
          </a:p>
          <a:p>
            <a:r>
              <a:rPr lang="en-US" sz="1600" dirty="0" smtClean="0"/>
              <a:t>             : “a"</a:t>
            </a:r>
            <a:r>
              <a:rPr lang="en-US" sz="1600" dirty="0"/>
              <a:t>(a)      </a:t>
            </a:r>
            <a:r>
              <a:rPr lang="en-US" sz="1600" dirty="0" smtClean="0"/>
              <a:t>                       </a:t>
            </a:r>
            <a:r>
              <a:rPr lang="en-US" sz="1600" dirty="0"/>
              <a:t>/* input </a:t>
            </a:r>
            <a:r>
              <a:rPr lang="en-US" sz="1600" dirty="0" smtClean="0"/>
              <a:t>   */</a:t>
            </a:r>
          </a:p>
          <a:p>
            <a:r>
              <a:rPr lang="en-US" sz="1600" dirty="0" smtClean="0"/>
              <a:t>	: )</a:t>
            </a:r>
            <a:r>
              <a:rPr lang="en-US" sz="1600" dirty="0"/>
              <a:t>; 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    return 0;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8471" y="4434317"/>
            <a:ext cx="346901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What does this do?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1840" y="1470689"/>
            <a:ext cx="4610749" cy="46474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k-SK" sz="1600" dirty="0">
                <a:solidFill>
                  <a:srgbClr val="FF0000"/>
                </a:solidFill>
              </a:rPr>
              <a:t>0000000000000107 &lt;foo&gt;:</a:t>
            </a:r>
          </a:p>
          <a:p>
            <a:r>
              <a:rPr lang="sk-SK" sz="1600" dirty="0">
                <a:solidFill>
                  <a:srgbClr val="FF0000"/>
                </a:solidFill>
              </a:rPr>
              <a:t> 107:   55                      push   %rbp</a:t>
            </a:r>
          </a:p>
          <a:p>
            <a:r>
              <a:rPr lang="sk-SK" sz="1600" dirty="0">
                <a:solidFill>
                  <a:srgbClr val="FF0000"/>
                </a:solidFill>
              </a:rPr>
              <a:t> 108:   48 89 e5                mov    %rsp,%rbp</a:t>
            </a:r>
          </a:p>
          <a:p>
            <a:r>
              <a:rPr lang="sk-SK" sz="1600" dirty="0">
                <a:solidFill>
                  <a:srgbClr val="FF0000"/>
                </a:solidFill>
              </a:rPr>
              <a:t> 10b:   53                      push   %rbx</a:t>
            </a:r>
          </a:p>
          <a:p>
            <a:r>
              <a:rPr lang="sk-SK" sz="1600" dirty="0">
                <a:solidFill>
                  <a:srgbClr val="FF0000"/>
                </a:solidFill>
              </a:rPr>
              <a:t> 10c:   89 7d e4                mov    %edi,-0x1c(%rbp)</a:t>
            </a:r>
          </a:p>
          <a:p>
            <a:r>
              <a:rPr lang="sk-SK" sz="1600" dirty="0">
                <a:solidFill>
                  <a:srgbClr val="FF0000"/>
                </a:solidFill>
              </a:rPr>
              <a:t> 10f:   48 89 75 d8             mov    %rsi,-0x28(%rbp)</a:t>
            </a:r>
          </a:p>
          <a:p>
            <a:r>
              <a:rPr lang="sk-SK" sz="1600" dirty="0">
                <a:solidFill>
                  <a:srgbClr val="FF0000"/>
                </a:solidFill>
              </a:rPr>
              <a:t> 113:   c7 45 f0 0a 00 00 00    movl   $0xa,-0x10(%rbp)</a:t>
            </a:r>
          </a:p>
          <a:p>
            <a:r>
              <a:rPr lang="sk-SK" sz="1600" dirty="0"/>
              <a:t> 11a:   8b 45 f0                mov    -0x10(%rbp),%eax</a:t>
            </a:r>
          </a:p>
          <a:p>
            <a:r>
              <a:rPr lang="sk-SK" sz="1600" dirty="0">
                <a:solidFill>
                  <a:srgbClr val="0000FF"/>
                </a:solidFill>
              </a:rPr>
              <a:t> 11d:   89 c1                   mov    %eax,%ecx</a:t>
            </a:r>
          </a:p>
          <a:p>
            <a:r>
              <a:rPr lang="sk-SK" sz="1600" dirty="0">
                <a:solidFill>
                  <a:srgbClr val="0000FF"/>
                </a:solidFill>
              </a:rPr>
              <a:t> 11f:   89 cb                   mov    %ecx,%ebx</a:t>
            </a:r>
          </a:p>
          <a:p>
            <a:r>
              <a:rPr lang="sk-SK" sz="1600" dirty="0"/>
              <a:t> 121:   89 d8                   mov    %ebx,%eax</a:t>
            </a:r>
          </a:p>
          <a:p>
            <a:r>
              <a:rPr lang="sk-SK" sz="1600" dirty="0"/>
              <a:t> 123:   89 45 f4                mov    %eax,-0xc(%rbp)</a:t>
            </a:r>
          </a:p>
          <a:p>
            <a:r>
              <a:rPr lang="sk-SK" sz="1600" dirty="0">
                <a:solidFill>
                  <a:srgbClr val="FF0000"/>
                </a:solidFill>
              </a:rPr>
              <a:t> 126:   b8 00 00 00 00          mov    $0x0,%eax</a:t>
            </a:r>
          </a:p>
          <a:p>
            <a:r>
              <a:rPr lang="sk-SK" sz="1600" dirty="0">
                <a:solidFill>
                  <a:srgbClr val="FF0000"/>
                </a:solidFill>
              </a:rPr>
              <a:t> 12b:   5b                      pop    %rbx</a:t>
            </a:r>
          </a:p>
          <a:p>
            <a:r>
              <a:rPr lang="sk-SK" sz="1600" dirty="0">
                <a:solidFill>
                  <a:srgbClr val="FF0000"/>
                </a:solidFill>
              </a:rPr>
              <a:t> 12c:   c9                      leaveq </a:t>
            </a:r>
          </a:p>
          <a:p>
            <a:r>
              <a:rPr lang="sk-SK" sz="1600" dirty="0">
                <a:solidFill>
                  <a:srgbClr val="FF0000"/>
                </a:solidFill>
              </a:rPr>
              <a:t> 12d:   c3                      retq   </a:t>
            </a:r>
          </a:p>
          <a:p>
            <a:endParaRPr lang="sk-SK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2206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X86 can also use memory (SIB, </a:t>
            </a:r>
            <a:r>
              <a:rPr lang="en-US" dirty="0" err="1" smtClean="0">
                <a:solidFill>
                  <a:srgbClr val="0000FF"/>
                </a:solidFill>
              </a:rPr>
              <a:t>etc</a:t>
            </a:r>
            <a:r>
              <a:rPr lang="en-US" dirty="0" smtClean="0">
                <a:solidFill>
                  <a:srgbClr val="0000FF"/>
                </a:solidFill>
              </a:rPr>
              <a:t>) operands</a:t>
            </a:r>
          </a:p>
          <a:p>
            <a:pPr lvl="1"/>
            <a:r>
              <a:rPr lang="en-US" dirty="0" smtClean="0"/>
              <a:t>“m” operand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7030" y="3103237"/>
            <a:ext cx="4779019" cy="31393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0000000000000107 &lt;foo&gt;: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0:   </a:t>
            </a:r>
            <a:r>
              <a:rPr lang="en-US" dirty="0" smtClean="0">
                <a:solidFill>
                  <a:srgbClr val="FF0000"/>
                </a:solidFill>
              </a:rPr>
              <a:t>55                      push   %</a:t>
            </a:r>
            <a:r>
              <a:rPr lang="en-US" dirty="0" err="1" smtClean="0">
                <a:solidFill>
                  <a:srgbClr val="FF0000"/>
                </a:solidFill>
              </a:rPr>
              <a:t>rbp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1:   </a:t>
            </a:r>
            <a:r>
              <a:rPr lang="en-US" dirty="0" smtClean="0">
                <a:solidFill>
                  <a:srgbClr val="FF0000"/>
                </a:solidFill>
              </a:rPr>
              <a:t>48 89 e5                </a:t>
            </a:r>
            <a:r>
              <a:rPr lang="en-US" dirty="0" err="1" smtClean="0">
                <a:solidFill>
                  <a:srgbClr val="FF0000"/>
                </a:solidFill>
              </a:rPr>
              <a:t>mov</a:t>
            </a:r>
            <a:r>
              <a:rPr lang="en-US" dirty="0" smtClean="0">
                <a:solidFill>
                  <a:srgbClr val="FF0000"/>
                </a:solidFill>
              </a:rPr>
              <a:t>    %</a:t>
            </a:r>
            <a:r>
              <a:rPr lang="en-US" dirty="0" err="1" smtClean="0">
                <a:solidFill>
                  <a:srgbClr val="FF0000"/>
                </a:solidFill>
              </a:rPr>
              <a:t>rsp</a:t>
            </a:r>
            <a:r>
              <a:rPr lang="en-US" dirty="0" smtClean="0">
                <a:solidFill>
                  <a:srgbClr val="FF0000"/>
                </a:solidFill>
              </a:rPr>
              <a:t>,%</a:t>
            </a:r>
            <a:r>
              <a:rPr lang="en-US" dirty="0" err="1" smtClean="0">
                <a:solidFill>
                  <a:srgbClr val="FF0000"/>
                </a:solidFill>
              </a:rPr>
              <a:t>rbp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:   89 7d </a:t>
            </a:r>
            <a:r>
              <a:rPr lang="en-US" dirty="0" err="1">
                <a:solidFill>
                  <a:srgbClr val="FF0000"/>
                </a:solidFill>
              </a:rPr>
              <a:t>ec</a:t>
            </a:r>
            <a:r>
              <a:rPr lang="en-US" dirty="0">
                <a:solidFill>
                  <a:srgbClr val="FF0000"/>
                </a:solidFill>
              </a:rPr>
              <a:t>                </a:t>
            </a:r>
            <a:r>
              <a:rPr lang="en-US" dirty="0" err="1">
                <a:solidFill>
                  <a:srgbClr val="FF0000"/>
                </a:solidFill>
              </a:rPr>
              <a:t>mov</a:t>
            </a:r>
            <a:r>
              <a:rPr lang="en-US" dirty="0">
                <a:solidFill>
                  <a:srgbClr val="FF0000"/>
                </a:solidFill>
              </a:rPr>
              <a:t>    %edi,-0x14(%</a:t>
            </a:r>
            <a:r>
              <a:rPr lang="en-US" dirty="0" err="1">
                <a:solidFill>
                  <a:srgbClr val="FF0000"/>
                </a:solidFill>
              </a:rPr>
              <a:t>rbp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7</a:t>
            </a:r>
            <a:r>
              <a:rPr lang="en-US" dirty="0">
                <a:solidFill>
                  <a:srgbClr val="FF0000"/>
                </a:solidFill>
              </a:rPr>
              <a:t>:   48 89 75 e0             </a:t>
            </a:r>
            <a:r>
              <a:rPr lang="en-US" dirty="0" err="1">
                <a:solidFill>
                  <a:srgbClr val="FF0000"/>
                </a:solidFill>
              </a:rPr>
              <a:t>mov</a:t>
            </a:r>
            <a:r>
              <a:rPr lang="en-US" dirty="0">
                <a:solidFill>
                  <a:srgbClr val="FF0000"/>
                </a:solidFill>
              </a:rPr>
              <a:t>    %rsi,-0x20(%</a:t>
            </a:r>
            <a:r>
              <a:rPr lang="en-US" dirty="0" err="1">
                <a:solidFill>
                  <a:srgbClr val="FF0000"/>
                </a:solidFill>
              </a:rPr>
              <a:t>rbp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:   c7 45 fc 0a 00 00 00    </a:t>
            </a:r>
            <a:r>
              <a:rPr lang="en-US" dirty="0" err="1">
                <a:solidFill>
                  <a:srgbClr val="FF0000"/>
                </a:solidFill>
              </a:rPr>
              <a:t>movl</a:t>
            </a:r>
            <a:r>
              <a:rPr lang="en-US" dirty="0">
                <a:solidFill>
                  <a:srgbClr val="FF0000"/>
                </a:solidFill>
              </a:rPr>
              <a:t>   $0xa,-0x4(%</a:t>
            </a:r>
            <a:r>
              <a:rPr lang="en-US" dirty="0" err="1">
                <a:solidFill>
                  <a:srgbClr val="FF0000"/>
                </a:solidFill>
              </a:rPr>
              <a:t>rbp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12</a:t>
            </a:r>
            <a:r>
              <a:rPr lang="en-US" dirty="0">
                <a:solidFill>
                  <a:srgbClr val="00B050"/>
                </a:solidFill>
              </a:rPr>
              <a:t>:   8b 4d fc                </a:t>
            </a:r>
            <a:r>
              <a:rPr lang="en-US" dirty="0" err="1">
                <a:solidFill>
                  <a:srgbClr val="00B050"/>
                </a:solidFill>
              </a:rPr>
              <a:t>mov</a:t>
            </a:r>
            <a:r>
              <a:rPr lang="en-US" dirty="0">
                <a:solidFill>
                  <a:srgbClr val="00B050"/>
                </a:solidFill>
              </a:rPr>
              <a:t>    -0x4(%</a:t>
            </a:r>
            <a:r>
              <a:rPr lang="en-US" dirty="0" err="1">
                <a:solidFill>
                  <a:srgbClr val="00B050"/>
                </a:solidFill>
              </a:rPr>
              <a:t>rbp</a:t>
            </a:r>
            <a:r>
              <a:rPr lang="en-US" dirty="0">
                <a:solidFill>
                  <a:srgbClr val="00B050"/>
                </a:solidFill>
              </a:rPr>
              <a:t>),%</a:t>
            </a:r>
            <a:r>
              <a:rPr lang="en-US" dirty="0" err="1">
                <a:solidFill>
                  <a:srgbClr val="00B050"/>
                </a:solidFill>
              </a:rPr>
              <a:t>ecx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15</a:t>
            </a:r>
            <a:r>
              <a:rPr lang="en-US" dirty="0">
                <a:solidFill>
                  <a:srgbClr val="00B050"/>
                </a:solidFill>
              </a:rPr>
              <a:t>:   89 4d f8                </a:t>
            </a:r>
            <a:r>
              <a:rPr lang="en-US" dirty="0" err="1">
                <a:solidFill>
                  <a:srgbClr val="00B050"/>
                </a:solidFill>
              </a:rPr>
              <a:t>mov</a:t>
            </a:r>
            <a:r>
              <a:rPr lang="en-US" dirty="0">
                <a:solidFill>
                  <a:srgbClr val="00B050"/>
                </a:solidFill>
              </a:rPr>
              <a:t>    %ecx,-0x8(%</a:t>
            </a:r>
            <a:r>
              <a:rPr lang="en-US" dirty="0" err="1">
                <a:solidFill>
                  <a:srgbClr val="00B050"/>
                </a:solidFill>
              </a:rPr>
              <a:t>rbp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18:   </a:t>
            </a:r>
            <a:r>
              <a:rPr lang="en-US" dirty="0" smtClean="0">
                <a:solidFill>
                  <a:srgbClr val="FF0000"/>
                </a:solidFill>
              </a:rPr>
              <a:t>b8 00 00 00 00          </a:t>
            </a:r>
            <a:r>
              <a:rPr lang="en-US" dirty="0" err="1" smtClean="0">
                <a:solidFill>
                  <a:srgbClr val="FF0000"/>
                </a:solidFill>
              </a:rPr>
              <a:t>mov</a:t>
            </a:r>
            <a:r>
              <a:rPr lang="en-US" dirty="0" smtClean="0">
                <a:solidFill>
                  <a:srgbClr val="FF0000"/>
                </a:solidFill>
              </a:rPr>
              <a:t>    $0x0,%eax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1d</a:t>
            </a:r>
            <a:r>
              <a:rPr lang="en-US" dirty="0" smtClean="0">
                <a:solidFill>
                  <a:srgbClr val="FF0000"/>
                </a:solidFill>
              </a:rPr>
              <a:t>:   </a:t>
            </a:r>
            <a:r>
              <a:rPr lang="en-US" dirty="0" smtClean="0">
                <a:solidFill>
                  <a:srgbClr val="FF0000"/>
                </a:solidFill>
              </a:rPr>
              <a:t>c9                      </a:t>
            </a:r>
            <a:r>
              <a:rPr lang="en-US" dirty="0" err="1" smtClean="0">
                <a:solidFill>
                  <a:srgbClr val="FF0000"/>
                </a:solidFill>
              </a:rPr>
              <a:t>leaveq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1e</a:t>
            </a:r>
            <a:r>
              <a:rPr lang="en-US" dirty="0" smtClean="0">
                <a:solidFill>
                  <a:srgbClr val="FF0000"/>
                </a:solidFill>
              </a:rPr>
              <a:t>:   </a:t>
            </a:r>
            <a:r>
              <a:rPr lang="en-US" dirty="0" smtClean="0">
                <a:solidFill>
                  <a:srgbClr val="FF0000"/>
                </a:solidFill>
              </a:rPr>
              <a:t>c3                      </a:t>
            </a:r>
            <a:r>
              <a:rPr lang="en-US" dirty="0" err="1" smtClean="0">
                <a:solidFill>
                  <a:srgbClr val="FF0000"/>
                </a:solidFill>
              </a:rPr>
              <a:t>retq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28" y="3440364"/>
            <a:ext cx="3621504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foo(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arg1, char * arg2)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a=10, b;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asm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%1, %%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;\n"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%%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%0;\n"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: "=m"(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b)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 "m"(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: ); 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683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ABI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System Calls</a:t>
            </a:r>
          </a:p>
          <a:p>
            <a:pPr lvl="1"/>
            <a:r>
              <a:rPr lang="en-US" dirty="0" smtClean="0"/>
              <a:t>Everything distills into a system call</a:t>
            </a:r>
          </a:p>
          <a:p>
            <a:pPr lvl="2"/>
            <a:r>
              <a:rPr lang="en-US" dirty="0" smtClean="0"/>
              <a:t>/sys, /</a:t>
            </a:r>
            <a:r>
              <a:rPr lang="en-US" dirty="0" err="1" smtClean="0"/>
              <a:t>dev</a:t>
            </a:r>
            <a:r>
              <a:rPr lang="en-US" dirty="0" smtClean="0"/>
              <a:t>, /</a:t>
            </a:r>
            <a:r>
              <a:rPr lang="en-US" dirty="0" err="1" smtClean="0"/>
              <a:t>proc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read() &amp; write() </a:t>
            </a:r>
            <a:r>
              <a:rPr lang="en-US" dirty="0" err="1" smtClean="0">
                <a:sym typeface="Wingdings" pitchFamily="2" charset="2"/>
              </a:rPr>
              <a:t>syscalls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What is a system call?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Special purpose function call</a:t>
            </a:r>
          </a:p>
          <a:p>
            <a:pPr lvl="2"/>
            <a:r>
              <a:rPr lang="en-US" dirty="0" smtClean="0"/>
              <a:t>Elevates privilege</a:t>
            </a:r>
          </a:p>
          <a:p>
            <a:pPr lvl="2"/>
            <a:r>
              <a:rPr lang="en-US" dirty="0" smtClean="0"/>
              <a:t>Executes function in kernel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But what is a function call?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3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Input/output operands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028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Sometimes input and output operands are the same variable</a:t>
            </a:r>
          </a:p>
          <a:p>
            <a:pPr lvl="1"/>
            <a:r>
              <a:rPr lang="en-US" dirty="0" smtClean="0"/>
              <a:t>Transform input variable in some way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77479" y="3004256"/>
            <a:ext cx="4973216" cy="36933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0000000000000107 &lt;foo&gt;: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0:   </a:t>
            </a:r>
            <a:r>
              <a:rPr lang="en-US" dirty="0" smtClean="0">
                <a:solidFill>
                  <a:srgbClr val="FF0000"/>
                </a:solidFill>
              </a:rPr>
              <a:t>55                      push   %</a:t>
            </a:r>
            <a:r>
              <a:rPr lang="en-US" dirty="0" err="1" smtClean="0">
                <a:solidFill>
                  <a:srgbClr val="FF0000"/>
                </a:solidFill>
              </a:rPr>
              <a:t>rbp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1:   </a:t>
            </a:r>
            <a:r>
              <a:rPr lang="en-US" dirty="0" smtClean="0">
                <a:solidFill>
                  <a:srgbClr val="FF0000"/>
                </a:solidFill>
              </a:rPr>
              <a:t>48 89 e5                </a:t>
            </a:r>
            <a:r>
              <a:rPr lang="en-US" dirty="0" err="1" smtClean="0">
                <a:solidFill>
                  <a:srgbClr val="FF0000"/>
                </a:solidFill>
              </a:rPr>
              <a:t>mov</a:t>
            </a:r>
            <a:r>
              <a:rPr lang="en-US" dirty="0" smtClean="0">
                <a:solidFill>
                  <a:srgbClr val="FF0000"/>
                </a:solidFill>
              </a:rPr>
              <a:t>    %</a:t>
            </a:r>
            <a:r>
              <a:rPr lang="en-US" dirty="0" err="1" smtClean="0">
                <a:solidFill>
                  <a:srgbClr val="FF0000"/>
                </a:solidFill>
              </a:rPr>
              <a:t>rsp</a:t>
            </a:r>
            <a:r>
              <a:rPr lang="en-US" dirty="0" smtClean="0">
                <a:solidFill>
                  <a:srgbClr val="FF0000"/>
                </a:solidFill>
              </a:rPr>
              <a:t>,%</a:t>
            </a:r>
            <a:r>
              <a:rPr lang="en-US" dirty="0" err="1" smtClean="0">
                <a:solidFill>
                  <a:srgbClr val="FF0000"/>
                </a:solidFill>
              </a:rPr>
              <a:t>rbp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:   89 7d </a:t>
            </a:r>
            <a:r>
              <a:rPr lang="en-US" dirty="0" err="1">
                <a:solidFill>
                  <a:srgbClr val="FF0000"/>
                </a:solidFill>
              </a:rPr>
              <a:t>ec</a:t>
            </a:r>
            <a:r>
              <a:rPr lang="en-US" dirty="0">
                <a:solidFill>
                  <a:srgbClr val="FF0000"/>
                </a:solidFill>
              </a:rPr>
              <a:t>                </a:t>
            </a:r>
            <a:r>
              <a:rPr lang="en-US" dirty="0" err="1">
                <a:solidFill>
                  <a:srgbClr val="FF0000"/>
                </a:solidFill>
              </a:rPr>
              <a:t>mov</a:t>
            </a:r>
            <a:r>
              <a:rPr lang="en-US" dirty="0">
                <a:solidFill>
                  <a:srgbClr val="FF0000"/>
                </a:solidFill>
              </a:rPr>
              <a:t>    %edi,-0x14(%</a:t>
            </a:r>
            <a:r>
              <a:rPr lang="en-US" dirty="0" err="1">
                <a:solidFill>
                  <a:srgbClr val="FF0000"/>
                </a:solidFill>
              </a:rPr>
              <a:t>rbp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7</a:t>
            </a:r>
            <a:r>
              <a:rPr lang="en-US" dirty="0">
                <a:solidFill>
                  <a:srgbClr val="FF0000"/>
                </a:solidFill>
              </a:rPr>
              <a:t>:   48 89 75 e0             </a:t>
            </a:r>
            <a:r>
              <a:rPr lang="en-US" dirty="0" err="1">
                <a:solidFill>
                  <a:srgbClr val="FF0000"/>
                </a:solidFill>
              </a:rPr>
              <a:t>mov</a:t>
            </a:r>
            <a:r>
              <a:rPr lang="en-US" dirty="0">
                <a:solidFill>
                  <a:srgbClr val="FF0000"/>
                </a:solidFill>
              </a:rPr>
              <a:t>    %rsi,-0x20(%</a:t>
            </a:r>
            <a:r>
              <a:rPr lang="en-US" dirty="0" err="1">
                <a:solidFill>
                  <a:srgbClr val="FF0000"/>
                </a:solidFill>
              </a:rPr>
              <a:t>rbp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:   c7 45 fc 0a 00 00 00    </a:t>
            </a:r>
            <a:r>
              <a:rPr lang="en-US" dirty="0" err="1">
                <a:solidFill>
                  <a:srgbClr val="FF0000"/>
                </a:solidFill>
              </a:rPr>
              <a:t>movl</a:t>
            </a:r>
            <a:r>
              <a:rPr lang="en-US" dirty="0">
                <a:solidFill>
                  <a:srgbClr val="FF0000"/>
                </a:solidFill>
              </a:rPr>
              <a:t>   $0xa,-</a:t>
            </a:r>
            <a:r>
              <a:rPr lang="en-US" dirty="0" smtClean="0">
                <a:solidFill>
                  <a:srgbClr val="FF0000"/>
                </a:solidFill>
              </a:rPr>
              <a:t>0x8(%</a:t>
            </a:r>
            <a:r>
              <a:rPr lang="en-US" dirty="0" err="1">
                <a:solidFill>
                  <a:srgbClr val="FF0000"/>
                </a:solidFill>
              </a:rPr>
              <a:t>rbp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12</a:t>
            </a:r>
            <a:r>
              <a:rPr lang="en-US" dirty="0">
                <a:solidFill>
                  <a:srgbClr val="FF0000"/>
                </a:solidFill>
              </a:rPr>
              <a:t>:   c7 45 fc 05 00 00 00    </a:t>
            </a:r>
            <a:r>
              <a:rPr lang="en-US" dirty="0" err="1">
                <a:solidFill>
                  <a:srgbClr val="FF0000"/>
                </a:solidFill>
              </a:rPr>
              <a:t>movl</a:t>
            </a:r>
            <a:r>
              <a:rPr lang="en-US" dirty="0">
                <a:solidFill>
                  <a:srgbClr val="FF0000"/>
                </a:solidFill>
              </a:rPr>
              <a:t>   $0x5,-0x4(%</a:t>
            </a:r>
            <a:r>
              <a:rPr lang="en-US" dirty="0" err="1">
                <a:solidFill>
                  <a:srgbClr val="FF0000"/>
                </a:solidFill>
              </a:rPr>
              <a:t>rbp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19</a:t>
            </a:r>
            <a:r>
              <a:rPr lang="en-US" dirty="0">
                <a:solidFill>
                  <a:srgbClr val="00B050"/>
                </a:solidFill>
              </a:rPr>
              <a:t>:   8b 45 fc                </a:t>
            </a:r>
            <a:r>
              <a:rPr lang="en-US" dirty="0" err="1">
                <a:solidFill>
                  <a:srgbClr val="00B050"/>
                </a:solidFill>
              </a:rPr>
              <a:t>mov</a:t>
            </a:r>
            <a:r>
              <a:rPr lang="en-US" dirty="0">
                <a:solidFill>
                  <a:srgbClr val="00B050"/>
                </a:solidFill>
              </a:rPr>
              <a:t>    -0x4(%</a:t>
            </a:r>
            <a:r>
              <a:rPr lang="en-US" dirty="0" err="1">
                <a:solidFill>
                  <a:srgbClr val="00B050"/>
                </a:solidFill>
              </a:rPr>
              <a:t>rbp</a:t>
            </a:r>
            <a:r>
              <a:rPr lang="en-US" dirty="0">
                <a:solidFill>
                  <a:srgbClr val="00B050"/>
                </a:solidFill>
              </a:rPr>
              <a:t>),%</a:t>
            </a:r>
            <a:r>
              <a:rPr lang="en-US" dirty="0" err="1">
                <a:solidFill>
                  <a:srgbClr val="00B050"/>
                </a:solidFill>
              </a:rPr>
              <a:t>eax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1c</a:t>
            </a:r>
            <a:r>
              <a:rPr lang="en-US" dirty="0">
                <a:solidFill>
                  <a:srgbClr val="00B050"/>
                </a:solidFill>
              </a:rPr>
              <a:t>:   03 45 f8                add    -0x8(%</a:t>
            </a:r>
            <a:r>
              <a:rPr lang="en-US" dirty="0" err="1">
                <a:solidFill>
                  <a:srgbClr val="00B050"/>
                </a:solidFill>
              </a:rPr>
              <a:t>rbp</a:t>
            </a:r>
            <a:r>
              <a:rPr lang="en-US" dirty="0">
                <a:solidFill>
                  <a:srgbClr val="00B050"/>
                </a:solidFill>
              </a:rPr>
              <a:t>),%</a:t>
            </a:r>
            <a:r>
              <a:rPr lang="en-US" dirty="0" err="1">
                <a:solidFill>
                  <a:srgbClr val="00B050"/>
                </a:solidFill>
              </a:rPr>
              <a:t>eax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1f</a:t>
            </a:r>
            <a:r>
              <a:rPr lang="en-US" dirty="0">
                <a:solidFill>
                  <a:srgbClr val="00B050"/>
                </a:solidFill>
              </a:rPr>
              <a:t>:   89 45 fc                </a:t>
            </a:r>
            <a:r>
              <a:rPr lang="en-US" dirty="0" err="1">
                <a:solidFill>
                  <a:srgbClr val="00B050"/>
                </a:solidFill>
              </a:rPr>
              <a:t>mov</a:t>
            </a:r>
            <a:r>
              <a:rPr lang="en-US" dirty="0">
                <a:solidFill>
                  <a:srgbClr val="00B050"/>
                </a:solidFill>
              </a:rPr>
              <a:t>    %eax,-0x4(%</a:t>
            </a:r>
            <a:r>
              <a:rPr lang="en-US" dirty="0" err="1">
                <a:solidFill>
                  <a:srgbClr val="00B050"/>
                </a:solidFill>
              </a:rPr>
              <a:t>rbp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22:   </a:t>
            </a:r>
            <a:r>
              <a:rPr lang="en-US" dirty="0" smtClean="0">
                <a:solidFill>
                  <a:srgbClr val="FF0000"/>
                </a:solidFill>
              </a:rPr>
              <a:t>b8 00 00 00 00          </a:t>
            </a:r>
            <a:r>
              <a:rPr lang="en-US" dirty="0" err="1" smtClean="0">
                <a:solidFill>
                  <a:srgbClr val="FF0000"/>
                </a:solidFill>
              </a:rPr>
              <a:t>mov</a:t>
            </a:r>
            <a:r>
              <a:rPr lang="en-US" dirty="0" smtClean="0">
                <a:solidFill>
                  <a:srgbClr val="FF0000"/>
                </a:solidFill>
              </a:rPr>
              <a:t>    $0x0,%eax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27</a:t>
            </a:r>
            <a:r>
              <a:rPr lang="en-US" dirty="0" smtClean="0">
                <a:solidFill>
                  <a:srgbClr val="FF0000"/>
                </a:solidFill>
              </a:rPr>
              <a:t>:   </a:t>
            </a:r>
            <a:r>
              <a:rPr lang="en-US" dirty="0" smtClean="0">
                <a:solidFill>
                  <a:srgbClr val="FF0000"/>
                </a:solidFill>
              </a:rPr>
              <a:t>c9                      </a:t>
            </a:r>
            <a:r>
              <a:rPr lang="en-US" dirty="0" err="1" smtClean="0">
                <a:solidFill>
                  <a:srgbClr val="FF0000"/>
                </a:solidFill>
              </a:rPr>
              <a:t>leaveq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28</a:t>
            </a:r>
            <a:r>
              <a:rPr lang="en-US" dirty="0" smtClean="0">
                <a:solidFill>
                  <a:srgbClr val="FF0000"/>
                </a:solidFill>
              </a:rPr>
              <a:t>:   </a:t>
            </a:r>
            <a:r>
              <a:rPr lang="en-US" dirty="0" smtClean="0">
                <a:solidFill>
                  <a:srgbClr val="FF0000"/>
                </a:solidFill>
              </a:rPr>
              <a:t>c3                      </a:t>
            </a:r>
            <a:r>
              <a:rPr lang="en-US" dirty="0" err="1" smtClean="0">
                <a:solidFill>
                  <a:srgbClr val="FF0000"/>
                </a:solidFill>
              </a:rPr>
              <a:t>retq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627" y="3005281"/>
            <a:ext cx="3621504" cy="2462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foo(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arg1, char * arg2)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a=10,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b=5;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asm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%1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%0;\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>
                <a:latin typeface="Courier New" pitchFamily="49" charset="0"/>
                <a:cs typeface="Courier New" pitchFamily="49" charset="0"/>
              </a:rPr>
              <a:t>	 : "=r"(b)</a:t>
            </a:r>
          </a:p>
          <a:p>
            <a:r>
              <a:rPr lang="pt-BR" sz="1400" dirty="0">
                <a:latin typeface="Courier New" pitchFamily="49" charset="0"/>
                <a:cs typeface="Courier New" pitchFamily="49" charset="0"/>
              </a:rPr>
              <a:t>	 : "m"(a), "0"(b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9164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Input/output </a:t>
            </a:r>
            <a:r>
              <a:rPr lang="en-US" dirty="0" smtClean="0"/>
              <a:t>operands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028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Input/output operands can also be specified with “+”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7479" y="3004256"/>
            <a:ext cx="4973216" cy="36933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0000000000000107 &lt;foo&gt;: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0:   </a:t>
            </a:r>
            <a:r>
              <a:rPr lang="en-US" dirty="0" smtClean="0">
                <a:solidFill>
                  <a:srgbClr val="FF0000"/>
                </a:solidFill>
              </a:rPr>
              <a:t>55                      push   %</a:t>
            </a:r>
            <a:r>
              <a:rPr lang="en-US" dirty="0" err="1" smtClean="0">
                <a:solidFill>
                  <a:srgbClr val="FF0000"/>
                </a:solidFill>
              </a:rPr>
              <a:t>rbp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1:   </a:t>
            </a:r>
            <a:r>
              <a:rPr lang="en-US" dirty="0" smtClean="0">
                <a:solidFill>
                  <a:srgbClr val="FF0000"/>
                </a:solidFill>
              </a:rPr>
              <a:t>48 89 e5                </a:t>
            </a:r>
            <a:r>
              <a:rPr lang="en-US" dirty="0" err="1" smtClean="0">
                <a:solidFill>
                  <a:srgbClr val="FF0000"/>
                </a:solidFill>
              </a:rPr>
              <a:t>mov</a:t>
            </a:r>
            <a:r>
              <a:rPr lang="en-US" dirty="0" smtClean="0">
                <a:solidFill>
                  <a:srgbClr val="FF0000"/>
                </a:solidFill>
              </a:rPr>
              <a:t>    %</a:t>
            </a:r>
            <a:r>
              <a:rPr lang="en-US" dirty="0" err="1" smtClean="0">
                <a:solidFill>
                  <a:srgbClr val="FF0000"/>
                </a:solidFill>
              </a:rPr>
              <a:t>rsp</a:t>
            </a:r>
            <a:r>
              <a:rPr lang="en-US" dirty="0" smtClean="0">
                <a:solidFill>
                  <a:srgbClr val="FF0000"/>
                </a:solidFill>
              </a:rPr>
              <a:t>,%</a:t>
            </a:r>
            <a:r>
              <a:rPr lang="en-US" dirty="0" err="1" smtClean="0">
                <a:solidFill>
                  <a:srgbClr val="FF0000"/>
                </a:solidFill>
              </a:rPr>
              <a:t>rbp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:   89 7d </a:t>
            </a:r>
            <a:r>
              <a:rPr lang="en-US" dirty="0" err="1">
                <a:solidFill>
                  <a:srgbClr val="FF0000"/>
                </a:solidFill>
              </a:rPr>
              <a:t>ec</a:t>
            </a:r>
            <a:r>
              <a:rPr lang="en-US" dirty="0">
                <a:solidFill>
                  <a:srgbClr val="FF0000"/>
                </a:solidFill>
              </a:rPr>
              <a:t>                </a:t>
            </a:r>
            <a:r>
              <a:rPr lang="en-US" dirty="0" err="1">
                <a:solidFill>
                  <a:srgbClr val="FF0000"/>
                </a:solidFill>
              </a:rPr>
              <a:t>mov</a:t>
            </a:r>
            <a:r>
              <a:rPr lang="en-US" dirty="0">
                <a:solidFill>
                  <a:srgbClr val="FF0000"/>
                </a:solidFill>
              </a:rPr>
              <a:t>    %edi,-0x14(%</a:t>
            </a:r>
            <a:r>
              <a:rPr lang="en-US" dirty="0" err="1">
                <a:solidFill>
                  <a:srgbClr val="FF0000"/>
                </a:solidFill>
              </a:rPr>
              <a:t>rbp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7</a:t>
            </a:r>
            <a:r>
              <a:rPr lang="en-US" dirty="0">
                <a:solidFill>
                  <a:srgbClr val="FF0000"/>
                </a:solidFill>
              </a:rPr>
              <a:t>:   48 89 75 e0             </a:t>
            </a:r>
            <a:r>
              <a:rPr lang="en-US" dirty="0" err="1">
                <a:solidFill>
                  <a:srgbClr val="FF0000"/>
                </a:solidFill>
              </a:rPr>
              <a:t>mov</a:t>
            </a:r>
            <a:r>
              <a:rPr lang="en-US" dirty="0">
                <a:solidFill>
                  <a:srgbClr val="FF0000"/>
                </a:solidFill>
              </a:rPr>
              <a:t>    %rsi,-0x20(%</a:t>
            </a:r>
            <a:r>
              <a:rPr lang="en-US" dirty="0" err="1">
                <a:solidFill>
                  <a:srgbClr val="FF0000"/>
                </a:solidFill>
              </a:rPr>
              <a:t>rbp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:   c7 45 fc 0a 00 00 00    </a:t>
            </a:r>
            <a:r>
              <a:rPr lang="en-US" dirty="0" err="1">
                <a:solidFill>
                  <a:srgbClr val="FF0000"/>
                </a:solidFill>
              </a:rPr>
              <a:t>movl</a:t>
            </a:r>
            <a:r>
              <a:rPr lang="en-US" dirty="0">
                <a:solidFill>
                  <a:srgbClr val="FF0000"/>
                </a:solidFill>
              </a:rPr>
              <a:t>   $0xa,-</a:t>
            </a:r>
            <a:r>
              <a:rPr lang="en-US" dirty="0" smtClean="0">
                <a:solidFill>
                  <a:srgbClr val="FF0000"/>
                </a:solidFill>
              </a:rPr>
              <a:t>0x8(%</a:t>
            </a:r>
            <a:r>
              <a:rPr lang="en-US" dirty="0" err="1">
                <a:solidFill>
                  <a:srgbClr val="FF0000"/>
                </a:solidFill>
              </a:rPr>
              <a:t>rbp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12</a:t>
            </a:r>
            <a:r>
              <a:rPr lang="en-US" dirty="0">
                <a:solidFill>
                  <a:srgbClr val="FF0000"/>
                </a:solidFill>
              </a:rPr>
              <a:t>:   c7 45 fc 05 00 00 00    </a:t>
            </a:r>
            <a:r>
              <a:rPr lang="en-US" dirty="0" err="1">
                <a:solidFill>
                  <a:srgbClr val="FF0000"/>
                </a:solidFill>
              </a:rPr>
              <a:t>movl</a:t>
            </a:r>
            <a:r>
              <a:rPr lang="en-US" dirty="0">
                <a:solidFill>
                  <a:srgbClr val="FF0000"/>
                </a:solidFill>
              </a:rPr>
              <a:t>   $0x5,-0x4(%</a:t>
            </a:r>
            <a:r>
              <a:rPr lang="en-US" dirty="0" err="1">
                <a:solidFill>
                  <a:srgbClr val="FF0000"/>
                </a:solidFill>
              </a:rPr>
              <a:t>rbp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19</a:t>
            </a:r>
            <a:r>
              <a:rPr lang="en-US" dirty="0">
                <a:solidFill>
                  <a:srgbClr val="00B050"/>
                </a:solidFill>
              </a:rPr>
              <a:t>:   8b 45 fc                </a:t>
            </a:r>
            <a:r>
              <a:rPr lang="en-US" dirty="0" err="1">
                <a:solidFill>
                  <a:srgbClr val="00B050"/>
                </a:solidFill>
              </a:rPr>
              <a:t>mov</a:t>
            </a:r>
            <a:r>
              <a:rPr lang="en-US" dirty="0">
                <a:solidFill>
                  <a:srgbClr val="00B050"/>
                </a:solidFill>
              </a:rPr>
              <a:t>    -0x4(%</a:t>
            </a:r>
            <a:r>
              <a:rPr lang="en-US" dirty="0" err="1">
                <a:solidFill>
                  <a:srgbClr val="00B050"/>
                </a:solidFill>
              </a:rPr>
              <a:t>rbp</a:t>
            </a:r>
            <a:r>
              <a:rPr lang="en-US" dirty="0">
                <a:solidFill>
                  <a:srgbClr val="00B050"/>
                </a:solidFill>
              </a:rPr>
              <a:t>),%</a:t>
            </a:r>
            <a:r>
              <a:rPr lang="en-US" dirty="0" err="1">
                <a:solidFill>
                  <a:srgbClr val="00B050"/>
                </a:solidFill>
              </a:rPr>
              <a:t>eax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1c</a:t>
            </a:r>
            <a:r>
              <a:rPr lang="en-US" dirty="0">
                <a:solidFill>
                  <a:srgbClr val="00B050"/>
                </a:solidFill>
              </a:rPr>
              <a:t>:   03 45 f8                add    -0x8(%</a:t>
            </a:r>
            <a:r>
              <a:rPr lang="en-US" dirty="0" err="1">
                <a:solidFill>
                  <a:srgbClr val="00B050"/>
                </a:solidFill>
              </a:rPr>
              <a:t>rbp</a:t>
            </a:r>
            <a:r>
              <a:rPr lang="en-US" dirty="0">
                <a:solidFill>
                  <a:srgbClr val="00B050"/>
                </a:solidFill>
              </a:rPr>
              <a:t>),%</a:t>
            </a:r>
            <a:r>
              <a:rPr lang="en-US" dirty="0" err="1">
                <a:solidFill>
                  <a:srgbClr val="00B050"/>
                </a:solidFill>
              </a:rPr>
              <a:t>eax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1f</a:t>
            </a:r>
            <a:r>
              <a:rPr lang="en-US" dirty="0">
                <a:solidFill>
                  <a:srgbClr val="00B050"/>
                </a:solidFill>
              </a:rPr>
              <a:t>:   89 45 fc                </a:t>
            </a:r>
            <a:r>
              <a:rPr lang="en-US" dirty="0" err="1">
                <a:solidFill>
                  <a:srgbClr val="00B050"/>
                </a:solidFill>
              </a:rPr>
              <a:t>mov</a:t>
            </a:r>
            <a:r>
              <a:rPr lang="en-US" dirty="0">
                <a:solidFill>
                  <a:srgbClr val="00B050"/>
                </a:solidFill>
              </a:rPr>
              <a:t>    %eax,-0x4(%</a:t>
            </a:r>
            <a:r>
              <a:rPr lang="en-US" dirty="0" err="1">
                <a:solidFill>
                  <a:srgbClr val="00B050"/>
                </a:solidFill>
              </a:rPr>
              <a:t>rbp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22:   </a:t>
            </a:r>
            <a:r>
              <a:rPr lang="en-US" dirty="0" smtClean="0">
                <a:solidFill>
                  <a:srgbClr val="FF0000"/>
                </a:solidFill>
              </a:rPr>
              <a:t>b8 00 00 00 00          </a:t>
            </a:r>
            <a:r>
              <a:rPr lang="en-US" dirty="0" err="1" smtClean="0">
                <a:solidFill>
                  <a:srgbClr val="FF0000"/>
                </a:solidFill>
              </a:rPr>
              <a:t>mov</a:t>
            </a:r>
            <a:r>
              <a:rPr lang="en-US" dirty="0" smtClean="0">
                <a:solidFill>
                  <a:srgbClr val="FF0000"/>
                </a:solidFill>
              </a:rPr>
              <a:t>    $0x0,%eax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27</a:t>
            </a:r>
            <a:r>
              <a:rPr lang="en-US" dirty="0" smtClean="0">
                <a:solidFill>
                  <a:srgbClr val="FF0000"/>
                </a:solidFill>
              </a:rPr>
              <a:t>:   </a:t>
            </a:r>
            <a:r>
              <a:rPr lang="en-US" dirty="0" smtClean="0">
                <a:solidFill>
                  <a:srgbClr val="FF0000"/>
                </a:solidFill>
              </a:rPr>
              <a:t>c9                      </a:t>
            </a:r>
            <a:r>
              <a:rPr lang="en-US" dirty="0" err="1" smtClean="0">
                <a:solidFill>
                  <a:srgbClr val="FF0000"/>
                </a:solidFill>
              </a:rPr>
              <a:t>leaveq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28</a:t>
            </a:r>
            <a:r>
              <a:rPr lang="en-US" dirty="0" smtClean="0">
                <a:solidFill>
                  <a:srgbClr val="FF0000"/>
                </a:solidFill>
              </a:rPr>
              <a:t>:   </a:t>
            </a:r>
            <a:r>
              <a:rPr lang="en-US" dirty="0" smtClean="0">
                <a:solidFill>
                  <a:srgbClr val="FF0000"/>
                </a:solidFill>
              </a:rPr>
              <a:t>c3                      </a:t>
            </a:r>
            <a:r>
              <a:rPr lang="en-US" dirty="0" err="1" smtClean="0">
                <a:solidFill>
                  <a:srgbClr val="FF0000"/>
                </a:solidFill>
              </a:rPr>
              <a:t>retq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627" y="3004256"/>
            <a:ext cx="3621504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foo(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arg1, char * arg2)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a=10,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b=5;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asm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%1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%0;\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pt-BR" sz="1400" dirty="0">
                <a:latin typeface="Courier New" pitchFamily="49" charset="0"/>
                <a:cs typeface="Courier New" pitchFamily="49" charset="0"/>
              </a:rPr>
              <a:t>	 : 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“+r</a:t>
            </a:r>
            <a:r>
              <a:rPr lang="pt-BR" sz="1400" dirty="0">
                <a:latin typeface="Courier New" pitchFamily="49" charset="0"/>
                <a:cs typeface="Courier New" pitchFamily="49" charset="0"/>
              </a:rPr>
              <a:t>"(b)</a:t>
            </a:r>
          </a:p>
          <a:p>
            <a:r>
              <a:rPr lang="pt-BR" sz="1400" dirty="0">
                <a:latin typeface="Courier New" pitchFamily="49" charset="0"/>
                <a:cs typeface="Courier New" pitchFamily="49" charset="0"/>
              </a:rPr>
              <a:t>	 : "m"(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a)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3284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Clobbered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004" y="1600200"/>
            <a:ext cx="4478694" cy="251173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cheated earlier…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How does compiler know to save/restore ECX?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It doesn’t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39224" y="1434283"/>
            <a:ext cx="3621504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foo(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arg1, char * arg2)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a=10, b;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asm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%1, %%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;\n"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%%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%0;\n"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    : "=m"(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b)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 "m"(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: ); 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7004" y="4236596"/>
            <a:ext cx="8393724" cy="25117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We must </a:t>
            </a:r>
            <a:r>
              <a:rPr lang="en-US" dirty="0" smtClean="0">
                <a:solidFill>
                  <a:srgbClr val="FF0000"/>
                </a:solidFill>
              </a:rPr>
              <a:t>explicitly</a:t>
            </a:r>
            <a:r>
              <a:rPr lang="en-US" dirty="0" smtClean="0"/>
              <a:t> tell compiler what registers have been </a:t>
            </a:r>
            <a:r>
              <a:rPr lang="en-US" dirty="0" smtClean="0">
                <a:solidFill>
                  <a:srgbClr val="FF0000"/>
                </a:solidFill>
              </a:rPr>
              <a:t>implicitly</a:t>
            </a:r>
            <a:r>
              <a:rPr lang="en-US" dirty="0" smtClean="0"/>
              <a:t> messed with</a:t>
            </a:r>
          </a:p>
          <a:p>
            <a:pPr lvl="1"/>
            <a:r>
              <a:rPr lang="en-US" dirty="0" smtClean="0"/>
              <a:t>In this case ECX, but other instructions have implicit operands </a:t>
            </a:r>
            <a:r>
              <a:rPr lang="en-US" dirty="0" smtClean="0">
                <a:solidFill>
                  <a:srgbClr val="FF0000"/>
                </a:solidFill>
              </a:rPr>
              <a:t>(CHECK THE MANUALS)</a:t>
            </a:r>
          </a:p>
          <a:p>
            <a:r>
              <a:rPr lang="en-US" dirty="0" smtClean="0"/>
              <a:t>Second set of constraints to inline assembly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Clobber list: </a:t>
            </a:r>
            <a:r>
              <a:rPr lang="en-US" dirty="0" smtClean="0"/>
              <a:t>Operands not used as either input or output but still must be saved/restored by compiler</a:t>
            </a:r>
          </a:p>
        </p:txBody>
      </p:sp>
    </p:spTree>
    <p:extLst>
      <p:ext uri="{BB962C8B-B14F-4D97-AF65-F5344CB8AC3E}">
        <p14:creationId xmlns:p14="http://schemas.microsoft.com/office/powerpoint/2010/main" val="231951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clobber list?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76956" cy="48285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Why do we need this?</a:t>
            </a:r>
          </a:p>
          <a:p>
            <a:pPr lvl="1"/>
            <a:r>
              <a:rPr lang="en-US" dirty="0" smtClean="0"/>
              <a:t>Compilers try to optimize performance</a:t>
            </a:r>
          </a:p>
          <a:p>
            <a:pPr lvl="2"/>
            <a:r>
              <a:rPr lang="en-US" dirty="0" smtClean="0"/>
              <a:t>Cache intermediate values and assume values don’t change</a:t>
            </a:r>
          </a:p>
          <a:p>
            <a:pPr lvl="2"/>
            <a:r>
              <a:rPr lang="en-US" dirty="0" smtClean="0"/>
              <a:t>Compiler cannot inspect ASM behavior</a:t>
            </a:r>
          </a:p>
          <a:p>
            <a:pPr lvl="3"/>
            <a:r>
              <a:rPr lang="en-US" dirty="0" smtClean="0"/>
              <a:t>outside scope of compiler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Clobber lists tell compiler: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“You cannot trust the contents of these resources after this point”</a:t>
            </a:r>
          </a:p>
          <a:p>
            <a:pPr lvl="1"/>
            <a:r>
              <a:rPr lang="en-US" dirty="0" smtClean="0"/>
              <a:t>Or “Do not perform optimizations that span this block on these resources”</a:t>
            </a:r>
          </a:p>
        </p:txBody>
      </p:sp>
    </p:spTree>
    <p:extLst>
      <p:ext uri="{BB962C8B-B14F-4D97-AF65-F5344CB8AC3E}">
        <p14:creationId xmlns:p14="http://schemas.microsoft.com/office/powerpoint/2010/main" val="297452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clobber lists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4314352"/>
            <a:ext cx="8304245" cy="181181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ECX is used implicitly so its value must be saved/restored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What about “memory”?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02716" y="1570596"/>
            <a:ext cx="3621504" cy="2462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foo(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arg1, char * arg2)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a=10, b;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asm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%1, %%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;\n"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 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%%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%0;\n"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: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"=m"(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b)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: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"m"(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a)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“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ecx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”, “memory”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5442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</a:t>
            </a:r>
            <a:r>
              <a:rPr lang="en-US" dirty="0"/>
              <a:t>s</a:t>
            </a:r>
            <a:r>
              <a:rPr lang="en-US" dirty="0" smtClean="0"/>
              <a:t>ystem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Function calls not that special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Just an abstraction built on top of hardware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System calls are basically function calls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With a few minor changes</a:t>
            </a:r>
          </a:p>
          <a:p>
            <a:pPr lvl="2"/>
            <a:r>
              <a:rPr lang="en-US" dirty="0" smtClean="0"/>
              <a:t>Privilege elevation</a:t>
            </a:r>
          </a:p>
          <a:p>
            <a:pPr lvl="2"/>
            <a:r>
              <a:rPr lang="en-US" dirty="0" smtClean="0"/>
              <a:t>Constrained entry points</a:t>
            </a:r>
          </a:p>
          <a:p>
            <a:pPr lvl="3"/>
            <a:r>
              <a:rPr lang="en-US" dirty="0" smtClean="0"/>
              <a:t>Functions can call to any address</a:t>
            </a:r>
          </a:p>
          <a:p>
            <a:pPr lvl="3"/>
            <a:r>
              <a:rPr lang="en-US" dirty="0" smtClean="0"/>
              <a:t>System calls must go through “gates”</a:t>
            </a:r>
          </a:p>
        </p:txBody>
      </p:sp>
    </p:spTree>
    <p:extLst>
      <p:ext uri="{BB962C8B-B14F-4D97-AF65-F5344CB8AC3E}">
        <p14:creationId xmlns:p14="http://schemas.microsoft.com/office/powerpoint/2010/main" val="378484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system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051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System calls are implemented as a single function call: </a:t>
            </a:r>
            <a:r>
              <a:rPr lang="en-US" dirty="0" err="1" smtClean="0">
                <a:solidFill>
                  <a:srgbClr val="FF0000"/>
                </a:solidFill>
              </a:rPr>
              <a:t>syscall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</a:t>
            </a:r>
            <a:r>
              <a:rPr lang="en-US" dirty="0" smtClean="0">
                <a:solidFill>
                  <a:srgbClr val="0000FF"/>
                </a:solidFill>
              </a:rPr>
              <a:t>ead() and write() actually just invoke </a:t>
            </a:r>
            <a:r>
              <a:rPr lang="en-US" dirty="0" err="1" smtClean="0">
                <a:solidFill>
                  <a:srgbClr val="0000FF"/>
                </a:solidFill>
              </a:rPr>
              <a:t>syscall</a:t>
            </a:r>
            <a:r>
              <a:rPr lang="en-US" dirty="0" smtClean="0">
                <a:solidFill>
                  <a:srgbClr val="0000FF"/>
                </a:solidFill>
              </a:rPr>
              <a:t>()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What does </a:t>
            </a:r>
            <a:r>
              <a:rPr lang="en-US" dirty="0" err="1" smtClean="0">
                <a:solidFill>
                  <a:srgbClr val="0000FF"/>
                </a:solidFill>
              </a:rPr>
              <a:t>syscall</a:t>
            </a:r>
            <a:r>
              <a:rPr lang="en-US" dirty="0" smtClean="0">
                <a:solidFill>
                  <a:srgbClr val="0000FF"/>
                </a:solidFill>
              </a:rPr>
              <a:t> do?</a:t>
            </a:r>
          </a:p>
          <a:p>
            <a:pPr lvl="1"/>
            <a:r>
              <a:rPr lang="en-US" dirty="0" smtClean="0"/>
              <a:t>Enters into the kernel at a known location</a:t>
            </a:r>
          </a:p>
          <a:p>
            <a:pPr lvl="1"/>
            <a:r>
              <a:rPr lang="en-US" dirty="0" smtClean="0"/>
              <a:t>Elevates privilege</a:t>
            </a:r>
          </a:p>
          <a:p>
            <a:pPr lvl="1"/>
            <a:r>
              <a:rPr lang="en-US" dirty="0" smtClean="0"/>
              <a:t>Instantiates kernel level environment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Once inside the kernel, an appropriate system call handler is invoked based on arguments to </a:t>
            </a:r>
            <a:r>
              <a:rPr lang="en-US" dirty="0" err="1" smtClean="0">
                <a:solidFill>
                  <a:srgbClr val="0000FF"/>
                </a:solidFill>
              </a:rPr>
              <a:t>syscall</a:t>
            </a:r>
            <a:r>
              <a:rPr lang="en-US" dirty="0" smtClean="0">
                <a:solidFill>
                  <a:srgbClr val="0000FF"/>
                </a:solidFill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9839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and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Number of different mechanisms for implementing </a:t>
            </a:r>
            <a:r>
              <a:rPr lang="en-US" dirty="0" err="1" smtClean="0">
                <a:solidFill>
                  <a:srgbClr val="0000FF"/>
                </a:solidFill>
              </a:rPr>
              <a:t>syscall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Legacy: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0x80 </a:t>
            </a:r>
            <a:r>
              <a:rPr lang="en-US" dirty="0" smtClean="0"/>
              <a:t>– Invokes a single interrupt handler</a:t>
            </a:r>
          </a:p>
          <a:p>
            <a:pPr lvl="1"/>
            <a:r>
              <a:rPr lang="en-US" dirty="0" smtClean="0"/>
              <a:t>32 bit: </a:t>
            </a:r>
            <a:r>
              <a:rPr lang="en-US" dirty="0" smtClean="0">
                <a:solidFill>
                  <a:srgbClr val="FF0000"/>
                </a:solidFill>
              </a:rPr>
              <a:t>SYSENTER </a:t>
            </a:r>
            <a:r>
              <a:rPr lang="en-US" dirty="0" smtClean="0"/>
              <a:t>– Special instruction that sets up preset kernel environment</a:t>
            </a:r>
          </a:p>
          <a:p>
            <a:pPr lvl="1"/>
            <a:r>
              <a:rPr lang="en-US" dirty="0" smtClean="0"/>
              <a:t>64 bit: </a:t>
            </a:r>
            <a:r>
              <a:rPr lang="en-US" dirty="0" smtClean="0">
                <a:solidFill>
                  <a:srgbClr val="FF0000"/>
                </a:solidFill>
              </a:rPr>
              <a:t>SYSCALL </a:t>
            </a:r>
            <a:r>
              <a:rPr lang="en-US" dirty="0" smtClean="0"/>
              <a:t>– 64 bit version of SYSENTER</a:t>
            </a:r>
          </a:p>
          <a:p>
            <a:endParaRPr lang="en-US" dirty="0"/>
          </a:p>
          <a:p>
            <a:r>
              <a:rPr lang="en-US" dirty="0" smtClean="0"/>
              <a:t>All jump to a preconfigured execution environment inside kernel space</a:t>
            </a:r>
          </a:p>
          <a:p>
            <a:pPr lvl="1"/>
            <a:r>
              <a:rPr lang="en-US" dirty="0" smtClean="0"/>
              <a:t>Either interrupt context or OS defined context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What about arguments?</a:t>
            </a:r>
            <a:endParaRPr lang="en-US" dirty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syscall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syscall_num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args</a:t>
            </a:r>
            <a:r>
              <a:rPr lang="en-US" dirty="0" smtClean="0">
                <a:solidFill>
                  <a:srgbClr val="FF0000"/>
                </a:solidFill>
              </a:rPr>
              <a:t>…)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93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system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Each system call has a number assigned to it</a:t>
            </a:r>
          </a:p>
          <a:p>
            <a:pPr lvl="1"/>
            <a:r>
              <a:rPr lang="en-US" dirty="0" smtClean="0"/>
              <a:t>Index into a system call table </a:t>
            </a:r>
          </a:p>
          <a:p>
            <a:pPr lvl="2"/>
            <a:r>
              <a:rPr lang="en-US" dirty="0" smtClean="0"/>
              <a:t>Function pointers referencing each </a:t>
            </a:r>
            <a:r>
              <a:rPr lang="en-US" dirty="0" err="1" smtClean="0"/>
              <a:t>syscall</a:t>
            </a:r>
            <a:r>
              <a:rPr lang="en-US" dirty="0" smtClean="0"/>
              <a:t> handler</a:t>
            </a:r>
          </a:p>
          <a:p>
            <a:endParaRPr lang="en-US" dirty="0"/>
          </a:p>
          <a:p>
            <a:r>
              <a:rPr lang="en-US" dirty="0" err="1" smtClean="0">
                <a:solidFill>
                  <a:srgbClr val="0000FF"/>
                </a:solidFill>
              </a:rPr>
              <a:t>Syscall</a:t>
            </a:r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syscall_num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args</a:t>
            </a:r>
            <a:r>
              <a:rPr lang="en-US" dirty="0" smtClean="0">
                <a:solidFill>
                  <a:srgbClr val="0000FF"/>
                </a:solidFill>
              </a:rPr>
              <a:t>…)</a:t>
            </a:r>
          </a:p>
          <a:p>
            <a:pPr lvl="1"/>
            <a:r>
              <a:rPr lang="en-US" dirty="0" smtClean="0"/>
              <a:t>Sets up kernel environment</a:t>
            </a:r>
          </a:p>
          <a:p>
            <a:pPr lvl="1"/>
            <a:r>
              <a:rPr lang="en-US" dirty="0" smtClean="0"/>
              <a:t>Invokes </a:t>
            </a:r>
            <a:r>
              <a:rPr lang="en-US" dirty="0" err="1" smtClean="0">
                <a:solidFill>
                  <a:srgbClr val="FF0000"/>
                </a:solidFill>
              </a:rPr>
              <a:t>syscall_table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 err="1" smtClean="0">
                <a:solidFill>
                  <a:srgbClr val="FF0000"/>
                </a:solidFill>
              </a:rPr>
              <a:t>syscall_num</a:t>
            </a:r>
            <a:r>
              <a:rPr lang="en-US" dirty="0" smtClean="0">
                <a:solidFill>
                  <a:srgbClr val="FF0000"/>
                </a:solidFill>
              </a:rPr>
              <a:t>](</a:t>
            </a:r>
            <a:r>
              <a:rPr lang="en-US" dirty="0" err="1" smtClean="0">
                <a:solidFill>
                  <a:srgbClr val="FF0000"/>
                </a:solidFill>
              </a:rPr>
              <a:t>args</a:t>
            </a:r>
            <a:r>
              <a:rPr lang="en-US" dirty="0" smtClean="0">
                <a:solidFill>
                  <a:srgbClr val="FF0000"/>
                </a:solidFill>
              </a:rPr>
              <a:t>…);</a:t>
            </a:r>
          </a:p>
          <a:p>
            <a:pPr lvl="1"/>
            <a:r>
              <a:rPr lang="en-US" dirty="0" smtClean="0"/>
              <a:t>Returns to user space: </a:t>
            </a:r>
          </a:p>
          <a:p>
            <a:pPr lvl="2"/>
            <a:r>
              <a:rPr lang="en-US" dirty="0" smtClean="0"/>
              <a:t>Resets environment to state before call</a:t>
            </a:r>
          </a:p>
        </p:txBody>
      </p:sp>
    </p:spTree>
    <p:extLst>
      <p:ext uri="{BB962C8B-B14F-4D97-AF65-F5344CB8AC3E}">
        <p14:creationId xmlns:p14="http://schemas.microsoft.com/office/powerpoint/2010/main" val="39748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function call?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123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Special form of </a:t>
            </a:r>
            <a:r>
              <a:rPr lang="en-US" dirty="0" err="1" smtClean="0">
                <a:solidFill>
                  <a:srgbClr val="0000FF"/>
                </a:solidFill>
              </a:rPr>
              <a:t>jmp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Execute a block of code at a given address</a:t>
            </a:r>
          </a:p>
          <a:p>
            <a:pPr lvl="1"/>
            <a:r>
              <a:rPr lang="en-US" dirty="0" smtClean="0"/>
              <a:t>Special instruction: </a:t>
            </a:r>
            <a:r>
              <a:rPr lang="en-US" b="1" dirty="0" smtClean="0">
                <a:solidFill>
                  <a:srgbClr val="FF0000"/>
                </a:solidFill>
              </a:rPr>
              <a:t>call &lt;</a:t>
            </a:r>
            <a:r>
              <a:rPr lang="en-US" b="1" dirty="0" err="1" smtClean="0">
                <a:solidFill>
                  <a:srgbClr val="FF0000"/>
                </a:solidFill>
              </a:rPr>
              <a:t>fn</a:t>
            </a:r>
            <a:r>
              <a:rPr lang="en-US" b="1" dirty="0" smtClean="0">
                <a:solidFill>
                  <a:srgbClr val="FF0000"/>
                </a:solidFill>
              </a:rPr>
              <a:t>-address&gt;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Why </a:t>
            </a:r>
            <a:r>
              <a:rPr lang="en-US" dirty="0" smtClean="0">
                <a:solidFill>
                  <a:srgbClr val="0000FF"/>
                </a:solidFill>
              </a:rPr>
              <a:t>not just use </a:t>
            </a:r>
            <a:r>
              <a:rPr lang="en-US" dirty="0" err="1" smtClean="0">
                <a:solidFill>
                  <a:srgbClr val="0000FF"/>
                </a:solidFill>
              </a:rPr>
              <a:t>jmp</a:t>
            </a:r>
            <a:r>
              <a:rPr lang="en-US" dirty="0" smtClean="0">
                <a:solidFill>
                  <a:srgbClr val="0000FF"/>
                </a:solidFill>
              </a:rPr>
              <a:t>?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What do function calls need?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foo(</a:t>
            </a:r>
            <a:r>
              <a:rPr lang="en-US" dirty="0" err="1" smtClean="0"/>
              <a:t>int</a:t>
            </a:r>
            <a:r>
              <a:rPr lang="en-US" dirty="0" smtClean="0"/>
              <a:t> arg1, char * arg2);</a:t>
            </a:r>
          </a:p>
          <a:p>
            <a:pPr lvl="2"/>
            <a:r>
              <a:rPr lang="en-US" dirty="0" smtClean="0"/>
              <a:t>Location: foo()</a:t>
            </a:r>
          </a:p>
          <a:p>
            <a:pPr lvl="2"/>
            <a:r>
              <a:rPr lang="en-US" dirty="0" smtClean="0"/>
              <a:t>Arguments: arg1, </a:t>
            </a:r>
            <a:r>
              <a:rPr lang="en-US" dirty="0" smtClean="0"/>
              <a:t>arg2, …</a:t>
            </a:r>
            <a:endParaRPr lang="en-US" dirty="0" smtClean="0"/>
          </a:p>
          <a:p>
            <a:pPr lvl="2"/>
            <a:r>
              <a:rPr lang="en-US" dirty="0" smtClean="0"/>
              <a:t>Return code: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Must be implemented at hardware level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95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 implementation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33387" y="1830669"/>
            <a:ext cx="6326155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0000000000000107 &lt;foo&gt;: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107:   55                      push   %</a:t>
            </a:r>
            <a:r>
              <a:rPr lang="en-US" dirty="0" err="1" smtClean="0">
                <a:solidFill>
                  <a:srgbClr val="00B050"/>
                </a:solidFill>
              </a:rPr>
              <a:t>rbp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 108:   48 89 e5                </a:t>
            </a:r>
            <a:r>
              <a:rPr lang="en-US" dirty="0" err="1" smtClean="0">
                <a:solidFill>
                  <a:srgbClr val="00B050"/>
                </a:solidFill>
              </a:rPr>
              <a:t>mov</a:t>
            </a:r>
            <a:r>
              <a:rPr lang="en-US" dirty="0" smtClean="0">
                <a:solidFill>
                  <a:srgbClr val="00B050"/>
                </a:solidFill>
              </a:rPr>
              <a:t>    %</a:t>
            </a:r>
            <a:r>
              <a:rPr lang="en-US" dirty="0" err="1" smtClean="0">
                <a:solidFill>
                  <a:srgbClr val="00B050"/>
                </a:solidFill>
              </a:rPr>
              <a:t>rsp</a:t>
            </a:r>
            <a:r>
              <a:rPr lang="en-US" dirty="0" smtClean="0">
                <a:solidFill>
                  <a:srgbClr val="00B050"/>
                </a:solidFill>
              </a:rPr>
              <a:t>,%</a:t>
            </a:r>
            <a:r>
              <a:rPr lang="en-US" dirty="0" err="1" smtClean="0">
                <a:solidFill>
                  <a:srgbClr val="00B050"/>
                </a:solidFill>
              </a:rPr>
              <a:t>rbp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 10b:   89 7d fc                </a:t>
            </a:r>
            <a:r>
              <a:rPr lang="en-US" dirty="0" err="1" smtClean="0">
                <a:solidFill>
                  <a:srgbClr val="00B050"/>
                </a:solidFill>
              </a:rPr>
              <a:t>mov</a:t>
            </a:r>
            <a:r>
              <a:rPr lang="en-US" dirty="0" smtClean="0">
                <a:solidFill>
                  <a:srgbClr val="00B050"/>
                </a:solidFill>
              </a:rPr>
              <a:t>    %edi,-0x4(%</a:t>
            </a:r>
            <a:r>
              <a:rPr lang="en-US" dirty="0" err="1" smtClean="0">
                <a:solidFill>
                  <a:srgbClr val="00B050"/>
                </a:solidFill>
              </a:rPr>
              <a:t>rbp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10e:   48 89 75 f0             </a:t>
            </a:r>
            <a:r>
              <a:rPr lang="en-US" dirty="0" err="1" smtClean="0">
                <a:solidFill>
                  <a:srgbClr val="00B050"/>
                </a:solidFill>
              </a:rPr>
              <a:t>mov</a:t>
            </a:r>
            <a:r>
              <a:rPr lang="en-US" dirty="0" smtClean="0">
                <a:solidFill>
                  <a:srgbClr val="00B050"/>
                </a:solidFill>
              </a:rPr>
              <a:t>    %rsi,-0x10(%</a:t>
            </a:r>
            <a:r>
              <a:rPr lang="en-US" dirty="0" err="1" smtClean="0">
                <a:solidFill>
                  <a:srgbClr val="00B050"/>
                </a:solidFill>
              </a:rPr>
              <a:t>rbp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112:   b8 00 00 00 00          </a:t>
            </a:r>
            <a:r>
              <a:rPr lang="en-US" dirty="0" err="1" smtClean="0">
                <a:solidFill>
                  <a:srgbClr val="0000FF"/>
                </a:solidFill>
              </a:rPr>
              <a:t>mov</a:t>
            </a:r>
            <a:r>
              <a:rPr lang="en-US" dirty="0" smtClean="0">
                <a:solidFill>
                  <a:srgbClr val="0000FF"/>
                </a:solidFill>
              </a:rPr>
              <a:t>    $0x0,%eax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117:   c9                      </a:t>
            </a:r>
            <a:r>
              <a:rPr lang="en-US" dirty="0" err="1" smtClean="0">
                <a:solidFill>
                  <a:srgbClr val="00B050"/>
                </a:solidFill>
              </a:rPr>
              <a:t>leaveq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118:   c3                      </a:t>
            </a:r>
            <a:r>
              <a:rPr lang="en-US" dirty="0" err="1" smtClean="0">
                <a:solidFill>
                  <a:srgbClr val="FF0000"/>
                </a:solidFill>
              </a:rPr>
              <a:t>retq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3142" y="4275289"/>
            <a:ext cx="8089642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Location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Address of function + ret instruction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Arguments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Passed in registers (which ones? And why those?)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Return code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Stored in register: EAX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To understand this we need to know about assembly programming…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5604" y="1309035"/>
            <a:ext cx="39417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foo(</a:t>
            </a:r>
            <a:r>
              <a:rPr lang="en-US" dirty="0" err="1" smtClean="0"/>
              <a:t>int</a:t>
            </a:r>
            <a:r>
              <a:rPr lang="en-US" dirty="0" smtClean="0"/>
              <a:t> arg1, char * arg2) { return 0;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7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What makes up assembly code?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Instructions</a:t>
            </a:r>
          </a:p>
          <a:p>
            <a:pPr lvl="2"/>
            <a:r>
              <a:rPr lang="en-US" dirty="0" smtClean="0"/>
              <a:t>Architecture specific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Operands</a:t>
            </a:r>
          </a:p>
          <a:p>
            <a:pPr lvl="2"/>
            <a:r>
              <a:rPr lang="en-US" dirty="0" smtClean="0"/>
              <a:t>Registers</a:t>
            </a:r>
          </a:p>
          <a:p>
            <a:pPr lvl="2"/>
            <a:r>
              <a:rPr lang="en-US" dirty="0" smtClean="0"/>
              <a:t>Memory (specified as an address)</a:t>
            </a:r>
          </a:p>
          <a:p>
            <a:pPr lvl="2"/>
            <a:r>
              <a:rPr lang="en-US" dirty="0" err="1" smtClean="0"/>
              <a:t>Immediates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Conventions</a:t>
            </a:r>
          </a:p>
          <a:p>
            <a:pPr lvl="2"/>
            <a:r>
              <a:rPr lang="en-US" dirty="0" smtClean="0"/>
              <a:t>Rules of the road and/or behavior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315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General purpose</a:t>
            </a:r>
          </a:p>
          <a:p>
            <a:pPr lvl="1"/>
            <a:r>
              <a:rPr lang="en-US" dirty="0" smtClean="0"/>
              <a:t>16bit: AX, BX, CX, DX, SI, DI </a:t>
            </a:r>
          </a:p>
          <a:p>
            <a:pPr lvl="1"/>
            <a:r>
              <a:rPr lang="en-US" dirty="0" smtClean="0"/>
              <a:t>32 bit: EAX, EBX, ECX, EDX, ESI, EDI </a:t>
            </a:r>
          </a:p>
          <a:p>
            <a:pPr lvl="1"/>
            <a:r>
              <a:rPr lang="en-US" dirty="0" smtClean="0"/>
              <a:t>64 bit: RAX, RBX, RCX, RDX, RSI, RDI + others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Environmental</a:t>
            </a:r>
          </a:p>
          <a:p>
            <a:pPr lvl="1"/>
            <a:r>
              <a:rPr lang="en-US" dirty="0" smtClean="0"/>
              <a:t>RSP, RIP</a:t>
            </a:r>
          </a:p>
          <a:p>
            <a:pPr lvl="1"/>
            <a:r>
              <a:rPr lang="en-US" dirty="0" smtClean="0"/>
              <a:t>RBP = frame pointer, defines local scope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Special uses</a:t>
            </a:r>
          </a:p>
          <a:p>
            <a:pPr lvl="1"/>
            <a:r>
              <a:rPr lang="en-US" dirty="0" smtClean="0"/>
              <a:t>Calling conventions</a:t>
            </a:r>
          </a:p>
          <a:p>
            <a:pPr lvl="2"/>
            <a:r>
              <a:rPr lang="en-US" dirty="0" smtClean="0"/>
              <a:t>RAX == return code</a:t>
            </a:r>
          </a:p>
          <a:p>
            <a:pPr lvl="2"/>
            <a:r>
              <a:rPr lang="en-US" dirty="0" smtClean="0"/>
              <a:t>RDI, RSI, RDX, RCX…  == ordered arguments</a:t>
            </a:r>
          </a:p>
          <a:p>
            <a:pPr lvl="1"/>
            <a:r>
              <a:rPr lang="en-US" dirty="0" smtClean="0"/>
              <a:t>Hardware defined</a:t>
            </a:r>
          </a:p>
          <a:p>
            <a:pPr lvl="2"/>
            <a:r>
              <a:rPr lang="en-US" dirty="0" smtClean="0"/>
              <a:t>Some instructions implicitly use specific registers</a:t>
            </a:r>
          </a:p>
          <a:p>
            <a:pPr lvl="3"/>
            <a:r>
              <a:rPr lang="en-US" dirty="0" smtClean="0"/>
              <a:t>RSI/RDI </a:t>
            </a:r>
            <a:r>
              <a:rPr lang="en-US" dirty="0" smtClean="0">
                <a:sym typeface="Wingdings" pitchFamily="2" charset="2"/>
              </a:rPr>
              <a:t> String instructions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RBP  </a:t>
            </a:r>
            <a:r>
              <a:rPr lang="en-US" dirty="0" err="1" smtClean="0">
                <a:sym typeface="Wingdings" pitchFamily="2" charset="2"/>
              </a:rPr>
              <a:t>leaveq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157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051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X86 provides complex memory addressing capabilities</a:t>
            </a:r>
          </a:p>
          <a:p>
            <a:pPr lvl="1"/>
            <a:r>
              <a:rPr lang="en-US" dirty="0" smtClean="0"/>
              <a:t>Immediate addressing</a:t>
            </a:r>
          </a:p>
          <a:p>
            <a:pPr lvl="2"/>
            <a:r>
              <a:rPr lang="en-US" dirty="0" smtClean="0"/>
              <a:t> </a:t>
            </a:r>
            <a:r>
              <a:rPr lang="en-US" dirty="0" err="1"/>
              <a:t>mov</a:t>
            </a:r>
            <a:r>
              <a:rPr lang="en-US" dirty="0"/>
              <a:t> %</a:t>
            </a:r>
            <a:r>
              <a:rPr lang="en-US" dirty="0" err="1"/>
              <a:t>rsi</a:t>
            </a:r>
            <a:r>
              <a:rPr lang="en-US" dirty="0"/>
              <a:t>, </a:t>
            </a:r>
            <a:r>
              <a:rPr lang="en-US" dirty="0" smtClean="0"/>
              <a:t>($0xfff000)</a:t>
            </a:r>
            <a:endParaRPr lang="en-US" dirty="0" smtClean="0"/>
          </a:p>
          <a:p>
            <a:pPr lvl="1"/>
            <a:r>
              <a:rPr lang="en-US" dirty="0" smtClean="0"/>
              <a:t>Direct addressing</a:t>
            </a:r>
            <a:endParaRPr lang="en-US" dirty="0" smtClean="0"/>
          </a:p>
          <a:p>
            <a:pPr lvl="2"/>
            <a:r>
              <a:rPr lang="en-US" dirty="0" err="1" smtClean="0">
                <a:solidFill>
                  <a:srgbClr val="0000FF"/>
                </a:solidFill>
              </a:rPr>
              <a:t>mov</a:t>
            </a:r>
            <a:r>
              <a:rPr lang="en-US" dirty="0" smtClean="0">
                <a:solidFill>
                  <a:srgbClr val="0000FF"/>
                </a:solidFill>
              </a:rPr>
              <a:t> %</a:t>
            </a:r>
            <a:r>
              <a:rPr lang="en-US" dirty="0" err="1" smtClean="0">
                <a:solidFill>
                  <a:srgbClr val="0000FF"/>
                </a:solidFill>
              </a:rPr>
              <a:t>rsi</a:t>
            </a:r>
            <a:r>
              <a:rPr lang="en-US" dirty="0" smtClean="0">
                <a:solidFill>
                  <a:srgbClr val="0000FF"/>
                </a:solidFill>
              </a:rPr>
              <a:t>, (%</a:t>
            </a:r>
            <a:r>
              <a:rPr lang="en-US" dirty="0" err="1" smtClean="0">
                <a:solidFill>
                  <a:srgbClr val="0000FF"/>
                </a:solidFill>
              </a:rPr>
              <a:t>rbp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en-US" dirty="0" smtClean="0"/>
              <a:t>Offset </a:t>
            </a:r>
            <a:r>
              <a:rPr lang="en-US" dirty="0" smtClean="0"/>
              <a:t>Addressing</a:t>
            </a:r>
            <a:endParaRPr lang="en-US" dirty="0" smtClean="0"/>
          </a:p>
          <a:p>
            <a:pPr lvl="2"/>
            <a:r>
              <a:rPr lang="en-US" dirty="0" err="1"/>
              <a:t>m</a:t>
            </a:r>
            <a:r>
              <a:rPr lang="en-US" dirty="0" err="1" smtClean="0"/>
              <a:t>ov</a:t>
            </a:r>
            <a:r>
              <a:rPr lang="en-US" dirty="0" smtClean="0"/>
              <a:t> %</a:t>
            </a:r>
            <a:r>
              <a:rPr lang="en-US" dirty="0" err="1" smtClean="0"/>
              <a:t>rsi</a:t>
            </a:r>
            <a:r>
              <a:rPr lang="en-US" dirty="0" smtClean="0"/>
              <a:t>, $0x8(%</a:t>
            </a:r>
            <a:r>
              <a:rPr lang="en-US" dirty="0" err="1" smtClean="0"/>
              <a:t>rax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Base + (Index * Scale) + Displacement</a:t>
            </a:r>
          </a:p>
          <a:p>
            <a:pPr lvl="1"/>
            <a:r>
              <a:rPr lang="en-US" dirty="0" smtClean="0"/>
              <a:t>A.K.A. SIB</a:t>
            </a:r>
          </a:p>
          <a:p>
            <a:pPr lvl="1"/>
            <a:r>
              <a:rPr lang="en-US" dirty="0" smtClean="0"/>
              <a:t>Occasionally seen</a:t>
            </a:r>
          </a:p>
          <a:p>
            <a:pPr lvl="1"/>
            <a:r>
              <a:rPr lang="en-US" dirty="0" smtClean="0"/>
              <a:t>Hardly ever used by hand</a:t>
            </a:r>
          </a:p>
          <a:p>
            <a:pPr lvl="1"/>
            <a:r>
              <a:rPr lang="en-US" dirty="0"/>
              <a:t>m</a:t>
            </a:r>
            <a:r>
              <a:rPr lang="it-IT" dirty="0" err="1" smtClean="0"/>
              <a:t>ovl</a:t>
            </a:r>
            <a:r>
              <a:rPr lang="it-IT" dirty="0" smtClean="0"/>
              <a:t> %</a:t>
            </a:r>
            <a:r>
              <a:rPr lang="it-IT" dirty="0" err="1" smtClean="0"/>
              <a:t>ebp</a:t>
            </a:r>
            <a:r>
              <a:rPr lang="it-IT" dirty="0" smtClean="0"/>
              <a:t>, (%rdi,%rsi,4)</a:t>
            </a:r>
          </a:p>
          <a:p>
            <a:pPr lvl="2"/>
            <a:r>
              <a:rPr lang="it-IT" dirty="0" smtClean="0"/>
              <a:t>Address = rdi + rsi * 4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 more complicated example</a:t>
            </a:r>
          </a:p>
          <a:p>
            <a:pPr lvl="2"/>
            <a:r>
              <a:rPr lang="en-US" dirty="0" err="1">
                <a:solidFill>
                  <a:srgbClr val="0000FF"/>
                </a:solidFill>
              </a:rPr>
              <a:t>segment:disp</a:t>
            </a:r>
            <a:r>
              <a:rPr lang="en-US" dirty="0">
                <a:solidFill>
                  <a:srgbClr val="0000FF"/>
                </a:solidFill>
              </a:rPr>
              <a:t>(base, index, scale) </a:t>
            </a:r>
            <a:endParaRPr lang="en-US" dirty="0" smtClean="0">
              <a:solidFill>
                <a:srgbClr val="0000FF"/>
              </a:solidFill>
            </a:endParaRP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3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8/16/32/64 </a:t>
            </a:r>
            <a:r>
              <a:rPr lang="en-US" smtClean="0"/>
              <a:t>bit operands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Programmer explicitly specifies operand length in operand</a:t>
            </a:r>
          </a:p>
          <a:p>
            <a:endParaRPr lang="en-US" dirty="0"/>
          </a:p>
          <a:p>
            <a:r>
              <a:rPr lang="en-US" dirty="0" smtClean="0"/>
              <a:t>Example: </a:t>
            </a: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 smtClean="0"/>
              <a:t>reg</a:t>
            </a:r>
            <a:r>
              <a:rPr lang="en-US" dirty="0" smtClean="0"/>
              <a:t>, </a:t>
            </a:r>
            <a:r>
              <a:rPr lang="en-US" dirty="0" err="1" smtClean="0"/>
              <a:t>reg</a:t>
            </a:r>
            <a:endParaRPr lang="en-US" dirty="0" smtClean="0"/>
          </a:p>
          <a:p>
            <a:pPr lvl="1"/>
            <a:r>
              <a:rPr lang="en-US" dirty="0" smtClean="0"/>
              <a:t>8 bits: </a:t>
            </a:r>
            <a:r>
              <a:rPr lang="en-US" dirty="0" err="1" smtClean="0"/>
              <a:t>movb</a:t>
            </a:r>
            <a:r>
              <a:rPr lang="en-US" dirty="0" smtClean="0"/>
              <a:t> %al, %</a:t>
            </a:r>
            <a:r>
              <a:rPr lang="en-US" dirty="0" err="1" smtClean="0"/>
              <a:t>bl</a:t>
            </a:r>
            <a:endParaRPr lang="en-US" dirty="0" smtClean="0"/>
          </a:p>
          <a:p>
            <a:pPr lvl="1"/>
            <a:r>
              <a:rPr lang="en-US" dirty="0" smtClean="0"/>
              <a:t>16 bits: </a:t>
            </a:r>
            <a:r>
              <a:rPr lang="en-US" dirty="0" err="1" smtClean="0"/>
              <a:t>movw</a:t>
            </a:r>
            <a:r>
              <a:rPr lang="en-US" dirty="0" smtClean="0"/>
              <a:t> %ax, %</a:t>
            </a:r>
            <a:r>
              <a:rPr lang="en-US" dirty="0" err="1" smtClean="0"/>
              <a:t>bx</a:t>
            </a:r>
            <a:endParaRPr lang="en-US" dirty="0" smtClean="0"/>
          </a:p>
          <a:p>
            <a:pPr lvl="1"/>
            <a:r>
              <a:rPr lang="en-US" dirty="0" smtClean="0"/>
              <a:t>32 bits: </a:t>
            </a:r>
            <a:r>
              <a:rPr lang="en-US" dirty="0" err="1" smtClean="0"/>
              <a:t>movl</a:t>
            </a:r>
            <a:r>
              <a:rPr lang="en-US" dirty="0" smtClean="0"/>
              <a:t> %</a:t>
            </a:r>
            <a:r>
              <a:rPr lang="en-US" dirty="0" err="1" smtClean="0"/>
              <a:t>eax</a:t>
            </a:r>
            <a:r>
              <a:rPr lang="en-US" dirty="0" smtClean="0"/>
              <a:t>, %</a:t>
            </a:r>
            <a:r>
              <a:rPr lang="en-US" dirty="0" err="1" smtClean="0"/>
              <a:t>ebx</a:t>
            </a:r>
            <a:endParaRPr lang="en-US" dirty="0" smtClean="0"/>
          </a:p>
          <a:p>
            <a:pPr lvl="1"/>
            <a:r>
              <a:rPr lang="en-US" dirty="0" smtClean="0"/>
              <a:t>64 bits: </a:t>
            </a:r>
            <a:r>
              <a:rPr lang="en-US" dirty="0" err="1" smtClean="0"/>
              <a:t>movq</a:t>
            </a:r>
            <a:r>
              <a:rPr lang="en-US" dirty="0" smtClean="0"/>
              <a:t> %</a:t>
            </a:r>
            <a:r>
              <a:rPr lang="en-US" dirty="0" err="1" smtClean="0"/>
              <a:t>rax</a:t>
            </a:r>
            <a:r>
              <a:rPr lang="en-US" dirty="0" smtClean="0"/>
              <a:t>, %</a:t>
            </a:r>
            <a:r>
              <a:rPr lang="en-US" dirty="0" err="1" smtClean="0"/>
              <a:t>rbx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What about “</a:t>
            </a:r>
            <a:r>
              <a:rPr lang="en-US" dirty="0" err="1" smtClean="0">
                <a:solidFill>
                  <a:srgbClr val="FF0000"/>
                </a:solidFill>
              </a:rPr>
              <a:t>movl</a:t>
            </a:r>
            <a:r>
              <a:rPr lang="en-US" dirty="0" smtClean="0">
                <a:solidFill>
                  <a:srgbClr val="FF0000"/>
                </a:solidFill>
              </a:rPr>
              <a:t> %</a:t>
            </a:r>
            <a:r>
              <a:rPr lang="en-US" dirty="0" err="1" smtClean="0">
                <a:solidFill>
                  <a:srgbClr val="FF0000"/>
                </a:solidFill>
              </a:rPr>
              <a:t>ebx</a:t>
            </a:r>
            <a:r>
              <a:rPr lang="en-US" dirty="0" smtClean="0">
                <a:solidFill>
                  <a:srgbClr val="FF0000"/>
                </a:solidFill>
              </a:rPr>
              <a:t>, (%</a:t>
            </a:r>
            <a:r>
              <a:rPr lang="en-US" dirty="0" err="1" smtClean="0">
                <a:solidFill>
                  <a:srgbClr val="FF0000"/>
                </a:solidFill>
              </a:rPr>
              <a:t>rdi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28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 call implementation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68073" y="2371845"/>
            <a:ext cx="6326155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0000000000000107 &lt;foo&gt;: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107:   55                      push   %</a:t>
            </a:r>
            <a:r>
              <a:rPr lang="en-US" dirty="0" err="1" smtClean="0">
                <a:solidFill>
                  <a:srgbClr val="00B050"/>
                </a:solidFill>
              </a:rPr>
              <a:t>rbp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 108:   48 89 e5                </a:t>
            </a:r>
            <a:r>
              <a:rPr lang="en-US" dirty="0" err="1" smtClean="0">
                <a:solidFill>
                  <a:srgbClr val="00B050"/>
                </a:solidFill>
              </a:rPr>
              <a:t>mov</a:t>
            </a:r>
            <a:r>
              <a:rPr lang="en-US" dirty="0" smtClean="0">
                <a:solidFill>
                  <a:srgbClr val="00B050"/>
                </a:solidFill>
              </a:rPr>
              <a:t>    %</a:t>
            </a:r>
            <a:r>
              <a:rPr lang="en-US" dirty="0" err="1" smtClean="0">
                <a:solidFill>
                  <a:srgbClr val="00B050"/>
                </a:solidFill>
              </a:rPr>
              <a:t>rsp</a:t>
            </a:r>
            <a:r>
              <a:rPr lang="en-US" dirty="0" smtClean="0">
                <a:solidFill>
                  <a:srgbClr val="00B050"/>
                </a:solidFill>
              </a:rPr>
              <a:t>,%</a:t>
            </a:r>
            <a:r>
              <a:rPr lang="en-US" dirty="0" err="1" smtClean="0">
                <a:solidFill>
                  <a:srgbClr val="00B050"/>
                </a:solidFill>
              </a:rPr>
              <a:t>rbp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 10b:   89 7d fc                </a:t>
            </a:r>
            <a:r>
              <a:rPr lang="en-US" dirty="0" err="1" smtClean="0">
                <a:solidFill>
                  <a:srgbClr val="00B050"/>
                </a:solidFill>
              </a:rPr>
              <a:t>mov</a:t>
            </a:r>
            <a:r>
              <a:rPr lang="en-US" dirty="0" smtClean="0">
                <a:solidFill>
                  <a:srgbClr val="00B050"/>
                </a:solidFill>
              </a:rPr>
              <a:t>    %edi,-0x4(%</a:t>
            </a:r>
            <a:r>
              <a:rPr lang="en-US" dirty="0" err="1" smtClean="0">
                <a:solidFill>
                  <a:srgbClr val="00B050"/>
                </a:solidFill>
              </a:rPr>
              <a:t>rbp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10e:   48 89 75 f0             </a:t>
            </a:r>
            <a:r>
              <a:rPr lang="en-US" dirty="0" err="1" smtClean="0">
                <a:solidFill>
                  <a:srgbClr val="00B050"/>
                </a:solidFill>
              </a:rPr>
              <a:t>mov</a:t>
            </a:r>
            <a:r>
              <a:rPr lang="en-US" dirty="0" smtClean="0">
                <a:solidFill>
                  <a:srgbClr val="00B050"/>
                </a:solidFill>
              </a:rPr>
              <a:t>    %rsi,-0x10(%</a:t>
            </a:r>
            <a:r>
              <a:rPr lang="en-US" dirty="0" err="1" smtClean="0">
                <a:solidFill>
                  <a:srgbClr val="00B050"/>
                </a:solidFill>
              </a:rPr>
              <a:t>rbp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112:   b8 00 00 00 00          </a:t>
            </a:r>
            <a:r>
              <a:rPr lang="en-US" dirty="0" err="1" smtClean="0">
                <a:solidFill>
                  <a:srgbClr val="0000FF"/>
                </a:solidFill>
              </a:rPr>
              <a:t>mov</a:t>
            </a:r>
            <a:r>
              <a:rPr lang="en-US" dirty="0" smtClean="0">
                <a:solidFill>
                  <a:srgbClr val="0000FF"/>
                </a:solidFill>
              </a:rPr>
              <a:t>    $0x0,%eax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117:   c9                      </a:t>
            </a:r>
            <a:r>
              <a:rPr lang="en-US" dirty="0" err="1" smtClean="0">
                <a:solidFill>
                  <a:srgbClr val="00B050"/>
                </a:solidFill>
              </a:rPr>
              <a:t>leaveq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118:   c3                      </a:t>
            </a:r>
            <a:r>
              <a:rPr lang="en-US" dirty="0" err="1" smtClean="0">
                <a:solidFill>
                  <a:srgbClr val="FF0000"/>
                </a:solidFill>
              </a:rPr>
              <a:t>retq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7828" y="4816465"/>
            <a:ext cx="8089642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Location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Address of function + ret instruction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Arguments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Passed in registers (which ones? And why those?)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Return code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Stored in register: EAX</a:t>
            </a:r>
          </a:p>
        </p:txBody>
      </p:sp>
      <p:sp>
        <p:nvSpPr>
          <p:cNvPr id="3" name="Rectangle 2"/>
          <p:cNvSpPr/>
          <p:nvPr/>
        </p:nvSpPr>
        <p:spPr>
          <a:xfrm>
            <a:off x="2045150" y="147549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We </a:t>
            </a:r>
            <a:r>
              <a:rPr lang="en-US" b="1" dirty="0" smtClean="0">
                <a:solidFill>
                  <a:srgbClr val="FF0000"/>
                </a:solidFill>
              </a:rPr>
              <a:t>can now decode what is going on here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0290" y="1844828"/>
            <a:ext cx="39417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foo(</a:t>
            </a:r>
            <a:r>
              <a:rPr lang="en-US" dirty="0" err="1" smtClean="0"/>
              <a:t>int</a:t>
            </a:r>
            <a:r>
              <a:rPr lang="en-US" dirty="0" smtClean="0"/>
              <a:t> arg1, char * arg2) { return 0;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47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2358</Words>
  <Application>Microsoft Office PowerPoint</Application>
  <PresentationFormat>On-screen Show (4:3)</PresentationFormat>
  <Paragraphs>403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Low level Programming</vt:lpstr>
      <vt:lpstr>Linux ABI</vt:lpstr>
      <vt:lpstr>What is a function call?</vt:lpstr>
      <vt:lpstr>Hardware implementation</vt:lpstr>
      <vt:lpstr>Assembly basics</vt:lpstr>
      <vt:lpstr>Registers</vt:lpstr>
      <vt:lpstr>Memory</vt:lpstr>
      <vt:lpstr>8/16/32/64 bit operands</vt:lpstr>
      <vt:lpstr>Function call implementation</vt:lpstr>
      <vt:lpstr>OS development requires  assembly programming</vt:lpstr>
      <vt:lpstr>Implementing assembler functions</vt:lpstr>
      <vt:lpstr>Calling assembler functions</vt:lpstr>
      <vt:lpstr>Inline</vt:lpstr>
      <vt:lpstr>Overview</vt:lpstr>
      <vt:lpstr>Inline assembly execution</vt:lpstr>
      <vt:lpstr>Specifying inline operands</vt:lpstr>
      <vt:lpstr>Operand Codes</vt:lpstr>
      <vt:lpstr>Register example</vt:lpstr>
      <vt:lpstr>Memory example</vt:lpstr>
      <vt:lpstr>Input/output operands</vt:lpstr>
      <vt:lpstr>Input/output operands (2)</vt:lpstr>
      <vt:lpstr>Clobbered list</vt:lpstr>
      <vt:lpstr>Why clobber list?</vt:lpstr>
      <vt:lpstr>Using clobber lists</vt:lpstr>
      <vt:lpstr>Back to system calls</vt:lpstr>
      <vt:lpstr>Implementing system calls</vt:lpstr>
      <vt:lpstr>x86 and Linux</vt:lpstr>
      <vt:lpstr>Specific system calls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level Programming</dc:title>
  <dc:creator>Jack Lange</dc:creator>
  <cp:lastModifiedBy>Jack Lange</cp:lastModifiedBy>
  <cp:revision>53</cp:revision>
  <dcterms:created xsi:type="dcterms:W3CDTF">2012-09-10T20:54:09Z</dcterms:created>
  <dcterms:modified xsi:type="dcterms:W3CDTF">2012-09-11T18:23:39Z</dcterms:modified>
</cp:coreProperties>
</file>