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-619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OS Concepts - 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6471438"/>
            <a:ext cx="575972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/>
              <a:t>Adapted from:</a:t>
            </a:r>
          </a:p>
          <a:p>
            <a:r>
              <a:rPr lang="en-US" sz="900" dirty="0" smtClean="0"/>
              <a:t>© 2004-2007</a:t>
            </a:r>
            <a:r>
              <a:rPr lang="en-US" sz="900" dirty="0"/>
              <a:t> </a:t>
            </a:r>
            <a:r>
              <a:rPr lang="en-US" sz="900" dirty="0" smtClean="0"/>
              <a:t>Ed </a:t>
            </a:r>
            <a:r>
              <a:rPr lang="en-US" sz="900" dirty="0" err="1" smtClean="0"/>
              <a:t>Lazowska</a:t>
            </a:r>
            <a:r>
              <a:rPr lang="en-US" sz="900" dirty="0" smtClean="0"/>
              <a:t>, Hank Levy, Andrea And </a:t>
            </a:r>
            <a:r>
              <a:rPr lang="en-US" sz="900" dirty="0" err="1" smtClean="0"/>
              <a:t>Remzi</a:t>
            </a:r>
            <a:r>
              <a:rPr lang="en-US" sz="900" dirty="0" smtClean="0"/>
              <a:t> </a:t>
            </a:r>
            <a:r>
              <a:rPr lang="en-US" sz="900" dirty="0" err="1" smtClean="0"/>
              <a:t>Arpaci-Dussea</a:t>
            </a:r>
            <a:r>
              <a:rPr lang="en-US" sz="900" dirty="0" smtClean="0"/>
              <a:t>, Michael Swift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41187196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OS selects which thread to run</a:t>
            </a:r>
          </a:p>
          <a:p>
            <a:pPr lvl="1"/>
            <a:r>
              <a:rPr lang="en-US" dirty="0" smtClean="0"/>
              <a:t>Scheduler Policy</a:t>
            </a:r>
          </a:p>
          <a:p>
            <a:r>
              <a:rPr lang="en-US" dirty="0" smtClean="0"/>
              <a:t>OS activates a thread</a:t>
            </a:r>
          </a:p>
          <a:p>
            <a:pPr lvl="1"/>
            <a:r>
              <a:rPr lang="en-US" dirty="0" smtClean="0"/>
              <a:t>Context Switch Mechanism</a:t>
            </a:r>
          </a:p>
          <a:p>
            <a:endParaRPr lang="en-US" dirty="0"/>
          </a:p>
          <a:p>
            <a:r>
              <a:rPr lang="en-US" dirty="0" smtClean="0"/>
              <a:t>When to schedule</a:t>
            </a:r>
          </a:p>
          <a:p>
            <a:pPr lvl="1"/>
            <a:r>
              <a:rPr lang="en-US" dirty="0" smtClean="0"/>
              <a:t>Cooperative scheduling</a:t>
            </a:r>
          </a:p>
          <a:p>
            <a:pPr lvl="2"/>
            <a:r>
              <a:rPr lang="en-US" dirty="0" smtClean="0"/>
              <a:t>Threads explicitly yield the CPU</a:t>
            </a:r>
          </a:p>
          <a:p>
            <a:pPr lvl="1"/>
            <a:r>
              <a:rPr lang="en-US" dirty="0" smtClean="0"/>
              <a:t>Preemptive scheduling</a:t>
            </a:r>
          </a:p>
          <a:p>
            <a:pPr lvl="2"/>
            <a:r>
              <a:rPr lang="en-US" dirty="0" smtClean="0"/>
              <a:t>OS preempts threads at any time based on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6378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Launching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Request OS to setup execution context and memory</a:t>
            </a:r>
          </a:p>
          <a:p>
            <a:pPr lvl="1"/>
            <a:r>
              <a:rPr lang="en-US" sz="2000" dirty="0" smtClean="0"/>
              <a:t>Allocate and initialize memory contents</a:t>
            </a:r>
          </a:p>
          <a:p>
            <a:pPr lvl="1"/>
            <a:r>
              <a:rPr lang="en-US" sz="2000" dirty="0" smtClean="0"/>
              <a:t>Initialize execution state</a:t>
            </a:r>
          </a:p>
          <a:p>
            <a:pPr lvl="2"/>
            <a:r>
              <a:rPr lang="en-US" sz="1800" dirty="0" smtClean="0"/>
              <a:t>Registers, stack pointer, </a:t>
            </a:r>
            <a:r>
              <a:rPr lang="en-US" sz="1800" dirty="0" err="1" smtClean="0"/>
              <a:t>etc</a:t>
            </a:r>
            <a:endParaRPr lang="en-US" sz="1800" dirty="0" smtClean="0"/>
          </a:p>
          <a:p>
            <a:pPr lvl="1"/>
            <a:r>
              <a:rPr lang="en-US" sz="2000" dirty="0" smtClean="0"/>
              <a:t>Set %rip (instruction pointer) to application entry point</a:t>
            </a:r>
          </a:p>
          <a:p>
            <a:pPr lvl="1"/>
            <a:endParaRPr lang="en-US" sz="2000" dirty="0" smtClean="0"/>
          </a:p>
          <a:p>
            <a:r>
              <a:rPr lang="en-US" sz="2400" dirty="0" smtClean="0"/>
              <a:t>Memory layout</a:t>
            </a:r>
          </a:p>
          <a:p>
            <a:pPr lvl="1"/>
            <a:r>
              <a:rPr lang="en-US" sz="2000" dirty="0" smtClean="0"/>
              <a:t>Process memory organized into segments</a:t>
            </a:r>
          </a:p>
          <a:p>
            <a:pPr lvl="1"/>
            <a:r>
              <a:rPr lang="en-US" sz="2000" dirty="0" smtClean="0"/>
              <a:t>Segments stored in program executable file</a:t>
            </a:r>
          </a:p>
          <a:p>
            <a:pPr lvl="2"/>
            <a:r>
              <a:rPr lang="en-US" sz="1600" dirty="0" smtClean="0"/>
              <a:t>Binary format organizing data to load into memory</a:t>
            </a:r>
          </a:p>
          <a:p>
            <a:pPr lvl="2"/>
            <a:r>
              <a:rPr lang="en-US" sz="1600" dirty="0" smtClean="0"/>
              <a:t>Linux + most </a:t>
            </a:r>
            <a:r>
              <a:rPr lang="en-US" sz="1600" dirty="0" err="1" smtClean="0"/>
              <a:t>Unices</a:t>
            </a:r>
            <a:r>
              <a:rPr lang="en-US" sz="1600" dirty="0" smtClean="0"/>
              <a:t>: ELF</a:t>
            </a:r>
          </a:p>
          <a:p>
            <a:pPr lvl="2"/>
            <a:r>
              <a:rPr lang="en-US" sz="1600" dirty="0" smtClean="0"/>
              <a:t>Windows: PE</a:t>
            </a:r>
            <a:br>
              <a:rPr lang="en-US" sz="1600" dirty="0" smtClean="0"/>
            </a:br>
            <a:endParaRPr lang="en-US" sz="1600" dirty="0" smtClean="0"/>
          </a:p>
          <a:p>
            <a:pPr lvl="1"/>
            <a:r>
              <a:rPr lang="en-US" sz="2000" dirty="0" smtClean="0"/>
              <a:t>OS just copies segments from executable file into correct memory location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198023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Launching applications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 smtClean="0"/>
              <a:t>Linux: exec*() system calls</a:t>
            </a:r>
          </a:p>
          <a:p>
            <a:pPr lvl="1"/>
            <a:r>
              <a:rPr lang="en-US" sz="2000" dirty="0" smtClean="0"/>
              <a:t>All take a path to an executable file</a:t>
            </a:r>
          </a:p>
          <a:p>
            <a:pPr lvl="1"/>
            <a:r>
              <a:rPr lang="en-US" sz="2000" dirty="0" smtClean="0"/>
              <a:t>Replaces (overwrites) the current process state</a:t>
            </a:r>
          </a:p>
          <a:p>
            <a:endParaRPr lang="en-US" sz="2400" dirty="0" smtClean="0"/>
          </a:p>
          <a:p>
            <a:r>
              <a:rPr lang="en-US" sz="2400" dirty="0" smtClean="0"/>
              <a:t>But what about scripts?</a:t>
            </a:r>
          </a:p>
          <a:p>
            <a:pPr lvl="1"/>
            <a:r>
              <a:rPr lang="en-US" sz="2000" dirty="0" smtClean="0"/>
              <a:t>Scripts are executed by an interpreter</a:t>
            </a:r>
          </a:p>
          <a:p>
            <a:pPr lvl="2"/>
            <a:r>
              <a:rPr lang="en-US" sz="1800" dirty="0" smtClean="0"/>
              <a:t>A binary executable program</a:t>
            </a:r>
          </a:p>
          <a:p>
            <a:pPr lvl="1"/>
            <a:r>
              <a:rPr lang="en-US" sz="2000" dirty="0" smtClean="0"/>
              <a:t>OS launches interpreter and passes script as </a:t>
            </a:r>
            <a:r>
              <a:rPr lang="en-US" sz="2000" dirty="0" err="1" smtClean="0"/>
              <a:t>argv</a:t>
            </a:r>
            <a:r>
              <a:rPr lang="en-US" sz="2000" dirty="0" smtClean="0"/>
              <a:t>[1] </a:t>
            </a:r>
          </a:p>
          <a:p>
            <a:endParaRPr lang="en-US" sz="2400" dirty="0" smtClean="0"/>
          </a:p>
          <a:p>
            <a:r>
              <a:rPr lang="en-US" sz="2400" dirty="0" smtClean="0"/>
              <a:t>OS </a:t>
            </a:r>
            <a:r>
              <a:rPr lang="en-US" sz="2400" dirty="0"/>
              <a:t>scans file passed to exec*() to determine how to launch it </a:t>
            </a:r>
            <a:endParaRPr lang="en-US" sz="2400" dirty="0" smtClean="0"/>
          </a:p>
          <a:p>
            <a:pPr lvl="1"/>
            <a:r>
              <a:rPr lang="en-US" sz="2000" b="1" dirty="0" smtClean="0">
                <a:solidFill>
                  <a:srgbClr val="FF0000"/>
                </a:solidFill>
              </a:rPr>
              <a:t>Elf binaries</a:t>
            </a:r>
            <a:r>
              <a:rPr lang="en-US" sz="2000" b="1" dirty="0">
                <a:solidFill>
                  <a:srgbClr val="FF0000"/>
                </a:solidFill>
              </a:rPr>
              <a:t>:</a:t>
            </a:r>
            <a:r>
              <a:rPr lang="en-US" sz="2000" dirty="0" smtClean="0"/>
              <a:t> binary header at start of file specifying format </a:t>
            </a:r>
          </a:p>
          <a:p>
            <a:pPr lvl="1"/>
            <a:r>
              <a:rPr lang="en-US" sz="2000" b="1" dirty="0">
                <a:solidFill>
                  <a:srgbClr val="FF0000"/>
                </a:solidFill>
              </a:rPr>
              <a:t>Scripts: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#!/</a:t>
            </a:r>
            <a:r>
              <a:rPr lang="en-US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path/to/interpreter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86510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Two primary aspects of computer system</a:t>
            </a:r>
          </a:p>
          <a:p>
            <a:pPr lvl="1"/>
            <a:r>
              <a:rPr lang="en-US" dirty="0" smtClean="0"/>
              <a:t>Processing (CPU + Memory)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Input/Output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Role of Operating System</a:t>
            </a:r>
          </a:p>
          <a:p>
            <a:pPr lvl="1"/>
            <a:r>
              <a:rPr lang="en-US" dirty="0" smtClean="0"/>
              <a:t>Provide a consistent interface</a:t>
            </a:r>
          </a:p>
          <a:p>
            <a:pPr lvl="2"/>
            <a:r>
              <a:rPr lang="en-US" dirty="0" smtClean="0"/>
              <a:t>Simplify access to hardware devices</a:t>
            </a:r>
          </a:p>
          <a:p>
            <a:pPr lvl="2"/>
            <a:r>
              <a:rPr lang="en-US" dirty="0" smtClean="0"/>
              <a:t>Implement mechanisms for interacting with devices</a:t>
            </a:r>
          </a:p>
          <a:p>
            <a:pPr lvl="1"/>
            <a:r>
              <a:rPr lang="en-US" dirty="0" smtClean="0"/>
              <a:t>Allocate and manage resources</a:t>
            </a:r>
          </a:p>
          <a:p>
            <a:pPr lvl="2"/>
            <a:r>
              <a:rPr lang="en-US" dirty="0" smtClean="0"/>
              <a:t>Protection</a:t>
            </a:r>
          </a:p>
          <a:p>
            <a:pPr lvl="2"/>
            <a:r>
              <a:rPr lang="en-US" dirty="0" smtClean="0"/>
              <a:t>Fairness</a:t>
            </a:r>
          </a:p>
          <a:p>
            <a:pPr lvl="1"/>
            <a:r>
              <a:rPr lang="en-US" dirty="0" smtClean="0"/>
              <a:t>Obtain Efficient performance</a:t>
            </a:r>
          </a:p>
          <a:p>
            <a:pPr lvl="2"/>
            <a:r>
              <a:rPr lang="en-US" dirty="0" smtClean="0"/>
              <a:t>Understand performance characteristics of device</a:t>
            </a:r>
          </a:p>
          <a:p>
            <a:pPr lvl="2"/>
            <a:r>
              <a:rPr lang="en-US" dirty="0" smtClean="0"/>
              <a:t>Develop policies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2453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I/O Subsystem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518186" y="1902359"/>
            <a:ext cx="2058358" cy="452576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User Process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48171" y="2369535"/>
            <a:ext cx="8583791" cy="525573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Kernel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55186" y="2915518"/>
            <a:ext cx="8583791" cy="525573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rgbClr val="000000"/>
                </a:solidFill>
              </a:rPr>
              <a:t>Kernel I/O Subsystem</a:t>
            </a: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24279" y="3456000"/>
            <a:ext cx="604778" cy="4838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SCSI</a:t>
            </a:r>
          </a:p>
          <a:p>
            <a:pPr algn="ctr"/>
            <a:r>
              <a:rPr lang="en-US" sz="1400" dirty="0" smtClean="0"/>
              <a:t>Bus</a:t>
            </a:r>
            <a:endParaRPr lang="en-US" sz="1400" dirty="0"/>
          </a:p>
        </p:txBody>
      </p:sp>
      <p:sp>
        <p:nvSpPr>
          <p:cNvPr id="8" name="Rectangle 7"/>
          <p:cNvSpPr/>
          <p:nvPr/>
        </p:nvSpPr>
        <p:spPr>
          <a:xfrm>
            <a:off x="2306812" y="3456000"/>
            <a:ext cx="907165" cy="4838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Keyboard</a:t>
            </a:r>
            <a:endParaRPr lang="en-US" sz="1400" dirty="0"/>
          </a:p>
        </p:txBody>
      </p:sp>
      <p:sp>
        <p:nvSpPr>
          <p:cNvPr id="9" name="Rectangle 8"/>
          <p:cNvSpPr/>
          <p:nvPr/>
        </p:nvSpPr>
        <p:spPr>
          <a:xfrm>
            <a:off x="3279981" y="3452880"/>
            <a:ext cx="907165" cy="4838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Mouse</a:t>
            </a:r>
            <a:endParaRPr lang="en-US" sz="1400" dirty="0"/>
          </a:p>
        </p:txBody>
      </p:sp>
      <p:sp>
        <p:nvSpPr>
          <p:cNvPr id="10" name="Rectangle 9"/>
          <p:cNvSpPr/>
          <p:nvPr/>
        </p:nvSpPr>
        <p:spPr>
          <a:xfrm>
            <a:off x="4253152" y="3458400"/>
            <a:ext cx="907165" cy="4838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PCI Bus</a:t>
            </a:r>
            <a:endParaRPr lang="en-US" sz="1400" dirty="0"/>
          </a:p>
        </p:txBody>
      </p:sp>
      <p:sp>
        <p:nvSpPr>
          <p:cNvPr id="11" name="Rectangle 10"/>
          <p:cNvSpPr/>
          <p:nvPr/>
        </p:nvSpPr>
        <p:spPr>
          <a:xfrm>
            <a:off x="6755534" y="3455280"/>
            <a:ext cx="907165" cy="4838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GPU</a:t>
            </a:r>
            <a:endParaRPr lang="en-US" sz="1400" dirty="0"/>
          </a:p>
        </p:txBody>
      </p:sp>
      <p:sp>
        <p:nvSpPr>
          <p:cNvPr id="12" name="Rectangle 11"/>
          <p:cNvSpPr/>
          <p:nvPr/>
        </p:nvSpPr>
        <p:spPr>
          <a:xfrm>
            <a:off x="7745973" y="3452160"/>
            <a:ext cx="907165" cy="48384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Harddisk</a:t>
            </a:r>
            <a:endParaRPr lang="en-US" sz="1400" dirty="0"/>
          </a:p>
        </p:txBody>
      </p:sp>
      <p:cxnSp>
        <p:nvCxnSpPr>
          <p:cNvPr id="14" name="Straight Connector 13"/>
          <p:cNvCxnSpPr>
            <a:stCxn id="10" idx="3"/>
            <a:endCxn id="11" idx="1"/>
          </p:cNvCxnSpPr>
          <p:nvPr/>
        </p:nvCxnSpPr>
        <p:spPr>
          <a:xfrm flipV="1">
            <a:off x="5160317" y="3697200"/>
            <a:ext cx="1595217" cy="3120"/>
          </a:xfrm>
          <a:prstGeom prst="line">
            <a:avLst/>
          </a:prstGeom>
          <a:ln w="104775"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59189" y="3473280"/>
            <a:ext cx="6335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Device</a:t>
            </a:r>
          </a:p>
          <a:p>
            <a:r>
              <a:rPr lang="en-US" sz="1200" dirty="0" smtClean="0"/>
              <a:t>Drivers</a:t>
            </a:r>
            <a:endParaRPr lang="en-US" sz="1200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414703" y="4570560"/>
            <a:ext cx="8579183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979757" y="4155840"/>
            <a:ext cx="1025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893533" y="4619280"/>
            <a:ext cx="1111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Hardware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552047" y="5154960"/>
            <a:ext cx="604778" cy="48384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SCSI</a:t>
            </a:r>
          </a:p>
          <a:p>
            <a:pPr algn="ctr"/>
            <a:r>
              <a:rPr lang="en-US" sz="1400" dirty="0" smtClean="0"/>
              <a:t>Bus</a:t>
            </a:r>
            <a:endParaRPr lang="en-US" sz="1400" dirty="0"/>
          </a:p>
        </p:txBody>
      </p:sp>
      <p:sp>
        <p:nvSpPr>
          <p:cNvPr id="25" name="Rectangle 24"/>
          <p:cNvSpPr/>
          <p:nvPr/>
        </p:nvSpPr>
        <p:spPr>
          <a:xfrm>
            <a:off x="2234580" y="5154960"/>
            <a:ext cx="907165" cy="48384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Keyboard</a:t>
            </a:r>
            <a:endParaRPr lang="en-US" sz="1400" dirty="0"/>
          </a:p>
        </p:txBody>
      </p:sp>
      <p:sp>
        <p:nvSpPr>
          <p:cNvPr id="26" name="Rectangle 25"/>
          <p:cNvSpPr/>
          <p:nvPr/>
        </p:nvSpPr>
        <p:spPr>
          <a:xfrm>
            <a:off x="3207749" y="5151840"/>
            <a:ext cx="907165" cy="48384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Mouse</a:t>
            </a:r>
            <a:endParaRPr lang="en-US" sz="1400" dirty="0"/>
          </a:p>
        </p:txBody>
      </p:sp>
      <p:sp>
        <p:nvSpPr>
          <p:cNvPr id="27" name="Rectangle 26"/>
          <p:cNvSpPr/>
          <p:nvPr/>
        </p:nvSpPr>
        <p:spPr>
          <a:xfrm>
            <a:off x="4180920" y="5157360"/>
            <a:ext cx="907165" cy="48384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PCI Bus</a:t>
            </a:r>
            <a:endParaRPr lang="en-US" sz="1400" dirty="0"/>
          </a:p>
        </p:txBody>
      </p:sp>
      <p:sp>
        <p:nvSpPr>
          <p:cNvPr id="28" name="Rectangle 27"/>
          <p:cNvSpPr/>
          <p:nvPr/>
        </p:nvSpPr>
        <p:spPr>
          <a:xfrm>
            <a:off x="6683302" y="5154240"/>
            <a:ext cx="907165" cy="48384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GPU</a:t>
            </a:r>
            <a:endParaRPr lang="en-US" sz="1400" dirty="0"/>
          </a:p>
        </p:txBody>
      </p:sp>
      <p:sp>
        <p:nvSpPr>
          <p:cNvPr id="29" name="Rectangle 28"/>
          <p:cNvSpPr/>
          <p:nvPr/>
        </p:nvSpPr>
        <p:spPr>
          <a:xfrm>
            <a:off x="7673741" y="5151120"/>
            <a:ext cx="907165" cy="48384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Harddisk</a:t>
            </a:r>
            <a:endParaRPr lang="en-US" sz="1400" dirty="0"/>
          </a:p>
        </p:txBody>
      </p:sp>
      <p:cxnSp>
        <p:nvCxnSpPr>
          <p:cNvPr id="30" name="Straight Connector 29"/>
          <p:cNvCxnSpPr>
            <a:stCxn id="27" idx="3"/>
            <a:endCxn id="28" idx="1"/>
          </p:cNvCxnSpPr>
          <p:nvPr/>
        </p:nvCxnSpPr>
        <p:spPr>
          <a:xfrm flipV="1">
            <a:off x="5088085" y="5396160"/>
            <a:ext cx="1595217" cy="3120"/>
          </a:xfrm>
          <a:prstGeom prst="line">
            <a:avLst/>
          </a:prstGeom>
          <a:ln w="104775">
            <a:solidFill>
              <a:schemeClr val="accent4">
                <a:lumMod val="75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1526129" y="5923920"/>
            <a:ext cx="604778" cy="48384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SCSI</a:t>
            </a:r>
          </a:p>
          <a:p>
            <a:pPr algn="ctr"/>
            <a:r>
              <a:rPr lang="en-US" sz="1400" dirty="0" smtClean="0"/>
              <a:t>Bus</a:t>
            </a:r>
            <a:endParaRPr lang="en-US" sz="1400" dirty="0"/>
          </a:p>
        </p:txBody>
      </p:sp>
      <p:sp>
        <p:nvSpPr>
          <p:cNvPr id="32" name="Rectangle 31"/>
          <p:cNvSpPr/>
          <p:nvPr/>
        </p:nvSpPr>
        <p:spPr>
          <a:xfrm>
            <a:off x="2208662" y="5923920"/>
            <a:ext cx="907165" cy="48384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Keyboard</a:t>
            </a:r>
            <a:endParaRPr lang="en-US" sz="1400" dirty="0"/>
          </a:p>
        </p:txBody>
      </p:sp>
      <p:sp>
        <p:nvSpPr>
          <p:cNvPr id="33" name="Rectangle 32"/>
          <p:cNvSpPr/>
          <p:nvPr/>
        </p:nvSpPr>
        <p:spPr>
          <a:xfrm>
            <a:off x="3181831" y="5920800"/>
            <a:ext cx="907165" cy="48384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Mouse</a:t>
            </a:r>
            <a:endParaRPr lang="en-US" sz="1400" dirty="0"/>
          </a:p>
        </p:txBody>
      </p:sp>
      <p:sp>
        <p:nvSpPr>
          <p:cNvPr id="34" name="Rectangle 33"/>
          <p:cNvSpPr/>
          <p:nvPr/>
        </p:nvSpPr>
        <p:spPr>
          <a:xfrm>
            <a:off x="4155002" y="5926320"/>
            <a:ext cx="907165" cy="48384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PCI Bus</a:t>
            </a:r>
            <a:endParaRPr lang="en-US" sz="1400" dirty="0"/>
          </a:p>
        </p:txBody>
      </p:sp>
      <p:sp>
        <p:nvSpPr>
          <p:cNvPr id="35" name="Rectangle 34"/>
          <p:cNvSpPr/>
          <p:nvPr/>
        </p:nvSpPr>
        <p:spPr>
          <a:xfrm>
            <a:off x="6657384" y="5923200"/>
            <a:ext cx="907165" cy="48384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/>
              <a:t>GPU</a:t>
            </a:r>
            <a:endParaRPr lang="en-US" sz="1400" dirty="0"/>
          </a:p>
        </p:txBody>
      </p:sp>
      <p:sp>
        <p:nvSpPr>
          <p:cNvPr id="36" name="Rectangle 35"/>
          <p:cNvSpPr/>
          <p:nvPr/>
        </p:nvSpPr>
        <p:spPr>
          <a:xfrm>
            <a:off x="7647823" y="5920080"/>
            <a:ext cx="907165" cy="48384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/>
              <a:t>Harddisk</a:t>
            </a:r>
            <a:endParaRPr lang="en-US" sz="1400" dirty="0"/>
          </a:p>
        </p:txBody>
      </p:sp>
      <p:cxnSp>
        <p:nvCxnSpPr>
          <p:cNvPr id="37" name="Straight Connector 36"/>
          <p:cNvCxnSpPr>
            <a:stCxn id="34" idx="3"/>
            <a:endCxn id="35" idx="1"/>
          </p:cNvCxnSpPr>
          <p:nvPr/>
        </p:nvCxnSpPr>
        <p:spPr>
          <a:xfrm flipV="1">
            <a:off x="5062167" y="6165120"/>
            <a:ext cx="1595217" cy="3120"/>
          </a:xfrm>
          <a:prstGeom prst="line">
            <a:avLst/>
          </a:prstGeom>
          <a:ln w="104775">
            <a:solidFill>
              <a:schemeClr val="accent5">
                <a:lumMod val="75000"/>
              </a:schemeClr>
            </a:solidFill>
            <a:prstDash val="sys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259189" y="5154960"/>
            <a:ext cx="8771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Device</a:t>
            </a:r>
          </a:p>
          <a:p>
            <a:r>
              <a:rPr lang="en-US" sz="1200" dirty="0" smtClean="0"/>
              <a:t>Controllers</a:t>
            </a:r>
            <a:endParaRPr lang="en-US" sz="1200" dirty="0"/>
          </a:p>
        </p:txBody>
      </p:sp>
      <p:sp>
        <p:nvSpPr>
          <p:cNvPr id="39" name="TextBox 38"/>
          <p:cNvSpPr txBox="1"/>
          <p:nvPr/>
        </p:nvSpPr>
        <p:spPr>
          <a:xfrm>
            <a:off x="259189" y="6024480"/>
            <a:ext cx="6719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Devices</a:t>
            </a:r>
          </a:p>
        </p:txBody>
      </p:sp>
    </p:spTree>
    <p:extLst>
      <p:ext uri="{BB962C8B-B14F-4D97-AF65-F5344CB8AC3E}">
        <p14:creationId xmlns:p14="http://schemas.microsoft.com/office/powerpoint/2010/main" val="412434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View of I/O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124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User Processes cannot have direct access to devices</a:t>
            </a:r>
          </a:p>
          <a:p>
            <a:pPr lvl="1"/>
            <a:r>
              <a:rPr lang="en-US" dirty="0" smtClean="0"/>
              <a:t>Manage resources fairly</a:t>
            </a:r>
          </a:p>
          <a:p>
            <a:pPr lvl="1"/>
            <a:r>
              <a:rPr lang="en-US" dirty="0" smtClean="0"/>
              <a:t>Protects data from access-control violations</a:t>
            </a:r>
          </a:p>
          <a:p>
            <a:pPr lvl="1"/>
            <a:r>
              <a:rPr lang="en-US" dirty="0" smtClean="0"/>
              <a:t>Protect system from crashing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OS exports higher level functions</a:t>
            </a:r>
          </a:p>
          <a:p>
            <a:pPr lvl="1"/>
            <a:r>
              <a:rPr lang="en-US" dirty="0" smtClean="0"/>
              <a:t>User process performs system calls (e.g. read() and write())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Blocking vs. </a:t>
            </a:r>
            <a:r>
              <a:rPr lang="en-US" dirty="0" err="1" smtClean="0">
                <a:solidFill>
                  <a:srgbClr val="0000FF"/>
                </a:solidFill>
              </a:rPr>
              <a:t>Nonblocking</a:t>
            </a:r>
            <a:r>
              <a:rPr lang="en-US" dirty="0" smtClean="0">
                <a:solidFill>
                  <a:srgbClr val="0000FF"/>
                </a:solidFill>
              </a:rPr>
              <a:t> I/O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Blocking:</a:t>
            </a:r>
            <a:r>
              <a:rPr lang="en-US" dirty="0" smtClean="0"/>
              <a:t> Suspends execution of process until I/O completes</a:t>
            </a:r>
          </a:p>
          <a:p>
            <a:pPr lvl="2"/>
            <a:r>
              <a:rPr lang="en-US" dirty="0" smtClean="0"/>
              <a:t>Simple and easy to understand</a:t>
            </a:r>
          </a:p>
          <a:p>
            <a:pPr lvl="2"/>
            <a:r>
              <a:rPr lang="en-US" dirty="0" smtClean="0"/>
              <a:t>Inefficient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Nonblocking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r>
              <a:rPr lang="en-US" dirty="0" smtClean="0"/>
              <a:t> Returns from system calls immediately</a:t>
            </a:r>
          </a:p>
          <a:p>
            <a:pPr lvl="2"/>
            <a:r>
              <a:rPr lang="en-US" dirty="0" smtClean="0"/>
              <a:t>Process is notified when I/O completes</a:t>
            </a:r>
          </a:p>
          <a:p>
            <a:pPr lvl="2"/>
            <a:r>
              <a:rPr lang="en-US" dirty="0" smtClean="0"/>
              <a:t>Complex but better performance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09875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User View: Types of devices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Character-stream</a:t>
            </a:r>
          </a:p>
          <a:p>
            <a:pPr lvl="1"/>
            <a:r>
              <a:rPr lang="en-US" dirty="0" smtClean="0"/>
              <a:t>Transfer one byte (character) at a time </a:t>
            </a:r>
          </a:p>
          <a:p>
            <a:pPr lvl="1"/>
            <a:r>
              <a:rPr lang="en-US" dirty="0" smtClean="0"/>
              <a:t>Interface: </a:t>
            </a:r>
            <a:r>
              <a:rPr lang="en-US" dirty="0" smtClean="0">
                <a:solidFill>
                  <a:srgbClr val="FF0000"/>
                </a:solidFill>
              </a:rPr>
              <a:t>get() or put() 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Implemented as restricted forms of read()/write()</a:t>
            </a:r>
          </a:p>
          <a:p>
            <a:pPr lvl="1"/>
            <a:r>
              <a:rPr lang="en-US" dirty="0" smtClean="0"/>
              <a:t>Example: keyboard, mouse, modem, console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Block</a:t>
            </a:r>
          </a:p>
          <a:p>
            <a:pPr lvl="1"/>
            <a:r>
              <a:rPr lang="en-US" dirty="0" smtClean="0"/>
              <a:t>Transfer blocks of bytes as a unit (defined by hardware)</a:t>
            </a:r>
          </a:p>
          <a:p>
            <a:pPr lvl="1"/>
            <a:r>
              <a:rPr lang="en-US" dirty="0" smtClean="0"/>
              <a:t>Interface: </a:t>
            </a:r>
            <a:r>
              <a:rPr lang="en-US" dirty="0" smtClean="0">
                <a:solidFill>
                  <a:srgbClr val="FF0000"/>
                </a:solidFill>
              </a:rPr>
              <a:t>read() and write()</a:t>
            </a:r>
          </a:p>
          <a:p>
            <a:pPr lvl="2"/>
            <a:r>
              <a:rPr lang="en-US" dirty="0" smtClean="0"/>
              <a:t>Random access: </a:t>
            </a:r>
            <a:r>
              <a:rPr lang="en-US" dirty="0" smtClean="0">
                <a:solidFill>
                  <a:srgbClr val="FF0000"/>
                </a:solidFill>
              </a:rPr>
              <a:t>seek() </a:t>
            </a:r>
            <a:r>
              <a:rPr lang="en-US" dirty="0" smtClean="0"/>
              <a:t>specifies which bytes to transfer next</a:t>
            </a:r>
          </a:p>
          <a:p>
            <a:pPr lvl="1"/>
            <a:r>
              <a:rPr lang="en-US" dirty="0" smtClean="0"/>
              <a:t>Example: Disks and tapes</a:t>
            </a:r>
          </a:p>
          <a:p>
            <a:pPr lvl="2"/>
            <a:endParaRPr lang="en-US" dirty="0" smtClean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3172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Kernel I/O Subsystem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9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I/O scheduled from pool of requests</a:t>
            </a:r>
          </a:p>
          <a:p>
            <a:pPr lvl="1"/>
            <a:r>
              <a:rPr lang="en-US" dirty="0" smtClean="0"/>
              <a:t>Requests rearranged to optimize efficiency</a:t>
            </a:r>
          </a:p>
          <a:p>
            <a:pPr lvl="2"/>
            <a:r>
              <a:rPr lang="en-US" dirty="0" smtClean="0"/>
              <a:t>Example: Disk requests are reordered to reduce head seeks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Buffering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Deal with different transfer rates</a:t>
            </a:r>
            <a:endParaRPr lang="en-US" dirty="0"/>
          </a:p>
          <a:p>
            <a:pPr lvl="1"/>
            <a:r>
              <a:rPr lang="en-US" dirty="0" smtClean="0"/>
              <a:t>Adjustable transfer sizes</a:t>
            </a:r>
          </a:p>
          <a:p>
            <a:pPr lvl="2"/>
            <a:r>
              <a:rPr lang="en-US" dirty="0" smtClean="0"/>
              <a:t>Fragmentation and reassembly</a:t>
            </a:r>
          </a:p>
          <a:p>
            <a:pPr lvl="1"/>
            <a:r>
              <a:rPr lang="en-US" dirty="0" smtClean="0"/>
              <a:t>Copy Semantics</a:t>
            </a:r>
            <a:endParaRPr lang="en-US" dirty="0"/>
          </a:p>
          <a:p>
            <a:pPr lvl="2"/>
            <a:r>
              <a:rPr lang="en-US" dirty="0" smtClean="0"/>
              <a:t>Can calling process reuse buffer immediately?</a:t>
            </a:r>
          </a:p>
          <a:p>
            <a:pPr lvl="2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Caching: Avoid device accesses as much as possible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I/O is SLOW</a:t>
            </a:r>
            <a:endParaRPr lang="en-US" dirty="0"/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Block devices can read ahead</a:t>
            </a:r>
          </a:p>
        </p:txBody>
      </p:sp>
    </p:spTree>
    <p:extLst>
      <p:ext uri="{BB962C8B-B14F-4D97-AF65-F5344CB8AC3E}">
        <p14:creationId xmlns:p14="http://schemas.microsoft.com/office/powerpoint/2010/main" val="20579682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Device Drivers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764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Encapsulate details of device</a:t>
            </a:r>
          </a:p>
          <a:p>
            <a:pPr lvl="1"/>
            <a:r>
              <a:rPr lang="en-US" dirty="0" smtClean="0"/>
              <a:t>Wide variety of I/O devices (different manufacturers and features)</a:t>
            </a:r>
          </a:p>
          <a:p>
            <a:pPr lvl="1"/>
            <a:r>
              <a:rPr lang="en-US" dirty="0" smtClean="0"/>
              <a:t>Kernel I/O subsystem not aware of hardware details</a:t>
            </a:r>
          </a:p>
          <a:p>
            <a:pPr lvl="1"/>
            <a:endParaRPr lang="en-US" b="1" dirty="0"/>
          </a:p>
          <a:p>
            <a:r>
              <a:rPr lang="en-US" dirty="0" smtClean="0">
                <a:solidFill>
                  <a:srgbClr val="0000FF"/>
                </a:solidFill>
              </a:rPr>
              <a:t>Load at boot time or on demand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0000"/>
                </a:solidFill>
              </a:rPr>
              <a:t>IOCTLs: Special UNIX system call (I/O control)</a:t>
            </a:r>
          </a:p>
          <a:p>
            <a:pPr lvl="1"/>
            <a:r>
              <a:rPr lang="en-US" dirty="0" smtClean="0"/>
              <a:t>Alternative to adding a new system call</a:t>
            </a:r>
          </a:p>
          <a:p>
            <a:pPr lvl="1"/>
            <a:r>
              <a:rPr lang="en-US" dirty="0" smtClean="0"/>
              <a:t>Interface between user processes and device drivers</a:t>
            </a:r>
          </a:p>
          <a:p>
            <a:pPr lvl="2"/>
            <a:r>
              <a:rPr lang="en-US" dirty="0" smtClean="0"/>
              <a:t>Device specific operation</a:t>
            </a:r>
          </a:p>
          <a:p>
            <a:pPr lvl="2"/>
            <a:r>
              <a:rPr lang="en-US" dirty="0" smtClean="0"/>
              <a:t>Looks like a system call, but also takes a file descriptor argument</a:t>
            </a:r>
            <a:endParaRPr lang="en-US" dirty="0" smtClean="0">
              <a:solidFill>
                <a:srgbClr val="FF0000"/>
              </a:solidFill>
            </a:endParaRPr>
          </a:p>
          <a:p>
            <a:pPr lvl="3"/>
            <a:r>
              <a:rPr lang="en-US" dirty="0" smtClean="0">
                <a:solidFill>
                  <a:srgbClr val="FF0000"/>
                </a:solidFill>
              </a:rPr>
              <a:t>Why?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59434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Device Driver: Device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996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Interactions directly with </a:t>
            </a:r>
            <a:r>
              <a:rPr lang="en-US" dirty="0" smtClean="0">
                <a:solidFill>
                  <a:srgbClr val="FF0000"/>
                </a:solidFill>
              </a:rPr>
              <a:t>Device</a:t>
            </a:r>
            <a:r>
              <a:rPr lang="en-US" dirty="0" smtClean="0">
                <a:solidFill>
                  <a:srgbClr val="0000FF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Controller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Special Instructions</a:t>
            </a:r>
          </a:p>
          <a:p>
            <a:pPr lvl="1"/>
            <a:r>
              <a:rPr lang="en-US" dirty="0" smtClean="0"/>
              <a:t>Valid only in kernel mode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X86: In/Out instructions</a:t>
            </a:r>
          </a:p>
          <a:p>
            <a:pPr lvl="1"/>
            <a:r>
              <a:rPr lang="en-US" dirty="0" smtClean="0"/>
              <a:t>No longer popular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Memory-mapped</a:t>
            </a:r>
          </a:p>
          <a:p>
            <a:pPr lvl="1"/>
            <a:r>
              <a:rPr lang="en-US" dirty="0" smtClean="0"/>
              <a:t>Read and write operations in special memory regions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How are memory operations delivered to </a:t>
            </a:r>
            <a:r>
              <a:rPr lang="en-US" b="1" dirty="0" smtClean="0">
                <a:solidFill>
                  <a:srgbClr val="FF0000"/>
                </a:solidFill>
              </a:rPr>
              <a:t>controller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pPr lvl="1"/>
            <a:r>
              <a:rPr lang="en-US" dirty="0" smtClean="0"/>
              <a:t>OS protects interfaces by not mapping memory into user processes</a:t>
            </a:r>
          </a:p>
          <a:p>
            <a:pPr lvl="1"/>
            <a:r>
              <a:rPr lang="en-US" dirty="0" smtClean="0"/>
              <a:t>Some devices can map subsets of I/O space to processes</a:t>
            </a:r>
          </a:p>
          <a:p>
            <a:pPr lvl="2"/>
            <a:r>
              <a:rPr lang="en-US" dirty="0" smtClean="0"/>
              <a:t>Buffer queues (i.e. network cards)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4370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OS provides memory space 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Applications can address entire address space </a:t>
            </a:r>
          </a:p>
          <a:p>
            <a:pPr lvl="2"/>
            <a:r>
              <a:rPr lang="en-US" dirty="0" smtClean="0"/>
              <a:t>All 2^64 possible locations</a:t>
            </a:r>
          </a:p>
          <a:p>
            <a:pPr lvl="1"/>
            <a:r>
              <a:rPr lang="en-US" dirty="0" smtClean="0"/>
              <a:t>OS restricts access in some way to most of it</a:t>
            </a:r>
          </a:p>
          <a:p>
            <a:pPr lvl="2"/>
            <a:r>
              <a:rPr lang="en-US" dirty="0" smtClean="0"/>
              <a:t>E.g. non-executable, read-only, kernel-only</a:t>
            </a:r>
          </a:p>
          <a:p>
            <a:pPr lvl="2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Address space is organized into </a:t>
            </a:r>
            <a:r>
              <a:rPr lang="en-US" b="1" dirty="0" smtClean="0">
                <a:solidFill>
                  <a:srgbClr val="FF0000"/>
                </a:solidFill>
              </a:rPr>
              <a:t>segments</a:t>
            </a:r>
          </a:p>
          <a:p>
            <a:pPr lvl="1"/>
            <a:r>
              <a:rPr lang="en-US" dirty="0" smtClean="0">
                <a:solidFill>
                  <a:srgbClr val="0000FF"/>
                </a:solidFill>
              </a:rPr>
              <a:t>Each segment contains data of a specific type</a:t>
            </a:r>
            <a:endParaRPr lang="en-US" dirty="0">
              <a:solidFill>
                <a:srgbClr val="0000FF"/>
              </a:solidFill>
            </a:endParaRPr>
          </a:p>
          <a:p>
            <a:pPr lvl="1"/>
            <a:r>
              <a:rPr lang="en-US" dirty="0" smtClean="0"/>
              <a:t>.text  = program instructions (code)</a:t>
            </a:r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rodata</a:t>
            </a:r>
            <a:r>
              <a:rPr lang="en-US" dirty="0" smtClean="0"/>
              <a:t> = read only data</a:t>
            </a:r>
          </a:p>
          <a:p>
            <a:pPr lvl="1"/>
            <a:r>
              <a:rPr lang="en-US" dirty="0" smtClean="0"/>
              <a:t>.data = initialized global variables</a:t>
            </a:r>
          </a:p>
          <a:p>
            <a:pPr lvl="2"/>
            <a:r>
              <a:rPr lang="en-US" dirty="0" smtClean="0"/>
              <a:t> Also: string constants</a:t>
            </a:r>
          </a:p>
          <a:p>
            <a:pPr lvl="1"/>
            <a:r>
              <a:rPr lang="en-US" dirty="0" smtClean="0"/>
              <a:t>.</a:t>
            </a:r>
            <a:r>
              <a:rPr lang="en-US" dirty="0" err="1" smtClean="0"/>
              <a:t>bss</a:t>
            </a:r>
            <a:r>
              <a:rPr lang="en-US" dirty="0" smtClean="0"/>
              <a:t>  = uninitialized global variables</a:t>
            </a:r>
          </a:p>
          <a:p>
            <a:pPr lvl="1"/>
            <a:r>
              <a:rPr lang="en-US" dirty="0" smtClean="0"/>
              <a:t>Heap</a:t>
            </a:r>
          </a:p>
          <a:p>
            <a:pPr lvl="1"/>
            <a:r>
              <a:rPr lang="en-US" dirty="0" smtClean="0"/>
              <a:t>stack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8918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Interacting with Device Controllers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6636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How to know when I/O is complete?</a:t>
            </a:r>
          </a:p>
          <a:p>
            <a:r>
              <a:rPr lang="en-US" dirty="0" smtClean="0">
                <a:solidFill>
                  <a:srgbClr val="0000FF"/>
                </a:solidFill>
              </a:rPr>
              <a:t>Polling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Disadvantage: </a:t>
            </a:r>
            <a:r>
              <a:rPr lang="en-US" dirty="0" smtClean="0">
                <a:solidFill>
                  <a:srgbClr val="000000"/>
                </a:solidFill>
              </a:rPr>
              <a:t>Busy Waiting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CPU cycles wasted when I/O is slow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Often need to be careful with timing</a:t>
            </a:r>
          </a:p>
          <a:p>
            <a:pPr lvl="2"/>
            <a:endParaRPr lang="en-US" dirty="0" smtClean="0">
              <a:solidFill>
                <a:srgbClr val="000000"/>
              </a:solidFill>
            </a:endParaRPr>
          </a:p>
          <a:p>
            <a:r>
              <a:rPr lang="en-US" dirty="0" smtClean="0">
                <a:solidFill>
                  <a:srgbClr val="0000FF"/>
                </a:solidFill>
              </a:rPr>
              <a:t>Interrupts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Goal: Enable asynchronous events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Device signals CPU by asserting interrupt request line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CPU automatically jumps to Interrupt Service Routine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Interrupt vector: Table of ISR addresses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Indexed by interrupt number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Lower priority interrupts postponed until higher priority finished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Interrupts can nest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Disadvantage: </a:t>
            </a:r>
            <a:r>
              <a:rPr lang="en-US" dirty="0" smtClean="0">
                <a:solidFill>
                  <a:srgbClr val="000000"/>
                </a:solidFill>
              </a:rPr>
              <a:t>Interrupts “interrupt” processing</a:t>
            </a:r>
          </a:p>
          <a:p>
            <a:pPr lvl="2"/>
            <a:r>
              <a:rPr lang="en-US" dirty="0" smtClean="0">
                <a:solidFill>
                  <a:srgbClr val="000000"/>
                </a:solidFill>
              </a:rPr>
              <a:t>Interrupt storms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43054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Device Driver: </a:t>
            </a:r>
            <a:r>
              <a:rPr lang="en-US" dirty="0" smtClean="0"/>
              <a:t>Data transfer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7492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Programmed I/O (PIO)</a:t>
            </a:r>
          </a:p>
          <a:p>
            <a:pPr lvl="1"/>
            <a:r>
              <a:rPr lang="en-US" dirty="0" smtClean="0"/>
              <a:t>Initiate operation and read in every byte/word of data</a:t>
            </a:r>
          </a:p>
          <a:p>
            <a:pPr lvl="1"/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Direct Memory Access (DMA)</a:t>
            </a:r>
          </a:p>
          <a:p>
            <a:pPr lvl="1"/>
            <a:r>
              <a:rPr lang="en-US" dirty="0" smtClean="0"/>
              <a:t>Offload data </a:t>
            </a:r>
            <a:r>
              <a:rPr lang="en-US" dirty="0" err="1" smtClean="0"/>
              <a:t>xfer</a:t>
            </a:r>
            <a:r>
              <a:rPr lang="en-US" dirty="0" smtClean="0"/>
              <a:t> work to special-purpose processor </a:t>
            </a:r>
          </a:p>
          <a:p>
            <a:pPr lvl="1"/>
            <a:r>
              <a:rPr lang="en-US" dirty="0" smtClean="0"/>
              <a:t>CPU configures DMA transfer</a:t>
            </a:r>
          </a:p>
          <a:p>
            <a:pPr lvl="2"/>
            <a:r>
              <a:rPr lang="en-US" dirty="0" smtClean="0"/>
              <a:t>Writes DMA command block into main memory</a:t>
            </a:r>
          </a:p>
          <a:p>
            <a:pPr lvl="3"/>
            <a:r>
              <a:rPr lang="en-US" dirty="0" smtClean="0"/>
              <a:t>Target addresses and </a:t>
            </a:r>
            <a:r>
              <a:rPr lang="en-US" dirty="0" err="1" smtClean="0"/>
              <a:t>xfer</a:t>
            </a:r>
            <a:r>
              <a:rPr lang="en-US" dirty="0" smtClean="0"/>
              <a:t> sizes</a:t>
            </a:r>
          </a:p>
          <a:p>
            <a:pPr lvl="2"/>
            <a:r>
              <a:rPr lang="en-US" dirty="0" smtClean="0"/>
              <a:t>Give command block address to DMA engine</a:t>
            </a:r>
          </a:p>
          <a:p>
            <a:pPr lvl="1"/>
            <a:r>
              <a:rPr lang="en-US" dirty="0" smtClean="0"/>
              <a:t>DMA engine </a:t>
            </a:r>
            <a:r>
              <a:rPr lang="en-US" dirty="0" err="1" smtClean="0"/>
              <a:t>xfers</a:t>
            </a:r>
            <a:r>
              <a:rPr lang="en-US" dirty="0" smtClean="0"/>
              <a:t> data from device to memory specified in command block</a:t>
            </a:r>
          </a:p>
          <a:p>
            <a:pPr lvl="1"/>
            <a:r>
              <a:rPr lang="en-US" dirty="0" smtClean="0"/>
              <a:t>DMA engine raises interrupt when entire </a:t>
            </a:r>
            <a:r>
              <a:rPr lang="en-US" dirty="0" err="1" smtClean="0"/>
              <a:t>xfer</a:t>
            </a:r>
            <a:r>
              <a:rPr lang="en-US" dirty="0" smtClean="0"/>
              <a:t> is complete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Virtual or Physical address?</a:t>
            </a:r>
          </a:p>
        </p:txBody>
      </p:sp>
    </p:spTree>
    <p:extLst>
      <p:ext uri="{BB962C8B-B14F-4D97-AF65-F5344CB8AC3E}">
        <p14:creationId xmlns:p14="http://schemas.microsoft.com/office/powerpoint/2010/main" val="3095346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Memory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00600" cy="4525963"/>
          </a:xfrm>
        </p:spPr>
        <p:txBody>
          <a:bodyPr>
            <a:normAutofit/>
          </a:bodyPr>
          <a:lstStyle/>
          <a:p>
            <a:r>
              <a:rPr lang="en-US" sz="2400" b="1" dirty="0" smtClean="0">
                <a:solidFill>
                  <a:srgbClr val="0000FF"/>
                </a:solidFill>
              </a:rPr>
              <a:t>Traditional Unix (32bit)</a:t>
            </a:r>
          </a:p>
          <a:p>
            <a:endParaRPr lang="en-US" sz="2400" dirty="0" smtClean="0"/>
          </a:p>
          <a:p>
            <a:r>
              <a:rPr lang="en-US" sz="2400" dirty="0" smtClean="0"/>
              <a:t>Program contents on the bottom</a:t>
            </a:r>
          </a:p>
          <a:p>
            <a:r>
              <a:rPr lang="en-US" sz="2400" dirty="0" smtClean="0"/>
              <a:t>Kernel memory is on top</a:t>
            </a:r>
          </a:p>
          <a:p>
            <a:r>
              <a:rPr lang="en-US" sz="2400" dirty="0" smtClean="0"/>
              <a:t>Dynamic memory is in the middle</a:t>
            </a:r>
          </a:p>
          <a:p>
            <a:pPr lvl="1"/>
            <a:r>
              <a:rPr lang="en-US" sz="2000" dirty="0" smtClean="0"/>
              <a:t>Heap grows up</a:t>
            </a:r>
          </a:p>
          <a:p>
            <a:pPr lvl="1"/>
            <a:r>
              <a:rPr lang="en-US" sz="2000" dirty="0" smtClean="0"/>
              <a:t>Stack grows down</a:t>
            </a:r>
          </a:p>
          <a:p>
            <a:endParaRPr lang="en-US" sz="2400" dirty="0"/>
          </a:p>
        </p:txBody>
      </p:sp>
      <p:grpSp>
        <p:nvGrpSpPr>
          <p:cNvPr id="23" name="Group 22"/>
          <p:cNvGrpSpPr/>
          <p:nvPr/>
        </p:nvGrpSpPr>
        <p:grpSpPr>
          <a:xfrm>
            <a:off x="5382266" y="1968751"/>
            <a:ext cx="3609713" cy="3800196"/>
            <a:chOff x="3076575" y="987425"/>
            <a:chExt cx="5810393" cy="5489642"/>
          </a:xfrm>
        </p:grpSpPr>
        <p:sp>
          <p:nvSpPr>
            <p:cNvPr id="4" name="Rectangle 2"/>
            <p:cNvSpPr>
              <a:spLocks noChangeArrowheads="1"/>
            </p:cNvSpPr>
            <p:nvPr/>
          </p:nvSpPr>
          <p:spPr bwMode="auto">
            <a:xfrm>
              <a:off x="3457575" y="1036638"/>
              <a:ext cx="2790825" cy="487362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 dirty="0">
                  <a:solidFill>
                    <a:srgbClr val="000000"/>
                  </a:solidFill>
                  <a:latin typeface="Helvetica" pitchFamily="34" charset="0"/>
                </a:rPr>
                <a:t>kernel virtual memory</a:t>
              </a:r>
            </a:p>
          </p:txBody>
        </p:sp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3457575" y="2738438"/>
              <a:ext cx="2790825" cy="669925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 dirty="0">
                  <a:solidFill>
                    <a:srgbClr val="000000"/>
                  </a:solidFill>
                  <a:latin typeface="Helvetica" pitchFamily="34" charset="0"/>
                </a:rPr>
                <a:t>Memory mapped region for</a:t>
              </a:r>
            </a:p>
            <a:p>
              <a:pPr algn="ctr"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 dirty="0">
                  <a:solidFill>
                    <a:srgbClr val="000000"/>
                  </a:solidFill>
                  <a:latin typeface="Helvetica" pitchFamily="34" charset="0"/>
                </a:rPr>
                <a:t>shared libraries</a:t>
              </a: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3457575" y="3403600"/>
              <a:ext cx="2790825" cy="723900"/>
            </a:xfrm>
            <a:prstGeom prst="rect">
              <a:avLst/>
            </a:prstGeom>
            <a:solidFill>
              <a:srgbClr val="C0C0C0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457575" y="4130675"/>
              <a:ext cx="2790825" cy="669925"/>
            </a:xfrm>
            <a:prstGeom prst="rect">
              <a:avLst/>
            </a:prstGeom>
            <a:solidFill>
              <a:srgbClr val="FFFF99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run-time heap (via </a:t>
              </a:r>
              <a:r>
                <a:rPr lang="en-GB" sz="1050" b="1">
                  <a:solidFill>
                    <a:srgbClr val="000000"/>
                  </a:solidFill>
                  <a:latin typeface="Courier New" pitchFamily="49" charset="0"/>
                </a:rPr>
                <a:t>malloc</a:t>
              </a: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)</a:t>
              </a:r>
              <a:r>
                <a:rPr lang="x-none" sz="1050" b="1">
                  <a:solidFill>
                    <a:srgbClr val="000000"/>
                  </a:solidFill>
                  <a:latin typeface="Helvetica" pitchFamily="34" charset="0"/>
                  <a:cs typeface="Arial" charset="0"/>
                </a:rPr>
                <a:t>‏</a:t>
              </a:r>
              <a:endParaRPr lang="en-GB" sz="1050" b="1">
                <a:solidFill>
                  <a:srgbClr val="000000"/>
                </a:solidFill>
                <a:latin typeface="Helvetica" pitchFamily="34" charset="0"/>
              </a:endParaRPr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3457575" y="1828800"/>
              <a:ext cx="2790825" cy="906463"/>
            </a:xfrm>
            <a:prstGeom prst="rect">
              <a:avLst/>
            </a:prstGeom>
            <a:solidFill>
              <a:srgbClr val="C0C0C0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9" name="Rectangle 7"/>
            <p:cNvSpPr>
              <a:spLocks noChangeArrowheads="1"/>
            </p:cNvSpPr>
            <p:nvPr/>
          </p:nvSpPr>
          <p:spPr bwMode="auto">
            <a:xfrm>
              <a:off x="3457575" y="5578475"/>
              <a:ext cx="2790825" cy="396875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program text (.</a:t>
              </a:r>
              <a:r>
                <a:rPr lang="en-GB" sz="1050" b="1">
                  <a:solidFill>
                    <a:srgbClr val="000000"/>
                  </a:solidFill>
                  <a:latin typeface="Courier New" pitchFamily="49" charset="0"/>
                </a:rPr>
                <a:t>text</a:t>
              </a: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)</a:t>
              </a:r>
              <a:r>
                <a:rPr lang="x-none" sz="1050" b="1">
                  <a:solidFill>
                    <a:srgbClr val="000000"/>
                  </a:solidFill>
                  <a:latin typeface="Helvetica" pitchFamily="34" charset="0"/>
                  <a:cs typeface="Arial" charset="0"/>
                </a:rPr>
                <a:t>‏</a:t>
              </a:r>
              <a:endParaRPr lang="en-GB" sz="1050" b="1">
                <a:solidFill>
                  <a:srgbClr val="000000"/>
                </a:solidFill>
                <a:latin typeface="Helvetica" pitchFamily="34" charset="0"/>
              </a:endParaRPr>
            </a:p>
          </p:txBody>
        </p:sp>
        <p:sp>
          <p:nvSpPr>
            <p:cNvPr id="10" name="Rectangle 8"/>
            <p:cNvSpPr>
              <a:spLocks noChangeArrowheads="1"/>
            </p:cNvSpPr>
            <p:nvPr/>
          </p:nvSpPr>
          <p:spPr bwMode="auto">
            <a:xfrm>
              <a:off x="3457575" y="5165725"/>
              <a:ext cx="2790825" cy="396875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initialized data (.</a:t>
              </a:r>
              <a:r>
                <a:rPr lang="en-GB" sz="1050" b="1">
                  <a:solidFill>
                    <a:srgbClr val="000000"/>
                  </a:solidFill>
                  <a:latin typeface="Courier New" pitchFamily="49" charset="0"/>
                </a:rPr>
                <a:t>data</a:t>
              </a: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)</a:t>
              </a:r>
              <a:r>
                <a:rPr lang="x-none" sz="1050" b="1">
                  <a:solidFill>
                    <a:srgbClr val="000000"/>
                  </a:solidFill>
                  <a:latin typeface="Helvetica" pitchFamily="34" charset="0"/>
                  <a:cs typeface="Arial" charset="0"/>
                </a:rPr>
                <a:t>‏</a:t>
              </a:r>
              <a:endParaRPr lang="en-GB" sz="1050" b="1">
                <a:solidFill>
                  <a:srgbClr val="000000"/>
                </a:solidFill>
                <a:latin typeface="Helvetica" pitchFamily="34" charset="0"/>
              </a:endParaRPr>
            </a:p>
          </p:txBody>
        </p:sp>
        <p:sp>
          <p:nvSpPr>
            <p:cNvPr id="11" name="Rectangle 9"/>
            <p:cNvSpPr>
              <a:spLocks noChangeArrowheads="1"/>
            </p:cNvSpPr>
            <p:nvPr/>
          </p:nvSpPr>
          <p:spPr bwMode="auto">
            <a:xfrm>
              <a:off x="3457575" y="4784725"/>
              <a:ext cx="2790825" cy="396875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uninitialized data (.</a:t>
              </a:r>
              <a:r>
                <a:rPr lang="en-GB" sz="1050" b="1">
                  <a:solidFill>
                    <a:srgbClr val="000000"/>
                  </a:solidFill>
                  <a:latin typeface="Courier New" pitchFamily="49" charset="0"/>
                </a:rPr>
                <a:t>bss</a:t>
              </a: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)</a:t>
              </a:r>
              <a:r>
                <a:rPr lang="x-none" sz="1050" b="1">
                  <a:solidFill>
                    <a:srgbClr val="000000"/>
                  </a:solidFill>
                  <a:latin typeface="Helvetica" pitchFamily="34" charset="0"/>
                  <a:cs typeface="Arial" charset="0"/>
                </a:rPr>
                <a:t>‏</a:t>
              </a:r>
              <a:endParaRPr lang="en-GB" sz="1050" b="1">
                <a:solidFill>
                  <a:srgbClr val="000000"/>
                </a:solidFill>
                <a:latin typeface="Helvetica" pitchFamily="34" charset="0"/>
              </a:endParaRP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4965700" y="3763963"/>
              <a:ext cx="1588" cy="358775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100"/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auto">
            <a:xfrm>
              <a:off x="3457575" y="1493838"/>
              <a:ext cx="2790825" cy="334962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stack</a:t>
              </a:r>
            </a:p>
          </p:txBody>
        </p:sp>
        <p:sp>
          <p:nvSpPr>
            <p:cNvPr id="14" name="Line 12"/>
            <p:cNvSpPr>
              <a:spLocks noChangeShapeType="1"/>
            </p:cNvSpPr>
            <p:nvPr/>
          </p:nvSpPr>
          <p:spPr bwMode="auto">
            <a:xfrm flipV="1">
              <a:off x="4981575" y="2387600"/>
              <a:ext cx="1588" cy="358775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100"/>
            </a:p>
          </p:txBody>
        </p:sp>
        <p:sp>
          <p:nvSpPr>
            <p:cNvPr id="15" name="Line 13"/>
            <p:cNvSpPr>
              <a:spLocks noChangeShapeType="1"/>
            </p:cNvSpPr>
            <p:nvPr/>
          </p:nvSpPr>
          <p:spPr bwMode="auto">
            <a:xfrm>
              <a:off x="4997450" y="1828800"/>
              <a:ext cx="1588" cy="352425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100"/>
            </a:p>
          </p:txBody>
        </p:sp>
        <p:sp>
          <p:nvSpPr>
            <p:cNvPr id="16" name="Rectangle 14"/>
            <p:cNvSpPr>
              <a:spLocks noChangeArrowheads="1"/>
            </p:cNvSpPr>
            <p:nvPr/>
          </p:nvSpPr>
          <p:spPr bwMode="auto">
            <a:xfrm>
              <a:off x="3457575" y="5927725"/>
              <a:ext cx="2790825" cy="396875"/>
            </a:xfrm>
            <a:prstGeom prst="rect">
              <a:avLst/>
            </a:prstGeom>
            <a:solidFill>
              <a:srgbClr val="C0C0C0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3154363" y="6096003"/>
              <a:ext cx="419001" cy="381064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</a:p>
          </p:txBody>
        </p:sp>
        <p:sp>
          <p:nvSpPr>
            <p:cNvPr id="18" name="Line 17"/>
            <p:cNvSpPr>
              <a:spLocks noChangeShapeType="1"/>
            </p:cNvSpPr>
            <p:nvPr/>
          </p:nvSpPr>
          <p:spPr bwMode="auto">
            <a:xfrm>
              <a:off x="3076575" y="1787525"/>
              <a:ext cx="331788" cy="1588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100"/>
            </a:p>
          </p:txBody>
        </p:sp>
        <p:sp>
          <p:nvSpPr>
            <p:cNvPr id="19" name="Text Box 18"/>
            <p:cNvSpPr txBox="1">
              <a:spLocks noChangeArrowheads="1"/>
            </p:cNvSpPr>
            <p:nvPr/>
          </p:nvSpPr>
          <p:spPr bwMode="auto">
            <a:xfrm>
              <a:off x="6561139" y="990600"/>
              <a:ext cx="2325829" cy="60336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memory invisible to</a:t>
              </a:r>
            </a:p>
            <a:p>
              <a:pPr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 user code</a:t>
              </a:r>
            </a:p>
          </p:txBody>
        </p:sp>
        <p:sp>
          <p:nvSpPr>
            <p:cNvPr id="20" name="Line 19"/>
            <p:cNvSpPr>
              <a:spLocks noChangeShapeType="1"/>
            </p:cNvSpPr>
            <p:nvPr/>
          </p:nvSpPr>
          <p:spPr bwMode="auto">
            <a:xfrm flipV="1">
              <a:off x="6400800" y="987425"/>
              <a:ext cx="1588" cy="539750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100"/>
            </a:p>
          </p:txBody>
        </p:sp>
        <p:sp>
          <p:nvSpPr>
            <p:cNvPr id="21" name="Text Box 20"/>
            <p:cNvSpPr txBox="1">
              <a:spLocks noChangeArrowheads="1"/>
            </p:cNvSpPr>
            <p:nvPr/>
          </p:nvSpPr>
          <p:spPr bwMode="auto">
            <a:xfrm>
              <a:off x="6610351" y="3941763"/>
              <a:ext cx="1629153" cy="36995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the “</a:t>
              </a:r>
              <a:r>
                <a:rPr lang="en-GB" sz="1050" b="1">
                  <a:solidFill>
                    <a:srgbClr val="000000"/>
                  </a:solidFill>
                  <a:latin typeface="Courier New" pitchFamily="49" charset="0"/>
                </a:rPr>
                <a:t>brk</a:t>
              </a: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” ptr</a:t>
              </a:r>
            </a:p>
          </p:txBody>
        </p:sp>
        <p:sp>
          <p:nvSpPr>
            <p:cNvPr id="22" name="Line 21"/>
            <p:cNvSpPr>
              <a:spLocks noChangeShapeType="1"/>
            </p:cNvSpPr>
            <p:nvPr/>
          </p:nvSpPr>
          <p:spPr bwMode="auto">
            <a:xfrm flipH="1">
              <a:off x="6245225" y="4114800"/>
              <a:ext cx="387350" cy="1588"/>
            </a:xfrm>
            <a:prstGeom prst="line">
              <a:avLst/>
            </a:prstGeom>
            <a:noFill/>
            <a:ln w="255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100"/>
            </a:p>
          </p:txBody>
        </p:sp>
      </p:grpSp>
    </p:spTree>
    <p:extLst>
      <p:ext uri="{BB962C8B-B14F-4D97-AF65-F5344CB8AC3E}">
        <p14:creationId xmlns:p14="http://schemas.microsoft.com/office/powerpoint/2010/main" val="841477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layout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724400" cy="4525963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solidFill>
                  <a:srgbClr val="0000FF"/>
                </a:solidFill>
              </a:rPr>
              <a:t>Modern Linux (64bit)</a:t>
            </a:r>
          </a:p>
          <a:p>
            <a:pPr lvl="1"/>
            <a:r>
              <a:rPr lang="en-US" sz="1800" dirty="0" smtClean="0">
                <a:solidFill>
                  <a:srgbClr val="FF0000"/>
                </a:solidFill>
              </a:rPr>
              <a:t>Many more addresses</a:t>
            </a:r>
          </a:p>
          <a:p>
            <a:endParaRPr lang="en-US" sz="2000" dirty="0"/>
          </a:p>
          <a:p>
            <a:r>
              <a:rPr lang="en-US" sz="2000" dirty="0"/>
              <a:t>Kernel is no longer top 1GB</a:t>
            </a:r>
          </a:p>
          <a:p>
            <a:pPr lvl="1"/>
            <a:r>
              <a:rPr lang="en-US" sz="1800" dirty="0"/>
              <a:t>Sparsely mapped in at various </a:t>
            </a:r>
            <a:r>
              <a:rPr lang="en-US" sz="1800" dirty="0" smtClean="0"/>
              <a:t>addresses</a:t>
            </a:r>
            <a:endParaRPr lang="en-US" sz="2000" dirty="0" smtClean="0"/>
          </a:p>
          <a:p>
            <a:r>
              <a:rPr lang="en-US" sz="2000" dirty="0" smtClean="0"/>
              <a:t>Memory mapped devices</a:t>
            </a:r>
          </a:p>
          <a:p>
            <a:r>
              <a:rPr lang="en-US" sz="2000" dirty="0" smtClean="0"/>
              <a:t>Balancing address use between stack and heap no longer an issue</a:t>
            </a:r>
          </a:p>
          <a:p>
            <a:pPr lvl="1"/>
            <a:r>
              <a:rPr lang="en-US" sz="1800" dirty="0"/>
              <a:t>Heap allocated using </a:t>
            </a:r>
            <a:r>
              <a:rPr lang="en-US" sz="1800" dirty="0" err="1"/>
              <a:t>mmap</a:t>
            </a:r>
            <a:r>
              <a:rPr lang="en-US" sz="1800" dirty="0"/>
              <a:t>()</a:t>
            </a:r>
            <a:r>
              <a:rPr lang="en-US" sz="1800" dirty="0" smtClean="0"/>
              <a:t>’s</a:t>
            </a:r>
          </a:p>
          <a:p>
            <a:pPr lvl="1"/>
            <a:r>
              <a:rPr lang="en-US" sz="1800" dirty="0" err="1">
                <a:solidFill>
                  <a:srgbClr val="0000FF"/>
                </a:solidFill>
              </a:rPr>
              <a:t>b</a:t>
            </a:r>
            <a:r>
              <a:rPr lang="en-US" sz="1800" dirty="0" err="1" smtClean="0">
                <a:solidFill>
                  <a:srgbClr val="0000FF"/>
                </a:solidFill>
              </a:rPr>
              <a:t>rk</a:t>
            </a:r>
            <a:r>
              <a:rPr lang="en-US" sz="1800" dirty="0" smtClean="0">
                <a:solidFill>
                  <a:srgbClr val="0000FF"/>
                </a:solidFill>
              </a:rPr>
              <a:t> can still be used</a:t>
            </a:r>
          </a:p>
          <a:p>
            <a:r>
              <a:rPr lang="en-US" sz="2000" dirty="0" smtClean="0"/>
              <a:t>VDSO region </a:t>
            </a:r>
          </a:p>
          <a:p>
            <a:pPr lvl="1"/>
            <a:r>
              <a:rPr lang="en-US" sz="1800" dirty="0" smtClean="0"/>
              <a:t>User executable kernel code</a:t>
            </a:r>
          </a:p>
          <a:p>
            <a:pPr lvl="1"/>
            <a:r>
              <a:rPr lang="en-US" sz="1800" dirty="0" smtClean="0"/>
              <a:t>User accessible kernel data </a:t>
            </a:r>
          </a:p>
          <a:p>
            <a:pPr lvl="2"/>
            <a:r>
              <a:rPr lang="en-US" sz="1400" dirty="0"/>
              <a:t>c</a:t>
            </a:r>
            <a:r>
              <a:rPr lang="en-US" sz="1400" dirty="0" smtClean="0"/>
              <a:t>urrent time</a:t>
            </a:r>
            <a:endParaRPr lang="en-US" sz="1400" dirty="0"/>
          </a:p>
          <a:p>
            <a:r>
              <a:rPr lang="en-US" sz="2200" dirty="0" smtClean="0">
                <a:solidFill>
                  <a:srgbClr val="FF0000"/>
                </a:solidFill>
              </a:rPr>
              <a:t>Plus much more…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6441029" y="1632626"/>
            <a:ext cx="1922174" cy="4984365"/>
            <a:chOff x="6441029" y="1632626"/>
            <a:chExt cx="1922174" cy="4984365"/>
          </a:xfrm>
        </p:grpSpPr>
        <p:sp>
          <p:nvSpPr>
            <p:cNvPr id="5" name="Rectangle 2"/>
            <p:cNvSpPr>
              <a:spLocks noChangeArrowheads="1"/>
            </p:cNvSpPr>
            <p:nvPr/>
          </p:nvSpPr>
          <p:spPr bwMode="auto">
            <a:xfrm>
              <a:off x="6629400" y="2089826"/>
              <a:ext cx="1733803" cy="228600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 dirty="0">
                  <a:solidFill>
                    <a:srgbClr val="000000"/>
                  </a:solidFill>
                  <a:latin typeface="Helvetica" pitchFamily="34" charset="0"/>
                </a:rPr>
                <a:t>kernel </a:t>
              </a:r>
              <a:r>
                <a:rPr lang="en-GB" sz="1050" b="1" dirty="0" smtClean="0">
                  <a:solidFill>
                    <a:srgbClr val="000000"/>
                  </a:solidFill>
                  <a:latin typeface="Helvetica" pitchFamily="34" charset="0"/>
                </a:rPr>
                <a:t>physical memory</a:t>
              </a:r>
              <a:endParaRPr lang="en-GB" sz="1050" b="1" dirty="0">
                <a:solidFill>
                  <a:srgbClr val="000000"/>
                </a:solidFill>
                <a:latin typeface="Helvetica" pitchFamily="34" charset="0"/>
              </a:endParaRPr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6629400" y="4028931"/>
              <a:ext cx="1733803" cy="463754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 dirty="0">
                  <a:solidFill>
                    <a:srgbClr val="000000"/>
                  </a:solidFill>
                  <a:latin typeface="Helvetica" pitchFamily="34" charset="0"/>
                </a:rPr>
                <a:t>Memory mapped region for</a:t>
              </a:r>
            </a:p>
            <a:p>
              <a:pPr algn="ctr"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 dirty="0">
                  <a:solidFill>
                    <a:srgbClr val="000000"/>
                  </a:solidFill>
                  <a:latin typeface="Helvetica" pitchFamily="34" charset="0"/>
                </a:rPr>
                <a:t>shared libraries</a:t>
              </a:r>
            </a:p>
          </p:txBody>
        </p:sp>
        <p:sp>
          <p:nvSpPr>
            <p:cNvPr id="7" name="Rectangle 4"/>
            <p:cNvSpPr>
              <a:spLocks noChangeArrowheads="1"/>
            </p:cNvSpPr>
            <p:nvPr/>
          </p:nvSpPr>
          <p:spPr bwMode="auto">
            <a:xfrm>
              <a:off x="6629400" y="4489389"/>
              <a:ext cx="1733803" cy="501119"/>
            </a:xfrm>
            <a:prstGeom prst="rect">
              <a:avLst/>
            </a:prstGeom>
            <a:solidFill>
              <a:srgbClr val="C0C0C0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6629400" y="5191444"/>
              <a:ext cx="1733803" cy="265016"/>
            </a:xfrm>
            <a:prstGeom prst="rect">
              <a:avLst/>
            </a:prstGeom>
            <a:solidFill>
              <a:srgbClr val="FFFF99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 dirty="0">
                  <a:solidFill>
                    <a:srgbClr val="000000"/>
                  </a:solidFill>
                  <a:latin typeface="Helvetica" pitchFamily="34" charset="0"/>
                </a:rPr>
                <a:t>run-time heap (via </a:t>
              </a:r>
              <a:r>
                <a:rPr lang="en-GB" sz="1050" b="1" dirty="0" err="1">
                  <a:solidFill>
                    <a:srgbClr val="000000"/>
                  </a:solidFill>
                  <a:latin typeface="Courier New" pitchFamily="49" charset="0"/>
                </a:rPr>
                <a:t>malloc</a:t>
              </a:r>
              <a:r>
                <a:rPr lang="en-GB" sz="1050" b="1" dirty="0">
                  <a:solidFill>
                    <a:srgbClr val="000000"/>
                  </a:solidFill>
                  <a:latin typeface="Helvetica" pitchFamily="34" charset="0"/>
                </a:rPr>
                <a:t>)</a:t>
              </a:r>
              <a:r>
                <a:rPr lang="x-none" sz="1050" b="1">
                  <a:solidFill>
                    <a:srgbClr val="000000"/>
                  </a:solidFill>
                  <a:latin typeface="Helvetica" pitchFamily="34" charset="0"/>
                  <a:cs typeface="Arial" charset="0"/>
                </a:rPr>
                <a:t>‏</a:t>
              </a:r>
              <a:endParaRPr lang="en-GB" sz="1050" b="1" dirty="0">
                <a:solidFill>
                  <a:srgbClr val="000000"/>
                </a:solidFill>
                <a:latin typeface="Helvetica" pitchFamily="34" charset="0"/>
              </a:endParaRPr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6629400" y="3399236"/>
              <a:ext cx="1733803" cy="627498"/>
            </a:xfrm>
            <a:prstGeom prst="rect">
              <a:avLst/>
            </a:prstGeom>
            <a:solidFill>
              <a:srgbClr val="C0C0C0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6629400" y="5994942"/>
              <a:ext cx="1733803" cy="274736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program text (.</a:t>
              </a:r>
              <a:r>
                <a:rPr lang="en-GB" sz="1050" b="1">
                  <a:solidFill>
                    <a:srgbClr val="000000"/>
                  </a:solidFill>
                  <a:latin typeface="Courier New" pitchFamily="49" charset="0"/>
                </a:rPr>
                <a:t>text</a:t>
              </a: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)</a:t>
              </a:r>
              <a:r>
                <a:rPr lang="x-none" sz="1050" b="1">
                  <a:solidFill>
                    <a:srgbClr val="000000"/>
                  </a:solidFill>
                  <a:latin typeface="Helvetica" pitchFamily="34" charset="0"/>
                  <a:cs typeface="Arial" charset="0"/>
                </a:rPr>
                <a:t>‏</a:t>
              </a:r>
              <a:endParaRPr lang="en-GB" sz="1050" b="1">
                <a:solidFill>
                  <a:srgbClr val="000000"/>
                </a:solidFill>
                <a:latin typeface="Helvetica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6629400" y="5709217"/>
              <a:ext cx="1733803" cy="274736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initialized data (.</a:t>
              </a:r>
              <a:r>
                <a:rPr lang="en-GB" sz="1050" b="1">
                  <a:solidFill>
                    <a:srgbClr val="000000"/>
                  </a:solidFill>
                  <a:latin typeface="Courier New" pitchFamily="49" charset="0"/>
                </a:rPr>
                <a:t>data</a:t>
              </a: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)</a:t>
              </a:r>
              <a:r>
                <a:rPr lang="x-none" sz="1050" b="1">
                  <a:solidFill>
                    <a:srgbClr val="000000"/>
                  </a:solidFill>
                  <a:latin typeface="Helvetica" pitchFamily="34" charset="0"/>
                  <a:cs typeface="Arial" charset="0"/>
                </a:rPr>
                <a:t>‏</a:t>
              </a:r>
              <a:endParaRPr lang="en-GB" sz="1050" b="1">
                <a:solidFill>
                  <a:srgbClr val="000000"/>
                </a:solidFill>
                <a:latin typeface="Helvetica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6629400" y="5445470"/>
              <a:ext cx="1733803" cy="274736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uninitialized data (.</a:t>
              </a:r>
              <a:r>
                <a:rPr lang="en-GB" sz="1050" b="1">
                  <a:solidFill>
                    <a:srgbClr val="000000"/>
                  </a:solidFill>
                  <a:latin typeface="Courier New" pitchFamily="49" charset="0"/>
                </a:rPr>
                <a:t>bss</a:t>
              </a: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)</a:t>
              </a:r>
              <a:r>
                <a:rPr lang="x-none" sz="1050" b="1">
                  <a:solidFill>
                    <a:srgbClr val="000000"/>
                  </a:solidFill>
                  <a:latin typeface="Helvetica" pitchFamily="34" charset="0"/>
                  <a:cs typeface="Arial" charset="0"/>
                </a:rPr>
                <a:t>‏</a:t>
              </a:r>
              <a:endParaRPr lang="en-GB" sz="1050" b="1">
                <a:solidFill>
                  <a:srgbClr val="000000"/>
                </a:solidFill>
                <a:latin typeface="Helvetica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6629400" y="2554338"/>
              <a:ext cx="1733803" cy="231877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stack</a:t>
              </a:r>
            </a:p>
          </p:txBody>
        </p:sp>
        <p:sp>
          <p:nvSpPr>
            <p:cNvPr id="15" name="Line 12"/>
            <p:cNvSpPr>
              <a:spLocks noChangeShapeType="1"/>
            </p:cNvSpPr>
            <p:nvPr/>
          </p:nvSpPr>
          <p:spPr bwMode="auto">
            <a:xfrm flipV="1">
              <a:off x="7576186" y="3786064"/>
              <a:ext cx="987" cy="248361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100"/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6629400" y="6236710"/>
              <a:ext cx="1733803" cy="274736"/>
            </a:xfrm>
            <a:prstGeom prst="rect">
              <a:avLst/>
            </a:prstGeom>
            <a:solidFill>
              <a:srgbClr val="C0C0C0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6441029" y="6353200"/>
              <a:ext cx="260305" cy="26379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>
                  <a:solidFill>
                    <a:srgbClr val="000000"/>
                  </a:solidFill>
                  <a:latin typeface="Helvetica" pitchFamily="34" charset="0"/>
                </a:rPr>
                <a:t>0</a:t>
              </a:r>
            </a:p>
          </p:txBody>
        </p:sp>
        <p:sp>
          <p:nvSpPr>
            <p:cNvPr id="24" name="Rectangle 5"/>
            <p:cNvSpPr>
              <a:spLocks noChangeArrowheads="1"/>
            </p:cNvSpPr>
            <p:nvPr/>
          </p:nvSpPr>
          <p:spPr bwMode="auto">
            <a:xfrm>
              <a:off x="6629400" y="4596520"/>
              <a:ext cx="1733803" cy="265016"/>
            </a:xfrm>
            <a:prstGeom prst="rect">
              <a:avLst/>
            </a:prstGeom>
            <a:solidFill>
              <a:srgbClr val="FFFF99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 dirty="0">
                  <a:solidFill>
                    <a:srgbClr val="000000"/>
                  </a:solidFill>
                  <a:latin typeface="Helvetica" pitchFamily="34" charset="0"/>
                </a:rPr>
                <a:t>run-time heap (via </a:t>
              </a:r>
              <a:r>
                <a:rPr lang="en-GB" sz="1050" b="1" dirty="0" err="1">
                  <a:solidFill>
                    <a:srgbClr val="000000"/>
                  </a:solidFill>
                  <a:latin typeface="Courier New" pitchFamily="49" charset="0"/>
                </a:rPr>
                <a:t>malloc</a:t>
              </a:r>
              <a:r>
                <a:rPr lang="en-GB" sz="1050" b="1" dirty="0">
                  <a:solidFill>
                    <a:srgbClr val="000000"/>
                  </a:solidFill>
                  <a:latin typeface="Helvetica" pitchFamily="34" charset="0"/>
                </a:rPr>
                <a:t>)</a:t>
              </a:r>
              <a:r>
                <a:rPr lang="x-none" sz="1050" b="1">
                  <a:solidFill>
                    <a:srgbClr val="000000"/>
                  </a:solidFill>
                  <a:latin typeface="Helvetica" pitchFamily="34" charset="0"/>
                  <a:cs typeface="Arial" charset="0"/>
                </a:rPr>
                <a:t>‏</a:t>
              </a:r>
              <a:endParaRPr lang="en-GB" sz="1050" b="1" dirty="0">
                <a:solidFill>
                  <a:srgbClr val="000000"/>
                </a:solidFill>
                <a:latin typeface="Helvetica" pitchFamily="34" charset="0"/>
              </a:endParaRPr>
            </a:p>
          </p:txBody>
        </p:sp>
        <p:sp>
          <p:nvSpPr>
            <p:cNvPr id="25" name="Rectangle 5"/>
            <p:cNvSpPr>
              <a:spLocks noChangeArrowheads="1"/>
            </p:cNvSpPr>
            <p:nvPr/>
          </p:nvSpPr>
          <p:spPr bwMode="auto">
            <a:xfrm>
              <a:off x="6629400" y="4992705"/>
              <a:ext cx="1733803" cy="198739"/>
            </a:xfrm>
            <a:prstGeom prst="rect">
              <a:avLst/>
            </a:prstGeom>
            <a:solidFill>
              <a:srgbClr val="FFFF99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 dirty="0">
                  <a:solidFill>
                    <a:srgbClr val="000000"/>
                  </a:solidFill>
                  <a:latin typeface="Helvetica" pitchFamily="34" charset="0"/>
                </a:rPr>
                <a:t>run-time heap (via </a:t>
              </a:r>
              <a:r>
                <a:rPr lang="en-GB" sz="1050" b="1" dirty="0" err="1">
                  <a:solidFill>
                    <a:srgbClr val="000000"/>
                  </a:solidFill>
                  <a:latin typeface="Courier New" pitchFamily="49" charset="0"/>
                </a:rPr>
                <a:t>malloc</a:t>
              </a:r>
              <a:r>
                <a:rPr lang="en-GB" sz="1050" b="1" dirty="0">
                  <a:solidFill>
                    <a:srgbClr val="000000"/>
                  </a:solidFill>
                  <a:latin typeface="Helvetica" pitchFamily="34" charset="0"/>
                </a:rPr>
                <a:t>)</a:t>
              </a:r>
              <a:r>
                <a:rPr lang="x-none" sz="1050" b="1">
                  <a:solidFill>
                    <a:srgbClr val="000000"/>
                  </a:solidFill>
                  <a:latin typeface="Helvetica" pitchFamily="34" charset="0"/>
                  <a:cs typeface="Arial" charset="0"/>
                </a:rPr>
                <a:t>‏</a:t>
              </a:r>
              <a:endParaRPr lang="en-GB" sz="1050" b="1" dirty="0">
                <a:solidFill>
                  <a:srgbClr val="000000"/>
                </a:solidFill>
                <a:latin typeface="Helvetica" pitchFamily="34" charset="0"/>
              </a:endParaRPr>
            </a:p>
          </p:txBody>
        </p:sp>
        <p:sp>
          <p:nvSpPr>
            <p:cNvPr id="26" name="Rectangle 14"/>
            <p:cNvSpPr>
              <a:spLocks noChangeArrowheads="1"/>
            </p:cNvSpPr>
            <p:nvPr/>
          </p:nvSpPr>
          <p:spPr bwMode="auto">
            <a:xfrm>
              <a:off x="6629399" y="2786216"/>
              <a:ext cx="1733803" cy="381144"/>
            </a:xfrm>
            <a:prstGeom prst="rect">
              <a:avLst/>
            </a:prstGeom>
            <a:solidFill>
              <a:srgbClr val="C0C0C0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27" name="Rectangle 2"/>
            <p:cNvSpPr>
              <a:spLocks noChangeArrowheads="1"/>
            </p:cNvSpPr>
            <p:nvPr/>
          </p:nvSpPr>
          <p:spPr bwMode="auto">
            <a:xfrm>
              <a:off x="6629400" y="1632626"/>
              <a:ext cx="1733803" cy="228600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 dirty="0">
                  <a:solidFill>
                    <a:srgbClr val="000000"/>
                  </a:solidFill>
                  <a:latin typeface="Helvetica" pitchFamily="34" charset="0"/>
                </a:rPr>
                <a:t>kernel virtual memory</a:t>
              </a:r>
            </a:p>
          </p:txBody>
        </p:sp>
        <p:sp>
          <p:nvSpPr>
            <p:cNvPr id="28" name="Rectangle 14"/>
            <p:cNvSpPr>
              <a:spLocks noChangeArrowheads="1"/>
            </p:cNvSpPr>
            <p:nvPr/>
          </p:nvSpPr>
          <p:spPr bwMode="auto">
            <a:xfrm>
              <a:off x="6628532" y="1860487"/>
              <a:ext cx="1733803" cy="229339"/>
            </a:xfrm>
            <a:prstGeom prst="rect">
              <a:avLst/>
            </a:prstGeom>
            <a:solidFill>
              <a:srgbClr val="C0C0C0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/>
            </a:p>
          </p:txBody>
        </p:sp>
        <p:sp>
          <p:nvSpPr>
            <p:cNvPr id="29" name="Rectangle 11"/>
            <p:cNvSpPr>
              <a:spLocks noChangeArrowheads="1"/>
            </p:cNvSpPr>
            <p:nvPr/>
          </p:nvSpPr>
          <p:spPr bwMode="auto">
            <a:xfrm>
              <a:off x="6629400" y="3167359"/>
              <a:ext cx="1733803" cy="231877"/>
            </a:xfrm>
            <a:prstGeom prst="rect">
              <a:avLst/>
            </a:prstGeom>
            <a:solidFill>
              <a:srgbClr val="FFFFFF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4" charset="0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050" b="1" dirty="0" smtClean="0">
                  <a:solidFill>
                    <a:srgbClr val="000000"/>
                  </a:solidFill>
                  <a:latin typeface="Helvetica" pitchFamily="34" charset="0"/>
                </a:rPr>
                <a:t>Memory mapped devices</a:t>
              </a:r>
              <a:endParaRPr lang="en-GB" sz="1050" b="1" dirty="0">
                <a:solidFill>
                  <a:srgbClr val="000000"/>
                </a:solidFill>
                <a:latin typeface="Helvetica" pitchFamily="34" charset="0"/>
              </a:endParaRPr>
            </a:p>
          </p:txBody>
        </p:sp>
        <p:sp>
          <p:nvSpPr>
            <p:cNvPr id="16" name="Line 13"/>
            <p:cNvSpPr>
              <a:spLocks noChangeShapeType="1"/>
            </p:cNvSpPr>
            <p:nvPr/>
          </p:nvSpPr>
          <p:spPr bwMode="auto">
            <a:xfrm>
              <a:off x="7555264" y="2786215"/>
              <a:ext cx="987" cy="243966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 sz="1100"/>
            </a:p>
          </p:txBody>
        </p:sp>
        <p:sp>
          <p:nvSpPr>
            <p:cNvPr id="31" name="Rectangle 14"/>
            <p:cNvSpPr>
              <a:spLocks noChangeArrowheads="1"/>
            </p:cNvSpPr>
            <p:nvPr/>
          </p:nvSpPr>
          <p:spPr bwMode="auto">
            <a:xfrm>
              <a:off x="6629400" y="2321307"/>
              <a:ext cx="1733803" cy="229339"/>
            </a:xfrm>
            <a:prstGeom prst="rect">
              <a:avLst/>
            </a:prstGeom>
            <a:solidFill>
              <a:srgbClr val="C0C0C0"/>
            </a:solidFill>
            <a:ln w="2556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100"/>
            </a:p>
          </p:txBody>
        </p:sp>
      </p:grpSp>
      <p:sp>
        <p:nvSpPr>
          <p:cNvPr id="33" name="Rectangle 14"/>
          <p:cNvSpPr>
            <a:spLocks noChangeArrowheads="1"/>
          </p:cNvSpPr>
          <p:nvPr/>
        </p:nvSpPr>
        <p:spPr bwMode="auto">
          <a:xfrm>
            <a:off x="6628531" y="1403287"/>
            <a:ext cx="1733803" cy="229339"/>
          </a:xfrm>
          <a:prstGeom prst="rect">
            <a:avLst/>
          </a:prstGeom>
          <a:solidFill>
            <a:srgbClr val="C0C0C0"/>
          </a:solidFill>
          <a:ln w="255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100"/>
          </a:p>
        </p:txBody>
      </p:sp>
      <p:sp>
        <p:nvSpPr>
          <p:cNvPr id="34" name="Rectangle 2"/>
          <p:cNvSpPr>
            <a:spLocks noChangeArrowheads="1"/>
          </p:cNvSpPr>
          <p:nvPr/>
        </p:nvSpPr>
        <p:spPr bwMode="auto">
          <a:xfrm>
            <a:off x="6628530" y="1174687"/>
            <a:ext cx="1733803" cy="228600"/>
          </a:xfrm>
          <a:prstGeom prst="rect">
            <a:avLst/>
          </a:prstGeom>
          <a:solidFill>
            <a:srgbClr val="FFFFFF"/>
          </a:solidFill>
          <a:ln w="255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4" charset="0"/>
              <a:buNone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050" b="1" dirty="0" smtClean="0">
                <a:solidFill>
                  <a:srgbClr val="000000"/>
                </a:solidFill>
                <a:latin typeface="Helvetica" pitchFamily="34" charset="0"/>
              </a:rPr>
              <a:t>VDSO</a:t>
            </a:r>
            <a:endParaRPr lang="en-GB" sz="1050" b="1" dirty="0">
              <a:solidFill>
                <a:srgbClr val="000000"/>
              </a:solidFill>
              <a:latin typeface="Helvetic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365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000" dirty="0" smtClean="0"/>
              <a:t>Address space of a process is </a:t>
            </a:r>
            <a:r>
              <a:rPr lang="en-US" sz="2000" b="1" dirty="0" smtClean="0">
                <a:solidFill>
                  <a:srgbClr val="FF0000"/>
                </a:solidFill>
              </a:rPr>
              <a:t>virtual memory</a:t>
            </a:r>
            <a:endParaRPr lang="en-US" sz="2000" dirty="0" smtClean="0"/>
          </a:p>
          <a:p>
            <a:pPr lvl="1"/>
            <a:r>
              <a:rPr lang="en-US" sz="1800" dirty="0" smtClean="0">
                <a:solidFill>
                  <a:srgbClr val="0000FF"/>
                </a:solidFill>
              </a:rPr>
              <a:t>What the process sees</a:t>
            </a:r>
          </a:p>
          <a:p>
            <a:r>
              <a:rPr lang="en-US" sz="2000" dirty="0" smtClean="0"/>
              <a:t>Virtual memory</a:t>
            </a:r>
            <a:r>
              <a:rPr lang="en-US" sz="2000" dirty="0" smtClean="0">
                <a:solidFill>
                  <a:srgbClr val="FF0000"/>
                </a:solidFill>
              </a:rPr>
              <a:t> </a:t>
            </a:r>
            <a:r>
              <a:rPr lang="en-US" sz="2000" dirty="0" smtClean="0"/>
              <a:t>may or may not be backed by</a:t>
            </a:r>
            <a:r>
              <a:rPr lang="en-US" sz="2000" b="1" dirty="0" smtClean="0">
                <a:solidFill>
                  <a:srgbClr val="FF0000"/>
                </a:solidFill>
              </a:rPr>
              <a:t> physical memory</a:t>
            </a:r>
          </a:p>
          <a:p>
            <a:pPr lvl="1"/>
            <a:r>
              <a:rPr lang="en-US" sz="1800" dirty="0" smtClean="0">
                <a:solidFill>
                  <a:srgbClr val="0000FF"/>
                </a:solidFill>
              </a:rPr>
              <a:t>Actual byte addressable memory devices on motherboard (DRAM, NVM, </a:t>
            </a:r>
            <a:r>
              <a:rPr lang="en-US" sz="1800" dirty="0" err="1" smtClean="0">
                <a:solidFill>
                  <a:srgbClr val="0000FF"/>
                </a:solidFill>
              </a:rPr>
              <a:t>etc</a:t>
            </a:r>
            <a:r>
              <a:rPr lang="en-US" sz="1800" dirty="0" smtClean="0">
                <a:solidFill>
                  <a:srgbClr val="0000FF"/>
                </a:solidFill>
              </a:rPr>
              <a:t>)</a:t>
            </a:r>
          </a:p>
          <a:p>
            <a:endParaRPr lang="en-US" sz="2000" dirty="0"/>
          </a:p>
          <a:p>
            <a:r>
              <a:rPr lang="en-US" sz="2000" dirty="0" smtClean="0"/>
              <a:t>OS managed mapping of virtual memory to physical memory</a:t>
            </a:r>
          </a:p>
          <a:p>
            <a:pPr lvl="1"/>
            <a:r>
              <a:rPr lang="en-US" sz="1800" dirty="0" smtClean="0"/>
              <a:t>Memory grouped together as pages </a:t>
            </a:r>
          </a:p>
          <a:p>
            <a:pPr lvl="2"/>
            <a:r>
              <a:rPr lang="en-US" sz="1400" dirty="0" smtClean="0"/>
              <a:t>typically 4KB of physically contiguous memory</a:t>
            </a:r>
          </a:p>
          <a:p>
            <a:pPr lvl="1"/>
            <a:r>
              <a:rPr lang="en-US" sz="1800" dirty="0" smtClean="0"/>
              <a:t>OS allocates pages for each processes </a:t>
            </a:r>
          </a:p>
          <a:p>
            <a:pPr lvl="1"/>
            <a:r>
              <a:rPr lang="en-US" sz="1800" dirty="0"/>
              <a:t>OS </a:t>
            </a:r>
            <a:r>
              <a:rPr lang="en-US" sz="1800" dirty="0" smtClean="0"/>
              <a:t>maps allocated </a:t>
            </a:r>
            <a:r>
              <a:rPr lang="en-US" sz="1800" dirty="0"/>
              <a:t>pages into the virtual address space of each </a:t>
            </a:r>
            <a:r>
              <a:rPr lang="en-US" sz="1800" dirty="0" smtClean="0"/>
              <a:t>process</a:t>
            </a:r>
          </a:p>
          <a:p>
            <a:pPr lvl="1"/>
            <a:r>
              <a:rPr lang="en-US" sz="1800" dirty="0" smtClean="0"/>
              <a:t>OS tracks current mapping of all processes </a:t>
            </a:r>
          </a:p>
          <a:p>
            <a:pPr lvl="2"/>
            <a:r>
              <a:rPr lang="en-US" sz="1400" dirty="0" smtClean="0"/>
              <a:t>What memory is assigned to whom</a:t>
            </a:r>
          </a:p>
          <a:p>
            <a:pPr lvl="1"/>
            <a:r>
              <a:rPr lang="en-US" sz="1800" dirty="0" smtClean="0"/>
              <a:t>OS can change mapping at anytime</a:t>
            </a:r>
          </a:p>
          <a:p>
            <a:pPr lvl="2"/>
            <a:r>
              <a:rPr lang="en-US" sz="1400" dirty="0" smtClean="0"/>
              <a:t>Move memory around</a:t>
            </a:r>
          </a:p>
          <a:p>
            <a:pPr lvl="2"/>
            <a:r>
              <a:rPr lang="en-US" sz="1400" dirty="0" smtClean="0"/>
              <a:t>Move memory to disk (swapping)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85943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Static vs. Dynamic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Each process has static and dynamic memory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Static memory</a:t>
            </a:r>
            <a:r>
              <a:rPr lang="en-US" dirty="0" smtClean="0"/>
              <a:t> – created at process initialization</a:t>
            </a:r>
          </a:p>
          <a:p>
            <a:pPr lvl="1"/>
            <a:r>
              <a:rPr lang="en-US" b="1" dirty="0" smtClean="0">
                <a:solidFill>
                  <a:srgbClr val="0000FF"/>
                </a:solidFill>
              </a:rPr>
              <a:t>Dynamic memory</a:t>
            </a:r>
            <a:r>
              <a:rPr lang="en-US" dirty="0" smtClean="0"/>
              <a:t> – assigned as process runs</a:t>
            </a:r>
          </a:p>
          <a:p>
            <a:endParaRPr lang="en-US" dirty="0"/>
          </a:p>
          <a:p>
            <a:r>
              <a:rPr lang="en-US" dirty="0" smtClean="0"/>
              <a:t>This is only a user level distinction</a:t>
            </a:r>
          </a:p>
          <a:p>
            <a:pPr lvl="1"/>
            <a:r>
              <a:rPr lang="en-US" dirty="0" smtClean="0"/>
              <a:t>No difference to the OS</a:t>
            </a:r>
          </a:p>
          <a:p>
            <a:pPr lvl="1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Dynamic memory is expanded based on user level allocation requests</a:t>
            </a:r>
          </a:p>
          <a:p>
            <a:pPr lvl="1"/>
            <a:r>
              <a:rPr lang="en-US" dirty="0" smtClean="0"/>
              <a:t>Multiple interfaces to request more memory</a:t>
            </a:r>
          </a:p>
          <a:p>
            <a:pPr lvl="1"/>
            <a:r>
              <a:rPr lang="en-US" dirty="0" smtClean="0"/>
              <a:t>Ultimately the same OS mechanism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0522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Processes/Threads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User level execution takes place in a process context</a:t>
            </a:r>
          </a:p>
          <a:p>
            <a:pPr lvl="1"/>
            <a:r>
              <a:rPr lang="en-US" sz="2000" dirty="0" smtClean="0"/>
              <a:t>OS allocates CPU time to processes/threads</a:t>
            </a:r>
          </a:p>
          <a:p>
            <a:pPr lvl="1"/>
            <a:r>
              <a:rPr lang="en-US" sz="2000" b="1" dirty="0" smtClean="0">
                <a:solidFill>
                  <a:srgbClr val="0000FF"/>
                </a:solidFill>
              </a:rPr>
              <a:t>Process context:</a:t>
            </a:r>
            <a:r>
              <a:rPr lang="en-US" sz="2000" dirty="0" smtClean="0"/>
              <a:t> CPU and OS state necessary to represent a thread of execution</a:t>
            </a:r>
          </a:p>
          <a:p>
            <a:endParaRPr lang="en-US" sz="2400" dirty="0"/>
          </a:p>
          <a:p>
            <a:r>
              <a:rPr lang="en-US" sz="2400" dirty="0" smtClean="0"/>
              <a:t>Processes and threads are conceptually different</a:t>
            </a:r>
          </a:p>
          <a:p>
            <a:pPr lvl="1"/>
            <a:r>
              <a:rPr lang="en-US" sz="2000" dirty="0" smtClean="0"/>
              <a:t>Reality: </a:t>
            </a:r>
            <a:r>
              <a:rPr lang="en-US" sz="2000" b="1" dirty="0" smtClean="0">
                <a:solidFill>
                  <a:srgbClr val="FF0000"/>
                </a:solidFill>
              </a:rPr>
              <a:t>processes == threads + some extra OS state</a:t>
            </a:r>
          </a:p>
          <a:p>
            <a:r>
              <a:rPr lang="en-US" sz="2400" dirty="0" smtClean="0"/>
              <a:t>Linux: everything managed as a </a:t>
            </a:r>
            <a:r>
              <a:rPr lang="en-US" sz="2400" b="1" dirty="0" smtClean="0">
                <a:solidFill>
                  <a:srgbClr val="0000FF"/>
                </a:solidFill>
              </a:rPr>
              <a:t>kernel thread</a:t>
            </a:r>
          </a:p>
          <a:p>
            <a:pPr lvl="1"/>
            <a:r>
              <a:rPr lang="en-US" sz="2000" dirty="0"/>
              <a:t>K</a:t>
            </a:r>
            <a:r>
              <a:rPr lang="en-US" sz="2000" dirty="0" smtClean="0"/>
              <a:t>ernel threads are mostly what you would think of as a process from </a:t>
            </a:r>
            <a:r>
              <a:rPr lang="en-US" sz="2000" i="1" dirty="0" smtClean="0"/>
              <a:t>Intro to OS</a:t>
            </a:r>
          </a:p>
          <a:p>
            <a:pPr lvl="1"/>
            <a:r>
              <a:rPr lang="en-US" sz="2000" dirty="0" smtClean="0"/>
              <a:t>User level threads are really just processes with a shared address space</a:t>
            </a:r>
          </a:p>
          <a:p>
            <a:pPr lvl="2"/>
            <a:r>
              <a:rPr lang="en-US" sz="1600" b="1" dirty="0" smtClean="0">
                <a:solidFill>
                  <a:srgbClr val="FF0000"/>
                </a:solidFill>
              </a:rPr>
              <a:t>But different stacks</a:t>
            </a:r>
          </a:p>
          <a:p>
            <a:endParaRPr lang="en-US" sz="2400" dirty="0" smtClean="0"/>
          </a:p>
          <a:p>
            <a:r>
              <a:rPr lang="en-US" sz="2400" dirty="0" smtClean="0">
                <a:solidFill>
                  <a:srgbClr val="0000FF"/>
                </a:solidFill>
              </a:rPr>
              <a:t>As you can see the terminology becomes blurry</a:t>
            </a:r>
          </a:p>
        </p:txBody>
      </p:sp>
    </p:spTree>
    <p:extLst>
      <p:ext uri="{BB962C8B-B14F-4D97-AF65-F5344CB8AC3E}">
        <p14:creationId xmlns:p14="http://schemas.microsoft.com/office/powerpoint/2010/main" val="474003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Processes/Threads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New processes/threads created via system call</a:t>
            </a:r>
          </a:p>
          <a:p>
            <a:endParaRPr lang="en-US" sz="2000" dirty="0" smtClean="0"/>
          </a:p>
          <a:p>
            <a:r>
              <a:rPr lang="en-US" sz="2000" b="1" dirty="0" smtClean="0">
                <a:solidFill>
                  <a:srgbClr val="FF0000"/>
                </a:solidFill>
              </a:rPr>
              <a:t>Linux</a:t>
            </a:r>
            <a:r>
              <a:rPr lang="en-US" sz="2000" dirty="0" smtClean="0"/>
              <a:t>: clone()</a:t>
            </a:r>
          </a:p>
          <a:p>
            <a:pPr lvl="1"/>
            <a:r>
              <a:rPr lang="en-US" sz="1800" dirty="0" smtClean="0"/>
              <a:t>Creates a new kernel thread</a:t>
            </a:r>
          </a:p>
          <a:p>
            <a:pPr lvl="1"/>
            <a:r>
              <a:rPr lang="en-US" sz="1800" dirty="0" smtClean="0"/>
              <a:t>Used for both processes and user level threads</a:t>
            </a:r>
          </a:p>
          <a:p>
            <a:pPr lvl="1"/>
            <a:r>
              <a:rPr lang="en-US" sz="1800" dirty="0" smtClean="0"/>
              <a:t>What about fork()?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FreeBSD</a:t>
            </a:r>
            <a:r>
              <a:rPr lang="en-US" sz="2000" dirty="0" smtClean="0"/>
              <a:t>: fork() + </a:t>
            </a:r>
            <a:r>
              <a:rPr lang="en-US" sz="2000" dirty="0" err="1" smtClean="0"/>
              <a:t>thr_create</a:t>
            </a:r>
            <a:r>
              <a:rPr lang="en-US" sz="2000" dirty="0" smtClean="0"/>
              <a:t>()</a:t>
            </a:r>
          </a:p>
          <a:p>
            <a:r>
              <a:rPr lang="en-US" sz="2000" b="1" dirty="0">
                <a:solidFill>
                  <a:srgbClr val="FF0000"/>
                </a:solidFill>
              </a:rPr>
              <a:t>Windows:</a:t>
            </a:r>
            <a:r>
              <a:rPr lang="en-US" sz="2000" dirty="0"/>
              <a:t> </a:t>
            </a:r>
            <a:r>
              <a:rPr lang="en-US" sz="2000" dirty="0" err="1"/>
              <a:t>CreateProcess</a:t>
            </a:r>
            <a:r>
              <a:rPr lang="en-US" sz="2000" dirty="0"/>
              <a:t>() + </a:t>
            </a:r>
            <a:r>
              <a:rPr lang="en-US" sz="2000" dirty="0" err="1"/>
              <a:t>CreateThread</a:t>
            </a:r>
            <a:r>
              <a:rPr lang="en-US" sz="2000" dirty="0" smtClean="0"/>
              <a:t>()</a:t>
            </a:r>
          </a:p>
          <a:p>
            <a:endParaRPr lang="en-US" sz="2000" dirty="0"/>
          </a:p>
          <a:p>
            <a:r>
              <a:rPr lang="en-US" sz="2000" dirty="0" smtClean="0"/>
              <a:t>“Addressing” processes and threads</a:t>
            </a:r>
          </a:p>
          <a:p>
            <a:pPr lvl="1"/>
            <a:r>
              <a:rPr lang="en-US" sz="1600" dirty="0" smtClean="0"/>
              <a:t>Processes are assigned a </a:t>
            </a:r>
            <a:r>
              <a:rPr lang="en-US" sz="1600" b="1" dirty="0" err="1" smtClean="0">
                <a:solidFill>
                  <a:srgbClr val="FF0000"/>
                </a:solidFill>
              </a:rPr>
              <a:t>pid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pPr lvl="1"/>
            <a:r>
              <a:rPr lang="en-US" sz="1600" dirty="0" smtClean="0"/>
              <a:t>Threads share </a:t>
            </a:r>
            <a:r>
              <a:rPr lang="en-US" sz="1600" b="1" dirty="0" err="1" smtClean="0">
                <a:solidFill>
                  <a:srgbClr val="FF0000"/>
                </a:solidFill>
              </a:rPr>
              <a:t>pid</a:t>
            </a:r>
            <a:r>
              <a:rPr lang="en-US" sz="1600" dirty="0" smtClean="0"/>
              <a:t>, but are assigned unique </a:t>
            </a:r>
            <a:r>
              <a:rPr lang="en-US" sz="1600" b="1" dirty="0" err="1" smtClean="0">
                <a:solidFill>
                  <a:srgbClr val="FF0000"/>
                </a:solidFill>
              </a:rPr>
              <a:t>tids</a:t>
            </a:r>
            <a:endParaRPr lang="en-US" sz="1600" b="1" dirty="0" smtClean="0">
              <a:solidFill>
                <a:srgbClr val="FF0000"/>
              </a:solidFill>
            </a:endParaRPr>
          </a:p>
          <a:p>
            <a:endParaRPr lang="en-US" sz="2000" b="1" dirty="0" smtClean="0"/>
          </a:p>
          <a:p>
            <a:r>
              <a:rPr lang="en-US" sz="2000" dirty="0" smtClean="0">
                <a:solidFill>
                  <a:srgbClr val="0000FF"/>
                </a:solidFill>
              </a:rPr>
              <a:t>Processes can be externally controlled using signals</a:t>
            </a:r>
          </a:p>
          <a:p>
            <a:pPr lvl="1"/>
            <a:r>
              <a:rPr lang="en-US" sz="1600" dirty="0" smtClean="0"/>
              <a:t>Signals are fundamental Unix mechanism designed for processes (operate on PIDs)</a:t>
            </a:r>
          </a:p>
          <a:p>
            <a:pPr lvl="1"/>
            <a:r>
              <a:rPr lang="en-US" sz="1600" dirty="0" smtClean="0"/>
              <a:t>Combining signals and threads can be </a:t>
            </a:r>
            <a:r>
              <a:rPr lang="en-US" sz="1600" b="1" dirty="0" smtClean="0"/>
              <a:t>really scary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4797042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Linux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Linux clone() takes a lot of arguments</a:t>
            </a:r>
          </a:p>
          <a:p>
            <a:pPr lvl="1"/>
            <a:endParaRPr lang="en-US" sz="2400" dirty="0"/>
          </a:p>
          <a:p>
            <a:endParaRPr lang="en-US" sz="2800" dirty="0" smtClean="0">
              <a:solidFill>
                <a:srgbClr val="0000FF"/>
              </a:solidFill>
            </a:endParaRPr>
          </a:p>
          <a:p>
            <a:endParaRPr lang="en-US" sz="2800" dirty="0" smtClean="0">
              <a:solidFill>
                <a:srgbClr val="0000FF"/>
              </a:solidFill>
            </a:endParaRPr>
          </a:p>
          <a:p>
            <a:endParaRPr lang="en-US" sz="2800" dirty="0" smtClean="0">
              <a:solidFill>
                <a:srgbClr val="0000FF"/>
              </a:solidFill>
            </a:endParaRPr>
          </a:p>
          <a:p>
            <a:r>
              <a:rPr lang="en-US" sz="2800" dirty="0" smtClean="0">
                <a:solidFill>
                  <a:srgbClr val="0000FF"/>
                </a:solidFill>
              </a:rPr>
              <a:t>fork() is a wrapper with a fixed set of </a:t>
            </a:r>
            <a:r>
              <a:rPr lang="en-US" sz="2800" dirty="0" err="1" smtClean="0">
                <a:solidFill>
                  <a:srgbClr val="0000FF"/>
                </a:solidFill>
              </a:rPr>
              <a:t>args</a:t>
            </a:r>
            <a:r>
              <a:rPr lang="en-US" sz="2800" dirty="0" smtClean="0">
                <a:solidFill>
                  <a:srgbClr val="0000FF"/>
                </a:solidFill>
              </a:rPr>
              <a:t> to clone()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828800" y="4572000"/>
            <a:ext cx="43434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fork(); </a:t>
            </a:r>
          </a:p>
          <a:p>
            <a:endParaRPr lang="en-US" sz="1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0) {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//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child code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else if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&gt; 0) {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//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parent code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 else {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 // 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error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pid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== -1) 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71600" y="2133600"/>
            <a:ext cx="4926349" cy="141577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1400" b="1" dirty="0" err="1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jarusl@gander</a:t>
            </a:r>
            <a:r>
              <a:rPr lang="en-US" sz="1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&gt; man clone</a:t>
            </a:r>
          </a:p>
          <a:p>
            <a:endParaRPr lang="en-US" sz="12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/*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Prototype for the raw system call */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long 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clone(unsigned long flags, void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child_stack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void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void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ctid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         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struct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pt_regs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regs</a:t>
            </a:r>
            <a:r>
              <a:rPr lang="en-US" sz="12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53675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1540</Words>
  <Application>Microsoft Office PowerPoint</Application>
  <PresentationFormat>On-screen Show (4:3)</PresentationFormat>
  <Paragraphs>332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OS Concepts - Overview</vt:lpstr>
      <vt:lpstr>Memory</vt:lpstr>
      <vt:lpstr>Memory layout</vt:lpstr>
      <vt:lpstr>Memory layout</vt:lpstr>
      <vt:lpstr>Memory management</vt:lpstr>
      <vt:lpstr>Static vs. Dynamic memory</vt:lpstr>
      <vt:lpstr>Processes/Threads</vt:lpstr>
      <vt:lpstr>Processes/Threads</vt:lpstr>
      <vt:lpstr>Linux Example</vt:lpstr>
      <vt:lpstr>Scheduling threads</vt:lpstr>
      <vt:lpstr>Launching Applications</vt:lpstr>
      <vt:lpstr>Launching applications</vt:lpstr>
      <vt:lpstr>I/O Devices</vt:lpstr>
      <vt:lpstr>I/O Subsystem</vt:lpstr>
      <vt:lpstr>User View of I/O</vt:lpstr>
      <vt:lpstr>User View: Types of devices</vt:lpstr>
      <vt:lpstr>Kernel I/O Subsystem</vt:lpstr>
      <vt:lpstr>Device Drivers</vt:lpstr>
      <vt:lpstr>Device Driver: Device Configuration</vt:lpstr>
      <vt:lpstr>Interacting with Device Controllers</vt:lpstr>
      <vt:lpstr>Device Driver: Data transfer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Mechanisms</dc:title>
  <dc:creator>Jack Lange</dc:creator>
  <cp:lastModifiedBy>jarusl</cp:lastModifiedBy>
  <cp:revision>13</cp:revision>
  <dcterms:created xsi:type="dcterms:W3CDTF">2006-08-16T00:00:00Z</dcterms:created>
  <dcterms:modified xsi:type="dcterms:W3CDTF">2017-11-08T06:17:28Z</dcterms:modified>
</cp:coreProperties>
</file>