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57"/>
            <p14:sldId id="258"/>
            <p14:sldId id="262"/>
            <p14:sldId id="259"/>
            <p14:sldId id="260"/>
            <p14:sldId id="263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69" y="-2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59BE4-0A18-42C9-A27B-8446AF49D0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7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Google </a:t>
            </a:r>
            <a:r>
              <a:rPr lang="en-US" dirty="0" err="1" smtClean="0"/>
              <a:t>Filesystem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46933"/>
            <a:ext cx="2937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Some slides taken from Alan </a:t>
            </a:r>
            <a:r>
              <a:rPr lang="en-US" sz="1400" dirty="0" err="1" smtClean="0"/>
              <a:t>Sussman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File namespace </a:t>
            </a:r>
            <a:r>
              <a:rPr lang="en-US" dirty="0" smtClean="0"/>
              <a:t>operations are </a:t>
            </a:r>
            <a:r>
              <a:rPr lang="en-US" dirty="0"/>
              <a:t>atomic, </a:t>
            </a:r>
            <a:endParaRPr lang="en-US" dirty="0" smtClean="0"/>
          </a:p>
          <a:p>
            <a:pPr lvl="1"/>
            <a:r>
              <a:rPr lang="en-US" dirty="0" smtClean="0"/>
              <a:t>handled </a:t>
            </a:r>
            <a:r>
              <a:rPr lang="en-US" dirty="0"/>
              <a:t>in master with locking </a:t>
            </a:r>
            <a:endParaRPr lang="en-US" dirty="0" smtClean="0"/>
          </a:p>
          <a:p>
            <a:pPr lvl="1"/>
            <a:r>
              <a:rPr lang="en-US" dirty="0" smtClean="0"/>
              <a:t>operation </a:t>
            </a:r>
            <a:r>
              <a:rPr lang="en-US" dirty="0"/>
              <a:t>log defines a total ordering of the mutations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Relaxed </a:t>
            </a:r>
            <a:r>
              <a:rPr lang="en-US" dirty="0"/>
              <a:t>consistency </a:t>
            </a:r>
            <a:r>
              <a:rPr lang="en-US" dirty="0" smtClean="0"/>
              <a:t>guarantees designed for their specific workloads</a:t>
            </a:r>
            <a:endParaRPr lang="en-US" dirty="0"/>
          </a:p>
          <a:p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/>
              <a:t>Master ensures that a given number of replicas are always </a:t>
            </a:r>
            <a:r>
              <a:rPr lang="en-US" dirty="0" smtClean="0"/>
              <a:t>available</a:t>
            </a:r>
          </a:p>
          <a:p>
            <a:pPr lvl="1"/>
            <a:r>
              <a:rPr lang="en-US" dirty="0" err="1" smtClean="0"/>
              <a:t>chunkserver</a:t>
            </a:r>
            <a:r>
              <a:rPr lang="en-US" dirty="0" smtClean="0"/>
              <a:t> failures detected via heartbeats</a:t>
            </a:r>
          </a:p>
          <a:p>
            <a:pPr lvl="1"/>
            <a:r>
              <a:rPr lang="en-US" dirty="0" smtClean="0"/>
              <a:t>chunk is only lost if all replicas fail</a:t>
            </a:r>
          </a:p>
          <a:p>
            <a:r>
              <a:rPr lang="en-US" dirty="0" smtClean="0"/>
              <a:t>Apps must explicitly deal with relaxed consistency</a:t>
            </a:r>
          </a:p>
          <a:p>
            <a:pPr lvl="1"/>
            <a:r>
              <a:rPr lang="en-US" dirty="0" smtClean="0"/>
              <a:t>Atomic appends </a:t>
            </a:r>
            <a:r>
              <a:rPr lang="en-US" dirty="0"/>
              <a:t>instead of </a:t>
            </a:r>
            <a:r>
              <a:rPr lang="en-US" dirty="0" smtClean="0"/>
              <a:t>random writes</a:t>
            </a:r>
          </a:p>
          <a:p>
            <a:pPr lvl="1"/>
            <a:r>
              <a:rPr lang="en-US" dirty="0" smtClean="0"/>
              <a:t>Data contains self</a:t>
            </a:r>
            <a:r>
              <a:rPr lang="en-US" dirty="0"/>
              <a:t>-validating, self-identifying </a:t>
            </a:r>
            <a:r>
              <a:rPr lang="en-US" dirty="0" smtClean="0"/>
              <a:t>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10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Writes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9587" b="-9587"/>
          <a:stretch>
            <a:fillRect/>
          </a:stretch>
        </p:blipFill>
        <p:spPr/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Client requests primary replica from master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Master replies with all replicas</a:t>
            </a:r>
          </a:p>
          <a:p>
            <a:pPr marL="914400" lvl="1" indent="-514350"/>
            <a:r>
              <a:rPr lang="en-US" sz="2000" dirty="0" smtClean="0"/>
              <a:t>Client caches result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Client pushes data out to all replicas directly</a:t>
            </a:r>
          </a:p>
          <a:p>
            <a:pPr marL="914400" lvl="1" indent="-514350"/>
            <a:r>
              <a:rPr lang="en-US" sz="2000" dirty="0" smtClean="0"/>
              <a:t>But data is not written yet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Replicas ACK that data has been received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9931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Writes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9587" b="-9587"/>
          <a:stretch>
            <a:fillRect/>
          </a:stretch>
        </p:blipFill>
        <p:spPr/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400" dirty="0" smtClean="0"/>
              <a:t>Client signals primary to complete write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 smtClean="0"/>
              <a:t>Primary commits write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 smtClean="0"/>
              <a:t>Primary forwards write signal to all </a:t>
            </a:r>
            <a:r>
              <a:rPr lang="en-US" sz="2400" dirty="0" err="1" smtClean="0"/>
              <a:t>secondaries</a:t>
            </a:r>
            <a:endParaRPr lang="en-US" sz="2400" dirty="0" smtClean="0"/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 err="1" smtClean="0"/>
              <a:t>Secondaries</a:t>
            </a:r>
            <a:r>
              <a:rPr lang="en-US" sz="2400" dirty="0" smtClean="0"/>
              <a:t> ACK write operation to primary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 smtClean="0"/>
              <a:t>Primary returns to client with success or error</a:t>
            </a:r>
          </a:p>
          <a:p>
            <a:pPr marL="457200" indent="-457200">
              <a:buFont typeface="+mj-lt"/>
              <a:buAutoNum type="arabicPeriod" startAt="5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4094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Creates a backup copy of file/directory</a:t>
            </a:r>
            <a:endParaRPr lang="en-US" dirty="0"/>
          </a:p>
          <a:p>
            <a:pPr lvl="1"/>
            <a:r>
              <a:rPr lang="en-US" dirty="0" smtClean="0"/>
              <a:t>good </a:t>
            </a:r>
            <a:r>
              <a:rPr lang="en-US" dirty="0"/>
              <a:t>for checkpoints of current state before large changes (to undo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applies </a:t>
            </a:r>
            <a:r>
              <a:rPr lang="en-US" dirty="0"/>
              <a:t>copy-on-write techniques to only make a real copy when a chunk changes </a:t>
            </a:r>
          </a:p>
          <a:p>
            <a:pPr lvl="1"/>
            <a:r>
              <a:rPr lang="en-US" dirty="0" smtClean="0"/>
              <a:t>optimized </a:t>
            </a:r>
            <a:r>
              <a:rPr lang="en-US" dirty="0"/>
              <a:t>to only do local copies on </a:t>
            </a:r>
            <a:r>
              <a:rPr lang="en-US" dirty="0" err="1" smtClean="0"/>
              <a:t>chunkservers</a:t>
            </a:r>
            <a:endParaRPr lang="en-US" dirty="0"/>
          </a:p>
          <a:p>
            <a:pPr lvl="2"/>
            <a:r>
              <a:rPr lang="en-US" dirty="0" smtClean="0"/>
              <a:t>copied chunks placed </a:t>
            </a:r>
            <a:r>
              <a:rPr lang="en-US" dirty="0"/>
              <a:t>on same </a:t>
            </a:r>
            <a:r>
              <a:rPr lang="en-US" dirty="0" err="1"/>
              <a:t>chunkserver</a:t>
            </a:r>
            <a:r>
              <a:rPr lang="en-US" dirty="0"/>
              <a:t> as original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02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</a:t>
            </a:r>
            <a:r>
              <a:rPr lang="en-US" dirty="0" smtClean="0"/>
              <a:t>ocks allow concurrent </a:t>
            </a:r>
            <a:r>
              <a:rPr lang="en-US" dirty="0"/>
              <a:t>operations on part of the namespace </a:t>
            </a:r>
          </a:p>
          <a:p>
            <a:r>
              <a:rPr lang="en-US" dirty="0" smtClean="0"/>
              <a:t>Namespace </a:t>
            </a:r>
            <a:r>
              <a:rPr lang="en-US" dirty="0"/>
              <a:t>is logically a lookup table </a:t>
            </a:r>
            <a:endParaRPr lang="en-US" dirty="0" smtClean="0"/>
          </a:p>
          <a:p>
            <a:pPr lvl="1"/>
            <a:r>
              <a:rPr lang="en-US" dirty="0" smtClean="0"/>
              <a:t>maps </a:t>
            </a:r>
            <a:r>
              <a:rPr lang="en-US" dirty="0"/>
              <a:t>full pathnames to metadata (no </a:t>
            </a:r>
            <a:r>
              <a:rPr lang="en-US" dirty="0" err="1"/>
              <a:t>inodes</a:t>
            </a:r>
            <a:r>
              <a:rPr lang="en-US" dirty="0"/>
              <a:t>/directories) </a:t>
            </a:r>
          </a:p>
          <a:p>
            <a:r>
              <a:rPr lang="en-US" dirty="0" smtClean="0"/>
              <a:t>Each </a:t>
            </a:r>
            <a:r>
              <a:rPr lang="en-US" dirty="0"/>
              <a:t>node in namespace tree has a read-write </a:t>
            </a:r>
            <a:r>
              <a:rPr lang="en-US" dirty="0" smtClean="0"/>
              <a:t>lock</a:t>
            </a:r>
          </a:p>
          <a:p>
            <a:pPr lvl="1"/>
            <a:r>
              <a:rPr lang="en-US" dirty="0" smtClean="0"/>
              <a:t> Each </a:t>
            </a:r>
            <a:r>
              <a:rPr lang="en-US" dirty="0"/>
              <a:t>master operation acquires locks before it runs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operation on </a:t>
            </a:r>
            <a:r>
              <a:rPr lang="en-US" b="1" dirty="0"/>
              <a:t>/d1/d2/.../</a:t>
            </a:r>
            <a:r>
              <a:rPr lang="en-US" b="1" dirty="0" err="1"/>
              <a:t>dn</a:t>
            </a:r>
            <a:r>
              <a:rPr lang="en-US" b="1" dirty="0"/>
              <a:t>/leaf </a:t>
            </a:r>
            <a:endParaRPr lang="en-US" b="1" dirty="0" smtClean="0"/>
          </a:p>
          <a:p>
            <a:pPr lvl="2"/>
            <a:r>
              <a:rPr lang="en-US" dirty="0" smtClean="0"/>
              <a:t>acquire </a:t>
            </a:r>
            <a:r>
              <a:rPr lang="en-US" dirty="0"/>
              <a:t>read-write locks on </a:t>
            </a:r>
            <a:r>
              <a:rPr lang="en-US" b="1" dirty="0"/>
              <a:t>/d1</a:t>
            </a:r>
            <a:r>
              <a:rPr lang="en-US" dirty="0"/>
              <a:t>, </a:t>
            </a:r>
            <a:r>
              <a:rPr lang="en-US" b="1" dirty="0"/>
              <a:t>/d1/d2</a:t>
            </a:r>
            <a:r>
              <a:rPr lang="en-US" dirty="0"/>
              <a:t>, ..., </a:t>
            </a:r>
            <a:r>
              <a:rPr lang="en-US" b="1" dirty="0"/>
              <a:t>/d1/d2/.../</a:t>
            </a:r>
            <a:r>
              <a:rPr lang="en-US" b="1" dirty="0" err="1" smtClean="0"/>
              <a:t>dn</a:t>
            </a:r>
            <a:endParaRPr lang="en-US" dirty="0" smtClean="0"/>
          </a:p>
          <a:p>
            <a:pPr lvl="2"/>
            <a:r>
              <a:rPr lang="en-US" dirty="0" smtClean="0"/>
              <a:t>Acquire read </a:t>
            </a:r>
            <a:r>
              <a:rPr lang="en-US" dirty="0"/>
              <a:t>or write lock on </a:t>
            </a:r>
            <a:r>
              <a:rPr lang="en-US" b="1" dirty="0"/>
              <a:t>/d1/d2/.../</a:t>
            </a:r>
            <a:r>
              <a:rPr lang="en-US" b="1" dirty="0" err="1"/>
              <a:t>dn</a:t>
            </a:r>
            <a:r>
              <a:rPr lang="en-US" b="1" dirty="0"/>
              <a:t>/leaf </a:t>
            </a:r>
            <a:endParaRPr lang="en-US" dirty="0"/>
          </a:p>
          <a:p>
            <a:r>
              <a:rPr lang="en-US" dirty="0" smtClean="0"/>
              <a:t>Locks </a:t>
            </a:r>
            <a:r>
              <a:rPr lang="en-US" dirty="0"/>
              <a:t>acquired in </a:t>
            </a:r>
            <a:r>
              <a:rPr lang="en-US" dirty="0" smtClean="0"/>
              <a:t>top-down order</a:t>
            </a:r>
          </a:p>
          <a:p>
            <a:pPr lvl="1"/>
            <a:r>
              <a:rPr lang="en-US" dirty="0" smtClean="0"/>
              <a:t> Prevents </a:t>
            </a:r>
            <a:r>
              <a:rPr lang="en-US" dirty="0"/>
              <a:t>deadlock (two- phase locking) </a:t>
            </a:r>
          </a:p>
          <a:p>
            <a:r>
              <a:rPr lang="en-US" dirty="0" smtClean="0"/>
              <a:t>Correctly </a:t>
            </a:r>
            <a:r>
              <a:rPr lang="en-US" dirty="0"/>
              <a:t>serializes concurrent operations in the same part of the tree 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allows concurrent mutations in the same directory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0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97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Chunk replicated across system</a:t>
            </a:r>
          </a:p>
          <a:p>
            <a:pPr lvl="1"/>
            <a:r>
              <a:rPr lang="en-US" dirty="0" smtClean="0"/>
              <a:t>ensures </a:t>
            </a:r>
            <a:r>
              <a:rPr lang="en-US" dirty="0"/>
              <a:t>spread across multiple </a:t>
            </a:r>
            <a:r>
              <a:rPr lang="en-US" dirty="0" smtClean="0"/>
              <a:t>racks not </a:t>
            </a:r>
            <a:r>
              <a:rPr lang="en-US" dirty="0"/>
              <a:t>just multiple </a:t>
            </a:r>
            <a:r>
              <a:rPr lang="en-US" dirty="0" smtClean="0"/>
              <a:t>machines </a:t>
            </a:r>
            <a:endParaRPr lang="en-US" dirty="0"/>
          </a:p>
          <a:p>
            <a:pPr lvl="1"/>
            <a:r>
              <a:rPr lang="en-US" dirty="0" smtClean="0"/>
              <a:t>at </a:t>
            </a:r>
            <a:r>
              <a:rPr lang="en-US" dirty="0"/>
              <a:t>the expense of more network bandwidth between racks </a:t>
            </a:r>
          </a:p>
          <a:p>
            <a:r>
              <a:rPr lang="en-US" dirty="0" smtClean="0"/>
              <a:t>Replicas </a:t>
            </a:r>
            <a:r>
              <a:rPr lang="en-US" dirty="0"/>
              <a:t>created </a:t>
            </a:r>
            <a:r>
              <a:rPr lang="en-US" dirty="0" smtClean="0"/>
              <a:t>at: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chunk creation,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re-</a:t>
            </a:r>
            <a:r>
              <a:rPr lang="en-US" dirty="0" smtClean="0"/>
              <a:t>replication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rebalancing </a:t>
            </a:r>
          </a:p>
          <a:p>
            <a:r>
              <a:rPr lang="en-US" dirty="0"/>
              <a:t>G</a:t>
            </a:r>
            <a:r>
              <a:rPr lang="en-US" dirty="0" smtClean="0"/>
              <a:t>oal </a:t>
            </a:r>
            <a:r>
              <a:rPr lang="en-US" dirty="0"/>
              <a:t>is maximize </a:t>
            </a:r>
            <a:r>
              <a:rPr lang="en-US" dirty="0" smtClean="0"/>
              <a:t>availability</a:t>
            </a:r>
          </a:p>
          <a:p>
            <a:pPr lvl="2"/>
            <a:r>
              <a:rPr lang="en-US" dirty="0" smtClean="0"/>
              <a:t>balance </a:t>
            </a:r>
            <a:r>
              <a:rPr lang="en-US" dirty="0"/>
              <a:t>load across </a:t>
            </a:r>
            <a:r>
              <a:rPr lang="en-US" dirty="0" err="1"/>
              <a:t>chunkservers</a:t>
            </a:r>
            <a:r>
              <a:rPr lang="en-US" dirty="0"/>
              <a:t>, </a:t>
            </a:r>
            <a:endParaRPr lang="en-US" dirty="0" smtClean="0"/>
          </a:p>
          <a:p>
            <a:pPr lvl="2"/>
            <a:r>
              <a:rPr lang="en-US" dirty="0" smtClean="0"/>
              <a:t>balance </a:t>
            </a:r>
            <a:r>
              <a:rPr lang="en-US" dirty="0"/>
              <a:t>available disk space across </a:t>
            </a:r>
            <a:r>
              <a:rPr lang="en-US" dirty="0" err="1"/>
              <a:t>chunkservers</a:t>
            </a:r>
            <a:r>
              <a:rPr lang="en-US" dirty="0"/>
              <a:t> </a:t>
            </a:r>
          </a:p>
          <a:p>
            <a:r>
              <a:rPr lang="en-US" dirty="0"/>
              <a:t>M</a:t>
            </a:r>
            <a:r>
              <a:rPr lang="en-US" dirty="0" smtClean="0"/>
              <a:t>aster adds new replicas when replica count falls below threshold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one </a:t>
            </a:r>
            <a:r>
              <a:rPr lang="en-US" dirty="0"/>
              <a:t>lazily in </a:t>
            </a:r>
            <a:r>
              <a:rPr lang="en-US" dirty="0" smtClean="0"/>
              <a:t>background</a:t>
            </a:r>
            <a:endParaRPr lang="en-US" dirty="0"/>
          </a:p>
          <a:p>
            <a:r>
              <a:rPr lang="en-US" dirty="0" smtClean="0"/>
              <a:t>Lazy </a:t>
            </a:r>
            <a:r>
              <a:rPr lang="en-US" dirty="0"/>
              <a:t>rebalancing also used to fill up a new </a:t>
            </a:r>
            <a:r>
              <a:rPr lang="en-US" dirty="0" err="1"/>
              <a:t>chunkserver</a:t>
            </a:r>
            <a:r>
              <a:rPr lang="en-US" dirty="0"/>
              <a:t> gradually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9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Storage for deleted files </a:t>
            </a:r>
            <a:r>
              <a:rPr lang="en-US" dirty="0" smtClean="0"/>
              <a:t>reclaimed lazily </a:t>
            </a:r>
            <a:r>
              <a:rPr lang="en-US" dirty="0"/>
              <a:t>via garbage collection for files and chunks </a:t>
            </a:r>
            <a:endParaRPr lang="en-US" dirty="0" smtClean="0"/>
          </a:p>
          <a:p>
            <a:pPr lvl="1"/>
            <a:r>
              <a:rPr lang="en-US" dirty="0" smtClean="0"/>
              <a:t>Master periodically scans for chunks/files to garbage collect</a:t>
            </a:r>
          </a:p>
          <a:p>
            <a:pPr lvl="1"/>
            <a:endParaRPr lang="en-US" dirty="0"/>
          </a:p>
          <a:p>
            <a:r>
              <a:rPr lang="en-US" dirty="0" smtClean="0"/>
              <a:t>Master </a:t>
            </a:r>
            <a:r>
              <a:rPr lang="en-US" dirty="0"/>
              <a:t>logs </a:t>
            </a:r>
            <a:r>
              <a:rPr lang="en-US" dirty="0" smtClean="0"/>
              <a:t>delete operations, </a:t>
            </a:r>
            <a:r>
              <a:rPr lang="en-US" dirty="0"/>
              <a:t>but just renames file to be a hidden name with the deletion timestamp </a:t>
            </a:r>
          </a:p>
          <a:p>
            <a:pPr lvl="1"/>
            <a:r>
              <a:rPr lang="en-US" dirty="0" smtClean="0"/>
              <a:t>Garbage collection removes </a:t>
            </a:r>
            <a:r>
              <a:rPr lang="en-US" dirty="0"/>
              <a:t>hidden </a:t>
            </a:r>
            <a:r>
              <a:rPr lang="en-US" dirty="0" smtClean="0"/>
              <a:t>files and metadata older </a:t>
            </a:r>
            <a:r>
              <a:rPr lang="en-US" dirty="0"/>
              <a:t>than 3 </a:t>
            </a:r>
            <a:r>
              <a:rPr lang="en-US" dirty="0" smtClean="0"/>
              <a:t>days</a:t>
            </a:r>
            <a:endParaRPr lang="en-US" dirty="0"/>
          </a:p>
          <a:p>
            <a:pPr lvl="1"/>
            <a:r>
              <a:rPr lang="en-US" dirty="0" smtClean="0"/>
              <a:t>Allows Undo operation </a:t>
            </a:r>
            <a:r>
              <a:rPr lang="en-US" dirty="0"/>
              <a:t>until garbage collection </a:t>
            </a:r>
          </a:p>
          <a:p>
            <a:r>
              <a:rPr lang="en-US" dirty="0"/>
              <a:t>O</a:t>
            </a:r>
            <a:r>
              <a:rPr lang="en-US" dirty="0" smtClean="0"/>
              <a:t>rphaned </a:t>
            </a:r>
            <a:r>
              <a:rPr lang="en-US" dirty="0"/>
              <a:t>chunks (not reachable from any file</a:t>
            </a:r>
            <a:r>
              <a:rPr lang="en-US" dirty="0" smtClean="0"/>
              <a:t>) </a:t>
            </a:r>
            <a:r>
              <a:rPr lang="en-US" dirty="0"/>
              <a:t>erased during scan </a:t>
            </a:r>
          </a:p>
          <a:p>
            <a:r>
              <a:rPr lang="en-US" dirty="0" err="1" smtClean="0"/>
              <a:t>chunkservers</a:t>
            </a:r>
            <a:r>
              <a:rPr lang="en-US" dirty="0" smtClean="0"/>
              <a:t> </a:t>
            </a:r>
            <a:r>
              <a:rPr lang="en-US" dirty="0"/>
              <a:t>report subset of chunks they own in </a:t>
            </a:r>
            <a:r>
              <a:rPr lang="en-US" dirty="0" err="1"/>
              <a:t>HeartBeat</a:t>
            </a:r>
            <a:r>
              <a:rPr lang="en-US" dirty="0"/>
              <a:t> message, </a:t>
            </a:r>
            <a:endParaRPr lang="en-US" dirty="0" smtClean="0"/>
          </a:p>
          <a:p>
            <a:pPr lvl="1"/>
            <a:r>
              <a:rPr lang="en-US" dirty="0"/>
              <a:t>M</a:t>
            </a:r>
            <a:r>
              <a:rPr lang="en-US" dirty="0" smtClean="0"/>
              <a:t>aster </a:t>
            </a:r>
            <a:r>
              <a:rPr lang="en-US" dirty="0"/>
              <a:t>replies with identity of all chunks no longer in master’s metadata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hunkserver</a:t>
            </a:r>
            <a:r>
              <a:rPr lang="en-US" dirty="0" smtClean="0"/>
              <a:t> </a:t>
            </a:r>
            <a:r>
              <a:rPr lang="en-US" dirty="0"/>
              <a:t>can delete its replicas of those chunks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U</a:t>
            </a:r>
            <a:r>
              <a:rPr lang="en-US" dirty="0" smtClean="0"/>
              <a:t>sers </a:t>
            </a:r>
            <a:r>
              <a:rPr lang="en-US" dirty="0"/>
              <a:t>get some control over replication and reclamation policy (e.g., don’t replicate this temp file)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2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Master state replicated for reliability </a:t>
            </a:r>
          </a:p>
          <a:p>
            <a:pPr lvl="1"/>
            <a:r>
              <a:rPr lang="en-US" dirty="0" smtClean="0"/>
              <a:t>operation </a:t>
            </a:r>
            <a:r>
              <a:rPr lang="en-US" dirty="0"/>
              <a:t>logs and checkpoints replicated on multiple machines </a:t>
            </a:r>
          </a:p>
          <a:p>
            <a:pPr lvl="1"/>
            <a:r>
              <a:rPr lang="en-US" dirty="0" smtClean="0"/>
              <a:t>mutation </a:t>
            </a:r>
            <a:r>
              <a:rPr lang="en-US" dirty="0"/>
              <a:t>to state committed only after log record flushed to disk locally and on all master replicas 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master process is in charge of all mutations and background activities that change system internal state </a:t>
            </a:r>
          </a:p>
          <a:p>
            <a:pPr lvl="1"/>
            <a:r>
              <a:rPr lang="en-US" dirty="0" smtClean="0"/>
              <a:t>monitor </a:t>
            </a:r>
            <a:r>
              <a:rPr lang="en-US" dirty="0"/>
              <a:t>process can restart the master from checkpoint and logs, obtained from some “shadow” master </a:t>
            </a:r>
            <a:endParaRPr lang="en-US" dirty="0" smtClean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primary master is down, shadow masters provide read- only access to file system </a:t>
            </a:r>
          </a:p>
        </p:txBody>
      </p:sp>
    </p:spTree>
    <p:extLst>
      <p:ext uri="{BB962C8B-B14F-4D97-AF65-F5344CB8AC3E}">
        <p14:creationId xmlns:p14="http://schemas.microsoft.com/office/powerpoint/2010/main" val="426253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at Google (~2003)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Writes: Large scale scraping of entire web</a:t>
            </a:r>
          </a:p>
          <a:p>
            <a:pPr lvl="1"/>
            <a:r>
              <a:rPr lang="en-US" dirty="0" smtClean="0"/>
              <a:t>Maintain snapshot of all web content inside local datacenter</a:t>
            </a:r>
          </a:p>
          <a:p>
            <a:pPr lvl="1"/>
            <a:r>
              <a:rPr lang="en-US" dirty="0" smtClean="0"/>
              <a:t>Update snapshot as a result of large scale web crawling</a:t>
            </a:r>
          </a:p>
          <a:p>
            <a:r>
              <a:rPr lang="en-US" dirty="0" smtClean="0"/>
              <a:t>Reads: Generating search results</a:t>
            </a:r>
          </a:p>
          <a:p>
            <a:pPr lvl="1"/>
            <a:r>
              <a:rPr lang="en-US" dirty="0" smtClean="0"/>
              <a:t>Periodically run search algorithm across snapshot</a:t>
            </a:r>
          </a:p>
          <a:p>
            <a:pPr lvl="2"/>
            <a:r>
              <a:rPr lang="en-US" dirty="0" smtClean="0"/>
              <a:t>Store resulting inverted search index in memory</a:t>
            </a:r>
          </a:p>
        </p:txBody>
      </p:sp>
    </p:spTree>
    <p:extLst>
      <p:ext uri="{BB962C8B-B14F-4D97-AF65-F5344CB8AC3E}">
        <p14:creationId xmlns:p14="http://schemas.microsoft.com/office/powerpoint/2010/main" val="33498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56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Failures are the norm, not the exception</a:t>
            </a:r>
          </a:p>
          <a:p>
            <a:pPr lvl="1"/>
            <a:r>
              <a:rPr lang="en-US" dirty="0" smtClean="0"/>
              <a:t>Datacenter built using commodity components</a:t>
            </a:r>
          </a:p>
          <a:p>
            <a:pPr lvl="2"/>
            <a:r>
              <a:rPr lang="en-US" dirty="0"/>
              <a:t>Relatively high failure </a:t>
            </a:r>
            <a:r>
              <a:rPr lang="en-US" dirty="0" smtClean="0"/>
              <a:t>rates</a:t>
            </a:r>
          </a:p>
          <a:p>
            <a:pPr lvl="1"/>
            <a:r>
              <a:rPr lang="en-US" dirty="0" smtClean="0"/>
              <a:t>Very large scale means lots of stuff can go wrong</a:t>
            </a:r>
          </a:p>
          <a:p>
            <a:pPr lvl="2"/>
            <a:r>
              <a:rPr lang="en-US" dirty="0" smtClean="0"/>
              <a:t>Hardware failures</a:t>
            </a:r>
          </a:p>
          <a:p>
            <a:pPr lvl="2"/>
            <a:r>
              <a:rPr lang="en-US" dirty="0" smtClean="0"/>
              <a:t>Software failures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Files are very large</a:t>
            </a:r>
          </a:p>
          <a:p>
            <a:pPr lvl="1"/>
            <a:r>
              <a:rPr lang="en-US" dirty="0"/>
              <a:t>Individual web objects are combined into large </a:t>
            </a:r>
            <a:r>
              <a:rPr lang="en-US" dirty="0" smtClean="0"/>
              <a:t>files</a:t>
            </a:r>
          </a:p>
          <a:p>
            <a:pPr lvl="2"/>
            <a:r>
              <a:rPr lang="en-US" dirty="0" smtClean="0"/>
              <a:t>Billions of objects, many </a:t>
            </a:r>
            <a:r>
              <a:rPr lang="en-US" dirty="0" err="1" smtClean="0"/>
              <a:t>TBytes</a:t>
            </a:r>
            <a:r>
              <a:rPr lang="en-US" dirty="0" smtClean="0"/>
              <a:t> of data</a:t>
            </a:r>
            <a:endParaRPr lang="en-US" dirty="0"/>
          </a:p>
          <a:p>
            <a:pPr lvl="1"/>
            <a:r>
              <a:rPr lang="en-US" dirty="0" smtClean="0"/>
              <a:t>Storing many small files is inefficient</a:t>
            </a:r>
          </a:p>
          <a:p>
            <a:pPr lvl="2"/>
            <a:r>
              <a:rPr lang="en-US" dirty="0" smtClean="0"/>
              <a:t>High relative overheads to access a small file</a:t>
            </a:r>
            <a:endParaRPr lang="en-US" dirty="0"/>
          </a:p>
          <a:p>
            <a:pPr lvl="2"/>
            <a:r>
              <a:rPr lang="en-US" dirty="0" smtClean="0"/>
              <a:t>More wasted space due to metadata</a:t>
            </a:r>
          </a:p>
        </p:txBody>
      </p:sp>
    </p:spTree>
    <p:extLst>
      <p:ext uri="{BB962C8B-B14F-4D97-AF65-F5344CB8AC3E}">
        <p14:creationId xmlns:p14="http://schemas.microsoft.com/office/powerpoint/2010/main" val="151208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Writes are appends, reads are mostly sequential</a:t>
            </a:r>
          </a:p>
          <a:p>
            <a:pPr lvl="1"/>
            <a:r>
              <a:rPr lang="en-US" dirty="0"/>
              <a:t>Random writes are “practically non-existent”</a:t>
            </a:r>
          </a:p>
          <a:p>
            <a:pPr lvl="1"/>
            <a:r>
              <a:rPr lang="en-US" smtClean="0"/>
              <a:t>Appends </a:t>
            </a:r>
            <a:r>
              <a:rPr lang="en-US" dirty="0"/>
              <a:t>are fast and easy</a:t>
            </a:r>
          </a:p>
          <a:p>
            <a:pPr lvl="1"/>
            <a:r>
              <a:rPr lang="en-US" dirty="0" smtClean="0"/>
              <a:t>Disks </a:t>
            </a:r>
            <a:r>
              <a:rPr lang="en-US" dirty="0"/>
              <a:t>are cheap, so just keep adding them as </a:t>
            </a:r>
            <a:r>
              <a:rPr lang="en-US" dirty="0" smtClean="0"/>
              <a:t>needed</a:t>
            </a:r>
          </a:p>
          <a:p>
            <a:pPr lvl="1"/>
            <a:r>
              <a:rPr lang="en-US" dirty="0" smtClean="0"/>
              <a:t>Data accesses are mostly for bulk processing</a:t>
            </a:r>
          </a:p>
          <a:p>
            <a:pPr lvl="2"/>
            <a:r>
              <a:rPr lang="en-US" dirty="0" smtClean="0"/>
              <a:t>Don’t need low latency, instead focus on bandwidth</a:t>
            </a:r>
          </a:p>
          <a:p>
            <a:pPr lvl="1"/>
            <a:endParaRPr lang="en-US" dirty="0"/>
          </a:p>
          <a:p>
            <a:r>
              <a:rPr lang="en-US" dirty="0"/>
              <a:t>Very large scale systems should be co-designed</a:t>
            </a:r>
          </a:p>
          <a:p>
            <a:pPr lvl="1"/>
            <a:r>
              <a:rPr lang="en-US" dirty="0"/>
              <a:t>Building large scale systems requires thinking about every layer</a:t>
            </a:r>
          </a:p>
          <a:p>
            <a:pPr lvl="1"/>
            <a:r>
              <a:rPr lang="en-US" dirty="0"/>
              <a:t>Black box abstractions are </a:t>
            </a:r>
            <a:r>
              <a:rPr lang="en-US" dirty="0" smtClean="0"/>
              <a:t>inefficient</a:t>
            </a:r>
          </a:p>
          <a:p>
            <a:pPr lvl="1"/>
            <a:r>
              <a:rPr lang="en-US" dirty="0" smtClean="0"/>
              <a:t>Allows removing unneeded features</a:t>
            </a:r>
          </a:p>
          <a:p>
            <a:pPr lvl="2"/>
            <a:r>
              <a:rPr lang="en-US" dirty="0" smtClean="0"/>
              <a:t>Google can operate with a relaxed consistency model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4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Follows POSIX semantics</a:t>
            </a:r>
          </a:p>
          <a:p>
            <a:pPr lvl="1"/>
            <a:r>
              <a:rPr lang="en-US" dirty="0" smtClean="0"/>
              <a:t>Open, read, write, etc...</a:t>
            </a:r>
          </a:p>
          <a:p>
            <a:pPr lvl="1"/>
            <a:r>
              <a:rPr lang="en-US" dirty="0" smtClean="0"/>
              <a:t>Users see a standard directory tree</a:t>
            </a:r>
          </a:p>
          <a:p>
            <a:endParaRPr lang="en-US" dirty="0"/>
          </a:p>
          <a:p>
            <a:r>
              <a:rPr lang="en-US" dirty="0" smtClean="0"/>
              <a:t>But Google has API extensions</a:t>
            </a:r>
          </a:p>
          <a:p>
            <a:pPr lvl="1"/>
            <a:r>
              <a:rPr lang="en-US" dirty="0" smtClean="0"/>
              <a:t>Snapshot</a:t>
            </a:r>
          </a:p>
          <a:p>
            <a:pPr lvl="2"/>
            <a:r>
              <a:rPr lang="en-US" dirty="0" smtClean="0"/>
              <a:t>Low cost versioning of file/directory contents</a:t>
            </a:r>
            <a:endParaRPr lang="en-US" dirty="0"/>
          </a:p>
          <a:p>
            <a:pPr lvl="1"/>
            <a:r>
              <a:rPr lang="en-US" dirty="0" smtClean="0"/>
              <a:t>Record append</a:t>
            </a:r>
          </a:p>
          <a:p>
            <a:pPr lvl="2"/>
            <a:r>
              <a:rPr lang="en-US" dirty="0" smtClean="0"/>
              <a:t>Appends can appear to be atomic</a:t>
            </a:r>
          </a:p>
          <a:p>
            <a:pPr lvl="2"/>
            <a:r>
              <a:rPr lang="en-US" dirty="0" smtClean="0"/>
              <a:t>Allows concurrent writes, without complex locking</a:t>
            </a:r>
          </a:p>
          <a:p>
            <a:pPr lvl="1"/>
            <a:r>
              <a:rPr lang="en-US" dirty="0" smtClean="0"/>
              <a:t>Relaxed Consistency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7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Files are broken into discrete chunks</a:t>
            </a:r>
          </a:p>
          <a:p>
            <a:pPr lvl="1"/>
            <a:r>
              <a:rPr lang="en-US" dirty="0" smtClean="0"/>
              <a:t>Fixed size units of allocated space (64MB)</a:t>
            </a:r>
          </a:p>
          <a:p>
            <a:pPr lvl="1"/>
            <a:r>
              <a:rPr lang="en-US" dirty="0" smtClean="0"/>
              <a:t>Identified via unique 64 bit ID</a:t>
            </a:r>
          </a:p>
          <a:p>
            <a:pPr lvl="1"/>
            <a:r>
              <a:rPr lang="en-US" dirty="0" smtClean="0"/>
              <a:t>Represented as a single file on a local file system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ChunkServers</a:t>
            </a:r>
            <a:endParaRPr lang="en-US" dirty="0" smtClean="0"/>
          </a:p>
          <a:p>
            <a:pPr lvl="1"/>
            <a:r>
              <a:rPr lang="en-US" dirty="0" smtClean="0"/>
              <a:t>Stores a set of chunks on a local disk</a:t>
            </a:r>
          </a:p>
          <a:p>
            <a:pPr lvl="1"/>
            <a:r>
              <a:rPr lang="en-US" dirty="0" smtClean="0"/>
              <a:t>Handles data operations for its local chunks</a:t>
            </a:r>
          </a:p>
          <a:p>
            <a:pPr lvl="1"/>
            <a:r>
              <a:rPr lang="en-US" dirty="0" smtClean="0"/>
              <a:t>Operates as a key value store</a:t>
            </a:r>
          </a:p>
          <a:p>
            <a:pPr lvl="2"/>
            <a:r>
              <a:rPr lang="en-US" dirty="0" smtClean="0"/>
              <a:t>Keys = Chunk IDs, Values = Chunk Data</a:t>
            </a:r>
          </a:p>
          <a:p>
            <a:pPr lvl="1"/>
            <a:endParaRPr lang="en-US" dirty="0"/>
          </a:p>
          <a:p>
            <a:r>
              <a:rPr lang="en-US" dirty="0"/>
              <a:t>Master server</a:t>
            </a:r>
          </a:p>
          <a:p>
            <a:pPr lvl="1"/>
            <a:r>
              <a:rPr lang="en-US" dirty="0"/>
              <a:t>Manages </a:t>
            </a:r>
            <a:r>
              <a:rPr lang="en-US" dirty="0" err="1" smtClean="0"/>
              <a:t>Chunkservers</a:t>
            </a:r>
            <a:endParaRPr lang="en-US" dirty="0" smtClean="0"/>
          </a:p>
          <a:p>
            <a:pPr lvl="1"/>
            <a:r>
              <a:rPr lang="en-US" dirty="0" smtClean="0"/>
              <a:t>Maintains metadata and namespace information</a:t>
            </a:r>
          </a:p>
          <a:p>
            <a:pPr lvl="1"/>
            <a:r>
              <a:rPr lang="en-US" dirty="0" smtClean="0"/>
              <a:t>Maps filenames to chunk IDs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0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3508" b="-235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0231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Systems</a:t>
            </a:r>
            <a:br>
              <a:rPr lang="en-US" dirty="0" smtClean="0"/>
            </a:br>
            <a:r>
              <a:rPr lang="en-US" dirty="0" smtClean="0"/>
              <a:t>(Theory </a:t>
            </a:r>
            <a:r>
              <a:rPr lang="en-US" dirty="0" err="1" smtClean="0"/>
              <a:t>vs</a:t>
            </a:r>
            <a:r>
              <a:rPr lang="en-US" dirty="0" smtClean="0"/>
              <a:t> Practice)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Google runs a single master server</a:t>
            </a:r>
          </a:p>
          <a:p>
            <a:pPr lvl="1"/>
            <a:r>
              <a:rPr lang="en-US" dirty="0" smtClean="0"/>
              <a:t>Single point of contact for accessing file system</a:t>
            </a:r>
          </a:p>
          <a:p>
            <a:pPr lvl="1"/>
            <a:r>
              <a:rPr lang="en-US" dirty="0" smtClean="0"/>
              <a:t>Chunk locations are easily kept consistent</a:t>
            </a:r>
          </a:p>
          <a:p>
            <a:pPr lvl="2"/>
            <a:r>
              <a:rPr lang="en-US" dirty="0" smtClean="0"/>
              <a:t>Means that chunks can be easily managed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Makes design and implementation easier</a:t>
            </a:r>
          </a:p>
          <a:p>
            <a:pPr lvl="1"/>
            <a:r>
              <a:rPr lang="en-US" dirty="0" smtClean="0"/>
              <a:t>Distributed consistency is hard and expensive</a:t>
            </a:r>
          </a:p>
          <a:p>
            <a:pPr lvl="1"/>
            <a:r>
              <a:rPr lang="en-US" dirty="0" smtClean="0"/>
              <a:t>A single master avoids much of the issue</a:t>
            </a:r>
          </a:p>
        </p:txBody>
      </p:sp>
    </p:spTree>
    <p:extLst>
      <p:ext uri="{BB962C8B-B14F-4D97-AF65-F5344CB8AC3E}">
        <p14:creationId xmlns:p14="http://schemas.microsoft.com/office/powerpoint/2010/main" val="32066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7971"/>
          </a:xfrm>
        </p:spPr>
        <p:txBody>
          <a:bodyPr>
            <a:noAutofit/>
          </a:bodyPr>
          <a:lstStyle/>
          <a:p>
            <a:r>
              <a:rPr lang="en-US" sz="1800" dirty="0"/>
              <a:t>File and chunk namespaces, mappings from files to chunks, locations of each chunk’s replicas </a:t>
            </a:r>
            <a:endParaRPr lang="en-US" sz="1800" dirty="0" smtClean="0"/>
          </a:p>
          <a:p>
            <a:pPr lvl="1"/>
            <a:r>
              <a:rPr lang="en-US" sz="1600" dirty="0" smtClean="0"/>
              <a:t>Cached in memory </a:t>
            </a:r>
            <a:endParaRPr lang="en-US" sz="1600" dirty="0"/>
          </a:p>
          <a:p>
            <a:r>
              <a:rPr lang="en-US" sz="1800" dirty="0" smtClean="0"/>
              <a:t>Namespaces </a:t>
            </a:r>
            <a:r>
              <a:rPr lang="en-US" sz="1800" dirty="0"/>
              <a:t>and mappings must be </a:t>
            </a:r>
            <a:r>
              <a:rPr lang="en-US" sz="1800" i="1" dirty="0" smtClean="0"/>
              <a:t>persistent</a:t>
            </a:r>
            <a:endParaRPr lang="en-US" sz="1800" i="1" dirty="0"/>
          </a:p>
          <a:p>
            <a:pPr lvl="1"/>
            <a:r>
              <a:rPr lang="en-US" sz="1600" dirty="0" smtClean="0"/>
              <a:t>Updates added to </a:t>
            </a:r>
            <a:r>
              <a:rPr lang="en-US" sz="1600" dirty="0"/>
              <a:t>an </a:t>
            </a:r>
            <a:r>
              <a:rPr lang="en-US" sz="1600" i="1" dirty="0"/>
              <a:t>operation log </a:t>
            </a:r>
            <a:r>
              <a:rPr lang="en-US" sz="1600" dirty="0"/>
              <a:t>stored on master’s disk and </a:t>
            </a:r>
            <a:r>
              <a:rPr lang="en-US" sz="1600" dirty="0" smtClean="0"/>
              <a:t>replicated on other machines</a:t>
            </a:r>
            <a:endParaRPr lang="en-US" sz="1600" dirty="0"/>
          </a:p>
          <a:p>
            <a:r>
              <a:rPr lang="en-US" sz="1800" dirty="0" smtClean="0"/>
              <a:t>Chunk </a:t>
            </a:r>
            <a:r>
              <a:rPr lang="en-US" sz="1800" dirty="0"/>
              <a:t>location information not stored persistently </a:t>
            </a:r>
          </a:p>
          <a:p>
            <a:pPr lvl="1"/>
            <a:r>
              <a:rPr lang="en-US" sz="1600" dirty="0" smtClean="0"/>
              <a:t>acquired </a:t>
            </a:r>
            <a:r>
              <a:rPr lang="en-US" sz="1600" dirty="0"/>
              <a:t>from </a:t>
            </a:r>
            <a:r>
              <a:rPr lang="en-US" sz="1600" dirty="0" err="1"/>
              <a:t>chunkservers</a:t>
            </a:r>
            <a:r>
              <a:rPr lang="en-US" sz="1600" dirty="0"/>
              <a:t> at master startup or when a </a:t>
            </a:r>
            <a:r>
              <a:rPr lang="en-US" sz="1600" dirty="0" err="1"/>
              <a:t>chunkserver</a:t>
            </a:r>
            <a:r>
              <a:rPr lang="en-US" sz="1600" dirty="0"/>
              <a:t> joins the cluster </a:t>
            </a:r>
          </a:p>
          <a:p>
            <a:r>
              <a:rPr lang="en-US" sz="1800" dirty="0" smtClean="0"/>
              <a:t>Periodically </a:t>
            </a:r>
            <a:r>
              <a:rPr lang="en-US" sz="1800" dirty="0"/>
              <a:t>scans entire state in background </a:t>
            </a:r>
            <a:endParaRPr lang="en-US" sz="1800" dirty="0" smtClean="0"/>
          </a:p>
          <a:p>
            <a:pPr lvl="1"/>
            <a:r>
              <a:rPr lang="en-US" sz="1600" dirty="0" smtClean="0"/>
              <a:t>for </a:t>
            </a:r>
            <a:r>
              <a:rPr lang="en-US" sz="1600" dirty="0"/>
              <a:t>chunk garbage collection, replication for data in failed </a:t>
            </a:r>
            <a:r>
              <a:rPr lang="en-US" sz="1600" dirty="0" err="1"/>
              <a:t>chunkservers</a:t>
            </a:r>
            <a:r>
              <a:rPr lang="en-US" sz="1600" dirty="0"/>
              <a:t>, chunk migration to balance load and disk space use </a:t>
            </a:r>
          </a:p>
          <a:p>
            <a:r>
              <a:rPr lang="en-US" sz="1800" dirty="0" smtClean="0"/>
              <a:t>Size </a:t>
            </a:r>
            <a:r>
              <a:rPr lang="en-US" sz="1800" dirty="0"/>
              <a:t>of metadata not a problem </a:t>
            </a:r>
          </a:p>
          <a:p>
            <a:pPr lvl="1"/>
            <a:r>
              <a:rPr lang="en-US" sz="1600" dirty="0" smtClean="0"/>
              <a:t>less </a:t>
            </a:r>
            <a:r>
              <a:rPr lang="en-US" sz="1600" dirty="0"/>
              <a:t>than 64 bytes per 64MB chunk, and most chunks are full </a:t>
            </a:r>
            <a:endParaRPr lang="en-US" sz="1600" dirty="0" smtClean="0"/>
          </a:p>
          <a:p>
            <a:r>
              <a:rPr lang="en-US" sz="1800" dirty="0" smtClean="0"/>
              <a:t>Operation </a:t>
            </a:r>
            <a:r>
              <a:rPr lang="en-US" sz="1800" dirty="0"/>
              <a:t>log contains record of critical metadata changes </a:t>
            </a:r>
            <a:r>
              <a:rPr lang="en-US" sz="1600" dirty="0" smtClean="0"/>
              <a:t> </a:t>
            </a:r>
            <a:endParaRPr lang="en-US" sz="1600" dirty="0"/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tored </a:t>
            </a:r>
            <a:r>
              <a:rPr lang="en-US" sz="1600" dirty="0"/>
              <a:t>reliably, and changes not made visible until changes are </a:t>
            </a:r>
            <a:r>
              <a:rPr lang="en-US" sz="1600" dirty="0" smtClean="0"/>
              <a:t>persistent</a:t>
            </a:r>
          </a:p>
          <a:p>
            <a:pPr lvl="1"/>
            <a:r>
              <a:rPr lang="en-US" sz="1600" dirty="0" smtClean="0"/>
              <a:t>Log is periodically </a:t>
            </a:r>
            <a:r>
              <a:rPr lang="en-US" sz="1600" dirty="0" err="1" smtClean="0"/>
              <a:t>checkpointed</a:t>
            </a:r>
            <a:r>
              <a:rPr lang="en-US" sz="1600" dirty="0" smtClean="0"/>
              <a:t> and stored on </a:t>
            </a:r>
            <a:r>
              <a:rPr lang="en-US" sz="1600" dirty="0"/>
              <a:t>disk locally and </a:t>
            </a:r>
            <a:r>
              <a:rPr lang="en-US" sz="1600" dirty="0" smtClean="0"/>
              <a:t>remotely</a:t>
            </a:r>
          </a:p>
          <a:p>
            <a:pPr lvl="2"/>
            <a:r>
              <a:rPr lang="en-US" sz="1600" dirty="0" smtClean="0"/>
              <a:t>Recovery via replaying log from last checkpoint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523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7059</TotalTime>
  <Words>1112</Words>
  <Application>Microsoft Office PowerPoint</Application>
  <PresentationFormat>On-screen Show (4:3)</PresentationFormat>
  <Paragraphs>170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Google Filesystem</vt:lpstr>
      <vt:lpstr>Data at Google (~2003)</vt:lpstr>
      <vt:lpstr>Design Considerations </vt:lpstr>
      <vt:lpstr>Design Considerations</vt:lpstr>
      <vt:lpstr>Interface</vt:lpstr>
      <vt:lpstr>Architecture</vt:lpstr>
      <vt:lpstr>Architecture</vt:lpstr>
      <vt:lpstr>Distributed Systems (Theory vs Practice)</vt:lpstr>
      <vt:lpstr>Master Metadata</vt:lpstr>
      <vt:lpstr>Consistency Model</vt:lpstr>
      <vt:lpstr>Data Writes</vt:lpstr>
      <vt:lpstr>Data Writes</vt:lpstr>
      <vt:lpstr>Snapshots</vt:lpstr>
      <vt:lpstr>Namespace Management</vt:lpstr>
      <vt:lpstr>Replication</vt:lpstr>
      <vt:lpstr>Garbage Collection</vt:lpstr>
      <vt:lpstr>Master Replication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125</cp:revision>
  <dcterms:created xsi:type="dcterms:W3CDTF">2012-09-15T17:00:50Z</dcterms:created>
  <dcterms:modified xsi:type="dcterms:W3CDTF">2019-04-02T21:28:55Z</dcterms:modified>
</cp:coreProperties>
</file>