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D400C93-69C1-4E33-B5E2-A5FA3E6B5917}">
          <p14:sldIdLst>
            <p14:sldId id="256"/>
            <p14:sldId id="257"/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86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2085A4-E1CF-4643-A5F1-1DE432757385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659BE4-0A18-42C9-A27B-8446AF49D0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4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659BE4-0A18-42C9-A27B-8446AF49D0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73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11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1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98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42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68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62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02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7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60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2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DFC72-2FAA-5E48-95AD-211F38CA4C3C}" type="datetimeFigureOut">
              <a:rPr lang="en-US" smtClean="0"/>
              <a:t>12/4/2017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59C0-330A-4F4D-A361-25661046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0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NFS and AFS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576848"/>
            <a:ext cx="72207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Adapted from slides by Ed </a:t>
            </a:r>
            <a:r>
              <a:rPr lang="en-US" sz="1100" dirty="0" err="1"/>
              <a:t>Lazowska</a:t>
            </a:r>
            <a:r>
              <a:rPr lang="en-US" sz="1100" dirty="0"/>
              <a:t>, Hank Levy, Andrea </a:t>
            </a:r>
            <a:r>
              <a:rPr lang="en-US" sz="1100" dirty="0" smtClean="0"/>
              <a:t>and </a:t>
            </a:r>
            <a:r>
              <a:rPr lang="en-US" sz="1100" dirty="0" err="1" smtClean="0"/>
              <a:t>Remzi</a:t>
            </a:r>
            <a:r>
              <a:rPr lang="en-US" sz="1100" dirty="0" smtClean="0"/>
              <a:t> </a:t>
            </a:r>
            <a:r>
              <a:rPr lang="en-US" sz="1100" dirty="0" err="1"/>
              <a:t>Arpaci-Dussea</a:t>
            </a:r>
            <a:r>
              <a:rPr lang="en-US" sz="1100" dirty="0"/>
              <a:t>, Michael Swift</a:t>
            </a:r>
          </a:p>
        </p:txBody>
      </p:sp>
    </p:spTree>
    <p:extLst>
      <p:ext uri="{BB962C8B-B14F-4D97-AF65-F5344CB8AC3E}">
        <p14:creationId xmlns:p14="http://schemas.microsoft.com/office/powerpoint/2010/main" val="254368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Naming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Client chooses where to mount a remote file system in its local directory hierarchy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Files </a:t>
            </a:r>
            <a:r>
              <a:rPr lang="en-US" dirty="0"/>
              <a:t>in NFS may have a different name on every </a:t>
            </a:r>
            <a:r>
              <a:rPr lang="en-US" dirty="0" smtClean="0"/>
              <a:t>client based </a:t>
            </a:r>
            <a:r>
              <a:rPr lang="en-US" dirty="0"/>
              <a:t>on where the volume is </a:t>
            </a:r>
            <a:r>
              <a:rPr lang="en-US" dirty="0" smtClean="0"/>
              <a:t>mounted</a:t>
            </a:r>
            <a:endParaRPr lang="en-US" dirty="0"/>
          </a:p>
          <a:p>
            <a:pPr lvl="1"/>
            <a:r>
              <a:rPr lang="en-US" dirty="0" smtClean="0"/>
              <a:t>A </a:t>
            </a:r>
            <a:r>
              <a:rPr lang="en-US" dirty="0"/>
              <a:t>common name space can be achieved by mounting </a:t>
            </a:r>
            <a:r>
              <a:rPr lang="en-US" dirty="0" smtClean="0"/>
              <a:t>the same </a:t>
            </a:r>
            <a:r>
              <a:rPr lang="en-US" dirty="0"/>
              <a:t>set of servers in the same place on every </a:t>
            </a:r>
            <a:r>
              <a:rPr lang="en-US" dirty="0" smtClean="0"/>
              <a:t>client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055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NFS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Supports directory and file access via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remote procedure </a:t>
            </a:r>
            <a:r>
              <a:rPr lang="en-US" i="1" dirty="0">
                <a:solidFill>
                  <a:srgbClr val="FF0000"/>
                </a:solidFill>
              </a:rPr>
              <a:t>calls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b="1" dirty="0">
                <a:solidFill>
                  <a:srgbClr val="FF0000"/>
                </a:solidFill>
              </a:rPr>
              <a:t>RPC</a:t>
            </a:r>
            <a:r>
              <a:rPr lang="en-US" dirty="0">
                <a:solidFill>
                  <a:srgbClr val="FF0000"/>
                </a:solidFill>
              </a:rPr>
              <a:t>s)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All </a:t>
            </a:r>
            <a:r>
              <a:rPr lang="en-US" dirty="0">
                <a:solidFill>
                  <a:srgbClr val="0000FF"/>
                </a:solidFill>
              </a:rPr>
              <a:t>UNIX system calls supported other than </a:t>
            </a:r>
            <a:r>
              <a:rPr lang="en-US" i="1" dirty="0">
                <a:solidFill>
                  <a:srgbClr val="0000FF"/>
                </a:solidFill>
              </a:rPr>
              <a:t>open </a:t>
            </a:r>
            <a:r>
              <a:rPr lang="en-US" dirty="0" smtClean="0">
                <a:solidFill>
                  <a:srgbClr val="0000FF"/>
                </a:solidFill>
              </a:rPr>
              <a:t>&amp; </a:t>
            </a:r>
            <a:r>
              <a:rPr lang="en-US" i="1" dirty="0" smtClean="0">
                <a:solidFill>
                  <a:srgbClr val="0000FF"/>
                </a:solidFill>
              </a:rPr>
              <a:t>close</a:t>
            </a:r>
            <a:endParaRPr lang="en-US" i="1" dirty="0">
              <a:solidFill>
                <a:srgbClr val="0000FF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Open </a:t>
            </a:r>
            <a:r>
              <a:rPr lang="en-US" dirty="0">
                <a:solidFill>
                  <a:srgbClr val="FF0000"/>
                </a:solidFill>
              </a:rPr>
              <a:t>and </a:t>
            </a:r>
            <a:r>
              <a:rPr lang="en-US" i="1" dirty="0">
                <a:solidFill>
                  <a:srgbClr val="FF0000"/>
                </a:solidFill>
              </a:rPr>
              <a:t>close </a:t>
            </a:r>
            <a:r>
              <a:rPr lang="en-US" dirty="0">
                <a:solidFill>
                  <a:srgbClr val="FF0000"/>
                </a:solidFill>
              </a:rPr>
              <a:t>are intentionally not supported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a </a:t>
            </a:r>
            <a:r>
              <a:rPr lang="en-US" i="1" dirty="0"/>
              <a:t>read</a:t>
            </a:r>
            <a:r>
              <a:rPr lang="en-US" dirty="0"/>
              <a:t>, client sends </a:t>
            </a:r>
            <a:r>
              <a:rPr lang="en-US" i="1" dirty="0"/>
              <a:t>lookup </a:t>
            </a:r>
            <a:r>
              <a:rPr lang="en-US" dirty="0"/>
              <a:t>message to server</a:t>
            </a:r>
          </a:p>
          <a:p>
            <a:pPr lvl="1"/>
            <a:r>
              <a:rPr lang="en-US" dirty="0" smtClean="0"/>
              <a:t>Server </a:t>
            </a:r>
            <a:r>
              <a:rPr lang="en-US" dirty="0"/>
              <a:t>looks up file and returns handle</a:t>
            </a:r>
          </a:p>
          <a:p>
            <a:pPr lvl="1"/>
            <a:r>
              <a:rPr lang="en-US" dirty="0" smtClean="0"/>
              <a:t>Unlike </a:t>
            </a:r>
            <a:r>
              <a:rPr lang="en-US" i="1" dirty="0"/>
              <a:t>open</a:t>
            </a:r>
            <a:r>
              <a:rPr lang="en-US" dirty="0"/>
              <a:t>, </a:t>
            </a:r>
            <a:r>
              <a:rPr lang="en-US" i="1" dirty="0"/>
              <a:t>lookup </a:t>
            </a:r>
            <a:r>
              <a:rPr lang="en-US" dirty="0"/>
              <a:t>does not copy info in internal </a:t>
            </a:r>
            <a:r>
              <a:rPr lang="en-US" dirty="0" smtClean="0"/>
              <a:t>system tables</a:t>
            </a:r>
            <a:endParaRPr lang="en-US" dirty="0"/>
          </a:p>
          <a:p>
            <a:pPr lvl="1"/>
            <a:r>
              <a:rPr lang="en-US" dirty="0" smtClean="0"/>
              <a:t>Subsequently</a:t>
            </a:r>
            <a:r>
              <a:rPr lang="en-US" dirty="0"/>
              <a:t>, </a:t>
            </a:r>
            <a:r>
              <a:rPr lang="en-US" i="1" dirty="0"/>
              <a:t>read </a:t>
            </a:r>
            <a:r>
              <a:rPr lang="en-US" dirty="0"/>
              <a:t>contains file handle, offset and </a:t>
            </a:r>
            <a:r>
              <a:rPr lang="en-US" dirty="0" err="1" smtClean="0"/>
              <a:t>num</a:t>
            </a:r>
            <a:r>
              <a:rPr lang="en-US" dirty="0"/>
              <a:t> </a:t>
            </a:r>
            <a:r>
              <a:rPr lang="en-US" dirty="0" smtClean="0"/>
              <a:t>bytes</a:t>
            </a:r>
            <a:endParaRPr lang="en-US" dirty="0"/>
          </a:p>
          <a:p>
            <a:pPr lvl="1"/>
            <a:r>
              <a:rPr lang="en-US" dirty="0" smtClean="0"/>
              <a:t>Each </a:t>
            </a:r>
            <a:r>
              <a:rPr lang="en-US" dirty="0"/>
              <a:t>message is self-contained</a:t>
            </a:r>
          </a:p>
          <a:p>
            <a:r>
              <a:rPr lang="en-US" dirty="0" smtClean="0"/>
              <a:t>Pros</a:t>
            </a:r>
            <a:r>
              <a:rPr lang="en-US" dirty="0"/>
              <a:t>: server is stateless, i.e. no state about open files</a:t>
            </a:r>
          </a:p>
          <a:p>
            <a:r>
              <a:rPr lang="en-US" dirty="0" smtClean="0"/>
              <a:t>Cons</a:t>
            </a:r>
            <a:r>
              <a:rPr lang="en-US" dirty="0"/>
              <a:t>: Locking is difficult, no concurrency control</a:t>
            </a:r>
          </a:p>
        </p:txBody>
      </p:sp>
    </p:spTree>
    <p:extLst>
      <p:ext uri="{BB962C8B-B14F-4D97-AF65-F5344CB8AC3E}">
        <p14:creationId xmlns:p14="http://schemas.microsoft.com/office/powerpoint/2010/main" val="222615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NFS Client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System </a:t>
            </a:r>
            <a:r>
              <a:rPr lang="en-US" dirty="0">
                <a:solidFill>
                  <a:srgbClr val="FF0000"/>
                </a:solidFill>
              </a:rPr>
              <a:t>call layer:</a:t>
            </a:r>
          </a:p>
          <a:p>
            <a:pPr lvl="1"/>
            <a:r>
              <a:rPr lang="en-US" dirty="0" smtClean="0"/>
              <a:t>Handles </a:t>
            </a:r>
            <a:r>
              <a:rPr lang="en-US" dirty="0"/>
              <a:t>calls like open, read and close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Virtual </a:t>
            </a:r>
            <a:r>
              <a:rPr lang="en-US" dirty="0">
                <a:solidFill>
                  <a:srgbClr val="FF0000"/>
                </a:solidFill>
              </a:rPr>
              <a:t>File System Layer:</a:t>
            </a:r>
          </a:p>
          <a:p>
            <a:pPr lvl="1"/>
            <a:r>
              <a:rPr lang="en-US" dirty="0" smtClean="0"/>
              <a:t>Maintains </a:t>
            </a:r>
            <a:r>
              <a:rPr lang="en-US" dirty="0"/>
              <a:t>table with one entry (v-node) for each open file</a:t>
            </a:r>
          </a:p>
          <a:p>
            <a:pPr lvl="1"/>
            <a:r>
              <a:rPr lang="en-US" dirty="0" smtClean="0"/>
              <a:t>v-nodes </a:t>
            </a:r>
            <a:r>
              <a:rPr lang="en-US" dirty="0"/>
              <a:t>indicate if file is local or remote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remote it has enough info to access them</a:t>
            </a:r>
          </a:p>
          <a:p>
            <a:pPr lvl="2"/>
            <a:r>
              <a:rPr lang="en-US" dirty="0" smtClean="0"/>
              <a:t>For </a:t>
            </a:r>
            <a:r>
              <a:rPr lang="en-US" dirty="0"/>
              <a:t>local files, FS and </a:t>
            </a:r>
            <a:r>
              <a:rPr lang="en-US" dirty="0" err="1"/>
              <a:t>i</a:t>
            </a:r>
            <a:r>
              <a:rPr lang="en-US" dirty="0"/>
              <a:t>-node are recorded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NFS </a:t>
            </a:r>
            <a:r>
              <a:rPr lang="en-US" dirty="0">
                <a:solidFill>
                  <a:srgbClr val="FF0000"/>
                </a:solidFill>
              </a:rPr>
              <a:t>Service Layer: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lowest layer implements the NFS protocol</a:t>
            </a:r>
          </a:p>
          <a:p>
            <a:pPr lvl="1"/>
            <a:r>
              <a:rPr lang="en-US" dirty="0" smtClean="0"/>
              <a:t>Makes </a:t>
            </a:r>
            <a:r>
              <a:rPr lang="en-US" dirty="0"/>
              <a:t>RPCs for various operations to NFS server</a:t>
            </a:r>
          </a:p>
        </p:txBody>
      </p:sp>
    </p:spTree>
    <p:extLst>
      <p:ext uri="{BB962C8B-B14F-4D97-AF65-F5344CB8AC3E}">
        <p14:creationId xmlns:p14="http://schemas.microsoft.com/office/powerpoint/2010/main" val="1195056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NFS 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38" y="1600200"/>
            <a:ext cx="8000509" cy="5136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99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coherency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Clients cache file attributes and data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If </a:t>
            </a:r>
            <a:r>
              <a:rPr lang="en-US" dirty="0">
                <a:solidFill>
                  <a:srgbClr val="FF0000"/>
                </a:solidFill>
              </a:rPr>
              <a:t>two clients cache the same data, cache coherency is lost</a:t>
            </a:r>
          </a:p>
          <a:p>
            <a:pPr lvl="1"/>
            <a:r>
              <a:rPr lang="en-US" dirty="0" smtClean="0"/>
              <a:t>Modifications </a:t>
            </a:r>
            <a:r>
              <a:rPr lang="en-US" dirty="0"/>
              <a:t>by one client may not be seen by the other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Solutions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cache block has a timer (3-30 sec)</a:t>
            </a:r>
          </a:p>
          <a:p>
            <a:pPr lvl="2"/>
            <a:r>
              <a:rPr lang="en-US" dirty="0" smtClean="0"/>
              <a:t>Entry </a:t>
            </a:r>
            <a:r>
              <a:rPr lang="en-US" dirty="0"/>
              <a:t>is discarded when timer expires</a:t>
            </a:r>
          </a:p>
          <a:p>
            <a:pPr lvl="1"/>
            <a:r>
              <a:rPr lang="en-US" dirty="0" smtClean="0"/>
              <a:t>On </a:t>
            </a:r>
            <a:r>
              <a:rPr lang="en-US" dirty="0"/>
              <a:t>open of cached file, its last modify time on server is checked</a:t>
            </a:r>
          </a:p>
          <a:p>
            <a:pPr lvl="2"/>
            <a:r>
              <a:rPr lang="en-US" dirty="0" smtClean="0"/>
              <a:t>If </a:t>
            </a:r>
            <a:r>
              <a:rPr lang="en-US" dirty="0"/>
              <a:t>cached copy is old, it is discarded</a:t>
            </a:r>
          </a:p>
          <a:p>
            <a:pPr lvl="1"/>
            <a:r>
              <a:rPr lang="en-US" dirty="0" smtClean="0"/>
              <a:t>Every </a:t>
            </a:r>
            <a:r>
              <a:rPr lang="en-US" dirty="0"/>
              <a:t>30 sec, cache time expires</a:t>
            </a:r>
          </a:p>
          <a:p>
            <a:pPr lvl="2"/>
            <a:r>
              <a:rPr lang="en-US" dirty="0" smtClean="0"/>
              <a:t>All </a:t>
            </a:r>
            <a:r>
              <a:rPr lang="en-US" dirty="0"/>
              <a:t>dirty blocks are written back to the server</a:t>
            </a:r>
          </a:p>
          <a:p>
            <a:r>
              <a:rPr lang="en-US" dirty="0" smtClean="0"/>
              <a:t>Impact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client can modify data, another client may </a:t>
            </a:r>
            <a:r>
              <a:rPr lang="en-US" dirty="0" smtClean="0"/>
              <a:t>not </a:t>
            </a:r>
            <a:r>
              <a:rPr lang="en-US" dirty="0"/>
              <a:t>see it for a </a:t>
            </a:r>
            <a:r>
              <a:rPr lang="en-US" dirty="0" smtClean="0"/>
              <a:t>while, but </a:t>
            </a:r>
            <a:r>
              <a:rPr lang="en-US" dirty="0"/>
              <a:t>not forever.</a:t>
            </a:r>
          </a:p>
          <a:p>
            <a:pPr lvl="1"/>
            <a:r>
              <a:rPr lang="en-US" dirty="0" smtClean="0"/>
              <a:t>New </a:t>
            </a:r>
            <a:r>
              <a:rPr lang="en-US" dirty="0"/>
              <a:t>files not visible for 30 seconds</a:t>
            </a:r>
          </a:p>
        </p:txBody>
      </p:sp>
    </p:spTree>
    <p:extLst>
      <p:ext uri="{BB962C8B-B14F-4D97-AF65-F5344CB8AC3E}">
        <p14:creationId xmlns:p14="http://schemas.microsoft.com/office/powerpoint/2010/main" val="4095963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Andrew File System (AFS)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Developed at CMU to support all of its </a:t>
            </a:r>
            <a:r>
              <a:rPr lang="en-US" dirty="0" smtClean="0"/>
              <a:t>student computing</a:t>
            </a:r>
            <a:r>
              <a:rPr lang="en-US" dirty="0"/>
              <a:t>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Consists </a:t>
            </a:r>
            <a:r>
              <a:rPr lang="en-US" dirty="0">
                <a:solidFill>
                  <a:srgbClr val="0000FF"/>
                </a:solidFill>
              </a:rPr>
              <a:t>of workstation clients and dedicated </a:t>
            </a:r>
            <a:r>
              <a:rPr lang="en-US" dirty="0" smtClean="0">
                <a:solidFill>
                  <a:srgbClr val="0000FF"/>
                </a:solidFill>
              </a:rPr>
              <a:t>file server </a:t>
            </a:r>
            <a:r>
              <a:rPr lang="en-US" dirty="0">
                <a:solidFill>
                  <a:srgbClr val="0000FF"/>
                </a:solidFill>
              </a:rPr>
              <a:t>machines.</a:t>
            </a:r>
          </a:p>
          <a:p>
            <a:r>
              <a:rPr lang="en-US" dirty="0" smtClean="0"/>
              <a:t>Workstations </a:t>
            </a:r>
            <a:r>
              <a:rPr lang="en-US" dirty="0"/>
              <a:t>have local disks, used to cache </a:t>
            </a:r>
            <a:r>
              <a:rPr lang="en-US" dirty="0" smtClean="0"/>
              <a:t>files being </a:t>
            </a:r>
            <a:r>
              <a:rPr lang="en-US" dirty="0"/>
              <a:t>used locally (originally whole files, now 64K </a:t>
            </a:r>
            <a:r>
              <a:rPr lang="en-US" dirty="0" smtClean="0"/>
              <a:t>file chunks</a:t>
            </a:r>
            <a:r>
              <a:rPr lang="en-US" dirty="0"/>
              <a:t>).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Andrew </a:t>
            </a:r>
            <a:r>
              <a:rPr lang="en-US" dirty="0">
                <a:solidFill>
                  <a:srgbClr val="FF0000"/>
                </a:solidFill>
              </a:rPr>
              <a:t>has a </a:t>
            </a:r>
            <a:r>
              <a:rPr lang="en-US" b="1" dirty="0">
                <a:solidFill>
                  <a:srgbClr val="FF0000"/>
                </a:solidFill>
              </a:rPr>
              <a:t>single name space </a:t>
            </a:r>
            <a:r>
              <a:rPr lang="en-US" dirty="0">
                <a:solidFill>
                  <a:srgbClr val="FF0000"/>
                </a:solidFill>
              </a:rPr>
              <a:t>-- your files </a:t>
            </a:r>
            <a:r>
              <a:rPr lang="en-US" dirty="0" smtClean="0">
                <a:solidFill>
                  <a:srgbClr val="FF0000"/>
                </a:solidFill>
              </a:rPr>
              <a:t>have the </a:t>
            </a:r>
            <a:r>
              <a:rPr lang="en-US" dirty="0">
                <a:solidFill>
                  <a:srgbClr val="FF0000"/>
                </a:solidFill>
              </a:rPr>
              <a:t>same names everywhere in the world.</a:t>
            </a:r>
          </a:p>
        </p:txBody>
      </p:sp>
    </p:spTree>
    <p:extLst>
      <p:ext uri="{BB962C8B-B14F-4D97-AF65-F5344CB8AC3E}">
        <p14:creationId xmlns:p14="http://schemas.microsoft.com/office/powerpoint/2010/main" val="1386412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Based on the upload/download model</a:t>
            </a:r>
          </a:p>
          <a:p>
            <a:pPr lvl="1"/>
            <a:r>
              <a:rPr lang="en-US" dirty="0" smtClean="0"/>
              <a:t>Clients </a:t>
            </a:r>
            <a:r>
              <a:rPr lang="en-US" dirty="0"/>
              <a:t>download and cache files</a:t>
            </a:r>
          </a:p>
          <a:p>
            <a:pPr lvl="1"/>
            <a:r>
              <a:rPr lang="en-US" dirty="0" smtClean="0"/>
              <a:t>Server </a:t>
            </a:r>
            <a:r>
              <a:rPr lang="en-US" dirty="0"/>
              <a:t>keeps track of clients that cache the file</a:t>
            </a:r>
          </a:p>
          <a:p>
            <a:pPr lvl="1"/>
            <a:r>
              <a:rPr lang="en-US" dirty="0" smtClean="0"/>
              <a:t>Clients </a:t>
            </a:r>
            <a:r>
              <a:rPr lang="en-US" dirty="0"/>
              <a:t>upload files at end of session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Whole </a:t>
            </a:r>
            <a:r>
              <a:rPr lang="en-US" dirty="0">
                <a:solidFill>
                  <a:srgbClr val="FF0000"/>
                </a:solidFill>
              </a:rPr>
              <a:t>file caching is central idea behind AFS</a:t>
            </a:r>
          </a:p>
          <a:p>
            <a:pPr lvl="1"/>
            <a:r>
              <a:rPr lang="en-US" dirty="0" smtClean="0"/>
              <a:t>Download </a:t>
            </a:r>
            <a:r>
              <a:rPr lang="en-US" dirty="0"/>
              <a:t>whole file first time you open it</a:t>
            </a:r>
          </a:p>
          <a:p>
            <a:pPr lvl="1"/>
            <a:r>
              <a:rPr lang="en-US" dirty="0" smtClean="0"/>
              <a:t>Upload </a:t>
            </a:r>
            <a:r>
              <a:rPr lang="en-US" dirty="0"/>
              <a:t>whole file when you modify it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AFS </a:t>
            </a:r>
            <a:r>
              <a:rPr lang="en-US" dirty="0">
                <a:solidFill>
                  <a:srgbClr val="FF0000"/>
                </a:solidFill>
              </a:rPr>
              <a:t>servers are </a:t>
            </a:r>
            <a:r>
              <a:rPr lang="en-US" dirty="0" err="1">
                <a:solidFill>
                  <a:srgbClr val="FF0000"/>
                </a:solidFill>
              </a:rPr>
              <a:t>stateful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Keep </a:t>
            </a:r>
            <a:r>
              <a:rPr lang="en-US" dirty="0"/>
              <a:t>track of clients that have cached files</a:t>
            </a:r>
          </a:p>
          <a:p>
            <a:pPr lvl="1"/>
            <a:r>
              <a:rPr lang="en-US" dirty="0" smtClean="0"/>
              <a:t>Recall </a:t>
            </a:r>
            <a:r>
              <a:rPr lang="en-US" dirty="0"/>
              <a:t>files that have been modified</a:t>
            </a:r>
          </a:p>
        </p:txBody>
      </p:sp>
    </p:spTree>
    <p:extLst>
      <p:ext uri="{BB962C8B-B14F-4D97-AF65-F5344CB8AC3E}">
        <p14:creationId xmlns:p14="http://schemas.microsoft.com/office/powerpoint/2010/main" val="3081816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AFS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 dedicated server machines</a:t>
            </a:r>
          </a:p>
          <a:p>
            <a:r>
              <a:rPr lang="en-US" dirty="0" smtClean="0"/>
              <a:t>Clients </a:t>
            </a:r>
            <a:r>
              <a:rPr lang="en-US" dirty="0"/>
              <a:t>have partitioned name space:</a:t>
            </a:r>
          </a:p>
          <a:p>
            <a:pPr lvl="1"/>
            <a:r>
              <a:rPr lang="en-US" dirty="0" smtClean="0"/>
              <a:t>Local </a:t>
            </a:r>
            <a:r>
              <a:rPr lang="en-US" dirty="0"/>
              <a:t>name space and shared name space</a:t>
            </a:r>
          </a:p>
          <a:p>
            <a:pPr lvl="1"/>
            <a:r>
              <a:rPr lang="en-US" dirty="0" smtClean="0"/>
              <a:t>Cluster </a:t>
            </a:r>
            <a:r>
              <a:rPr lang="en-US" dirty="0"/>
              <a:t>of dedicated AFS servers present shared </a:t>
            </a:r>
            <a:r>
              <a:rPr lang="en-US" dirty="0" smtClean="0"/>
              <a:t>name space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AFS </a:t>
            </a:r>
            <a:r>
              <a:rPr lang="en-US" dirty="0">
                <a:solidFill>
                  <a:srgbClr val="FF0000"/>
                </a:solidFill>
              </a:rPr>
              <a:t>file name works anywhere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marL="800100" lvl="3" indent="-342900"/>
            <a:r>
              <a:rPr lang="en-US" dirty="0"/>
              <a:t>You don’t know what server has files, nor where on that server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/</a:t>
            </a:r>
            <a:r>
              <a:rPr lang="en-US" dirty="0" err="1" smtClean="0">
                <a:solidFill>
                  <a:srgbClr val="0000FF"/>
                </a:solidFill>
              </a:rPr>
              <a:t>afs</a:t>
            </a:r>
            <a:r>
              <a:rPr lang="en-US" dirty="0" smtClean="0">
                <a:solidFill>
                  <a:srgbClr val="0000FF"/>
                </a:solidFill>
              </a:rPr>
              <a:t>/cs.pitt.edu/usr0/</a:t>
            </a:r>
            <a:r>
              <a:rPr lang="en-US" dirty="0" err="1" smtClean="0">
                <a:solidFill>
                  <a:srgbClr val="0000FF"/>
                </a:solidFill>
              </a:rPr>
              <a:t>jacklange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653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AFS: Operations and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AFS caches </a:t>
            </a:r>
            <a:r>
              <a:rPr lang="fr-FR" dirty="0" err="1">
                <a:solidFill>
                  <a:srgbClr val="FF0000"/>
                </a:solidFill>
              </a:rPr>
              <a:t>entire</a:t>
            </a:r>
            <a:r>
              <a:rPr lang="fr-FR" dirty="0">
                <a:solidFill>
                  <a:srgbClr val="FF0000"/>
                </a:solidFill>
              </a:rPr>
              <a:t> files </a:t>
            </a:r>
            <a:r>
              <a:rPr lang="fr-FR" dirty="0" err="1">
                <a:solidFill>
                  <a:srgbClr val="FF0000"/>
                </a:solidFill>
              </a:rPr>
              <a:t>from</a:t>
            </a:r>
            <a:r>
              <a:rPr lang="fr-FR" dirty="0">
                <a:solidFill>
                  <a:srgbClr val="FF0000"/>
                </a:solidFill>
              </a:rPr>
              <a:t> servers</a:t>
            </a:r>
          </a:p>
          <a:p>
            <a:pPr lvl="1"/>
            <a:r>
              <a:rPr lang="en-US" dirty="0" smtClean="0"/>
              <a:t>Client </a:t>
            </a:r>
            <a:r>
              <a:rPr lang="en-US" dirty="0"/>
              <a:t>interacts with servers only during open and close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Client OS </a:t>
            </a:r>
            <a:r>
              <a:rPr lang="en-US" dirty="0">
                <a:solidFill>
                  <a:srgbClr val="0000FF"/>
                </a:solidFill>
              </a:rPr>
              <a:t>intercepts calls, and passes </a:t>
            </a:r>
            <a:r>
              <a:rPr lang="en-US" dirty="0" smtClean="0">
                <a:solidFill>
                  <a:srgbClr val="0000FF"/>
                </a:solidFill>
              </a:rPr>
              <a:t>them to </a:t>
            </a:r>
            <a:r>
              <a:rPr lang="en-US" b="1" dirty="0" smtClean="0">
                <a:solidFill>
                  <a:srgbClr val="0000FF"/>
                </a:solidFill>
              </a:rPr>
              <a:t>AFS service </a:t>
            </a:r>
            <a:r>
              <a:rPr lang="en-US" dirty="0">
                <a:solidFill>
                  <a:srgbClr val="0000FF"/>
                </a:solidFill>
              </a:rPr>
              <a:t>on client</a:t>
            </a:r>
          </a:p>
          <a:p>
            <a:r>
              <a:rPr lang="en-US" dirty="0" smtClean="0"/>
              <a:t>AFS </a:t>
            </a:r>
            <a:r>
              <a:rPr lang="en-US" dirty="0"/>
              <a:t>service is a client process that caches files </a:t>
            </a:r>
            <a:r>
              <a:rPr lang="en-US" dirty="0" smtClean="0"/>
              <a:t>from servers</a:t>
            </a:r>
            <a:endParaRPr lang="en-US" dirty="0"/>
          </a:p>
          <a:p>
            <a:pPr lvl="1"/>
            <a:r>
              <a:rPr lang="en-US" dirty="0" smtClean="0"/>
              <a:t>AFS </a:t>
            </a:r>
            <a:r>
              <a:rPr lang="en-US" dirty="0"/>
              <a:t>service contacts AFS server only on open and close</a:t>
            </a:r>
          </a:p>
          <a:p>
            <a:pPr lvl="2"/>
            <a:r>
              <a:rPr lang="en-US" dirty="0" smtClean="0"/>
              <a:t>Does </a:t>
            </a:r>
            <a:r>
              <a:rPr lang="en-US" dirty="0"/>
              <a:t>not contact if file is already in the cache, and </a:t>
            </a:r>
            <a:r>
              <a:rPr lang="en-US" dirty="0" smtClean="0"/>
              <a:t>not invalidated</a:t>
            </a:r>
            <a:endParaRPr lang="en-US" dirty="0"/>
          </a:p>
          <a:p>
            <a:pPr lvl="1"/>
            <a:r>
              <a:rPr lang="en-US" dirty="0" smtClean="0"/>
              <a:t>Reads </a:t>
            </a:r>
            <a:r>
              <a:rPr lang="en-US" dirty="0"/>
              <a:t>and writes bypass AFS service and go right to file </a:t>
            </a:r>
            <a:r>
              <a:rPr lang="en-US" dirty="0" smtClean="0"/>
              <a:t>cached in </a:t>
            </a:r>
            <a:r>
              <a:rPr lang="en-US" dirty="0"/>
              <a:t>local file system.</a:t>
            </a:r>
          </a:p>
        </p:txBody>
      </p:sp>
    </p:spTree>
    <p:extLst>
      <p:ext uri="{BB962C8B-B14F-4D97-AF65-F5344CB8AC3E}">
        <p14:creationId xmlns:p14="http://schemas.microsoft.com/office/powerpoint/2010/main" val="311492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AFS Caching and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Need for scaling led to reduction of client-server message traffic.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Once </a:t>
            </a:r>
            <a:r>
              <a:rPr lang="en-US" dirty="0">
                <a:solidFill>
                  <a:srgbClr val="FF0000"/>
                </a:solidFill>
              </a:rPr>
              <a:t>a file is cached, all operations are performed locally.</a:t>
            </a:r>
          </a:p>
          <a:p>
            <a:pPr lvl="1"/>
            <a:r>
              <a:rPr lang="en-US" dirty="0" smtClean="0"/>
              <a:t>Cache </a:t>
            </a:r>
            <a:r>
              <a:rPr lang="en-US" dirty="0"/>
              <a:t>is on disk, so normal FS and FS operations work here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 </a:t>
            </a:r>
            <a:r>
              <a:rPr lang="en-US" dirty="0">
                <a:solidFill>
                  <a:srgbClr val="FF0000"/>
                </a:solidFill>
              </a:rPr>
              <a:t>close, if the file is modified, it is replaced on the server.</a:t>
            </a:r>
          </a:p>
          <a:p>
            <a:pPr lvl="1"/>
            <a:r>
              <a:rPr lang="en-US" dirty="0" smtClean="0"/>
              <a:t>What </a:t>
            </a:r>
            <a:r>
              <a:rPr lang="en-US" dirty="0"/>
              <a:t>happens when multiple clients share a file?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The </a:t>
            </a:r>
            <a:r>
              <a:rPr lang="en-US" dirty="0">
                <a:solidFill>
                  <a:srgbClr val="0000FF"/>
                </a:solidFill>
              </a:rPr>
              <a:t>client assumes that its cache is up to date, unless </a:t>
            </a:r>
            <a:r>
              <a:rPr lang="en-US" dirty="0" smtClean="0">
                <a:solidFill>
                  <a:srgbClr val="0000FF"/>
                </a:solidFill>
              </a:rPr>
              <a:t>it receives </a:t>
            </a:r>
            <a:r>
              <a:rPr lang="en-US" dirty="0">
                <a:solidFill>
                  <a:srgbClr val="0000FF"/>
                </a:solidFill>
              </a:rPr>
              <a:t>a </a:t>
            </a:r>
            <a:r>
              <a:rPr lang="en-US" i="1" dirty="0">
                <a:solidFill>
                  <a:srgbClr val="0000FF"/>
                </a:solidFill>
              </a:rPr>
              <a:t>callback </a:t>
            </a:r>
            <a:r>
              <a:rPr lang="en-US" dirty="0">
                <a:solidFill>
                  <a:srgbClr val="0000FF"/>
                </a:solidFill>
              </a:rPr>
              <a:t>message from the server saying </a:t>
            </a:r>
            <a:r>
              <a:rPr lang="en-US" dirty="0" smtClean="0">
                <a:solidFill>
                  <a:srgbClr val="0000FF"/>
                </a:solidFill>
              </a:rPr>
              <a:t>otherwise.</a:t>
            </a:r>
          </a:p>
          <a:p>
            <a:pPr lvl="1"/>
            <a:r>
              <a:rPr lang="en-US" dirty="0" smtClean="0"/>
              <a:t>On </a:t>
            </a:r>
            <a:r>
              <a:rPr lang="en-US" dirty="0"/>
              <a:t>file open, if the client has received a callback on the file, </a:t>
            </a:r>
            <a:r>
              <a:rPr lang="en-US" dirty="0" smtClean="0"/>
              <a:t>it must </a:t>
            </a:r>
            <a:r>
              <a:rPr lang="en-US" dirty="0"/>
              <a:t>fetch a new copy; otherwise it uses its </a:t>
            </a:r>
            <a:r>
              <a:rPr lang="en-US" dirty="0" smtClean="0"/>
              <a:t>locally-cached copy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507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File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Goal: access your data through normal file </a:t>
            </a:r>
            <a:r>
              <a:rPr lang="en-US" dirty="0" smtClean="0"/>
              <a:t>system APIs </a:t>
            </a:r>
            <a:r>
              <a:rPr lang="en-US" dirty="0"/>
              <a:t>but store on some other machine</a:t>
            </a:r>
          </a:p>
          <a:p>
            <a:pPr lvl="1"/>
            <a:r>
              <a:rPr lang="en-US" dirty="0" smtClean="0"/>
              <a:t>Sharing/collaboration </a:t>
            </a:r>
            <a:r>
              <a:rPr lang="en-US" dirty="0"/>
              <a:t>with other people</a:t>
            </a:r>
          </a:p>
          <a:p>
            <a:pPr lvl="1"/>
            <a:r>
              <a:rPr lang="en-US" dirty="0" smtClean="0"/>
              <a:t>Reliability </a:t>
            </a:r>
            <a:r>
              <a:rPr lang="en-US" dirty="0"/>
              <a:t>via common backup</a:t>
            </a:r>
          </a:p>
          <a:p>
            <a:pPr lvl="1"/>
            <a:r>
              <a:rPr lang="en-US" dirty="0" smtClean="0"/>
              <a:t>Efficient </a:t>
            </a:r>
            <a:r>
              <a:rPr lang="en-US" dirty="0"/>
              <a:t>use of capacity</a:t>
            </a:r>
          </a:p>
          <a:p>
            <a:r>
              <a:rPr lang="en-US" dirty="0" smtClean="0"/>
              <a:t>Issues </a:t>
            </a:r>
            <a:r>
              <a:rPr lang="en-US" dirty="0"/>
              <a:t>not common to usual file systems</a:t>
            </a:r>
          </a:p>
          <a:p>
            <a:pPr lvl="1"/>
            <a:r>
              <a:rPr lang="en-US" dirty="0" smtClean="0"/>
              <a:t>Naming </a:t>
            </a:r>
            <a:r>
              <a:rPr lang="en-US" dirty="0"/>
              <a:t>transparency</a:t>
            </a:r>
          </a:p>
          <a:p>
            <a:pPr lvl="1"/>
            <a:r>
              <a:rPr lang="en-US" dirty="0" smtClean="0"/>
              <a:t>Load </a:t>
            </a:r>
            <a:r>
              <a:rPr lang="en-US" dirty="0"/>
              <a:t>balancing</a:t>
            </a:r>
          </a:p>
          <a:p>
            <a:pPr lvl="1"/>
            <a:r>
              <a:rPr lang="en-US" dirty="0" smtClean="0"/>
              <a:t>Scalability</a:t>
            </a:r>
            <a:endParaRPr lang="en-US" dirty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Location</a:t>
            </a:r>
            <a:r>
              <a:rPr lang="en-US" b="1" dirty="0" smtClean="0"/>
              <a:t> </a:t>
            </a:r>
            <a:r>
              <a:rPr lang="en-US" dirty="0"/>
              <a:t>and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network transparency</a:t>
            </a:r>
          </a:p>
          <a:p>
            <a:pPr lvl="1"/>
            <a:r>
              <a:rPr lang="en-US" dirty="0" smtClean="0"/>
              <a:t>Fault tolerance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96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Lookups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Looking up file path names is slow</a:t>
            </a:r>
          </a:p>
          <a:p>
            <a:pPr lvl="1"/>
            <a:r>
              <a:rPr lang="en-US" dirty="0" smtClean="0"/>
              <a:t>Lots </a:t>
            </a:r>
            <a:r>
              <a:rPr lang="en-US" dirty="0"/>
              <a:t>of searching directories and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AFS </a:t>
            </a:r>
            <a:r>
              <a:rPr lang="en-US" dirty="0">
                <a:solidFill>
                  <a:srgbClr val="FF0000"/>
                </a:solidFill>
              </a:rPr>
              <a:t>offloads problem to client:</a:t>
            </a:r>
          </a:p>
          <a:p>
            <a:pPr lvl="1"/>
            <a:r>
              <a:rPr lang="en-US" dirty="0" smtClean="0"/>
              <a:t>Client </a:t>
            </a:r>
            <a:r>
              <a:rPr lang="en-US" dirty="0"/>
              <a:t>reads directory contents</a:t>
            </a:r>
          </a:p>
          <a:p>
            <a:pPr lvl="2"/>
            <a:r>
              <a:rPr lang="en-US" dirty="0" smtClean="0"/>
              <a:t>Name</a:t>
            </a:r>
            <a:r>
              <a:rPr lang="en-US" dirty="0"/>
              <a:t>, File ID (like </a:t>
            </a:r>
            <a:r>
              <a:rPr lang="en-US" dirty="0" err="1"/>
              <a:t>inode</a:t>
            </a:r>
            <a:r>
              <a:rPr lang="en-US" dirty="0"/>
              <a:t> number)</a:t>
            </a:r>
          </a:p>
          <a:p>
            <a:pPr lvl="1"/>
            <a:r>
              <a:rPr lang="en-US" dirty="0" smtClean="0"/>
              <a:t>Client </a:t>
            </a:r>
            <a:r>
              <a:rPr lang="en-US" dirty="0"/>
              <a:t>scans directory for name</a:t>
            </a:r>
          </a:p>
          <a:p>
            <a:pPr lvl="1"/>
            <a:r>
              <a:rPr lang="en-US" dirty="0" smtClean="0"/>
              <a:t>Client </a:t>
            </a:r>
            <a:r>
              <a:rPr lang="en-US" dirty="0"/>
              <a:t>opens file on directory by File ID</a:t>
            </a:r>
          </a:p>
          <a:p>
            <a:r>
              <a:rPr lang="en-US" dirty="0" smtClean="0"/>
              <a:t>Performance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Slower </a:t>
            </a:r>
            <a:r>
              <a:rPr lang="en-US" dirty="0"/>
              <a:t>than having server to lookup </a:t>
            </a:r>
            <a:r>
              <a:rPr lang="en-US" dirty="0" smtClean="0"/>
              <a:t>directly</a:t>
            </a:r>
          </a:p>
          <a:p>
            <a:pPr lvl="2"/>
            <a:r>
              <a:rPr lang="en-US" dirty="0" smtClean="0"/>
              <a:t> </a:t>
            </a:r>
            <a:r>
              <a:rPr lang="en-US" dirty="0"/>
              <a:t>more </a:t>
            </a:r>
            <a:r>
              <a:rPr lang="en-US" dirty="0" smtClean="0"/>
              <a:t>data back </a:t>
            </a:r>
            <a:r>
              <a:rPr lang="en-US" dirty="0"/>
              <a:t>and forth</a:t>
            </a:r>
          </a:p>
          <a:p>
            <a:pPr lvl="1"/>
            <a:r>
              <a:rPr lang="en-US" dirty="0" smtClean="0"/>
              <a:t>Supports </a:t>
            </a:r>
            <a:r>
              <a:rPr lang="en-US" dirty="0"/>
              <a:t>more clients on a single server than having </a:t>
            </a:r>
            <a:r>
              <a:rPr lang="en-US" dirty="0" smtClean="0"/>
              <a:t>server do </a:t>
            </a:r>
            <a:r>
              <a:rPr lang="en-US" dirty="0"/>
              <a:t>lookup</a:t>
            </a:r>
          </a:p>
        </p:txBody>
      </p:sp>
    </p:spTree>
    <p:extLst>
      <p:ext uri="{BB962C8B-B14F-4D97-AF65-F5344CB8AC3E}">
        <p14:creationId xmlns:p14="http://schemas.microsoft.com/office/powerpoint/2010/main" val="1677162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7606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Upload/download </a:t>
            </a:r>
            <a:r>
              <a:rPr lang="en-US" dirty="0" smtClean="0"/>
              <a:t>Model</a:t>
            </a:r>
            <a:endParaRPr lang="en-US" dirty="0"/>
          </a:p>
          <a:p>
            <a:pPr lvl="1"/>
            <a:r>
              <a:rPr lang="en-US" dirty="0" smtClean="0"/>
              <a:t>Client </a:t>
            </a:r>
            <a:r>
              <a:rPr lang="en-US" dirty="0"/>
              <a:t>downloads file, works on it, and writes it back on server</a:t>
            </a:r>
          </a:p>
          <a:p>
            <a:pPr lvl="1"/>
            <a:r>
              <a:rPr lang="en-US" dirty="0" smtClean="0"/>
              <a:t>Simple </a:t>
            </a:r>
            <a:r>
              <a:rPr lang="en-US" dirty="0"/>
              <a:t>and good performance</a:t>
            </a:r>
          </a:p>
          <a:p>
            <a:r>
              <a:rPr lang="en-US" dirty="0" smtClean="0"/>
              <a:t>Remote </a:t>
            </a:r>
            <a:r>
              <a:rPr lang="en-US" dirty="0"/>
              <a:t>Access </a:t>
            </a:r>
            <a:r>
              <a:rPr lang="en-US" dirty="0" smtClean="0"/>
              <a:t>Model</a:t>
            </a:r>
            <a:endParaRPr lang="en-US" dirty="0"/>
          </a:p>
          <a:p>
            <a:pPr lvl="1"/>
            <a:r>
              <a:rPr lang="en-US" dirty="0" smtClean="0"/>
              <a:t>File </a:t>
            </a:r>
            <a:r>
              <a:rPr lang="en-US" dirty="0"/>
              <a:t>only on server; client sends commands to get work done</a:t>
            </a:r>
          </a:p>
          <a:p>
            <a:pPr lvl="1"/>
            <a:r>
              <a:rPr lang="en-US" dirty="0" smtClean="0"/>
              <a:t>Provides </a:t>
            </a:r>
            <a:r>
              <a:rPr lang="en-US" dirty="0"/>
              <a:t>regular behavior with multiple clients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763" y="4018291"/>
            <a:ext cx="6893539" cy="2095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6015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Schemes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Files </a:t>
            </a:r>
            <a:r>
              <a:rPr lang="en-US" dirty="0">
                <a:solidFill>
                  <a:srgbClr val="0000FF"/>
                </a:solidFill>
              </a:rPr>
              <a:t>named by combination of their host name </a:t>
            </a:r>
            <a:r>
              <a:rPr lang="en-US" dirty="0" smtClean="0">
                <a:solidFill>
                  <a:srgbClr val="0000FF"/>
                </a:solidFill>
              </a:rPr>
              <a:t>and local </a:t>
            </a:r>
            <a:r>
              <a:rPr lang="en-US" dirty="0">
                <a:solidFill>
                  <a:srgbClr val="0000FF"/>
                </a:solidFill>
              </a:rPr>
              <a:t>name; </a:t>
            </a:r>
            <a:endParaRPr lang="en-US" dirty="0" smtClean="0">
              <a:solidFill>
                <a:srgbClr val="0000FF"/>
              </a:solidFill>
            </a:endParaRPr>
          </a:p>
          <a:p>
            <a:pPr marL="914400" lvl="1" indent="-514350"/>
            <a:r>
              <a:rPr lang="en-US" dirty="0" smtClean="0"/>
              <a:t>guarantees </a:t>
            </a:r>
            <a:r>
              <a:rPr lang="en-US" dirty="0"/>
              <a:t>a unique system-wide </a:t>
            </a:r>
            <a:r>
              <a:rPr lang="en-US" dirty="0" smtClean="0"/>
              <a:t>name</a:t>
            </a:r>
            <a:endParaRPr lang="en-US" dirty="0"/>
          </a:p>
          <a:p>
            <a:pPr marL="914400" lvl="1" indent="-514350"/>
            <a:r>
              <a:rPr lang="en-US" dirty="0" smtClean="0"/>
              <a:t>\\</a:t>
            </a:r>
            <a:r>
              <a:rPr lang="en-US" dirty="0"/>
              <a:t>server\share\dir\file on Windows, or http://server/file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Attach </a:t>
            </a:r>
            <a:r>
              <a:rPr lang="en-US" dirty="0">
                <a:solidFill>
                  <a:srgbClr val="0000FF"/>
                </a:solidFill>
              </a:rPr>
              <a:t>remote directories to local directories, </a:t>
            </a:r>
            <a:r>
              <a:rPr lang="en-US" dirty="0" smtClean="0">
                <a:solidFill>
                  <a:srgbClr val="0000FF"/>
                </a:solidFill>
              </a:rPr>
              <a:t>giving the </a:t>
            </a:r>
            <a:r>
              <a:rPr lang="en-US" dirty="0">
                <a:solidFill>
                  <a:srgbClr val="0000FF"/>
                </a:solidFill>
              </a:rPr>
              <a:t>appearance of a coherent directory tree; </a:t>
            </a:r>
            <a:endParaRPr lang="en-US" dirty="0" smtClean="0">
              <a:solidFill>
                <a:srgbClr val="0000FF"/>
              </a:solidFill>
            </a:endParaRPr>
          </a:p>
          <a:p>
            <a:pPr marL="914400" lvl="1" indent="-514350"/>
            <a:r>
              <a:rPr lang="en-US" dirty="0" smtClean="0"/>
              <a:t>Only </a:t>
            </a:r>
            <a:r>
              <a:rPr lang="en-US" dirty="0" smtClean="0"/>
              <a:t>previously </a:t>
            </a:r>
            <a:r>
              <a:rPr lang="en-US" dirty="0"/>
              <a:t>mounted remote directories can </a:t>
            </a:r>
            <a:r>
              <a:rPr lang="en-US" dirty="0" smtClean="0"/>
              <a:t>be accessed </a:t>
            </a:r>
            <a:r>
              <a:rPr lang="en-US" dirty="0" smtClean="0"/>
              <a:t>transparently</a:t>
            </a:r>
          </a:p>
          <a:p>
            <a:pPr marL="914400" lvl="1" indent="-514350"/>
            <a:r>
              <a:rPr lang="en-US" dirty="0" smtClean="0"/>
              <a:t>/</a:t>
            </a:r>
            <a:r>
              <a:rPr lang="en-US" dirty="0" err="1"/>
              <a:t>mnt</a:t>
            </a:r>
            <a:r>
              <a:rPr lang="en-US" dirty="0"/>
              <a:t>/dir1/dir2/file – dir1 refers to a directory on a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FF"/>
                </a:solidFill>
              </a:rPr>
              <a:t>Total </a:t>
            </a:r>
            <a:r>
              <a:rPr lang="en-US" dirty="0">
                <a:solidFill>
                  <a:srgbClr val="0000FF"/>
                </a:solidFill>
              </a:rPr>
              <a:t>integration of the component file systems.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single global name structure spans all the files in </a:t>
            </a:r>
            <a:r>
              <a:rPr lang="en-US" dirty="0" smtClean="0"/>
              <a:t>the system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a server is unavailable, some arbitrary set of directories </a:t>
            </a:r>
            <a:r>
              <a:rPr lang="en-US" dirty="0" smtClean="0"/>
              <a:t>on different </a:t>
            </a:r>
            <a:r>
              <a:rPr lang="en-US" dirty="0"/>
              <a:t>machines also becomes unavailable.</a:t>
            </a:r>
          </a:p>
        </p:txBody>
      </p:sp>
    </p:spTree>
    <p:extLst>
      <p:ext uri="{BB962C8B-B14F-4D97-AF65-F5344CB8AC3E}">
        <p14:creationId xmlns:p14="http://schemas.microsoft.com/office/powerpoint/2010/main" val="2040345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Keep repeatedly accessed blocks in cache</a:t>
            </a:r>
          </a:p>
          <a:p>
            <a:pPr lvl="1"/>
            <a:r>
              <a:rPr lang="en-US" sz="2000" dirty="0" smtClean="0"/>
              <a:t>Improves </a:t>
            </a:r>
            <a:r>
              <a:rPr lang="en-US" sz="2000" dirty="0"/>
              <a:t>performance of further </a:t>
            </a:r>
            <a:r>
              <a:rPr lang="en-US" sz="2000" dirty="0" smtClean="0"/>
              <a:t>accesses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it works:</a:t>
            </a:r>
          </a:p>
          <a:p>
            <a:pPr lvl="1"/>
            <a:r>
              <a:rPr lang="en-US" sz="2000" dirty="0" smtClean="0"/>
              <a:t>If </a:t>
            </a:r>
            <a:r>
              <a:rPr lang="en-US" sz="2000" dirty="0"/>
              <a:t>needed block not in cache, it is fetched and cached</a:t>
            </a:r>
          </a:p>
          <a:p>
            <a:pPr lvl="1"/>
            <a:r>
              <a:rPr lang="en-US" sz="2000" dirty="0" smtClean="0"/>
              <a:t>Accesses </a:t>
            </a:r>
            <a:r>
              <a:rPr lang="en-US" sz="2000" dirty="0"/>
              <a:t>performed on local copy</a:t>
            </a:r>
          </a:p>
          <a:p>
            <a:pPr lvl="1"/>
            <a:r>
              <a:rPr lang="en-US" sz="2000" dirty="0" smtClean="0"/>
              <a:t>One </a:t>
            </a:r>
            <a:r>
              <a:rPr lang="en-US" sz="2000" dirty="0"/>
              <a:t>master file copy on server, other copies distributed in DFS</a:t>
            </a:r>
          </a:p>
          <a:p>
            <a:r>
              <a:rPr lang="en-US" sz="2400" dirty="0" smtClean="0"/>
              <a:t>Where </a:t>
            </a:r>
            <a:r>
              <a:rPr lang="en-US" sz="2400" dirty="0"/>
              <a:t>to cache?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Client </a:t>
            </a:r>
            <a:r>
              <a:rPr lang="en-US" sz="2000" dirty="0">
                <a:solidFill>
                  <a:srgbClr val="0000FF"/>
                </a:solidFill>
              </a:rPr>
              <a:t>Disk/FS: </a:t>
            </a:r>
            <a:r>
              <a:rPr lang="en-US" sz="2000" dirty="0"/>
              <a:t>Pros: larger, data present locally on recovery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Client </a:t>
            </a:r>
            <a:r>
              <a:rPr lang="en-US" sz="2000" dirty="0">
                <a:solidFill>
                  <a:srgbClr val="0000FF"/>
                </a:solidFill>
              </a:rPr>
              <a:t>Memory:</a:t>
            </a:r>
            <a:r>
              <a:rPr lang="en-US" sz="2000" dirty="0"/>
              <a:t> Pros: diskless workstations, quicker data access,</a:t>
            </a: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Servers</a:t>
            </a:r>
            <a:r>
              <a:rPr lang="en-US" sz="2000" dirty="0">
                <a:solidFill>
                  <a:srgbClr val="0000FF"/>
                </a:solidFill>
              </a:rPr>
              <a:t>:</a:t>
            </a:r>
            <a:r>
              <a:rPr lang="en-US" sz="2000" dirty="0"/>
              <a:t> memory</a:t>
            </a:r>
          </a:p>
        </p:txBody>
      </p:sp>
    </p:spTree>
    <p:extLst>
      <p:ext uri="{BB962C8B-B14F-4D97-AF65-F5344CB8AC3E}">
        <p14:creationId xmlns:p14="http://schemas.microsoft.com/office/powerpoint/2010/main" val="3435498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Update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Write-through 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write </a:t>
            </a:r>
            <a:r>
              <a:rPr lang="en-US" dirty="0"/>
              <a:t>data through to disk as soon as they </a:t>
            </a:r>
            <a:r>
              <a:rPr lang="en-US" dirty="0" smtClean="0"/>
              <a:t>are placed </a:t>
            </a:r>
            <a:r>
              <a:rPr lang="en-US" dirty="0"/>
              <a:t>on any cache.</a:t>
            </a:r>
          </a:p>
          <a:p>
            <a:pPr lvl="1"/>
            <a:r>
              <a:rPr lang="en-US" dirty="0" smtClean="0"/>
              <a:t>Reliable</a:t>
            </a:r>
            <a:r>
              <a:rPr lang="en-US" dirty="0"/>
              <a:t>, but poor performance.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Delayed-write</a:t>
            </a:r>
          </a:p>
          <a:p>
            <a:pPr lvl="1"/>
            <a:r>
              <a:rPr lang="en-US" dirty="0" smtClean="0"/>
              <a:t>modifications </a:t>
            </a:r>
            <a:r>
              <a:rPr lang="en-US" dirty="0"/>
              <a:t>written to the cache and </a:t>
            </a:r>
            <a:r>
              <a:rPr lang="en-US" dirty="0" smtClean="0"/>
              <a:t>then written </a:t>
            </a:r>
            <a:r>
              <a:rPr lang="en-US" dirty="0"/>
              <a:t>through to the server later.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Write </a:t>
            </a:r>
            <a:r>
              <a:rPr lang="en-US" dirty="0">
                <a:solidFill>
                  <a:srgbClr val="0000FF"/>
                </a:solidFill>
              </a:rPr>
              <a:t>accesses </a:t>
            </a:r>
            <a:r>
              <a:rPr lang="en-US" dirty="0" smtClean="0">
                <a:solidFill>
                  <a:srgbClr val="0000FF"/>
                </a:solidFill>
              </a:rPr>
              <a:t>complete quickly</a:t>
            </a:r>
            <a:r>
              <a:rPr lang="en-US" dirty="0">
                <a:solidFill>
                  <a:srgbClr val="0000FF"/>
                </a:solidFill>
              </a:rPr>
              <a:t>; </a:t>
            </a:r>
            <a:endParaRPr lang="en-US" dirty="0" smtClean="0">
              <a:solidFill>
                <a:srgbClr val="0000FF"/>
              </a:solidFill>
            </a:endParaRPr>
          </a:p>
          <a:p>
            <a:pPr lvl="2"/>
            <a:r>
              <a:rPr lang="en-US" dirty="0" smtClean="0"/>
              <a:t>some </a:t>
            </a:r>
            <a:r>
              <a:rPr lang="en-US" dirty="0"/>
              <a:t>data may be overwritten before they are </a:t>
            </a:r>
            <a:r>
              <a:rPr lang="en-US" dirty="0" smtClean="0"/>
              <a:t>written back</a:t>
            </a:r>
            <a:r>
              <a:rPr lang="en-US" dirty="0"/>
              <a:t>, and so need never be written at all.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Poor </a:t>
            </a:r>
            <a:r>
              <a:rPr lang="en-US" dirty="0">
                <a:solidFill>
                  <a:srgbClr val="0000FF"/>
                </a:solidFill>
              </a:rPr>
              <a:t>reliability;</a:t>
            </a:r>
            <a:r>
              <a:rPr lang="en-US" dirty="0"/>
              <a:t> </a:t>
            </a:r>
            <a:endParaRPr lang="en-US" dirty="0"/>
          </a:p>
          <a:p>
            <a:pPr lvl="2"/>
            <a:r>
              <a:rPr lang="en-US" dirty="0" smtClean="0"/>
              <a:t>unwritten </a:t>
            </a:r>
            <a:r>
              <a:rPr lang="en-US" dirty="0"/>
              <a:t>data will be lost whenever a user </a:t>
            </a:r>
            <a:r>
              <a:rPr lang="en-US" dirty="0" smtClean="0"/>
              <a:t>machine crashes</a:t>
            </a:r>
            <a:r>
              <a:rPr lang="en-US" dirty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Delayed-write with Scan</a:t>
            </a:r>
          </a:p>
          <a:p>
            <a:pPr lvl="1"/>
            <a:r>
              <a:rPr lang="en-US" dirty="0" smtClean="0"/>
              <a:t> scan </a:t>
            </a:r>
            <a:r>
              <a:rPr lang="en-US" dirty="0"/>
              <a:t>cache at regular intervals and flush blocks </a:t>
            </a:r>
            <a:r>
              <a:rPr lang="en-US" dirty="0" smtClean="0"/>
              <a:t>that have </a:t>
            </a:r>
            <a:r>
              <a:rPr lang="en-US" dirty="0"/>
              <a:t>been modified since the last scan.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Write-on-close</a:t>
            </a:r>
            <a:endParaRPr lang="en-US" b="1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writes </a:t>
            </a:r>
            <a:r>
              <a:rPr lang="en-US" dirty="0"/>
              <a:t>data back to the </a:t>
            </a:r>
            <a:r>
              <a:rPr lang="en-US" dirty="0" smtClean="0"/>
              <a:t>server when the file is closed </a:t>
            </a:r>
            <a:endParaRPr lang="en-US" dirty="0" smtClean="0"/>
          </a:p>
          <a:p>
            <a:pPr lvl="1"/>
            <a:r>
              <a:rPr lang="en-US" dirty="0" smtClean="0"/>
              <a:t>Best for files </a:t>
            </a:r>
            <a:r>
              <a:rPr lang="en-US" dirty="0"/>
              <a:t>that are open for long periods and frequently modified.</a:t>
            </a:r>
          </a:p>
        </p:txBody>
      </p:sp>
    </p:spTree>
    <p:extLst>
      <p:ext uri="{BB962C8B-B14F-4D97-AF65-F5344CB8AC3E}">
        <p14:creationId xmlns:p14="http://schemas.microsoft.com/office/powerpoint/2010/main" val="861218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Is locally cached copy of the data consistent with </a:t>
            </a:r>
            <a:r>
              <a:rPr lang="en-US" dirty="0" smtClean="0"/>
              <a:t>the master </a:t>
            </a:r>
            <a:r>
              <a:rPr lang="en-US" dirty="0"/>
              <a:t>copy?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</a:t>
            </a:r>
            <a:r>
              <a:rPr lang="en-US" dirty="0">
                <a:solidFill>
                  <a:srgbClr val="FF0000"/>
                </a:solidFill>
              </a:rPr>
              <a:t>happens if another client modifies a file you </a:t>
            </a:r>
            <a:r>
              <a:rPr lang="en-US" dirty="0" smtClean="0">
                <a:solidFill>
                  <a:srgbClr val="FF0000"/>
                </a:solidFill>
              </a:rPr>
              <a:t>are caching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Client-initiated </a:t>
            </a:r>
            <a:r>
              <a:rPr lang="en-US" dirty="0">
                <a:solidFill>
                  <a:srgbClr val="0000FF"/>
                </a:solidFill>
              </a:rPr>
              <a:t>approach</a:t>
            </a:r>
          </a:p>
          <a:p>
            <a:pPr lvl="1"/>
            <a:r>
              <a:rPr lang="en-US" dirty="0" smtClean="0"/>
              <a:t>Client </a:t>
            </a:r>
            <a:r>
              <a:rPr lang="en-US" dirty="0"/>
              <a:t>initiates a validity check. (when?)</a:t>
            </a:r>
          </a:p>
          <a:p>
            <a:pPr lvl="1"/>
            <a:r>
              <a:rPr lang="en-US" dirty="0" smtClean="0"/>
              <a:t>Server </a:t>
            </a:r>
            <a:r>
              <a:rPr lang="en-US" dirty="0"/>
              <a:t>checks whether the local data are consistent with </a:t>
            </a:r>
            <a:r>
              <a:rPr lang="en-US" dirty="0" smtClean="0"/>
              <a:t>the master </a:t>
            </a:r>
            <a:r>
              <a:rPr lang="en-US" dirty="0"/>
              <a:t>copy.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Server-initiated </a:t>
            </a:r>
            <a:r>
              <a:rPr lang="en-US" dirty="0">
                <a:solidFill>
                  <a:srgbClr val="0000FF"/>
                </a:solidFill>
              </a:rPr>
              <a:t>approach</a:t>
            </a:r>
          </a:p>
          <a:p>
            <a:pPr lvl="1"/>
            <a:r>
              <a:rPr lang="en-US" dirty="0" smtClean="0"/>
              <a:t>Server </a:t>
            </a:r>
            <a:r>
              <a:rPr lang="en-US" dirty="0"/>
              <a:t>records, for each client, the (parts of) files it caches.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server detects a potential inconsistency, it must </a:t>
            </a:r>
            <a:r>
              <a:rPr lang="en-US" dirty="0" smtClean="0"/>
              <a:t>react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96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File System (NFS)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Developed by Sun Microsystems in 1984</a:t>
            </a:r>
          </a:p>
          <a:p>
            <a:pPr lvl="1"/>
            <a:r>
              <a:rPr lang="en-US" dirty="0" smtClean="0"/>
              <a:t>Used </a:t>
            </a:r>
            <a:r>
              <a:rPr lang="en-US" dirty="0"/>
              <a:t>to join </a:t>
            </a:r>
            <a:r>
              <a:rPr lang="en-US" dirty="0" err="1"/>
              <a:t>FSes</a:t>
            </a:r>
            <a:r>
              <a:rPr lang="en-US" dirty="0"/>
              <a:t> on multiple computers as one </a:t>
            </a:r>
            <a:r>
              <a:rPr lang="en-US" dirty="0" smtClean="0"/>
              <a:t>logical whole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Used </a:t>
            </a:r>
            <a:r>
              <a:rPr lang="en-US" dirty="0">
                <a:solidFill>
                  <a:srgbClr val="FF0000"/>
                </a:solidFill>
              </a:rPr>
              <a:t>commonly today with UNIX systems</a:t>
            </a:r>
          </a:p>
          <a:p>
            <a:r>
              <a:rPr lang="en-US" dirty="0" smtClean="0"/>
              <a:t>Assumptions</a:t>
            </a:r>
            <a:endParaRPr lang="en-US" dirty="0"/>
          </a:p>
          <a:p>
            <a:pPr lvl="1"/>
            <a:r>
              <a:rPr lang="en-US" dirty="0" smtClean="0"/>
              <a:t>Allows </a:t>
            </a:r>
            <a:r>
              <a:rPr lang="en-US" dirty="0"/>
              <a:t>arbitrary collection of users to share a file system</a:t>
            </a:r>
          </a:p>
          <a:p>
            <a:pPr lvl="1"/>
            <a:r>
              <a:rPr lang="en-US" dirty="0" smtClean="0"/>
              <a:t>Machines </a:t>
            </a:r>
            <a:r>
              <a:rPr lang="en-US" dirty="0"/>
              <a:t>can be clients and servers at the same time</a:t>
            </a:r>
          </a:p>
          <a:p>
            <a:r>
              <a:rPr lang="en-US" dirty="0" smtClean="0"/>
              <a:t>Architecture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server exports one or more of its directories to </a:t>
            </a:r>
            <a:r>
              <a:rPr lang="en-US" dirty="0" smtClean="0"/>
              <a:t>remote clients</a:t>
            </a:r>
            <a:endParaRPr lang="en-US" dirty="0"/>
          </a:p>
          <a:p>
            <a:pPr lvl="1"/>
            <a:r>
              <a:rPr lang="en-US" dirty="0" smtClean="0"/>
              <a:t>Clients </a:t>
            </a:r>
            <a:r>
              <a:rPr lang="en-US" dirty="0"/>
              <a:t>access exported directories by mounting them</a:t>
            </a:r>
          </a:p>
          <a:p>
            <a:pPr lvl="2"/>
            <a:r>
              <a:rPr lang="en-US" dirty="0" smtClean="0"/>
              <a:t>The </a:t>
            </a:r>
            <a:r>
              <a:rPr lang="en-US" dirty="0"/>
              <a:t>contents are then accessed as if they were local</a:t>
            </a:r>
          </a:p>
        </p:txBody>
      </p:sp>
    </p:spTree>
    <p:extLst>
      <p:ext uri="{BB962C8B-B14F-4D97-AF65-F5344CB8AC3E}">
        <p14:creationId xmlns:p14="http://schemas.microsoft.com/office/powerpoint/2010/main" val="2807013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269" y="1703061"/>
            <a:ext cx="6726997" cy="445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4197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5910</TotalTime>
  <Words>1387</Words>
  <Application>Microsoft Office PowerPoint</Application>
  <PresentationFormat>On-screen Show (4:3)</PresentationFormat>
  <Paragraphs>172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NFS and AFS</vt:lpstr>
      <vt:lpstr>Distributed File Systems</vt:lpstr>
      <vt:lpstr>Transfer Model</vt:lpstr>
      <vt:lpstr>Naming Schemes</vt:lpstr>
      <vt:lpstr>Caching</vt:lpstr>
      <vt:lpstr>Cache Update Policy</vt:lpstr>
      <vt:lpstr>Cache Consistency</vt:lpstr>
      <vt:lpstr>Network File System (NFS)</vt:lpstr>
      <vt:lpstr>Example</vt:lpstr>
      <vt:lpstr>NFS</vt:lpstr>
      <vt:lpstr>NFS Protocol</vt:lpstr>
      <vt:lpstr>NFS Client Implementation</vt:lpstr>
      <vt:lpstr>NFS Layers</vt:lpstr>
      <vt:lpstr>Cache coherency</vt:lpstr>
      <vt:lpstr>Andrew File System (AFS)</vt:lpstr>
      <vt:lpstr>AFS Overview</vt:lpstr>
      <vt:lpstr>AFS Details</vt:lpstr>
      <vt:lpstr>AFS: Operations and Consistency</vt:lpstr>
      <vt:lpstr>AFS Caching and Consistency</vt:lpstr>
      <vt:lpstr>Name Lookups</vt:lpstr>
    </vt:vector>
  </TitlesOfParts>
  <Company>University of Pittsburgh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 Lange</dc:creator>
  <cp:lastModifiedBy>Jack Lange</cp:lastModifiedBy>
  <cp:revision>124</cp:revision>
  <dcterms:created xsi:type="dcterms:W3CDTF">2012-09-15T17:00:50Z</dcterms:created>
  <dcterms:modified xsi:type="dcterms:W3CDTF">2017-12-04T19:46:13Z</dcterms:modified>
</cp:coreProperties>
</file>