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6"/>
  </p:notesMasterIdLst>
  <p:sldIdLst>
    <p:sldId id="256" r:id="rId2"/>
    <p:sldId id="259" r:id="rId3"/>
    <p:sldId id="264" r:id="rId4"/>
    <p:sldId id="260" r:id="rId5"/>
    <p:sldId id="261" r:id="rId6"/>
    <p:sldId id="263" r:id="rId7"/>
    <p:sldId id="262" r:id="rId8"/>
    <p:sldId id="266" r:id="rId9"/>
    <p:sldId id="267" r:id="rId10"/>
    <p:sldId id="269" r:id="rId11"/>
    <p:sldId id="268" r:id="rId12"/>
    <p:sldId id="270" r:id="rId13"/>
    <p:sldId id="271" r:id="rId14"/>
    <p:sldId id="272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9D400C93-69C1-4E33-B5E2-A5FA3E6B5917}">
          <p14:sldIdLst>
            <p14:sldId id="256"/>
            <p14:sldId id="259"/>
            <p14:sldId id="264"/>
            <p14:sldId id="260"/>
            <p14:sldId id="261"/>
            <p14:sldId id="263"/>
            <p14:sldId id="262"/>
            <p14:sldId id="266"/>
            <p14:sldId id="267"/>
            <p14:sldId id="269"/>
            <p14:sldId id="268"/>
            <p14:sldId id="270"/>
            <p14:sldId id="271"/>
            <p14:sldId id="272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9" d="100"/>
          <a:sy n="89" d="100"/>
        </p:scale>
        <p:origin x="-860" y="-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2085A4-E1CF-4643-A5F1-1DE432757385}" type="datetimeFigureOut">
              <a:rPr lang="en-US" smtClean="0"/>
              <a:t>12/4/2017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659BE4-0A18-42C9-A27B-8446AF49D0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3141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659BE4-0A18-42C9-A27B-8446AF49D04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2731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DFC72-2FAA-5E48-95AD-211F38CA4C3C}" type="datetimeFigureOut">
              <a:rPr lang="en-US" smtClean="0"/>
              <a:t>12/4/2017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959C0-330A-4F4D-A361-25661046A1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55117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DFC72-2FAA-5E48-95AD-211F38CA4C3C}" type="datetimeFigureOut">
              <a:rPr lang="en-US" smtClean="0"/>
              <a:t>12/4/2017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959C0-330A-4F4D-A361-25661046A1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1292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DFC72-2FAA-5E48-95AD-211F38CA4C3C}" type="datetimeFigureOut">
              <a:rPr lang="en-US" smtClean="0"/>
              <a:t>12/4/2017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959C0-330A-4F4D-A361-25661046A1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8118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DFC72-2FAA-5E48-95AD-211F38CA4C3C}" type="datetimeFigureOut">
              <a:rPr lang="en-US" smtClean="0"/>
              <a:t>12/4/2017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959C0-330A-4F4D-A361-25661046A1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71987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DFC72-2FAA-5E48-95AD-211F38CA4C3C}" type="datetimeFigureOut">
              <a:rPr lang="en-US" smtClean="0"/>
              <a:t>12/4/2017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959C0-330A-4F4D-A361-25661046A1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53429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DFC72-2FAA-5E48-95AD-211F38CA4C3C}" type="datetimeFigureOut">
              <a:rPr lang="en-US" smtClean="0"/>
              <a:t>12/4/2017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959C0-330A-4F4D-A361-25661046A1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6873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DFC72-2FAA-5E48-95AD-211F38CA4C3C}" type="datetimeFigureOut">
              <a:rPr lang="en-US" smtClean="0"/>
              <a:t>12/4/2017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959C0-330A-4F4D-A361-25661046A1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93621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DFC72-2FAA-5E48-95AD-211F38CA4C3C}" type="datetimeFigureOut">
              <a:rPr lang="en-US" smtClean="0"/>
              <a:t>12/4/2017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959C0-330A-4F4D-A361-25661046A1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40207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DFC72-2FAA-5E48-95AD-211F38CA4C3C}" type="datetimeFigureOut">
              <a:rPr lang="en-US" smtClean="0"/>
              <a:t>12/4/2017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959C0-330A-4F4D-A361-25661046A1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52474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DFC72-2FAA-5E48-95AD-211F38CA4C3C}" type="datetimeFigureOut">
              <a:rPr lang="en-US" smtClean="0"/>
              <a:t>12/4/2017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959C0-330A-4F4D-A361-25661046A1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6603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DFC72-2FAA-5E48-95AD-211F38CA4C3C}" type="datetimeFigureOut">
              <a:rPr lang="en-US" smtClean="0"/>
              <a:t>12/4/2017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959C0-330A-4F4D-A361-25661046A1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0235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DDFC72-2FAA-5E48-95AD-211F38CA4C3C}" type="datetimeFigureOut">
              <a:rPr lang="en-US" smtClean="0"/>
              <a:t>12/4/2017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3959C0-330A-4F4D-A361-25661046A1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13015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Filesystems 2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0" y="6119336"/>
            <a:ext cx="4650760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Adapted from slides of </a:t>
            </a:r>
            <a:r>
              <a:rPr lang="en-US" sz="1400" dirty="0" smtClean="0"/>
              <a:t>Hank Levy</a:t>
            </a:r>
            <a:endParaRPr lang="en-US" sz="1400" b="1" dirty="0" smtClean="0"/>
          </a:p>
          <a:p>
            <a:r>
              <a:rPr lang="en-US" sz="1400" dirty="0" smtClean="0"/>
              <a:t>Adapted from slides of Brett </a:t>
            </a:r>
            <a:r>
              <a:rPr lang="en-US" sz="1400" dirty="0" err="1" smtClean="0"/>
              <a:t>Fleisch</a:t>
            </a:r>
            <a:endParaRPr lang="en-US" sz="1400" dirty="0" smtClean="0"/>
          </a:p>
          <a:p>
            <a:r>
              <a:rPr lang="en-US" sz="1400" dirty="0" smtClean="0"/>
              <a:t>Adapted from slides of John </a:t>
            </a:r>
            <a:r>
              <a:rPr lang="en-US" sz="1400" dirty="0" err="1" smtClean="0"/>
              <a:t>Kubiatowicz</a:t>
            </a:r>
            <a:r>
              <a:rPr lang="en-US" sz="1400" dirty="0" smtClean="0"/>
              <a:t> and Anthony Joseph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543689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LFS implementation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Simple in theory, really complicated in practice</a:t>
            </a:r>
          </a:p>
          <a:p>
            <a:pPr lvl="1"/>
            <a:r>
              <a:rPr lang="en-US" dirty="0"/>
              <a:t>collect writes in the disk buffer </a:t>
            </a:r>
            <a:r>
              <a:rPr lang="en-US" dirty="0" smtClean="0"/>
              <a:t>cache</a:t>
            </a:r>
          </a:p>
          <a:p>
            <a:pPr lvl="1"/>
            <a:r>
              <a:rPr lang="en-US" dirty="0" smtClean="0"/>
              <a:t>Periodically write </a:t>
            </a:r>
            <a:r>
              <a:rPr lang="en-US" dirty="0"/>
              <a:t>out </a:t>
            </a:r>
            <a:r>
              <a:rPr lang="en-US" dirty="0" smtClean="0"/>
              <a:t>the entire </a:t>
            </a:r>
            <a:r>
              <a:rPr lang="en-US" dirty="0"/>
              <a:t>collection of writes in one large </a:t>
            </a:r>
            <a:r>
              <a:rPr lang="en-US" dirty="0" smtClean="0"/>
              <a:t>request</a:t>
            </a:r>
          </a:p>
          <a:p>
            <a:r>
              <a:rPr lang="en-US" dirty="0" smtClean="0">
                <a:solidFill>
                  <a:srgbClr val="0000FF"/>
                </a:solidFill>
              </a:rPr>
              <a:t>Log structure</a:t>
            </a:r>
          </a:p>
          <a:p>
            <a:pPr lvl="1"/>
            <a:r>
              <a:rPr lang="en-US" dirty="0" smtClean="0"/>
              <a:t>Each write operation consists of modified blocks</a:t>
            </a:r>
          </a:p>
          <a:p>
            <a:pPr lvl="2"/>
            <a:r>
              <a:rPr lang="en-US" dirty="0" smtClean="0"/>
              <a:t>Data blocks, </a:t>
            </a:r>
            <a:r>
              <a:rPr lang="en-US" dirty="0" err="1" smtClean="0"/>
              <a:t>inodes</a:t>
            </a:r>
            <a:r>
              <a:rPr lang="en-US" dirty="0" smtClean="0"/>
              <a:t>, </a:t>
            </a:r>
            <a:r>
              <a:rPr lang="en-US" dirty="0" err="1" smtClean="0"/>
              <a:t>etc</a:t>
            </a:r>
            <a:endParaRPr lang="en-US" dirty="0" smtClean="0"/>
          </a:p>
          <a:p>
            <a:pPr lvl="1"/>
            <a:r>
              <a:rPr lang="en-US" dirty="0" smtClean="0"/>
              <a:t>Log contains data blocks first, followed by </a:t>
            </a:r>
            <a:r>
              <a:rPr lang="en-US" dirty="0" err="1" smtClean="0"/>
              <a:t>inode</a:t>
            </a:r>
            <a:endParaRPr lang="en-US" dirty="0" smtClean="0"/>
          </a:p>
          <a:p>
            <a:pPr lvl="2"/>
            <a:r>
              <a:rPr lang="en-US" dirty="0" smtClean="0"/>
              <a:t>Basic approach to ensure consistency</a:t>
            </a:r>
          </a:p>
          <a:p>
            <a:pPr lvl="2"/>
            <a:r>
              <a:rPr lang="en-US" dirty="0" smtClean="0"/>
              <a:t>Write the data first, then update the metadata to “activate” the change</a:t>
            </a:r>
          </a:p>
          <a:p>
            <a:pPr lvl="2"/>
            <a:r>
              <a:rPr lang="en-US" dirty="0" smtClean="0"/>
              <a:t>Writing data takes a long time relative to metadata</a:t>
            </a:r>
          </a:p>
          <a:p>
            <a:pPr lvl="3"/>
            <a:r>
              <a:rPr lang="en-US" dirty="0" smtClean="0"/>
              <a:t>If system crashes during write, more likely FS will not be corrupted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LFS assumes a disk of infinite size</a:t>
            </a:r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What happens when we hit the end?</a:t>
            </a:r>
          </a:p>
        </p:txBody>
      </p:sp>
    </p:spTree>
    <p:extLst>
      <p:ext uri="{BB962C8B-B14F-4D97-AF65-F5344CB8AC3E}">
        <p14:creationId xmlns:p14="http://schemas.microsoft.com/office/powerpoint/2010/main" val="25040024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disk layout examples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334" y="2225799"/>
            <a:ext cx="5808489" cy="31593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814687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Locating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85017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How to actually find an </a:t>
            </a:r>
            <a:r>
              <a:rPr lang="en-US" dirty="0" err="1" smtClean="0"/>
              <a:t>inode</a:t>
            </a:r>
            <a:r>
              <a:rPr lang="en-US" dirty="0" smtClean="0"/>
              <a:t> without reading entire </a:t>
            </a:r>
            <a:r>
              <a:rPr lang="en-US" dirty="0" smtClean="0"/>
              <a:t>log?</a:t>
            </a:r>
            <a:endParaRPr lang="en-US" dirty="0" smtClean="0"/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Solution: 1 more layer of abstraction</a:t>
            </a:r>
          </a:p>
          <a:p>
            <a:r>
              <a:rPr lang="en-US" dirty="0" smtClean="0">
                <a:solidFill>
                  <a:srgbClr val="0000FF"/>
                </a:solidFill>
              </a:rPr>
              <a:t>Create a single </a:t>
            </a:r>
            <a:r>
              <a:rPr lang="en-US" dirty="0" err="1" smtClean="0">
                <a:solidFill>
                  <a:srgbClr val="0000FF"/>
                </a:solidFill>
              </a:rPr>
              <a:t>Inode</a:t>
            </a:r>
            <a:r>
              <a:rPr lang="en-US" dirty="0" smtClean="0">
                <a:solidFill>
                  <a:srgbClr val="0000FF"/>
                </a:solidFill>
              </a:rPr>
              <a:t> Map (</a:t>
            </a:r>
            <a:r>
              <a:rPr lang="en-US" dirty="0" err="1" smtClean="0">
                <a:solidFill>
                  <a:srgbClr val="0000FF"/>
                </a:solidFill>
              </a:rPr>
              <a:t>imap</a:t>
            </a:r>
            <a:r>
              <a:rPr lang="en-US" dirty="0" smtClean="0">
                <a:solidFill>
                  <a:srgbClr val="0000FF"/>
                </a:solidFill>
              </a:rPr>
              <a:t>) of all </a:t>
            </a:r>
            <a:r>
              <a:rPr lang="en-US" dirty="0" err="1" smtClean="0">
                <a:solidFill>
                  <a:srgbClr val="0000FF"/>
                </a:solidFill>
              </a:rPr>
              <a:t>inodes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 smtClean="0">
                <a:solidFill>
                  <a:srgbClr val="0000FF"/>
                </a:solidFill>
              </a:rPr>
              <a:t>in use</a:t>
            </a:r>
          </a:p>
          <a:p>
            <a:pPr lvl="1"/>
            <a:r>
              <a:rPr lang="en-US" dirty="0" smtClean="0"/>
              <a:t>Array of block locations</a:t>
            </a:r>
          </a:p>
          <a:p>
            <a:pPr lvl="1"/>
            <a:r>
              <a:rPr lang="en-US" dirty="0" smtClean="0"/>
              <a:t>Use the </a:t>
            </a:r>
            <a:r>
              <a:rPr lang="en-US" dirty="0" err="1" smtClean="0"/>
              <a:t>inode</a:t>
            </a:r>
            <a:r>
              <a:rPr lang="en-US" dirty="0" smtClean="0"/>
              <a:t> # to index into the array</a:t>
            </a:r>
          </a:p>
          <a:p>
            <a:r>
              <a:rPr lang="en-US" dirty="0" smtClean="0">
                <a:solidFill>
                  <a:srgbClr val="0000FF"/>
                </a:solidFill>
              </a:rPr>
              <a:t>Every time a </a:t>
            </a:r>
            <a:r>
              <a:rPr lang="en-US" dirty="0" err="1" smtClean="0">
                <a:solidFill>
                  <a:srgbClr val="0000FF"/>
                </a:solidFill>
              </a:rPr>
              <a:t>inode</a:t>
            </a:r>
            <a:r>
              <a:rPr lang="en-US" dirty="0" smtClean="0">
                <a:solidFill>
                  <a:srgbClr val="0000FF"/>
                </a:solidFill>
              </a:rPr>
              <a:t> is modified, change map to point to new location in the log</a:t>
            </a:r>
          </a:p>
          <a:p>
            <a:pPr lvl="1"/>
            <a:r>
              <a:rPr lang="en-US" dirty="0" smtClean="0"/>
              <a:t>For performance cache map in memory</a:t>
            </a:r>
          </a:p>
          <a:p>
            <a:pPr lvl="1"/>
            <a:r>
              <a:rPr lang="en-US" dirty="0" smtClean="0"/>
              <a:t>But write it out at the end of every log flush to disk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r>
              <a:rPr lang="en-US" dirty="0" smtClean="0">
                <a:solidFill>
                  <a:srgbClr val="0000FF"/>
                </a:solidFill>
              </a:rPr>
              <a:t>To find a file you just need the latest version of the </a:t>
            </a:r>
            <a:r>
              <a:rPr lang="en-US" dirty="0" err="1" smtClean="0">
                <a:solidFill>
                  <a:srgbClr val="0000FF"/>
                </a:solidFill>
              </a:rPr>
              <a:t>imap</a:t>
            </a:r>
            <a:endParaRPr lang="en-US" dirty="0" smtClean="0">
              <a:solidFill>
                <a:srgbClr val="0000FF"/>
              </a:solidFill>
            </a:endParaRPr>
          </a:p>
          <a:p>
            <a:pPr lvl="1"/>
            <a:r>
              <a:rPr lang="en-US" dirty="0" smtClean="0"/>
              <a:t>But how to you locate the </a:t>
            </a:r>
            <a:r>
              <a:rPr lang="en-US" dirty="0" err="1" smtClean="0"/>
              <a:t>imap</a:t>
            </a:r>
            <a:r>
              <a:rPr lang="en-US" dirty="0" smtClean="0"/>
              <a:t>?</a:t>
            </a: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1314" y="4412796"/>
            <a:ext cx="4193641" cy="10958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582945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Checkpoint Region (CR)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65929"/>
            <a:ext cx="8229600" cy="3619180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At start of disk maintain a special area that stores the location of the </a:t>
            </a:r>
            <a:r>
              <a:rPr lang="en-US" dirty="0" err="1" smtClean="0">
                <a:solidFill>
                  <a:srgbClr val="FF0000"/>
                </a:solidFill>
              </a:rPr>
              <a:t>imap</a:t>
            </a:r>
            <a:endParaRPr lang="en-US" dirty="0" smtClean="0">
              <a:solidFill>
                <a:srgbClr val="FF0000"/>
              </a:solidFill>
            </a:endParaRPr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Location does not change</a:t>
            </a:r>
          </a:p>
          <a:p>
            <a:pPr lvl="1"/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Every time a log is flushed to disk, change the CR to point to the new </a:t>
            </a:r>
            <a:r>
              <a:rPr lang="en-US" dirty="0" err="1" smtClean="0">
                <a:solidFill>
                  <a:srgbClr val="FF0000"/>
                </a:solidFill>
              </a:rPr>
              <a:t>imap</a:t>
            </a:r>
            <a:r>
              <a:rPr lang="en-US" dirty="0" smtClean="0">
                <a:solidFill>
                  <a:srgbClr val="FF0000"/>
                </a:solidFill>
              </a:rPr>
              <a:t> location</a:t>
            </a:r>
          </a:p>
          <a:p>
            <a:pPr lvl="1"/>
            <a:r>
              <a:rPr lang="en-US" dirty="0"/>
              <a:t>The CR is only updated after the log has been fully </a:t>
            </a:r>
            <a:r>
              <a:rPr lang="en-US" dirty="0" smtClean="0"/>
              <a:t>written</a:t>
            </a:r>
          </a:p>
          <a:p>
            <a:pPr lvl="1"/>
            <a:r>
              <a:rPr lang="en-US" dirty="0" smtClean="0"/>
              <a:t>Provides resiliency to crashes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>
                <a:solidFill>
                  <a:srgbClr val="0000FF"/>
                </a:solidFill>
              </a:rPr>
              <a:t>What happens if machine crashes during a log flush operation?</a:t>
            </a:r>
          </a:p>
          <a:p>
            <a:pPr lvl="1"/>
            <a:r>
              <a:rPr lang="en-US" dirty="0" smtClean="0"/>
              <a:t>Very small window of time for a crash to happen that would lead to inconsistent state</a:t>
            </a:r>
          </a:p>
          <a:p>
            <a:pPr lvl="2"/>
            <a:endParaRPr lang="en-US" dirty="0" smtClean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6569" y="1725666"/>
            <a:ext cx="5495925" cy="128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787155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Garbage Collection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What happens when the disk runs out of free space?</a:t>
            </a:r>
          </a:p>
          <a:p>
            <a:pPr lvl="1"/>
            <a:r>
              <a:rPr lang="en-US" dirty="0" smtClean="0"/>
              <a:t>Lots of data is expired</a:t>
            </a:r>
            <a:r>
              <a:rPr lang="en-US" dirty="0"/>
              <a:t> </a:t>
            </a:r>
            <a:r>
              <a:rPr lang="en-US" dirty="0" smtClean="0"/>
              <a:t>(overwritten more recently)</a:t>
            </a:r>
          </a:p>
          <a:p>
            <a:pPr lvl="2"/>
            <a:r>
              <a:rPr lang="en-US" dirty="0" smtClean="0"/>
              <a:t>Can be discarded</a:t>
            </a:r>
          </a:p>
          <a:p>
            <a:pPr marL="0" indent="0">
              <a:buNone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rgbClr val="0000FF"/>
                </a:solidFill>
              </a:rPr>
              <a:t>Read in old log entries and look for expired data</a:t>
            </a:r>
          </a:p>
          <a:p>
            <a:pPr lvl="1"/>
            <a:r>
              <a:rPr lang="en-US" dirty="0" smtClean="0"/>
              <a:t>Expired Data = </a:t>
            </a:r>
            <a:r>
              <a:rPr lang="en-US" dirty="0" err="1" smtClean="0"/>
              <a:t>inodes</a:t>
            </a:r>
            <a:r>
              <a:rPr lang="en-US" dirty="0" smtClean="0"/>
              <a:t> that have been overwritten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rgbClr val="0000FF"/>
                </a:solidFill>
              </a:rPr>
              <a:t>Delete old </a:t>
            </a:r>
            <a:r>
              <a:rPr lang="en-US" dirty="0" err="1" smtClean="0">
                <a:solidFill>
                  <a:srgbClr val="0000FF"/>
                </a:solidFill>
              </a:rPr>
              <a:t>inodes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 smtClean="0">
                <a:solidFill>
                  <a:srgbClr val="0000FF"/>
                </a:solidFill>
              </a:rPr>
              <a:t>from the log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rgbClr val="0000FF"/>
                </a:solidFill>
              </a:rPr>
              <a:t>Write the new log to disk</a:t>
            </a:r>
          </a:p>
          <a:p>
            <a:pPr lvl="1"/>
            <a:r>
              <a:rPr lang="en-US" dirty="0" smtClean="0"/>
              <a:t>Expired data is removed</a:t>
            </a:r>
          </a:p>
          <a:p>
            <a:pPr lvl="1"/>
            <a:r>
              <a:rPr lang="en-US" dirty="0" smtClean="0"/>
              <a:t>Current data is just updated with a new location </a:t>
            </a:r>
          </a:p>
          <a:p>
            <a:pPr lvl="2"/>
            <a:r>
              <a:rPr lang="en-US" dirty="0" smtClean="0"/>
              <a:t>looks like a new write</a:t>
            </a:r>
          </a:p>
          <a:p>
            <a:pPr lvl="1"/>
            <a:r>
              <a:rPr lang="en-US" dirty="0" smtClean="0"/>
              <a:t>Space used for old log is now free</a:t>
            </a:r>
          </a:p>
          <a:p>
            <a:pPr lvl="2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470590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Unix FS shortcomings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Original Unix </a:t>
            </a:r>
            <a:r>
              <a:rPr lang="en-US" dirty="0">
                <a:solidFill>
                  <a:srgbClr val="0000FF"/>
                </a:solidFill>
              </a:rPr>
              <a:t>file system </a:t>
            </a:r>
            <a:r>
              <a:rPr lang="en-US" dirty="0" smtClean="0">
                <a:solidFill>
                  <a:srgbClr val="0000FF"/>
                </a:solidFill>
              </a:rPr>
              <a:t>(1970’s) was simple and straightforward 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But: Could only achieve ~20KB/sec/arm</a:t>
            </a:r>
          </a:p>
          <a:p>
            <a:pPr lvl="2"/>
            <a:r>
              <a:rPr lang="en-US" dirty="0" smtClean="0"/>
              <a:t>~2% of disk bandwidth available in 1982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Issues:</a:t>
            </a:r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Small blocks</a:t>
            </a:r>
          </a:p>
          <a:p>
            <a:pPr lvl="2"/>
            <a:r>
              <a:rPr lang="en-US" dirty="0" smtClean="0"/>
              <a:t>512 bytes (matched disk sector size)</a:t>
            </a:r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No locality</a:t>
            </a:r>
          </a:p>
          <a:p>
            <a:pPr lvl="2"/>
            <a:r>
              <a:rPr lang="en-US" dirty="0" smtClean="0"/>
              <a:t>Consecutive file blocks were placed randomly</a:t>
            </a:r>
          </a:p>
          <a:p>
            <a:pPr lvl="1"/>
            <a:r>
              <a:rPr lang="en-US" dirty="0" err="1" smtClean="0">
                <a:solidFill>
                  <a:srgbClr val="0000FF"/>
                </a:solidFill>
              </a:rPr>
              <a:t>Inodes</a:t>
            </a:r>
            <a:r>
              <a:rPr lang="en-US" dirty="0" smtClean="0">
                <a:solidFill>
                  <a:srgbClr val="0000FF"/>
                </a:solidFill>
              </a:rPr>
              <a:t> were not stored near data</a:t>
            </a:r>
          </a:p>
          <a:p>
            <a:pPr lvl="2"/>
            <a:r>
              <a:rPr lang="en-US" dirty="0" err="1" smtClean="0"/>
              <a:t>Inodes</a:t>
            </a:r>
            <a:r>
              <a:rPr lang="en-US" dirty="0" smtClean="0"/>
              <a:t> were stored at the beginning of the disk</a:t>
            </a:r>
          </a:p>
          <a:p>
            <a:pPr lvl="2"/>
            <a:r>
              <a:rPr lang="en-US" dirty="0" smtClean="0"/>
              <a:t>Data was stored at the end</a:t>
            </a:r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No read-ahead capabilities</a:t>
            </a:r>
          </a:p>
          <a:p>
            <a:pPr lvl="2"/>
            <a:r>
              <a:rPr lang="en-US" dirty="0" smtClean="0"/>
              <a:t>Could not pre-fetch contents of large files</a:t>
            </a:r>
          </a:p>
        </p:txBody>
      </p:sp>
    </p:spTree>
    <p:extLst>
      <p:ext uri="{BB962C8B-B14F-4D97-AF65-F5344CB8AC3E}">
        <p14:creationId xmlns:p14="http://schemas.microsoft.com/office/powerpoint/2010/main" val="41922377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Data/</a:t>
            </a:r>
            <a:r>
              <a:rPr lang="en-US" dirty="0" err="1" smtClean="0"/>
              <a:t>Inode</a:t>
            </a:r>
            <a:r>
              <a:rPr lang="en-US" dirty="0" smtClean="0"/>
              <a:t> placement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>
                <a:solidFill>
                  <a:srgbClr val="FF0000"/>
                </a:solidFill>
              </a:rPr>
              <a:t>Original (non-FFS) </a:t>
            </a:r>
            <a:r>
              <a:rPr lang="en-US" dirty="0" err="1">
                <a:solidFill>
                  <a:srgbClr val="FF0000"/>
                </a:solidFill>
              </a:rPr>
              <a:t>unix</a:t>
            </a:r>
            <a:r>
              <a:rPr lang="en-US" dirty="0">
                <a:solidFill>
                  <a:srgbClr val="FF0000"/>
                </a:solidFill>
              </a:rPr>
              <a:t> FS had two major problems:</a:t>
            </a:r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1</a:t>
            </a:r>
            <a:r>
              <a:rPr lang="en-US" dirty="0">
                <a:solidFill>
                  <a:srgbClr val="0000FF"/>
                </a:solidFill>
              </a:rPr>
              <a:t>. data blocks are allocated randomly in aging file </a:t>
            </a:r>
            <a:r>
              <a:rPr lang="en-US" dirty="0" smtClean="0">
                <a:solidFill>
                  <a:srgbClr val="0000FF"/>
                </a:solidFill>
              </a:rPr>
              <a:t>systems (using </a:t>
            </a:r>
            <a:r>
              <a:rPr lang="en-US" dirty="0">
                <a:solidFill>
                  <a:srgbClr val="0000FF"/>
                </a:solidFill>
              </a:rPr>
              <a:t>linked list)</a:t>
            </a:r>
          </a:p>
          <a:p>
            <a:pPr lvl="2"/>
            <a:r>
              <a:rPr lang="en-US" dirty="0" smtClean="0"/>
              <a:t>blocks </a:t>
            </a:r>
            <a:r>
              <a:rPr lang="en-US" dirty="0"/>
              <a:t>for the same file allocated sequentially when FS is new</a:t>
            </a:r>
          </a:p>
          <a:p>
            <a:pPr lvl="2"/>
            <a:r>
              <a:rPr lang="en-US" dirty="0" smtClean="0"/>
              <a:t>as </a:t>
            </a:r>
            <a:r>
              <a:rPr lang="en-US" dirty="0"/>
              <a:t>FS “ages” and fills, need to allocate blocks freed up </a:t>
            </a:r>
            <a:r>
              <a:rPr lang="en-US" dirty="0" smtClean="0"/>
              <a:t>when other </a:t>
            </a:r>
            <a:r>
              <a:rPr lang="en-US" dirty="0"/>
              <a:t>files are deleted</a:t>
            </a:r>
          </a:p>
          <a:p>
            <a:pPr lvl="3"/>
            <a:r>
              <a:rPr lang="en-US" dirty="0" smtClean="0"/>
              <a:t>problem</a:t>
            </a:r>
            <a:r>
              <a:rPr lang="en-US" dirty="0"/>
              <a:t>: deleted files are essentially randomly placed</a:t>
            </a:r>
          </a:p>
          <a:p>
            <a:pPr lvl="3"/>
            <a:r>
              <a:rPr lang="en-US" dirty="0" smtClean="0"/>
              <a:t>so</a:t>
            </a:r>
            <a:r>
              <a:rPr lang="en-US" dirty="0"/>
              <a:t>, blocks for new files become scattered across the disk!</a:t>
            </a:r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2</a:t>
            </a:r>
            <a:r>
              <a:rPr lang="en-US" dirty="0">
                <a:solidFill>
                  <a:srgbClr val="0000FF"/>
                </a:solidFill>
              </a:rPr>
              <a:t>. </a:t>
            </a:r>
            <a:r>
              <a:rPr lang="en-US" dirty="0" err="1">
                <a:solidFill>
                  <a:srgbClr val="0000FF"/>
                </a:solidFill>
              </a:rPr>
              <a:t>inodes</a:t>
            </a:r>
            <a:r>
              <a:rPr lang="en-US" dirty="0">
                <a:solidFill>
                  <a:srgbClr val="0000FF"/>
                </a:solidFill>
              </a:rPr>
              <a:t> are allocated far from blocks</a:t>
            </a:r>
          </a:p>
          <a:p>
            <a:pPr lvl="2"/>
            <a:r>
              <a:rPr lang="en-US" dirty="0" smtClean="0"/>
              <a:t>all </a:t>
            </a:r>
            <a:r>
              <a:rPr lang="en-US" dirty="0" err="1"/>
              <a:t>inodes</a:t>
            </a:r>
            <a:r>
              <a:rPr lang="en-US" dirty="0"/>
              <a:t> at beginning of disk, far from data</a:t>
            </a:r>
          </a:p>
          <a:p>
            <a:pPr lvl="2"/>
            <a:r>
              <a:rPr lang="en-US" dirty="0" smtClean="0"/>
              <a:t>traversing </a:t>
            </a:r>
            <a:r>
              <a:rPr lang="en-US" dirty="0"/>
              <a:t>file name paths, manipulating files, </a:t>
            </a:r>
            <a:r>
              <a:rPr lang="en-US" dirty="0" smtClean="0"/>
              <a:t>directories requires </a:t>
            </a:r>
            <a:r>
              <a:rPr lang="en-US" dirty="0"/>
              <a:t>going back and forth from </a:t>
            </a:r>
            <a:r>
              <a:rPr lang="en-US" dirty="0" err="1"/>
              <a:t>inodes</a:t>
            </a:r>
            <a:r>
              <a:rPr lang="en-US" dirty="0"/>
              <a:t> to data blocks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BOTH </a:t>
            </a:r>
            <a:r>
              <a:rPr lang="en-US" dirty="0">
                <a:solidFill>
                  <a:srgbClr val="FF0000"/>
                </a:solidFill>
              </a:rPr>
              <a:t>of these generate many long seeks!</a:t>
            </a:r>
          </a:p>
        </p:txBody>
      </p:sp>
    </p:spTree>
    <p:extLst>
      <p:ext uri="{BB962C8B-B14F-4D97-AF65-F5344CB8AC3E}">
        <p14:creationId xmlns:p14="http://schemas.microsoft.com/office/powerpoint/2010/main" val="30821494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0114"/>
            <a:ext cx="8229600" cy="1143000"/>
          </a:xfrm>
        </p:spPr>
        <p:txBody>
          <a:bodyPr/>
          <a:lstStyle/>
          <a:p>
            <a:r>
              <a:rPr lang="en-US" dirty="0" smtClean="0"/>
              <a:t>BSD Fast File System (FFS)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Redesign by BSD in the mid 1980’s</a:t>
            </a:r>
          </a:p>
          <a:p>
            <a:pPr lvl="1"/>
            <a:r>
              <a:rPr lang="en-US" b="1" dirty="0" smtClean="0">
                <a:solidFill>
                  <a:srgbClr val="FF0000"/>
                </a:solidFill>
              </a:rPr>
              <a:t>Main idea 1: </a:t>
            </a:r>
            <a:r>
              <a:rPr lang="en-US" b="1" i="1" dirty="0" smtClean="0">
                <a:solidFill>
                  <a:srgbClr val="FF0000"/>
                </a:solidFill>
              </a:rPr>
              <a:t>Map design to hardware characteristics</a:t>
            </a:r>
          </a:p>
          <a:p>
            <a:pPr lvl="1"/>
            <a:r>
              <a:rPr lang="en-US" b="1" dirty="0" smtClean="0">
                <a:solidFill>
                  <a:srgbClr val="FF0000"/>
                </a:solidFill>
              </a:rPr>
              <a:t>Main idea 2:</a:t>
            </a:r>
            <a:r>
              <a:rPr lang="en-US" b="1" i="1" dirty="0" smtClean="0">
                <a:solidFill>
                  <a:srgbClr val="FF0000"/>
                </a:solidFill>
              </a:rPr>
              <a:t> Locality </a:t>
            </a:r>
            <a:r>
              <a:rPr lang="en-US" b="1" i="1" dirty="0">
                <a:solidFill>
                  <a:srgbClr val="FF0000"/>
                </a:solidFill>
              </a:rPr>
              <a:t>is important</a:t>
            </a:r>
            <a:endParaRPr lang="en-US" b="1" i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b="1" i="1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Block size set to 4096 or 8192</a:t>
            </a:r>
          </a:p>
          <a:p>
            <a:r>
              <a:rPr lang="en-US" dirty="0" smtClean="0"/>
              <a:t>Disk divided into cylinder groups</a:t>
            </a:r>
          </a:p>
          <a:p>
            <a:pPr lvl="1"/>
            <a:r>
              <a:rPr lang="en-US" dirty="0" smtClean="0"/>
              <a:t>Laid data out according to HW architecture</a:t>
            </a:r>
          </a:p>
          <a:p>
            <a:pPr lvl="1"/>
            <a:r>
              <a:rPr lang="en-US" dirty="0" smtClean="0"/>
              <a:t>Replicated FS structure in each cylinder</a:t>
            </a:r>
          </a:p>
          <a:p>
            <a:pPr lvl="2"/>
            <a:r>
              <a:rPr lang="en-US" dirty="0" smtClean="0"/>
              <a:t>Access FS contents with drastically lower seek times</a:t>
            </a:r>
          </a:p>
          <a:p>
            <a:endParaRPr lang="en-US" dirty="0" smtClean="0"/>
          </a:p>
          <a:p>
            <a:endParaRPr lang="en-US" dirty="0"/>
          </a:p>
          <a:p>
            <a:r>
              <a:rPr lang="en-US" dirty="0" err="1" smtClean="0"/>
              <a:t>Inodes</a:t>
            </a:r>
            <a:r>
              <a:rPr lang="en-US" dirty="0" smtClean="0"/>
              <a:t> were spread across disk</a:t>
            </a:r>
          </a:p>
          <a:p>
            <a:pPr lvl="1"/>
            <a:r>
              <a:rPr lang="en-US" dirty="0" smtClean="0"/>
              <a:t>Allowed </a:t>
            </a:r>
            <a:r>
              <a:rPr lang="en-US" dirty="0" err="1" smtClean="0"/>
              <a:t>inodes</a:t>
            </a:r>
            <a:r>
              <a:rPr lang="en-US" dirty="0" smtClean="0"/>
              <a:t> to be near file and directory data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0244" y="4499003"/>
            <a:ext cx="4171950" cy="55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811498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Disk Cylinders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700088"/>
          </a:xfrm>
        </p:spPr>
        <p:txBody>
          <a:bodyPr>
            <a:normAutofit/>
          </a:bodyPr>
          <a:lstStyle/>
          <a:p>
            <a:r>
              <a:rPr lang="en-US" dirty="0" smtClean="0"/>
              <a:t>Side effect of how rotating storage is designed</a:t>
            </a:r>
          </a:p>
          <a:p>
            <a:pPr lvl="1"/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1263" y="2300288"/>
            <a:ext cx="4181475" cy="2257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169049" y="4557713"/>
            <a:ext cx="8867375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Disk consists of multiple platters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Data is stored on both sides of the platter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Data is read by a sensor on a mechanical arm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Each platter side has 1 arm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Arm moves sensor to a given radius from the center and reads data as the disk </a:t>
            </a:r>
            <a:r>
              <a:rPr lang="en-US" sz="2000" dirty="0" smtClean="0"/>
              <a:t>spins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Changing arm position is very expensive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1699292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Cylinder Group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38913"/>
          </a:xfrm>
        </p:spPr>
        <p:txBody>
          <a:bodyPr>
            <a:normAutofit fontScale="85000" lnSpcReduction="20000"/>
          </a:bodyPr>
          <a:lstStyle/>
          <a:p>
            <a:r>
              <a:rPr lang="en-US" dirty="0">
                <a:solidFill>
                  <a:srgbClr val="FF0000"/>
                </a:solidFill>
              </a:rPr>
              <a:t>FFS </a:t>
            </a:r>
            <a:r>
              <a:rPr lang="en-US" dirty="0" smtClean="0">
                <a:solidFill>
                  <a:srgbClr val="FF0000"/>
                </a:solidFill>
              </a:rPr>
              <a:t>developed </a:t>
            </a:r>
            <a:r>
              <a:rPr lang="en-US" dirty="0">
                <a:solidFill>
                  <a:srgbClr val="FF0000"/>
                </a:solidFill>
              </a:rPr>
              <a:t>notion of </a:t>
            </a:r>
            <a:r>
              <a:rPr lang="en-US" dirty="0" smtClean="0">
                <a:solidFill>
                  <a:srgbClr val="FF0000"/>
                </a:solidFill>
              </a:rPr>
              <a:t>a cylinder </a:t>
            </a:r>
            <a:r>
              <a:rPr lang="en-US" dirty="0">
                <a:solidFill>
                  <a:srgbClr val="FF0000"/>
                </a:solidFill>
              </a:rPr>
              <a:t>group</a:t>
            </a:r>
          </a:p>
          <a:p>
            <a:pPr lvl="1"/>
            <a:r>
              <a:rPr lang="en-US" dirty="0" smtClean="0"/>
              <a:t>disk </a:t>
            </a:r>
            <a:r>
              <a:rPr lang="en-US" dirty="0"/>
              <a:t>partitioned into groups of cylinders</a:t>
            </a:r>
          </a:p>
          <a:p>
            <a:pPr lvl="1"/>
            <a:r>
              <a:rPr lang="en-US" dirty="0" smtClean="0"/>
              <a:t>data </a:t>
            </a:r>
            <a:r>
              <a:rPr lang="en-US" dirty="0"/>
              <a:t>blocks </a:t>
            </a:r>
            <a:r>
              <a:rPr lang="en-US" b="1" dirty="0">
                <a:solidFill>
                  <a:srgbClr val="0000FF"/>
                </a:solidFill>
              </a:rPr>
              <a:t>from a file</a:t>
            </a:r>
            <a:r>
              <a:rPr lang="en-US" b="1" dirty="0"/>
              <a:t> </a:t>
            </a:r>
            <a:r>
              <a:rPr lang="en-US" dirty="0"/>
              <a:t>all placed in same cylinder group</a:t>
            </a:r>
          </a:p>
          <a:p>
            <a:pPr lvl="1"/>
            <a:r>
              <a:rPr lang="en-US" dirty="0" smtClean="0"/>
              <a:t>files </a:t>
            </a:r>
            <a:r>
              <a:rPr lang="en-US" dirty="0"/>
              <a:t>in </a:t>
            </a:r>
            <a:r>
              <a:rPr lang="en-US" b="1" dirty="0">
                <a:solidFill>
                  <a:srgbClr val="0000FF"/>
                </a:solidFill>
              </a:rPr>
              <a:t>same directory</a:t>
            </a:r>
            <a:r>
              <a:rPr lang="en-US" b="1" dirty="0"/>
              <a:t> </a:t>
            </a:r>
            <a:r>
              <a:rPr lang="en-US" dirty="0"/>
              <a:t>placed in same cylinder group</a:t>
            </a:r>
          </a:p>
          <a:p>
            <a:pPr lvl="1"/>
            <a:r>
              <a:rPr lang="en-US" b="1" dirty="0" err="1" smtClean="0">
                <a:solidFill>
                  <a:srgbClr val="0000FF"/>
                </a:solidFill>
              </a:rPr>
              <a:t>inode</a:t>
            </a:r>
            <a:r>
              <a:rPr lang="en-US" b="1" dirty="0" smtClean="0">
                <a:solidFill>
                  <a:srgbClr val="0000FF"/>
                </a:solidFill>
              </a:rPr>
              <a:t> </a:t>
            </a:r>
            <a:r>
              <a:rPr lang="en-US" b="1" dirty="0">
                <a:solidFill>
                  <a:srgbClr val="0000FF"/>
                </a:solidFill>
              </a:rPr>
              <a:t>for file </a:t>
            </a:r>
            <a:r>
              <a:rPr lang="en-US" dirty="0"/>
              <a:t>in same cylinder group as </a:t>
            </a:r>
            <a:r>
              <a:rPr lang="en-US" b="1" dirty="0">
                <a:solidFill>
                  <a:srgbClr val="0000FF"/>
                </a:solidFill>
              </a:rPr>
              <a:t>file</a:t>
            </a:r>
            <a:r>
              <a:rPr lang="en-US" dirty="0">
                <a:solidFill>
                  <a:srgbClr val="0000FF"/>
                </a:solidFill>
              </a:rPr>
              <a:t>’</a:t>
            </a:r>
            <a:r>
              <a:rPr lang="en-US" b="1" dirty="0">
                <a:solidFill>
                  <a:srgbClr val="0000FF"/>
                </a:solidFill>
              </a:rPr>
              <a:t>s </a:t>
            </a:r>
            <a:r>
              <a:rPr lang="en-US" b="1" dirty="0" smtClean="0">
                <a:solidFill>
                  <a:srgbClr val="0000FF"/>
                </a:solidFill>
              </a:rPr>
              <a:t>data</a:t>
            </a:r>
          </a:p>
          <a:p>
            <a:pPr lvl="1"/>
            <a:endParaRPr lang="en-US" b="1" dirty="0"/>
          </a:p>
          <a:p>
            <a:r>
              <a:rPr lang="en-US" dirty="0" smtClean="0"/>
              <a:t>Introduces </a:t>
            </a:r>
            <a:r>
              <a:rPr lang="en-US" dirty="0"/>
              <a:t>a free space requirement</a:t>
            </a:r>
          </a:p>
          <a:p>
            <a:pPr lvl="1"/>
            <a:r>
              <a:rPr lang="en-US" dirty="0" smtClean="0"/>
              <a:t>to </a:t>
            </a:r>
            <a:r>
              <a:rPr lang="en-US" dirty="0"/>
              <a:t>be able to allocate according to cylinder group, the </a:t>
            </a:r>
            <a:r>
              <a:rPr lang="en-US" dirty="0" smtClean="0"/>
              <a:t>disk must </a:t>
            </a:r>
            <a:r>
              <a:rPr lang="en-US" dirty="0"/>
              <a:t>have free space scattered across all cylinders</a:t>
            </a:r>
          </a:p>
          <a:p>
            <a:pPr lvl="2"/>
            <a:r>
              <a:rPr lang="en-US" dirty="0" smtClean="0"/>
              <a:t>Need </a:t>
            </a:r>
            <a:r>
              <a:rPr lang="en-US" dirty="0"/>
              <a:t>index of free blocks/</a:t>
            </a:r>
            <a:r>
              <a:rPr lang="en-US" dirty="0" err="1"/>
              <a:t>inodes</a:t>
            </a:r>
            <a:r>
              <a:rPr lang="en-US" dirty="0"/>
              <a:t> within a cylinder group</a:t>
            </a:r>
          </a:p>
          <a:p>
            <a:pPr lvl="1"/>
            <a:r>
              <a:rPr lang="en-US" dirty="0" smtClean="0"/>
              <a:t>in </a:t>
            </a:r>
            <a:r>
              <a:rPr lang="en-US" dirty="0"/>
              <a:t>FFS, 10% of the disk is reserved just for this purpose!</a:t>
            </a:r>
          </a:p>
          <a:p>
            <a:pPr lvl="2"/>
            <a:r>
              <a:rPr lang="en-US" dirty="0" smtClean="0"/>
              <a:t>good </a:t>
            </a:r>
            <a:r>
              <a:rPr lang="en-US" dirty="0"/>
              <a:t>insight: keep disk partially free at all times!</a:t>
            </a:r>
          </a:p>
          <a:p>
            <a:pPr lvl="2"/>
            <a:r>
              <a:rPr lang="en-US" dirty="0" smtClean="0"/>
              <a:t>this </a:t>
            </a:r>
            <a:r>
              <a:rPr lang="en-US" dirty="0"/>
              <a:t>is why it may be possible for </a:t>
            </a:r>
            <a:r>
              <a:rPr lang="en-US" dirty="0" err="1"/>
              <a:t>df</a:t>
            </a:r>
            <a:r>
              <a:rPr lang="en-US" dirty="0"/>
              <a:t> to report &gt;100%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2230433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FFS locality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7961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Approaches to maintain locality:</a:t>
            </a:r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Contain a directories contents to a single cylinder group</a:t>
            </a:r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Spread directories across different cylinders</a:t>
            </a:r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Make large contiguous allocations from a single cylinder group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Results</a:t>
            </a:r>
          </a:p>
          <a:p>
            <a:pPr lvl="1"/>
            <a:r>
              <a:rPr lang="en-US" dirty="0" smtClean="0"/>
              <a:t>Achieved 20-40% of disk </a:t>
            </a:r>
            <a:r>
              <a:rPr lang="en-US" dirty="0" err="1" smtClean="0"/>
              <a:t>bandwith</a:t>
            </a:r>
            <a:r>
              <a:rPr lang="en-US" dirty="0" smtClean="0"/>
              <a:t> for large accesses</a:t>
            </a:r>
          </a:p>
          <a:p>
            <a:pPr lvl="1"/>
            <a:r>
              <a:rPr lang="en-US" dirty="0" smtClean="0"/>
              <a:t>10-20x performance improvement over Unix FS</a:t>
            </a:r>
          </a:p>
          <a:p>
            <a:pPr lvl="1"/>
            <a:r>
              <a:rPr lang="en-US" dirty="0" smtClean="0"/>
              <a:t>3800 lines of code vs 2700 for Unix FS</a:t>
            </a:r>
          </a:p>
          <a:p>
            <a:pPr lvl="1"/>
            <a:r>
              <a:rPr lang="en-US" dirty="0" smtClean="0"/>
              <a:t>10% of total disk space unusable</a:t>
            </a:r>
            <a:endParaRPr lang="en-US" dirty="0"/>
          </a:p>
          <a:p>
            <a:pPr lvl="1"/>
            <a:endParaRPr lang="en-US" dirty="0" smtClean="0"/>
          </a:p>
          <a:p>
            <a:pPr lvl="1"/>
            <a:r>
              <a:rPr lang="en-US" i="1" dirty="0" smtClean="0">
                <a:solidFill>
                  <a:srgbClr val="FF0000"/>
                </a:solidFill>
              </a:rPr>
              <a:t>First time OS designers realized they needed to care about the file system</a:t>
            </a:r>
          </a:p>
        </p:txBody>
      </p:sp>
    </p:spTree>
    <p:extLst>
      <p:ext uri="{BB962C8B-B14F-4D97-AF65-F5344CB8AC3E}">
        <p14:creationId xmlns:p14="http://schemas.microsoft.com/office/powerpoint/2010/main" val="4826050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Log Structured/Journaling File Systems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Radically different file system design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Motivations</a:t>
            </a:r>
            <a:r>
              <a:rPr lang="en-US" dirty="0" smtClean="0"/>
              <a:t>:</a:t>
            </a:r>
          </a:p>
          <a:p>
            <a:pPr lvl="1"/>
            <a:r>
              <a:rPr lang="en-US" dirty="0"/>
              <a:t>Disk bandwidth scaling significantly (40% a </a:t>
            </a:r>
            <a:r>
              <a:rPr lang="en-US" dirty="0" smtClean="0"/>
              <a:t>year), but </a:t>
            </a:r>
            <a:r>
              <a:rPr lang="en-US" dirty="0"/>
              <a:t>latency </a:t>
            </a:r>
            <a:r>
              <a:rPr lang="en-US" dirty="0" smtClean="0"/>
              <a:t>was not</a:t>
            </a:r>
          </a:p>
          <a:p>
            <a:pPr lvl="1"/>
            <a:r>
              <a:rPr lang="en-US" dirty="0" smtClean="0"/>
              <a:t>CPUs outpacing disks: I/O becoming more of a bottleneck</a:t>
            </a:r>
          </a:p>
          <a:p>
            <a:pPr lvl="1"/>
            <a:r>
              <a:rPr lang="en-US" dirty="0" smtClean="0"/>
              <a:t>Larger RAM capacities: file caches work well and trap most writes</a:t>
            </a:r>
          </a:p>
          <a:p>
            <a:pPr lvl="1"/>
            <a:endParaRPr lang="en-US" dirty="0" smtClean="0"/>
          </a:p>
          <a:p>
            <a:r>
              <a:rPr lang="en-US" dirty="0" smtClean="0">
                <a:solidFill>
                  <a:srgbClr val="0000FF"/>
                </a:solidFill>
              </a:rPr>
              <a:t>Problems with existing approaches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Lots of small writes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metadata required </a:t>
            </a:r>
            <a:r>
              <a:rPr lang="en-US" b="1" dirty="0">
                <a:solidFill>
                  <a:srgbClr val="FF0000"/>
                </a:solidFill>
              </a:rPr>
              <a:t>synchronous writes </a:t>
            </a:r>
            <a:r>
              <a:rPr lang="en-US" dirty="0" smtClean="0">
                <a:solidFill>
                  <a:srgbClr val="FF0000"/>
                </a:solidFill>
              </a:rPr>
              <a:t>for correctness </a:t>
            </a:r>
            <a:r>
              <a:rPr lang="en-US" dirty="0">
                <a:solidFill>
                  <a:srgbClr val="FF0000"/>
                </a:solidFill>
              </a:rPr>
              <a:t>after a </a:t>
            </a:r>
            <a:r>
              <a:rPr lang="en-US" dirty="0" smtClean="0">
                <a:solidFill>
                  <a:srgbClr val="FF0000"/>
                </a:solidFill>
              </a:rPr>
              <a:t>crash</a:t>
            </a:r>
          </a:p>
          <a:p>
            <a:pPr lvl="2"/>
            <a:r>
              <a:rPr lang="en-US" dirty="0"/>
              <a:t>W</a:t>
            </a:r>
            <a:r>
              <a:rPr lang="en-US" dirty="0" smtClean="0"/>
              <a:t>ith </a:t>
            </a:r>
            <a:r>
              <a:rPr lang="en-US" dirty="0"/>
              <a:t>small files, most writes are to metadata</a:t>
            </a:r>
            <a:endParaRPr lang="en-US" dirty="0" smtClean="0"/>
          </a:p>
          <a:p>
            <a:pPr lvl="2"/>
            <a:r>
              <a:rPr lang="en-US" sz="2300" dirty="0"/>
              <a:t>synchronous writes are very slow: cannot use scheduling </a:t>
            </a:r>
            <a:r>
              <a:rPr lang="en-US" sz="2300" dirty="0" smtClean="0"/>
              <a:t>to </a:t>
            </a:r>
            <a:r>
              <a:rPr lang="en-US" sz="2000" dirty="0" smtClean="0"/>
              <a:t>improve </a:t>
            </a:r>
            <a:r>
              <a:rPr lang="en-US" sz="2000" dirty="0"/>
              <a:t>performance </a:t>
            </a:r>
            <a:endParaRPr lang="en-US" sz="2000" dirty="0" smtClean="0"/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5 disk seeks to create a file</a:t>
            </a:r>
          </a:p>
          <a:p>
            <a:pPr lvl="2"/>
            <a:r>
              <a:rPr lang="en-US" dirty="0" smtClean="0"/>
              <a:t>File </a:t>
            </a:r>
            <a:r>
              <a:rPr lang="en-US" dirty="0" err="1" smtClean="0"/>
              <a:t>inode</a:t>
            </a:r>
            <a:r>
              <a:rPr lang="en-US" dirty="0" smtClean="0"/>
              <a:t> (create)</a:t>
            </a:r>
          </a:p>
          <a:p>
            <a:pPr lvl="2"/>
            <a:r>
              <a:rPr lang="en-US" dirty="0" smtClean="0"/>
              <a:t>File data</a:t>
            </a:r>
          </a:p>
          <a:p>
            <a:pPr lvl="2"/>
            <a:r>
              <a:rPr lang="en-US" dirty="0" smtClean="0"/>
              <a:t>Directory entry</a:t>
            </a:r>
          </a:p>
          <a:p>
            <a:pPr lvl="2"/>
            <a:r>
              <a:rPr lang="en-US" dirty="0" smtClean="0"/>
              <a:t>File </a:t>
            </a:r>
            <a:r>
              <a:rPr lang="en-US" dirty="0" err="1" smtClean="0"/>
              <a:t>inode</a:t>
            </a:r>
            <a:r>
              <a:rPr lang="en-US" dirty="0" smtClean="0"/>
              <a:t> (finalize)</a:t>
            </a:r>
          </a:p>
          <a:p>
            <a:pPr lvl="2"/>
            <a:r>
              <a:rPr lang="en-US" dirty="0" smtClean="0"/>
              <a:t>Directory </a:t>
            </a:r>
            <a:r>
              <a:rPr lang="en-US" dirty="0" err="1" smtClean="0"/>
              <a:t>inode</a:t>
            </a:r>
            <a:r>
              <a:rPr lang="en-US" dirty="0" smtClean="0"/>
              <a:t> (modification time)</a:t>
            </a:r>
          </a:p>
        </p:txBody>
      </p:sp>
    </p:spTree>
    <p:extLst>
      <p:ext uri="{BB962C8B-B14F-4D97-AF65-F5344CB8AC3E}">
        <p14:creationId xmlns:p14="http://schemas.microsoft.com/office/powerpoint/2010/main" val="270522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LFS basic idea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7333"/>
          </a:xfrm>
        </p:spPr>
        <p:txBody>
          <a:bodyPr>
            <a:normAutofit fontScale="77500" lnSpcReduction="20000"/>
          </a:bodyPr>
          <a:lstStyle/>
          <a:p>
            <a:r>
              <a:rPr lang="en-US" dirty="0">
                <a:solidFill>
                  <a:srgbClr val="FF0000"/>
                </a:solidFill>
              </a:rPr>
              <a:t>Treat the entire disk as a single log for appending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0000FF"/>
                </a:solidFill>
              </a:rPr>
              <a:t>Coalesce all data and metadata writes into a log</a:t>
            </a:r>
          </a:p>
          <a:p>
            <a:pPr lvl="1"/>
            <a:r>
              <a:rPr lang="en-US" dirty="0" smtClean="0"/>
              <a:t>Single large record of all modifications</a:t>
            </a:r>
          </a:p>
          <a:p>
            <a:pPr lvl="1"/>
            <a:r>
              <a:rPr lang="en-US" dirty="0" smtClean="0"/>
              <a:t>Write out log to disk as a single large write operation </a:t>
            </a:r>
          </a:p>
          <a:p>
            <a:pPr lvl="1"/>
            <a:r>
              <a:rPr lang="en-US" dirty="0" smtClean="0"/>
              <a:t>Do not update data in place, just write a new version in the log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>
                <a:solidFill>
                  <a:srgbClr val="0000FF"/>
                </a:solidFill>
              </a:rPr>
              <a:t>Maintains good temporal locality on disk</a:t>
            </a:r>
          </a:p>
          <a:p>
            <a:pPr lvl="1"/>
            <a:r>
              <a:rPr lang="en-US" dirty="0" smtClean="0"/>
              <a:t>Good for writing</a:t>
            </a:r>
          </a:p>
          <a:p>
            <a:r>
              <a:rPr lang="en-US" dirty="0" smtClean="0">
                <a:solidFill>
                  <a:srgbClr val="0000FF"/>
                </a:solidFill>
              </a:rPr>
              <a:t>Trades off on logical locality</a:t>
            </a:r>
          </a:p>
          <a:p>
            <a:pPr lvl="1"/>
            <a:r>
              <a:rPr lang="en-US" dirty="0" smtClean="0"/>
              <a:t>Bad for Reads</a:t>
            </a:r>
          </a:p>
          <a:p>
            <a:pPr lvl="1"/>
            <a:r>
              <a:rPr lang="en-US" dirty="0"/>
              <a:t>Reading data means parsing the log to find the latest </a:t>
            </a:r>
            <a:r>
              <a:rPr lang="en-US" dirty="0" smtClean="0"/>
              <a:t>version</a:t>
            </a:r>
          </a:p>
          <a:p>
            <a:pPr lvl="1"/>
            <a:r>
              <a:rPr lang="en-US" i="1" dirty="0" smtClean="0">
                <a:solidFill>
                  <a:srgbClr val="FF0000"/>
                </a:solidFill>
              </a:rPr>
              <a:t>But we can handle poor read performance via cache</a:t>
            </a:r>
          </a:p>
          <a:p>
            <a:pPr lvl="2"/>
            <a:r>
              <a:rPr lang="en-US" dirty="0" smtClean="0"/>
              <a:t>Hardware trends: Lots of available RAM</a:t>
            </a:r>
            <a:endParaRPr lang="en-US" dirty="0"/>
          </a:p>
          <a:p>
            <a:pPr lvl="2"/>
            <a:r>
              <a:rPr lang="en-US" dirty="0"/>
              <a:t>Once reconstructed from the log, data can be cached in </a:t>
            </a:r>
            <a:r>
              <a:rPr lang="en-US" dirty="0" smtClean="0"/>
              <a:t>memory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13084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5902</TotalTime>
  <Words>1170</Words>
  <Application>Microsoft Office PowerPoint</Application>
  <PresentationFormat>On-screen Show (4:3)</PresentationFormat>
  <Paragraphs>166</Paragraphs>
  <Slides>14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Filesystems 2</vt:lpstr>
      <vt:lpstr>Unix FS shortcomings</vt:lpstr>
      <vt:lpstr>Data/Inode placement</vt:lpstr>
      <vt:lpstr>BSD Fast File System (FFS)</vt:lpstr>
      <vt:lpstr>Disk Cylinders</vt:lpstr>
      <vt:lpstr>Cylinder Group</vt:lpstr>
      <vt:lpstr>FFS locality</vt:lpstr>
      <vt:lpstr>Log Structured/Journaling File Systems</vt:lpstr>
      <vt:lpstr>LFS basic idea</vt:lpstr>
      <vt:lpstr>LFS implementation</vt:lpstr>
      <vt:lpstr>Basic disk layout examples</vt:lpstr>
      <vt:lpstr>Locating data</vt:lpstr>
      <vt:lpstr>Checkpoint Region (CR)</vt:lpstr>
      <vt:lpstr>Garbage Collection</vt:lpstr>
    </vt:vector>
  </TitlesOfParts>
  <Company>University of Pittsburgh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Jack Lange</dc:creator>
  <cp:lastModifiedBy>Jack Lange</cp:lastModifiedBy>
  <cp:revision>119</cp:revision>
  <dcterms:created xsi:type="dcterms:W3CDTF">2012-09-15T17:00:50Z</dcterms:created>
  <dcterms:modified xsi:type="dcterms:W3CDTF">2017-12-04T19:51:18Z</dcterms:modified>
</cp:coreProperties>
</file>