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76" r:id="rId3"/>
    <p:sldId id="277" r:id="rId4"/>
    <p:sldId id="278" r:id="rId5"/>
    <p:sldId id="279" r:id="rId6"/>
    <p:sldId id="280" r:id="rId7"/>
    <p:sldId id="282" r:id="rId8"/>
    <p:sldId id="283" r:id="rId9"/>
    <p:sldId id="281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84" r:id="rId26"/>
    <p:sldId id="286" r:id="rId27"/>
    <p:sldId id="287" r:id="rId28"/>
    <p:sldId id="274" r:id="rId29"/>
    <p:sldId id="27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76"/>
            <p14:sldId id="277"/>
            <p14:sldId id="278"/>
            <p14:sldId id="279"/>
            <p14:sldId id="280"/>
            <p14:sldId id="282"/>
            <p14:sldId id="283"/>
            <p14:sldId id="281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84"/>
            <p14:sldId id="286"/>
            <p14:sldId id="287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309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Workloads provide design target of a system</a:t>
            </a:r>
          </a:p>
          <a:p>
            <a:r>
              <a:rPr lang="en-US" dirty="0" smtClean="0"/>
              <a:t>Common </a:t>
            </a:r>
            <a:r>
              <a:rPr lang="en-US" dirty="0"/>
              <a:t>f</a:t>
            </a:r>
            <a:r>
              <a:rPr lang="en-US" dirty="0" smtClean="0"/>
              <a:t>ile characteristics</a:t>
            </a:r>
          </a:p>
          <a:p>
            <a:pPr lvl="1"/>
            <a:r>
              <a:rPr lang="en-US" dirty="0" smtClean="0"/>
              <a:t>Most files are small (~8KB)</a:t>
            </a:r>
          </a:p>
          <a:p>
            <a:pPr lvl="1"/>
            <a:r>
              <a:rPr lang="en-US" dirty="0" smtClean="0"/>
              <a:t>Large files use most of disk space</a:t>
            </a:r>
          </a:p>
          <a:p>
            <a:pPr lvl="2"/>
            <a:r>
              <a:rPr lang="en-US" dirty="0" smtClean="0"/>
              <a:t>90% of data is used by 10% of files</a:t>
            </a:r>
          </a:p>
          <a:p>
            <a:r>
              <a:rPr lang="en-US" dirty="0" smtClean="0"/>
              <a:t>Access Patterns</a:t>
            </a:r>
          </a:p>
          <a:p>
            <a:pPr lvl="1"/>
            <a:r>
              <a:rPr lang="en-US" dirty="0" smtClean="0"/>
              <a:t>Sequential: Files read/written in order</a:t>
            </a:r>
          </a:p>
          <a:p>
            <a:pPr lvl="2"/>
            <a:r>
              <a:rPr lang="en-US" dirty="0" smtClean="0"/>
              <a:t>Most common</a:t>
            </a:r>
          </a:p>
          <a:p>
            <a:pPr lvl="1"/>
            <a:r>
              <a:rPr lang="en-US" dirty="0" smtClean="0"/>
              <a:t>Random: Access block without referencing predecessors</a:t>
            </a:r>
          </a:p>
          <a:p>
            <a:pPr lvl="1"/>
            <a:r>
              <a:rPr lang="en-US" dirty="0" smtClean="0"/>
              <a:t>Locality based: Files in same directory accessed together</a:t>
            </a:r>
          </a:p>
          <a:p>
            <a:pPr lvl="1"/>
            <a:r>
              <a:rPr lang="en-US" dirty="0" smtClean="0"/>
              <a:t>Relative access: Meta-data accessed first to find data</a:t>
            </a:r>
          </a:p>
        </p:txBody>
      </p:sp>
    </p:spTree>
    <p:extLst>
      <p:ext uri="{BB962C8B-B14F-4D97-AF65-F5344CB8AC3E}">
        <p14:creationId xmlns:p14="http://schemas.microsoft.com/office/powerpoint/2010/main" val="80027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Progression of approaches</a:t>
            </a:r>
          </a:p>
          <a:p>
            <a:pPr lvl="1"/>
            <a:r>
              <a:rPr lang="en-US" dirty="0" smtClean="0"/>
              <a:t>Contiguous</a:t>
            </a:r>
          </a:p>
          <a:p>
            <a:pPr lvl="1"/>
            <a:r>
              <a:rPr lang="en-US" dirty="0" smtClean="0"/>
              <a:t>Extent based</a:t>
            </a:r>
          </a:p>
          <a:p>
            <a:pPr lvl="1"/>
            <a:r>
              <a:rPr lang="en-US" dirty="0" smtClean="0"/>
              <a:t>Linked</a:t>
            </a:r>
          </a:p>
          <a:p>
            <a:pPr lvl="1"/>
            <a:r>
              <a:rPr lang="en-US" dirty="0" smtClean="0"/>
              <a:t>File-Allocation Tables</a:t>
            </a:r>
          </a:p>
          <a:p>
            <a:pPr lvl="1"/>
            <a:r>
              <a:rPr lang="en-US" dirty="0" smtClean="0"/>
              <a:t>Indexed</a:t>
            </a:r>
          </a:p>
          <a:p>
            <a:pPr lvl="1"/>
            <a:r>
              <a:rPr lang="en-US" dirty="0" smtClean="0"/>
              <a:t>Multi-level indexed</a:t>
            </a:r>
          </a:p>
          <a:p>
            <a:r>
              <a:rPr lang="en-US" dirty="0" smtClean="0"/>
              <a:t>Issues </a:t>
            </a:r>
          </a:p>
          <a:p>
            <a:pPr lvl="1"/>
            <a:r>
              <a:rPr lang="en-US" dirty="0" smtClean="0"/>
              <a:t>Amount of fragmentation (internal and external)</a:t>
            </a:r>
          </a:p>
          <a:p>
            <a:pPr lvl="1"/>
            <a:r>
              <a:rPr lang="en-US" dirty="0" smtClean="0"/>
              <a:t>Ability of file to grow over time</a:t>
            </a:r>
          </a:p>
          <a:p>
            <a:pPr lvl="1"/>
            <a:r>
              <a:rPr lang="en-US" dirty="0" smtClean="0"/>
              <a:t>Seek cost for sequential accesses</a:t>
            </a:r>
          </a:p>
          <a:p>
            <a:pPr lvl="1"/>
            <a:r>
              <a:rPr lang="en-US" dirty="0" smtClean="0"/>
              <a:t>Speed to find data blocks for random accesses</a:t>
            </a:r>
          </a:p>
          <a:p>
            <a:pPr lvl="1"/>
            <a:r>
              <a:rPr lang="en-US" dirty="0" smtClean="0"/>
              <a:t>Wasted space to track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50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Allocate each file to contiguous blocks on disk</a:t>
            </a:r>
          </a:p>
          <a:p>
            <a:pPr lvl="1"/>
            <a:r>
              <a:rPr lang="en-US" dirty="0" smtClean="0"/>
              <a:t>Meta-data includes first block and size of file</a:t>
            </a:r>
          </a:p>
          <a:p>
            <a:pPr lvl="1"/>
            <a:r>
              <a:rPr lang="en-US" dirty="0" smtClean="0"/>
              <a:t>OS allocates single chunk of free space</a:t>
            </a:r>
          </a:p>
          <a:p>
            <a:endParaRPr lang="en-US" dirty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Low overhead for meta-data</a:t>
            </a:r>
          </a:p>
          <a:p>
            <a:pPr lvl="1"/>
            <a:r>
              <a:rPr lang="en-US" dirty="0" smtClean="0"/>
              <a:t>Excellent sequential performance</a:t>
            </a:r>
          </a:p>
          <a:p>
            <a:pPr lvl="1"/>
            <a:r>
              <a:rPr lang="en-US" dirty="0" smtClean="0"/>
              <a:t>Simple to calculate random addresses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Horrible external fragmentation (requires compaction)</a:t>
            </a:r>
          </a:p>
          <a:p>
            <a:pPr lvl="1"/>
            <a:r>
              <a:rPr lang="en-US" dirty="0" smtClean="0"/>
              <a:t>Usually must move entire file to resize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0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Based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3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Allocate multiple contiguous regions (extents)</a:t>
            </a:r>
          </a:p>
          <a:p>
            <a:pPr lvl="1"/>
            <a:r>
              <a:rPr lang="en-US" sz="2400" dirty="0" smtClean="0"/>
              <a:t>Meta-data: Small array of extents (first block + size)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57200" y="2725616"/>
            <a:ext cx="7473470" cy="504092"/>
            <a:chOff x="524607" y="3135924"/>
            <a:chExt cx="7473470" cy="504092"/>
          </a:xfrm>
        </p:grpSpPr>
        <p:sp>
          <p:nvSpPr>
            <p:cNvPr id="4" name="Rectangle 3"/>
            <p:cNvSpPr/>
            <p:nvPr/>
          </p:nvSpPr>
          <p:spPr>
            <a:xfrm>
              <a:off x="524607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022838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1069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19301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17532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15763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13997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012228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10459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08691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6922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05153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03384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001615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499846" y="3135924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  <p:sp>
        <p:nvSpPr>
          <p:cNvPr id="30" name="Content Placeholder 2"/>
          <p:cNvSpPr txBox="1">
            <a:spLocks/>
          </p:cNvSpPr>
          <p:nvPr/>
        </p:nvSpPr>
        <p:spPr>
          <a:xfrm>
            <a:off x="577367" y="3382109"/>
            <a:ext cx="8229600" cy="313592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Improves contiguous allocation</a:t>
            </a:r>
            <a:endParaRPr lang="en-US" dirty="0"/>
          </a:p>
          <a:p>
            <a:pPr lvl="1"/>
            <a:r>
              <a:rPr lang="en-US" dirty="0" smtClean="0"/>
              <a:t>File can grow over time</a:t>
            </a:r>
          </a:p>
          <a:p>
            <a:pPr lvl="1"/>
            <a:r>
              <a:rPr lang="en-US" dirty="0" smtClean="0"/>
              <a:t>External fragmentation reduced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Limited overhead for meta-data</a:t>
            </a:r>
          </a:p>
          <a:p>
            <a:pPr lvl="1"/>
            <a:r>
              <a:rPr lang="en-US" dirty="0" smtClean="0"/>
              <a:t>Good performance with sequential accesses</a:t>
            </a:r>
          </a:p>
          <a:p>
            <a:pPr lvl="1"/>
            <a:r>
              <a:rPr lang="en-US" dirty="0" smtClean="0"/>
              <a:t>Simple to calculate random addresses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External fragmentation can still be a problem</a:t>
            </a:r>
          </a:p>
          <a:p>
            <a:pPr lvl="1"/>
            <a:r>
              <a:rPr lang="en-US" dirty="0" smtClean="0"/>
              <a:t>Extents can be exhausted (fixed size array in meta-data)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561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0232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Allocate linked-list of fixed size blocks</a:t>
            </a:r>
          </a:p>
          <a:p>
            <a:pPr lvl="1"/>
            <a:r>
              <a:rPr lang="en-US" dirty="0" smtClean="0"/>
              <a:t>Meta-data: location of file’s first block</a:t>
            </a:r>
          </a:p>
          <a:p>
            <a:pPr lvl="1"/>
            <a:r>
              <a:rPr lang="en-US" dirty="0" smtClean="0"/>
              <a:t>Each block stores pointer to next block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169971" y="3141297"/>
            <a:ext cx="8985756" cy="504092"/>
            <a:chOff x="169971" y="3264389"/>
            <a:chExt cx="8985756" cy="504092"/>
          </a:xfrm>
        </p:grpSpPr>
        <p:sp>
          <p:nvSpPr>
            <p:cNvPr id="5" name="Rectangle 4"/>
            <p:cNvSpPr/>
            <p:nvPr/>
          </p:nvSpPr>
          <p:spPr>
            <a:xfrm>
              <a:off x="169971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68202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66433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64665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62896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61127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59361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57592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55823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54055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52286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50517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48748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646979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45210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21" name="Curved Connector 20"/>
            <p:cNvCxnSpPr/>
            <p:nvPr/>
          </p:nvCxnSpPr>
          <p:spPr>
            <a:xfrm rot="5400000" flipH="1" flipV="1">
              <a:off x="668202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/>
            <p:nvPr/>
          </p:nvCxnSpPr>
          <p:spPr>
            <a:xfrm rot="5400000" flipH="1" flipV="1">
              <a:off x="1664665" y="3021623"/>
              <a:ext cx="12700" cy="498232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Curved Connector 24"/>
            <p:cNvCxnSpPr/>
            <p:nvPr/>
          </p:nvCxnSpPr>
          <p:spPr>
            <a:xfrm rot="5400000" flipH="1" flipV="1">
              <a:off x="2162896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5400000" flipH="1" flipV="1">
              <a:off x="1913780" y="2274277"/>
              <a:ext cx="12700" cy="1992925"/>
            </a:xfrm>
            <a:prstGeom prst="curvedConnector3">
              <a:avLst>
                <a:gd name="adj1" fmla="val 2907693"/>
              </a:avLst>
            </a:prstGeom>
            <a:ln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urved Connector 30"/>
            <p:cNvCxnSpPr/>
            <p:nvPr/>
          </p:nvCxnSpPr>
          <p:spPr>
            <a:xfrm rot="16200000" flipH="1">
              <a:off x="5403845" y="770786"/>
              <a:ext cx="12701" cy="4999907"/>
            </a:xfrm>
            <a:prstGeom prst="curvedConnector3">
              <a:avLst>
                <a:gd name="adj1" fmla="val -4199669"/>
              </a:avLst>
            </a:prstGeom>
            <a:ln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/>
            <p:nvPr/>
          </p:nvCxnSpPr>
          <p:spPr>
            <a:xfrm rot="5400000" flipH="1" flipV="1">
              <a:off x="8405206" y="2769334"/>
              <a:ext cx="6351" cy="996462"/>
            </a:xfrm>
            <a:prstGeom prst="curvedConnector3">
              <a:avLst>
                <a:gd name="adj1" fmla="val 3699433"/>
              </a:avLst>
            </a:prstGeom>
            <a:ln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urved Connector 38"/>
            <p:cNvCxnSpPr/>
            <p:nvPr/>
          </p:nvCxnSpPr>
          <p:spPr>
            <a:xfrm rot="5400000" flipH="1" flipV="1">
              <a:off x="3657592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Curved Connector 41"/>
            <p:cNvCxnSpPr/>
            <p:nvPr/>
          </p:nvCxnSpPr>
          <p:spPr>
            <a:xfrm rot="5400000" flipH="1" flipV="1">
              <a:off x="4155823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/>
            <p:nvPr/>
          </p:nvCxnSpPr>
          <p:spPr>
            <a:xfrm rot="5400000" flipH="1" flipV="1">
              <a:off x="4654055" y="3021623"/>
              <a:ext cx="12700" cy="498232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8" name="Curved Connector 47"/>
            <p:cNvCxnSpPr/>
            <p:nvPr/>
          </p:nvCxnSpPr>
          <p:spPr>
            <a:xfrm rot="5400000" flipH="1" flipV="1">
              <a:off x="5650517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/>
            <p:nvPr/>
          </p:nvCxnSpPr>
          <p:spPr>
            <a:xfrm rot="5400000" flipH="1" flipV="1">
              <a:off x="6148748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7661034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8159265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657496" y="3264389"/>
              <a:ext cx="498231" cy="5040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73" name="Curved Connector 72"/>
            <p:cNvCxnSpPr/>
            <p:nvPr/>
          </p:nvCxnSpPr>
          <p:spPr>
            <a:xfrm rot="5400000" flipH="1" flipV="1">
              <a:off x="5899633" y="2274277"/>
              <a:ext cx="12700" cy="1992924"/>
            </a:xfrm>
            <a:prstGeom prst="curvedConnector3">
              <a:avLst>
                <a:gd name="adj1" fmla="val 2815386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5400000" flipH="1" flipV="1">
              <a:off x="7145210" y="3021624"/>
              <a:ext cx="12700" cy="498231"/>
            </a:xfrm>
            <a:prstGeom prst="curvedConnector3">
              <a:avLst>
                <a:gd name="adj1" fmla="val 1800000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Curved Connector 79"/>
            <p:cNvCxnSpPr/>
            <p:nvPr/>
          </p:nvCxnSpPr>
          <p:spPr>
            <a:xfrm rot="5400000" flipH="1" flipV="1">
              <a:off x="7901353" y="2763712"/>
              <a:ext cx="12700" cy="1014055"/>
            </a:xfrm>
            <a:prstGeom prst="curvedConnector3">
              <a:avLst>
                <a:gd name="adj1" fmla="val 3092307"/>
              </a:avLst>
            </a:prstGeom>
            <a:ln>
              <a:tailEnd type="triangle" w="lg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0" name="Content Placeholder 2"/>
          <p:cNvSpPr txBox="1">
            <a:spLocks/>
          </p:cNvSpPr>
          <p:nvPr/>
        </p:nvSpPr>
        <p:spPr>
          <a:xfrm>
            <a:off x="545605" y="3874478"/>
            <a:ext cx="8229600" cy="2807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External fragmentation</a:t>
            </a:r>
          </a:p>
          <a:p>
            <a:pPr lvl="1"/>
            <a:r>
              <a:rPr lang="en-US" dirty="0" smtClean="0"/>
              <a:t>File size can be very dynamic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Random access takes a long time</a:t>
            </a:r>
          </a:p>
          <a:p>
            <a:pPr lvl="1"/>
            <a:r>
              <a:rPr lang="en-US" dirty="0" smtClean="0"/>
              <a:t>Sequential accesses can be slow</a:t>
            </a:r>
          </a:p>
          <a:p>
            <a:pPr lvl="2"/>
            <a:r>
              <a:rPr lang="en-US" dirty="0" smtClean="0"/>
              <a:t>Can try to allocate contiguously to avoid this</a:t>
            </a:r>
          </a:p>
          <a:p>
            <a:pPr lvl="1"/>
            <a:r>
              <a:rPr lang="en-US" dirty="0" smtClean="0"/>
              <a:t>Very sensitive to corruption</a:t>
            </a:r>
          </a:p>
        </p:txBody>
      </p:sp>
    </p:spTree>
    <p:extLst>
      <p:ext uri="{BB962C8B-B14F-4D97-AF65-F5344CB8AC3E}">
        <p14:creationId xmlns:p14="http://schemas.microsoft.com/office/powerpoint/2010/main" val="928041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Allocation Table (FAT)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Variation of Linked Allocation</a:t>
            </a:r>
          </a:p>
          <a:p>
            <a:pPr lvl="1"/>
            <a:r>
              <a:rPr lang="en-US" dirty="0" smtClean="0"/>
              <a:t>Linked list information stored in FAT table (on disk)</a:t>
            </a:r>
          </a:p>
          <a:p>
            <a:pPr lvl="1"/>
            <a:r>
              <a:rPr lang="en-US" dirty="0" smtClean="0"/>
              <a:t>Meta-data: Location of first block of file</a:t>
            </a:r>
          </a:p>
          <a:p>
            <a:endParaRPr lang="en-US" dirty="0"/>
          </a:p>
          <a:p>
            <a:r>
              <a:rPr lang="en-US" dirty="0" smtClean="0"/>
              <a:t>Comparison to Linked Allocation</a:t>
            </a:r>
          </a:p>
          <a:p>
            <a:pPr lvl="1"/>
            <a:r>
              <a:rPr lang="en-US" dirty="0" smtClean="0"/>
              <a:t>Same basic advantages and disadvantages</a:t>
            </a:r>
          </a:p>
          <a:p>
            <a:pPr lvl="1"/>
            <a:r>
              <a:rPr lang="en-US" dirty="0" smtClean="0"/>
              <a:t>Additional disadvantage: </a:t>
            </a:r>
          </a:p>
          <a:p>
            <a:pPr lvl="2"/>
            <a:r>
              <a:rPr lang="en-US" dirty="0" smtClean="0"/>
              <a:t>Two disk reads for 1 data block</a:t>
            </a:r>
          </a:p>
          <a:p>
            <a:pPr lvl="1"/>
            <a:r>
              <a:rPr lang="en-US" dirty="0" smtClean="0"/>
              <a:t>Optimization: Cache FAT table in memory</a:t>
            </a:r>
          </a:p>
        </p:txBody>
      </p:sp>
    </p:spTree>
    <p:extLst>
      <p:ext uri="{BB962C8B-B14F-4D97-AF65-F5344CB8AC3E}">
        <p14:creationId xmlns:p14="http://schemas.microsoft.com/office/powerpoint/2010/main" val="18457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808094" y="4351632"/>
            <a:ext cx="1262293" cy="9704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8094" y="5580435"/>
            <a:ext cx="1262293" cy="9704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227284" y="5580434"/>
            <a:ext cx="1661737" cy="970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227284" y="4351631"/>
            <a:ext cx="1661737" cy="970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File-Allocation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1614954"/>
            <a:ext cx="955276" cy="2752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12477" y="1614955"/>
            <a:ext cx="1590519" cy="27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02996" y="1614956"/>
            <a:ext cx="1246301" cy="275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Block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6258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Directory Entry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8094" y="1890242"/>
            <a:ext cx="1262293" cy="9704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8094" y="3122829"/>
            <a:ext cx="1262293" cy="9704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8094" y="2864497"/>
            <a:ext cx="1262293" cy="258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632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094" y="4093300"/>
            <a:ext cx="1262293" cy="258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08094" y="5322103"/>
            <a:ext cx="1262293" cy="258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317</a:t>
            </a:r>
            <a:endParaRPr lang="en-US" dirty="0"/>
          </a:p>
        </p:txBody>
      </p:sp>
      <p:cxnSp>
        <p:nvCxnSpPr>
          <p:cNvPr id="17" name="Elbow Connector 16"/>
          <p:cNvCxnSpPr>
            <a:stCxn id="6" idx="2"/>
            <a:endCxn id="11" idx="1"/>
          </p:cNvCxnSpPr>
          <p:nvPr/>
        </p:nvCxnSpPr>
        <p:spPr>
          <a:xfrm rot="16200000" flipH="1">
            <a:off x="3665411" y="1850979"/>
            <a:ext cx="1103419" cy="1181947"/>
          </a:xfrm>
          <a:prstGeom prst="bentConnector2">
            <a:avLst/>
          </a:prstGeom>
          <a:ln w="34925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1" idx="3"/>
            <a:endCxn id="14" idx="3"/>
          </p:cNvCxnSpPr>
          <p:nvPr/>
        </p:nvCxnSpPr>
        <p:spPr>
          <a:xfrm>
            <a:off x="6070387" y="2993663"/>
            <a:ext cx="12700" cy="2457606"/>
          </a:xfrm>
          <a:prstGeom prst="bentConnector3">
            <a:avLst>
              <a:gd name="adj1" fmla="val 1800000"/>
            </a:avLst>
          </a:prstGeom>
          <a:ln w="34925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4" idx="1"/>
            <a:endCxn id="12" idx="1"/>
          </p:cNvCxnSpPr>
          <p:nvPr/>
        </p:nvCxnSpPr>
        <p:spPr>
          <a:xfrm rot="10800000">
            <a:off x="4808094" y="4222467"/>
            <a:ext cx="12700" cy="1228803"/>
          </a:xfrm>
          <a:prstGeom prst="bentConnector3">
            <a:avLst>
              <a:gd name="adj1" fmla="val 1800000"/>
            </a:avLst>
          </a:prstGeom>
          <a:ln w="34925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61238" y="1262580"/>
            <a:ext cx="1556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Allocation 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1" y="3122829"/>
            <a:ext cx="955276" cy="2752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412477" y="3122830"/>
            <a:ext cx="1590519" cy="27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002996" y="3122831"/>
            <a:ext cx="1246301" cy="275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Block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2"/>
            <a:endCxn id="20" idx="0"/>
          </p:cNvCxnSpPr>
          <p:nvPr/>
        </p:nvCxnSpPr>
        <p:spPr>
          <a:xfrm>
            <a:off x="2207737" y="1890244"/>
            <a:ext cx="0" cy="123258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57201" y="3401263"/>
            <a:ext cx="955276" cy="2752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412477" y="3401264"/>
            <a:ext cx="1590519" cy="27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002996" y="3401265"/>
            <a:ext cx="1246301" cy="275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Block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57201" y="3684235"/>
            <a:ext cx="955276" cy="2752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412477" y="3684236"/>
            <a:ext cx="1590519" cy="27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002996" y="3684237"/>
            <a:ext cx="1246301" cy="275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Block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227284" y="1890241"/>
            <a:ext cx="1661737" cy="970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227284" y="3122828"/>
            <a:ext cx="1661737" cy="970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227284" y="2864496"/>
            <a:ext cx="1661737" cy="258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23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227284" y="4093299"/>
            <a:ext cx="1661737" cy="258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317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227284" y="5322102"/>
            <a:ext cx="1661737" cy="258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632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428332" y="1515346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blocks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57201" y="1890352"/>
            <a:ext cx="955276" cy="2752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Foo.txt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412477" y="1890353"/>
            <a:ext cx="1590519" cy="27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Meta-Data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002996" y="1890354"/>
            <a:ext cx="1246301" cy="275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5" idx="3"/>
            <a:endCxn id="36" idx="1"/>
          </p:cNvCxnSpPr>
          <p:nvPr/>
        </p:nvCxnSpPr>
        <p:spPr>
          <a:xfrm>
            <a:off x="4249297" y="2027998"/>
            <a:ext cx="2977987" cy="965664"/>
          </a:xfrm>
          <a:prstGeom prst="straightConnector1">
            <a:avLst/>
          </a:prstGeom>
          <a:ln w="34925">
            <a:solidFill>
              <a:schemeClr val="accent6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4" idx="3"/>
            <a:endCxn id="37" idx="1"/>
          </p:cNvCxnSpPr>
          <p:nvPr/>
        </p:nvCxnSpPr>
        <p:spPr>
          <a:xfrm flipV="1">
            <a:off x="6070387" y="4222465"/>
            <a:ext cx="1156897" cy="1228804"/>
          </a:xfrm>
          <a:prstGeom prst="straightConnector1">
            <a:avLst/>
          </a:prstGeom>
          <a:ln w="34925">
            <a:solidFill>
              <a:schemeClr val="accent6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1" idx="3"/>
            <a:endCxn id="39" idx="1"/>
          </p:cNvCxnSpPr>
          <p:nvPr/>
        </p:nvCxnSpPr>
        <p:spPr>
          <a:xfrm>
            <a:off x="6070387" y="2993663"/>
            <a:ext cx="1156897" cy="2457605"/>
          </a:xfrm>
          <a:prstGeom prst="straightConnector1">
            <a:avLst/>
          </a:prstGeom>
          <a:ln w="34925">
            <a:solidFill>
              <a:schemeClr val="accent6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Indexed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Allocate fixed-size blocks for each file</a:t>
            </a:r>
          </a:p>
          <a:p>
            <a:pPr lvl="1"/>
            <a:r>
              <a:rPr lang="en-US" dirty="0" smtClean="0"/>
              <a:t>Meta-data: Fixed size array of block pointers</a:t>
            </a:r>
          </a:p>
          <a:p>
            <a:pPr lvl="2"/>
            <a:r>
              <a:rPr lang="en-US" dirty="0" smtClean="0"/>
              <a:t>Array allocated at file creation time</a:t>
            </a:r>
          </a:p>
          <a:p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external fragmentation</a:t>
            </a:r>
          </a:p>
          <a:p>
            <a:pPr lvl="1"/>
            <a:r>
              <a:rPr lang="en-US" dirty="0" smtClean="0"/>
              <a:t>Files can be easily grown, with no limit</a:t>
            </a:r>
          </a:p>
          <a:p>
            <a:pPr lvl="1"/>
            <a:r>
              <a:rPr lang="en-US" dirty="0" smtClean="0"/>
              <a:t>Supports random access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Large overhead for meta-data</a:t>
            </a:r>
          </a:p>
          <a:p>
            <a:pPr lvl="2"/>
            <a:r>
              <a:rPr lang="en-US" dirty="0" smtClean="0"/>
              <a:t>Unneeded pointers are still 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99" y="1775955"/>
            <a:ext cx="5090793" cy="37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Index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48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Variation of Indexed Allocation</a:t>
            </a:r>
          </a:p>
          <a:p>
            <a:pPr lvl="1"/>
            <a:r>
              <a:rPr lang="en-US" dirty="0" smtClean="0"/>
              <a:t>Dynamically allocate hierarchy of pointers to blocks as needed</a:t>
            </a:r>
          </a:p>
          <a:p>
            <a:pPr lvl="1"/>
            <a:r>
              <a:rPr lang="en-US" dirty="0" smtClean="0"/>
              <a:t>Meta-data: Small number of pointers allocated statically</a:t>
            </a:r>
          </a:p>
          <a:p>
            <a:pPr lvl="2"/>
            <a:r>
              <a:rPr lang="en-US" dirty="0" smtClean="0"/>
              <a:t>Allocate blocks of pointers as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879231" y="3741615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9231" y="3956538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9231" y="4177324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9231" y="4392247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9231" y="4603262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9231" y="4818185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79231" y="5038971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44631" y="3991708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44631" y="4206631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44631" y="4427417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44631" y="4642340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44631" y="4853355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44631" y="5068278"/>
            <a:ext cx="1191846" cy="214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64154" y="3448539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15846" y="3718171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V="1">
            <a:off x="2354385" y="4062047"/>
            <a:ext cx="302846" cy="2833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35385" y="4359032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4" idx="3"/>
            <a:endCxn id="19" idx="1"/>
          </p:cNvCxnSpPr>
          <p:nvPr/>
        </p:nvCxnSpPr>
        <p:spPr>
          <a:xfrm flipV="1">
            <a:off x="2071077" y="3595077"/>
            <a:ext cx="293077" cy="25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3"/>
            <a:endCxn id="20" idx="1"/>
          </p:cNvCxnSpPr>
          <p:nvPr/>
        </p:nvCxnSpPr>
        <p:spPr>
          <a:xfrm flipV="1">
            <a:off x="2071077" y="3864709"/>
            <a:ext cx="644769" cy="199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3"/>
            <a:endCxn id="21" idx="1"/>
          </p:cNvCxnSpPr>
          <p:nvPr/>
        </p:nvCxnSpPr>
        <p:spPr>
          <a:xfrm flipV="1">
            <a:off x="2071077" y="4203701"/>
            <a:ext cx="283308" cy="810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3"/>
            <a:endCxn id="22" idx="1"/>
          </p:cNvCxnSpPr>
          <p:nvPr/>
        </p:nvCxnSpPr>
        <p:spPr>
          <a:xfrm>
            <a:off x="2071077" y="4499709"/>
            <a:ext cx="664308" cy="5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176627" y="3655463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28319" y="3925095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flipV="1">
            <a:off x="5166858" y="4268971"/>
            <a:ext cx="302846" cy="2833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547858" y="4565956"/>
            <a:ext cx="302846" cy="293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12" idx="3"/>
            <a:endCxn id="35" idx="1"/>
          </p:cNvCxnSpPr>
          <p:nvPr/>
        </p:nvCxnSpPr>
        <p:spPr>
          <a:xfrm flipV="1">
            <a:off x="4636477" y="3802001"/>
            <a:ext cx="540150" cy="297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3"/>
            <a:endCxn id="36" idx="1"/>
          </p:cNvCxnSpPr>
          <p:nvPr/>
        </p:nvCxnSpPr>
        <p:spPr>
          <a:xfrm flipV="1">
            <a:off x="4636477" y="4071633"/>
            <a:ext cx="891842" cy="2424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3"/>
            <a:endCxn id="37" idx="1"/>
          </p:cNvCxnSpPr>
          <p:nvPr/>
        </p:nvCxnSpPr>
        <p:spPr>
          <a:xfrm flipV="1">
            <a:off x="4636477" y="4410625"/>
            <a:ext cx="530381" cy="124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  <a:endCxn id="38" idx="1"/>
          </p:cNvCxnSpPr>
          <p:nvPr/>
        </p:nvCxnSpPr>
        <p:spPr>
          <a:xfrm flipV="1">
            <a:off x="4636477" y="4712494"/>
            <a:ext cx="911381" cy="373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8" idx="3"/>
            <a:endCxn id="12" idx="1"/>
          </p:cNvCxnSpPr>
          <p:nvPr/>
        </p:nvCxnSpPr>
        <p:spPr>
          <a:xfrm flipV="1">
            <a:off x="2071077" y="4099170"/>
            <a:ext cx="1373554" cy="611554"/>
          </a:xfrm>
          <a:prstGeom prst="bentConnector3">
            <a:avLst>
              <a:gd name="adj1" fmla="val 8349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 txBox="1">
            <a:spLocks/>
          </p:cNvSpPr>
          <p:nvPr/>
        </p:nvSpPr>
        <p:spPr>
          <a:xfrm>
            <a:off x="457200" y="5392866"/>
            <a:ext cx="8229600" cy="1317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Comparison to Indexed Allocation</a:t>
            </a:r>
          </a:p>
          <a:p>
            <a:pPr lvl="1"/>
            <a:r>
              <a:rPr lang="en-US" dirty="0" smtClean="0"/>
              <a:t>Advantage: Less wasted space</a:t>
            </a:r>
          </a:p>
          <a:p>
            <a:pPr lvl="1"/>
            <a:r>
              <a:rPr lang="en-US" dirty="0" smtClean="0"/>
              <a:t>Disadvantage: Random reads require multiple disk reads</a:t>
            </a:r>
          </a:p>
        </p:txBody>
      </p:sp>
    </p:spTree>
    <p:extLst>
      <p:ext uri="{BB962C8B-B14F-4D97-AF65-F5344CB8AC3E}">
        <p14:creationId xmlns:p14="http://schemas.microsoft.com/office/powerpoint/2010/main" val="328251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 general file systems are simple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Abstraction for secondary storage</a:t>
            </a:r>
          </a:p>
          <a:p>
            <a:pPr lvl="2"/>
            <a:r>
              <a:rPr lang="en-US" dirty="0" smtClean="0"/>
              <a:t>Files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Logical organization of files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irectories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Sharing of data between users/processes</a:t>
            </a:r>
          </a:p>
          <a:p>
            <a:pPr lvl="2"/>
            <a:r>
              <a:rPr lang="en-US" dirty="0" smtClean="0"/>
              <a:t>Permissions/ACLs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do you remember which blocks are free</a:t>
            </a:r>
          </a:p>
          <a:p>
            <a:pPr lvl="1"/>
            <a:r>
              <a:rPr lang="en-US" dirty="0" smtClean="0"/>
              <a:t>Operations: Free block, allocate block</a:t>
            </a:r>
          </a:p>
          <a:p>
            <a:r>
              <a:rPr lang="en-US" dirty="0" smtClean="0"/>
              <a:t>Free List: Linked list of free blocks</a:t>
            </a:r>
          </a:p>
          <a:p>
            <a:pPr lvl="1"/>
            <a:r>
              <a:rPr lang="en-US" dirty="0" smtClean="0"/>
              <a:t>Advantages: Simple, constant time operations</a:t>
            </a:r>
          </a:p>
          <a:p>
            <a:pPr lvl="1"/>
            <a:r>
              <a:rPr lang="en-US" dirty="0" smtClean="0"/>
              <a:t>Disadvantage: Quickly loses locality</a:t>
            </a:r>
          </a:p>
          <a:p>
            <a:r>
              <a:rPr lang="en-US" dirty="0" smtClean="0"/>
              <a:t>Bitmap: Bitmap of all blocks indicating which are free</a:t>
            </a:r>
          </a:p>
          <a:p>
            <a:pPr lvl="1"/>
            <a:r>
              <a:rPr lang="en-US" dirty="0" smtClean="0"/>
              <a:t>Advantages: Can find sequence of consecutive blocks</a:t>
            </a:r>
          </a:p>
          <a:p>
            <a:pPr lvl="1"/>
            <a:r>
              <a:rPr lang="en-US" dirty="0" smtClean="0"/>
              <a:t>Disadvantage: Space overhead</a:t>
            </a:r>
          </a:p>
        </p:txBody>
      </p:sp>
    </p:spTree>
    <p:extLst>
      <p:ext uri="{BB962C8B-B14F-4D97-AF65-F5344CB8AC3E}">
        <p14:creationId xmlns:p14="http://schemas.microsoft.com/office/powerpoint/2010/main" val="3403818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</a:t>
            </a:r>
            <a:r>
              <a:rPr lang="en-US" dirty="0"/>
              <a:t>S</a:t>
            </a:r>
            <a:r>
              <a:rPr lang="en-US" dirty="0" smtClean="0"/>
              <a:t>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as part of original UNIX system</a:t>
            </a:r>
          </a:p>
          <a:p>
            <a:pPr lvl="1"/>
            <a:r>
              <a:rPr lang="en-US" dirty="0" smtClean="0"/>
              <a:t>Ritchie and Thompson, Bell Labs, 1969</a:t>
            </a:r>
          </a:p>
          <a:p>
            <a:r>
              <a:rPr lang="en-US" dirty="0" smtClean="0"/>
              <a:t>Designed for workgroup scenario	</a:t>
            </a:r>
          </a:p>
          <a:p>
            <a:pPr lvl="1"/>
            <a:r>
              <a:rPr lang="en-US" dirty="0" smtClean="0"/>
              <a:t>Multiple users sharing a single system</a:t>
            </a:r>
          </a:p>
          <a:p>
            <a:r>
              <a:rPr lang="en-US" dirty="0" smtClean="0"/>
              <a:t>Still forms the basis of all UNIX based file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18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parts of a UNIX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Boot Block</a:t>
            </a:r>
          </a:p>
          <a:p>
            <a:pPr lvl="1"/>
            <a:r>
              <a:rPr lang="en-US" dirty="0" smtClean="0"/>
              <a:t>Contains boot loader</a:t>
            </a:r>
          </a:p>
          <a:p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The file systems “header”</a:t>
            </a:r>
          </a:p>
          <a:p>
            <a:pPr lvl="1"/>
            <a:r>
              <a:rPr lang="en-US" dirty="0" smtClean="0"/>
              <a:t>Specifies location of file system data structures</a:t>
            </a:r>
          </a:p>
          <a:p>
            <a:r>
              <a:rPr lang="en-US" dirty="0" err="1" smtClean="0"/>
              <a:t>inode</a:t>
            </a:r>
            <a:r>
              <a:rPr lang="en-US" dirty="0" smtClean="0"/>
              <a:t> area</a:t>
            </a:r>
          </a:p>
          <a:p>
            <a:pPr lvl="1"/>
            <a:r>
              <a:rPr lang="en-US" dirty="0" smtClean="0"/>
              <a:t>Contains descriptors (</a:t>
            </a:r>
            <a:r>
              <a:rPr lang="en-US" dirty="0" err="1" smtClean="0"/>
              <a:t>inodes</a:t>
            </a:r>
            <a:r>
              <a:rPr lang="en-US" dirty="0" smtClean="0"/>
              <a:t>) for each file on the disk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inodes</a:t>
            </a:r>
            <a:r>
              <a:rPr lang="en-US" dirty="0" smtClean="0"/>
              <a:t> are the same size</a:t>
            </a:r>
          </a:p>
          <a:p>
            <a:pPr lvl="1"/>
            <a:r>
              <a:rPr lang="en-US" dirty="0" smtClean="0"/>
              <a:t>Head of the </a:t>
            </a:r>
            <a:r>
              <a:rPr lang="en-US" dirty="0" err="1" smtClean="0"/>
              <a:t>inode</a:t>
            </a:r>
            <a:r>
              <a:rPr lang="en-US" dirty="0" smtClean="0"/>
              <a:t> free list is stored in superblock</a:t>
            </a:r>
          </a:p>
          <a:p>
            <a:r>
              <a:rPr lang="en-US" dirty="0" smtClean="0"/>
              <a:t>File contents area</a:t>
            </a:r>
          </a:p>
          <a:p>
            <a:pPr lvl="1"/>
            <a:r>
              <a:rPr lang="en-US" dirty="0" smtClean="0"/>
              <a:t>Fixed size blocks containing data</a:t>
            </a:r>
          </a:p>
          <a:p>
            <a:pPr lvl="1"/>
            <a:r>
              <a:rPr lang="en-US" dirty="0" smtClean="0"/>
              <a:t>Head of </a:t>
            </a:r>
            <a:r>
              <a:rPr lang="en-US" dirty="0" err="1" smtClean="0"/>
              <a:t>freelist</a:t>
            </a:r>
            <a:r>
              <a:rPr lang="en-US" dirty="0" smtClean="0"/>
              <a:t> stored in superblock</a:t>
            </a:r>
          </a:p>
          <a:p>
            <a:r>
              <a:rPr lang="en-US" dirty="0" smtClean="0"/>
              <a:t>Swap area</a:t>
            </a:r>
          </a:p>
          <a:p>
            <a:pPr lvl="1"/>
            <a:r>
              <a:rPr lang="en-US" dirty="0" smtClean="0"/>
              <a:t>Part of disk given to virtual memory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71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 boot block you can boot a machine</a:t>
            </a:r>
          </a:p>
          <a:p>
            <a:pPr lvl="1"/>
            <a:r>
              <a:rPr lang="en-US" dirty="0" smtClean="0"/>
              <a:t>Stores code for </a:t>
            </a:r>
            <a:r>
              <a:rPr lang="en-US" dirty="0"/>
              <a:t>boot </a:t>
            </a:r>
            <a:r>
              <a:rPr lang="en-US" dirty="0" smtClean="0"/>
              <a:t>loader</a:t>
            </a:r>
          </a:p>
          <a:p>
            <a:r>
              <a:rPr lang="en-US" dirty="0" smtClean="0"/>
              <a:t>With a superblock you can access a file system</a:t>
            </a:r>
          </a:p>
          <a:p>
            <a:pPr lvl="1"/>
            <a:r>
              <a:rPr lang="en-US" dirty="0"/>
              <a:t>Superblock always kept at a fixed location</a:t>
            </a:r>
          </a:p>
          <a:p>
            <a:pPr lvl="1"/>
            <a:r>
              <a:rPr lang="en-US" dirty="0" smtClean="0"/>
              <a:t>Specifies where you can find FS state information</a:t>
            </a:r>
          </a:p>
          <a:p>
            <a:pPr lvl="2"/>
            <a:r>
              <a:rPr lang="en-US" dirty="0" smtClean="0"/>
              <a:t>By convention root directory (‘/’) is stored in second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1"/>
            <a:r>
              <a:rPr lang="en-US" dirty="0" smtClean="0"/>
              <a:t>Most current boot loaders read superblock to find kernel image</a:t>
            </a:r>
          </a:p>
        </p:txBody>
      </p:sp>
    </p:spTree>
    <p:extLst>
      <p:ext uri="{BB962C8B-B14F-4D97-AF65-F5344CB8AC3E}">
        <p14:creationId xmlns:p14="http://schemas.microsoft.com/office/powerpoint/2010/main" val="532994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Inode</a:t>
            </a:r>
            <a:r>
              <a:rPr lang="en-US" dirty="0" smtClean="0"/>
              <a:t>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User and group IDs</a:t>
            </a:r>
          </a:p>
          <a:p>
            <a:r>
              <a:rPr lang="en-US" dirty="0" smtClean="0"/>
              <a:t>Protection bits</a:t>
            </a:r>
          </a:p>
          <a:p>
            <a:r>
              <a:rPr lang="en-US" dirty="0" smtClean="0"/>
              <a:t>Access times</a:t>
            </a:r>
          </a:p>
          <a:p>
            <a:r>
              <a:rPr lang="en-US" dirty="0" smtClean="0"/>
              <a:t>File Type</a:t>
            </a:r>
          </a:p>
          <a:p>
            <a:pPr lvl="1"/>
            <a:r>
              <a:rPr lang="en-US" dirty="0" smtClean="0"/>
              <a:t>Directory, normal file, symbolic link,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Size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ength in bytes</a:t>
            </a:r>
          </a:p>
          <a:p>
            <a:r>
              <a:rPr lang="en-US" dirty="0" smtClean="0"/>
              <a:t>Block list</a:t>
            </a:r>
          </a:p>
          <a:p>
            <a:pPr lvl="1"/>
            <a:r>
              <a:rPr lang="en-US" dirty="0" smtClean="0"/>
              <a:t>Location of data blocks in file contents area</a:t>
            </a:r>
          </a:p>
          <a:p>
            <a:r>
              <a:rPr lang="en-US" dirty="0" smtClean="0"/>
              <a:t>Link Count</a:t>
            </a:r>
          </a:p>
          <a:p>
            <a:pPr lvl="1"/>
            <a:r>
              <a:rPr lang="en-US" dirty="0" smtClean="0"/>
              <a:t>Number of directories (hard links) referencing this </a:t>
            </a:r>
            <a:r>
              <a:rPr lang="en-US" dirty="0" err="1" smtClean="0"/>
              <a:t>inode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5758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Filesystem (</a:t>
            </a:r>
            <a:r>
              <a:rPr lang="en-US" dirty="0" err="1" smtClean="0"/>
              <a:t>Inodes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82" y="1267866"/>
            <a:ext cx="4242867" cy="33149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Metadata</a:t>
            </a:r>
          </a:p>
          <a:p>
            <a:pPr lvl="1"/>
            <a:r>
              <a:rPr lang="en-US" dirty="0" smtClean="0"/>
              <a:t>Ownership, permissions</a:t>
            </a:r>
          </a:p>
          <a:p>
            <a:pPr lvl="1"/>
            <a:r>
              <a:rPr lang="en-US" dirty="0" smtClean="0"/>
              <a:t>Access/Modification times</a:t>
            </a:r>
          </a:p>
          <a:p>
            <a:pPr lvl="1"/>
            <a:r>
              <a:rPr lang="en-US" dirty="0" err="1" smtClean="0"/>
              <a:t>etc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Direct blocks:</a:t>
            </a:r>
          </a:p>
          <a:p>
            <a:pPr lvl="1"/>
            <a:r>
              <a:rPr lang="en-US" dirty="0" smtClean="0"/>
              <a:t>Array of consecutive data blocks</a:t>
            </a:r>
          </a:p>
          <a:p>
            <a:pPr lvl="1"/>
            <a:r>
              <a:rPr lang="en-US" dirty="0" smtClean="0"/>
              <a:t>Block size = 512 bytes</a:t>
            </a:r>
          </a:p>
          <a:p>
            <a:pPr lvl="1"/>
            <a:r>
              <a:rPr lang="en-US" dirty="0" err="1" smtClean="0"/>
              <a:t>Inlined</a:t>
            </a:r>
            <a:r>
              <a:rPr lang="en-US" dirty="0" smtClean="0"/>
              <a:t> in the </a:t>
            </a:r>
            <a:r>
              <a:rPr lang="en-US" dirty="0" err="1" smtClean="0"/>
              <a:t>inode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650" y="1567542"/>
            <a:ext cx="4491637" cy="336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4803245"/>
            <a:ext cx="8287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FF0000"/>
                </a:solidFill>
              </a:rPr>
              <a:t>Indirect blocks: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i</a:t>
            </a:r>
            <a:r>
              <a:rPr lang="en-US" dirty="0"/>
              <a:t>-node only holds a small number of data block pointers (direct pointers)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 larger files, </a:t>
            </a:r>
            <a:r>
              <a:rPr lang="en-US" dirty="0" err="1"/>
              <a:t>i</a:t>
            </a:r>
            <a:r>
              <a:rPr lang="en-US" dirty="0"/>
              <a:t>-node points to an indirect block containing 1024 4-byte entries in a 4K block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Each indirect block entry points to a data block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Can have multiple levels of indirect blocks for even larger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9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is a flat file of fixed size entries</a:t>
            </a:r>
          </a:p>
          <a:p>
            <a:r>
              <a:rPr lang="en-US" dirty="0" smtClean="0"/>
              <a:t>Each entry consists of an </a:t>
            </a:r>
            <a:r>
              <a:rPr lang="en-US" dirty="0" err="1" smtClean="0"/>
              <a:t>inode</a:t>
            </a:r>
            <a:r>
              <a:rPr lang="en-US" dirty="0" smtClean="0"/>
              <a:t> number and file name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041990"/>
              </p:ext>
            </p:extLst>
          </p:nvPr>
        </p:nvGraphicFramePr>
        <p:xfrm>
          <a:off x="2326432" y="3586498"/>
          <a:ext cx="3548746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74373"/>
                <a:gridCol w="17743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Inode</a:t>
                      </a:r>
                      <a:r>
                        <a:rPr lang="en-US" dirty="0" smtClean="0"/>
                        <a:t>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My_file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Dir_3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536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err="1" smtClean="0"/>
              <a:t>Inodes</a:t>
            </a:r>
            <a:r>
              <a:rPr lang="en-US" dirty="0" smtClean="0"/>
              <a:t> and Path </a:t>
            </a:r>
            <a:r>
              <a:rPr lang="en-US" dirty="0"/>
              <a:t>S</a:t>
            </a:r>
            <a:r>
              <a:rPr lang="en-US" dirty="0" smtClean="0"/>
              <a:t>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Unix </a:t>
            </a:r>
            <a:r>
              <a:rPr lang="en-US" dirty="0" err="1" smtClean="0"/>
              <a:t>Inodes</a:t>
            </a:r>
            <a:r>
              <a:rPr lang="en-US" dirty="0" smtClean="0"/>
              <a:t> are not directories </a:t>
            </a:r>
          </a:p>
          <a:p>
            <a:pPr lvl="1"/>
            <a:r>
              <a:rPr lang="en-US" dirty="0" err="1" smtClean="0"/>
              <a:t>Inodes</a:t>
            </a:r>
            <a:r>
              <a:rPr lang="en-US" dirty="0" smtClean="0"/>
              <a:t> describe where on disk a file’s blocks are stored</a:t>
            </a:r>
          </a:p>
          <a:p>
            <a:pPr lvl="1"/>
            <a:r>
              <a:rPr lang="en-US" dirty="0" smtClean="0"/>
              <a:t>Directories are files</a:t>
            </a:r>
          </a:p>
          <a:p>
            <a:pPr lvl="2"/>
            <a:r>
              <a:rPr lang="en-US" dirty="0" err="1" smtClean="0"/>
              <a:t>Inodes</a:t>
            </a:r>
            <a:r>
              <a:rPr lang="en-US" dirty="0" smtClean="0"/>
              <a:t> describe where a directory’s blocks are stored</a:t>
            </a:r>
          </a:p>
          <a:p>
            <a:r>
              <a:rPr lang="en-US" dirty="0" smtClean="0"/>
              <a:t>Directory entries map file names to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/>
            <a:r>
              <a:rPr lang="en-US" dirty="0" smtClean="0"/>
              <a:t>To open “/foo”, use Master Block to find </a:t>
            </a:r>
            <a:r>
              <a:rPr lang="en-US" dirty="0" err="1" smtClean="0"/>
              <a:t>inode</a:t>
            </a:r>
            <a:r>
              <a:rPr lang="en-US" dirty="0" smtClean="0"/>
              <a:t> for “/”</a:t>
            </a:r>
          </a:p>
          <a:p>
            <a:pPr lvl="2"/>
            <a:r>
              <a:rPr lang="en-US" dirty="0" smtClean="0"/>
              <a:t>Open “/”, search for entry “foo”</a:t>
            </a:r>
          </a:p>
          <a:p>
            <a:pPr lvl="2"/>
            <a:r>
              <a:rPr lang="en-US" dirty="0" smtClean="0"/>
              <a:t>This entry specifies block number for </a:t>
            </a:r>
            <a:r>
              <a:rPr lang="en-US" dirty="0" err="1" smtClean="0"/>
              <a:t>inode</a:t>
            </a:r>
            <a:r>
              <a:rPr lang="en-US" dirty="0" smtClean="0"/>
              <a:t> of “foo”</a:t>
            </a:r>
          </a:p>
          <a:p>
            <a:pPr lvl="1"/>
            <a:r>
              <a:rPr lang="en-US" dirty="0" smtClean="0"/>
              <a:t>Read “</a:t>
            </a:r>
            <a:r>
              <a:rPr lang="en-US" dirty="0" err="1" smtClean="0"/>
              <a:t>foo”’s</a:t>
            </a:r>
            <a:r>
              <a:rPr lang="en-US" dirty="0" smtClean="0"/>
              <a:t> </a:t>
            </a:r>
            <a:r>
              <a:rPr lang="en-US" dirty="0" err="1" smtClean="0"/>
              <a:t>inode</a:t>
            </a:r>
            <a:r>
              <a:rPr lang="en-US" dirty="0" smtClean="0"/>
              <a:t> into memory</a:t>
            </a:r>
          </a:p>
          <a:p>
            <a:pPr lvl="2"/>
            <a:r>
              <a:rPr lang="en-US" dirty="0" smtClean="0"/>
              <a:t>Get first data block location from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2"/>
            <a:r>
              <a:rPr lang="en-US" dirty="0" smtClean="0"/>
              <a:t>Read block into memory</a:t>
            </a:r>
          </a:p>
        </p:txBody>
      </p:sp>
    </p:spTree>
    <p:extLst>
      <p:ext uri="{BB962C8B-B14F-4D97-AF65-F5344CB8AC3E}">
        <p14:creationId xmlns:p14="http://schemas.microsoft.com/office/powerpoint/2010/main" val="3410025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occupies 15 x 4bytes in </a:t>
            </a:r>
            <a:r>
              <a:rPr lang="en-US" dirty="0" err="1" smtClean="0"/>
              <a:t>inode</a:t>
            </a:r>
            <a:endParaRPr lang="en-US" dirty="0" smtClean="0"/>
          </a:p>
          <a:p>
            <a:r>
              <a:rPr lang="en-US" dirty="0" smtClean="0"/>
              <a:t>Can get to 12 x 4KB (48KB) of data directly</a:t>
            </a:r>
          </a:p>
          <a:p>
            <a:pPr lvl="1"/>
            <a:r>
              <a:rPr lang="en-US" dirty="0" smtClean="0"/>
              <a:t>Very fast accesses to small files</a:t>
            </a:r>
          </a:p>
          <a:p>
            <a:r>
              <a:rPr lang="en-US" dirty="0" smtClean="0"/>
              <a:t>Can get to 1024 x 4KB (4MB) with a single indirection</a:t>
            </a:r>
          </a:p>
          <a:p>
            <a:pPr lvl="1"/>
            <a:r>
              <a:rPr lang="en-US" dirty="0" smtClean="0"/>
              <a:t>Reasonably fast access to medium files</a:t>
            </a:r>
          </a:p>
          <a:p>
            <a:r>
              <a:rPr lang="en-US" dirty="0" smtClean="0"/>
              <a:t>Can get to 1024 x 1024 x 4KB (4GB) with 2 indirections</a:t>
            </a:r>
          </a:p>
          <a:p>
            <a:r>
              <a:rPr lang="en-US" dirty="0" smtClean="0"/>
              <a:t>Maximum file size is 4TB with 3 indirections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Both </a:t>
            </a:r>
            <a:r>
              <a:rPr lang="en-US" sz="2400" dirty="0" err="1" smtClean="0"/>
              <a:t>Inodes</a:t>
            </a:r>
            <a:r>
              <a:rPr lang="en-US" sz="2400" dirty="0" smtClean="0"/>
              <a:t> and file blocks are cached in memory</a:t>
            </a:r>
          </a:p>
          <a:p>
            <a:r>
              <a:rPr lang="en-US" sz="2400" dirty="0" smtClean="0"/>
              <a:t>“sync” command forces a flush of all disk info in memory</a:t>
            </a:r>
          </a:p>
          <a:p>
            <a:pPr lvl="1"/>
            <a:r>
              <a:rPr lang="en-US" sz="2000" dirty="0" smtClean="0"/>
              <a:t>System forces sync every few seconds</a:t>
            </a:r>
          </a:p>
          <a:p>
            <a:r>
              <a:rPr lang="en-US" sz="2400" dirty="0" smtClean="0"/>
              <a:t>System crashes between sync points can corrupt file system</a:t>
            </a:r>
          </a:p>
          <a:p>
            <a:endParaRPr lang="en-US" sz="2400" dirty="0"/>
          </a:p>
          <a:p>
            <a:r>
              <a:rPr lang="en-US" sz="2400" dirty="0" smtClean="0"/>
              <a:t>Example:</a:t>
            </a:r>
            <a:r>
              <a:rPr lang="en-US" sz="2000" dirty="0" smtClean="0"/>
              <a:t> Creating a file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Allocate an </a:t>
            </a:r>
            <a:r>
              <a:rPr lang="en-US" sz="2000" dirty="0" err="1" smtClean="0"/>
              <a:t>inode</a:t>
            </a:r>
            <a:r>
              <a:rPr lang="en-US" sz="2000" dirty="0" smtClean="0"/>
              <a:t> (remove from free list)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Write </a:t>
            </a:r>
            <a:r>
              <a:rPr lang="en-US" sz="2000" dirty="0" err="1" smtClean="0"/>
              <a:t>inode</a:t>
            </a:r>
            <a:r>
              <a:rPr lang="en-US" sz="2000" dirty="0" smtClean="0"/>
              <a:t>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Add entry to directory file</a:t>
            </a:r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What if you crash between 1 and 2?</a:t>
            </a:r>
          </a:p>
        </p:txBody>
      </p:sp>
    </p:spTree>
    <p:extLst>
      <p:ext uri="{BB962C8B-B14F-4D97-AF65-F5344CB8AC3E}">
        <p14:creationId xmlns:p14="http://schemas.microsoft.com/office/powerpoint/2010/main" val="153149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Collection of data with some properties</a:t>
            </a:r>
          </a:p>
          <a:p>
            <a:pPr lvl="1"/>
            <a:r>
              <a:rPr lang="en-US" dirty="0" smtClean="0"/>
              <a:t>Contents, size, owner, permissions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Files may also have types</a:t>
            </a:r>
          </a:p>
          <a:p>
            <a:pPr lvl="1"/>
            <a:r>
              <a:rPr lang="en-US" dirty="0" smtClean="0"/>
              <a:t>Understood by file system</a:t>
            </a:r>
          </a:p>
          <a:p>
            <a:pPr lvl="2"/>
            <a:r>
              <a:rPr lang="en-US" dirty="0" smtClean="0"/>
              <a:t>Device, directory, symbolic link, …</a:t>
            </a:r>
          </a:p>
          <a:p>
            <a:pPr lvl="1"/>
            <a:r>
              <a:rPr lang="en-US" dirty="0" smtClean="0"/>
              <a:t>Understood by other parts of OS/runtime</a:t>
            </a:r>
          </a:p>
          <a:p>
            <a:pPr lvl="2"/>
            <a:r>
              <a:rPr lang="en-US" dirty="0" smtClean="0"/>
              <a:t>Executable, DLL, source code, object code, …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Types can be encoded in name or contents</a:t>
            </a:r>
          </a:p>
          <a:p>
            <a:pPr lvl="1"/>
            <a:r>
              <a:rPr lang="en-US" dirty="0" smtClean="0"/>
              <a:t>File extension: .exe, .txt, .jpg, .</a:t>
            </a:r>
            <a:r>
              <a:rPr lang="en-US" dirty="0" err="1" smtClean="0"/>
              <a:t>dll</a:t>
            </a:r>
            <a:endParaRPr lang="en-US" dirty="0" smtClean="0"/>
          </a:p>
          <a:p>
            <a:pPr lvl="1"/>
            <a:r>
              <a:rPr lang="en-US" dirty="0" smtClean="0"/>
              <a:t>Content: “#!&lt;interpreter&gt;”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Operating system view</a:t>
            </a:r>
          </a:p>
          <a:p>
            <a:pPr lvl="1"/>
            <a:r>
              <a:rPr lang="en-US" dirty="0" smtClean="0"/>
              <a:t>Bytes mapped to collection of blocks on persistent physical storage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Provides:</a:t>
            </a:r>
          </a:p>
          <a:p>
            <a:pPr lvl="1"/>
            <a:r>
              <a:rPr lang="en-US" dirty="0" smtClean="0"/>
              <a:t>Method for organizing files</a:t>
            </a:r>
          </a:p>
          <a:p>
            <a:pPr lvl="1"/>
            <a:r>
              <a:rPr lang="en-US" dirty="0" smtClean="0"/>
              <a:t>Namespace that is accessible by both users and FS</a:t>
            </a:r>
          </a:p>
          <a:p>
            <a:pPr lvl="1"/>
            <a:r>
              <a:rPr lang="en-US" dirty="0" smtClean="0"/>
              <a:t>Map from file name to file data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Actually maps name to meta-data, meta-data maps to data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Directories contain files and other directories</a:t>
            </a:r>
          </a:p>
          <a:p>
            <a:pPr lvl="1"/>
            <a:r>
              <a:rPr lang="en-US" dirty="0" smtClean="0"/>
              <a:t>/, /</a:t>
            </a:r>
            <a:r>
              <a:rPr lang="en-US" dirty="0" err="1" smtClean="0"/>
              <a:t>usr</a:t>
            </a:r>
            <a:r>
              <a:rPr lang="en-US" dirty="0" smtClean="0"/>
              <a:t>, /</a:t>
            </a:r>
            <a:r>
              <a:rPr lang="en-US" dirty="0" err="1" smtClean="0"/>
              <a:t>usr</a:t>
            </a:r>
            <a:r>
              <a:rPr lang="en-US" dirty="0" smtClean="0"/>
              <a:t>/local,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Most file systems support notion of a current directory</a:t>
            </a:r>
          </a:p>
          <a:p>
            <a:pPr lvl="1"/>
            <a:r>
              <a:rPr lang="en-US" dirty="0" smtClean="0"/>
              <a:t>Absolute names: fully qualified starting from root of FS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/local (absolute)</a:t>
            </a:r>
          </a:p>
          <a:p>
            <a:pPr lvl="1"/>
            <a:r>
              <a:rPr lang="en-US" dirty="0" smtClean="0"/>
              <a:t>Relative names: specified with respect to current directory</a:t>
            </a:r>
          </a:p>
          <a:p>
            <a:pPr lvl="2"/>
            <a:r>
              <a:rPr lang="en-US" dirty="0" smtClean="0"/>
              <a:t>./local (relative)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Meta-Data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Meta-Data:</a:t>
            </a:r>
            <a:r>
              <a:rPr lang="en-US" dirty="0" smtClean="0">
                <a:solidFill>
                  <a:srgbClr val="0000FF"/>
                </a:solidFill>
              </a:rPr>
              <a:t> Additional information associated with a file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Location of data blocks on disk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Times: Creation, access, modification</a:t>
            </a:r>
          </a:p>
          <a:p>
            <a:pPr lvl="1"/>
            <a:r>
              <a:rPr lang="en-US" dirty="0" smtClean="0"/>
              <a:t>Ownership</a:t>
            </a:r>
          </a:p>
          <a:p>
            <a:pPr lvl="1"/>
            <a:r>
              <a:rPr lang="en-US" dirty="0" smtClean="0"/>
              <a:t>Permissions (read/write)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In </a:t>
            </a:r>
            <a:r>
              <a:rPr lang="en-US" dirty="0" err="1">
                <a:solidFill>
                  <a:srgbClr val="0000FF"/>
                </a:solidFill>
              </a:rPr>
              <a:t>unix</a:t>
            </a:r>
            <a:r>
              <a:rPr lang="en-US" dirty="0">
                <a:solidFill>
                  <a:srgbClr val="0000FF"/>
                </a:solidFill>
              </a:rPr>
              <a:t>, the data representing a file is called an </a:t>
            </a:r>
            <a:r>
              <a:rPr lang="en-US" b="1" dirty="0" err="1" smtClean="0">
                <a:solidFill>
                  <a:srgbClr val="FF0000"/>
                </a:solidFill>
              </a:rPr>
              <a:t>inode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(for </a:t>
            </a:r>
            <a:r>
              <a:rPr lang="en-US" dirty="0">
                <a:solidFill>
                  <a:srgbClr val="0000FF"/>
                </a:solidFill>
              </a:rPr>
              <a:t>indirect node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err="1" smtClean="0"/>
              <a:t>Inodes</a:t>
            </a:r>
            <a:r>
              <a:rPr lang="en-US" dirty="0" smtClean="0"/>
              <a:t> </a:t>
            </a:r>
            <a:r>
              <a:rPr lang="en-US" dirty="0"/>
              <a:t>contain file size, access times, owner, permissions</a:t>
            </a:r>
          </a:p>
          <a:p>
            <a:pPr lvl="1"/>
            <a:r>
              <a:rPr lang="en-US" dirty="0" err="1"/>
              <a:t>Inodes</a:t>
            </a:r>
            <a:r>
              <a:rPr lang="en-US" dirty="0"/>
              <a:t> </a:t>
            </a:r>
            <a:r>
              <a:rPr lang="en-US" dirty="0"/>
              <a:t>contain information on how to find the file </a:t>
            </a:r>
            <a:r>
              <a:rPr lang="en-US" dirty="0"/>
              <a:t>data (locations </a:t>
            </a:r>
            <a:r>
              <a:rPr lang="en-US" dirty="0"/>
              <a:t>on disk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Every </a:t>
            </a:r>
            <a:r>
              <a:rPr lang="en-US" dirty="0" err="1"/>
              <a:t>inode</a:t>
            </a:r>
            <a:r>
              <a:rPr lang="en-US" dirty="0"/>
              <a:t> has a location on disk.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directory is a file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inode</a:t>
            </a:r>
            <a:r>
              <a:rPr lang="en-US" dirty="0" smtClean="0">
                <a:solidFill>
                  <a:srgbClr val="FF0000"/>
                </a:solidFill>
              </a:rPr>
              <a:t>) that </a:t>
            </a:r>
            <a:r>
              <a:rPr lang="en-US" dirty="0" smtClean="0">
                <a:solidFill>
                  <a:srgbClr val="FF0000"/>
                </a:solidFill>
              </a:rPr>
              <a:t>contains only meta-data</a:t>
            </a:r>
          </a:p>
          <a:p>
            <a:pPr lvl="1"/>
            <a:r>
              <a:rPr lang="en-US" dirty="0" smtClean="0"/>
              <a:t>Directory </a:t>
            </a:r>
            <a:r>
              <a:rPr lang="en-US" dirty="0"/>
              <a:t>= list of (name of file, file attributes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Attributes include:</a:t>
            </a:r>
            <a:endParaRPr lang="en-US" dirty="0" smtClean="0"/>
          </a:p>
          <a:p>
            <a:pPr lvl="2"/>
            <a:r>
              <a:rPr lang="en-US" dirty="0" smtClean="0"/>
              <a:t>Size, protection, location on disk, creation time, …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List is usually un-ordered (effectively random)</a:t>
            </a:r>
          </a:p>
          <a:p>
            <a:pPr lvl="2"/>
            <a:r>
              <a:rPr lang="en-US" dirty="0" smtClean="0"/>
              <a:t>Running ‘</a:t>
            </a:r>
            <a:r>
              <a:rPr lang="en-US" dirty="0" err="1" smtClean="0"/>
              <a:t>ls</a:t>
            </a:r>
            <a:r>
              <a:rPr lang="en-US" dirty="0" smtClean="0"/>
              <a:t>’ sorts files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 directory is a file containing</a:t>
            </a:r>
          </a:p>
          <a:p>
            <a:pPr lvl="1"/>
            <a:r>
              <a:rPr lang="en-US" dirty="0" smtClean="0"/>
              <a:t>name</a:t>
            </a:r>
            <a:endParaRPr lang="en-US" dirty="0"/>
          </a:p>
          <a:p>
            <a:pPr lvl="1"/>
            <a:r>
              <a:rPr lang="en-US" dirty="0" smtClean="0"/>
              <a:t>metadata </a:t>
            </a:r>
            <a:r>
              <a:rPr lang="en-US" dirty="0"/>
              <a:t>about file (Windows)</a:t>
            </a:r>
          </a:p>
          <a:p>
            <a:pPr lvl="2"/>
            <a:r>
              <a:rPr lang="en-US" dirty="0" smtClean="0"/>
              <a:t>size</a:t>
            </a:r>
            <a:endParaRPr lang="en-US" dirty="0"/>
          </a:p>
          <a:p>
            <a:pPr lvl="2"/>
            <a:r>
              <a:rPr lang="en-US" dirty="0" smtClean="0"/>
              <a:t>owner</a:t>
            </a:r>
            <a:endParaRPr lang="en-US" dirty="0"/>
          </a:p>
          <a:p>
            <a:pPr lvl="2"/>
            <a:r>
              <a:rPr lang="en-US" dirty="0" smtClean="0"/>
              <a:t>data </a:t>
            </a:r>
            <a:r>
              <a:rPr lang="en-US" dirty="0"/>
              <a:t>locations</a:t>
            </a:r>
          </a:p>
          <a:p>
            <a:pPr lvl="1"/>
            <a:r>
              <a:rPr lang="en-US" dirty="0" smtClean="0"/>
              <a:t>Pointer </a:t>
            </a:r>
            <a:r>
              <a:rPr lang="en-US" dirty="0"/>
              <a:t>to file metadata (Unix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Organization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Linear </a:t>
            </a:r>
            <a:r>
              <a:rPr lang="en-US" dirty="0"/>
              <a:t>list of file names with pointer to the data blocks</a:t>
            </a:r>
          </a:p>
          <a:p>
            <a:pPr lvl="2"/>
            <a:r>
              <a:rPr lang="en-US" dirty="0" smtClean="0"/>
              <a:t>simple </a:t>
            </a:r>
            <a:r>
              <a:rPr lang="en-US" dirty="0"/>
              <a:t>to program</a:t>
            </a:r>
          </a:p>
          <a:p>
            <a:pPr lvl="2"/>
            <a:r>
              <a:rPr lang="en-US" dirty="0" smtClean="0"/>
              <a:t>time-consuming </a:t>
            </a:r>
            <a:r>
              <a:rPr lang="en-US" dirty="0"/>
              <a:t>to execute</a:t>
            </a:r>
          </a:p>
          <a:p>
            <a:pPr lvl="1"/>
            <a:r>
              <a:rPr lang="en-US" dirty="0" err="1" smtClean="0"/>
              <a:t>BTree</a:t>
            </a:r>
            <a:r>
              <a:rPr lang="en-US" dirty="0" smtClean="0"/>
              <a:t> </a:t>
            </a:r>
            <a:r>
              <a:rPr lang="en-US" dirty="0"/>
              <a:t>– balanced tree sorted by name</a:t>
            </a:r>
          </a:p>
          <a:p>
            <a:pPr lvl="2"/>
            <a:r>
              <a:rPr lang="en-US" dirty="0" smtClean="0"/>
              <a:t>Faster </a:t>
            </a:r>
            <a:r>
              <a:rPr lang="en-US" dirty="0"/>
              <a:t>searching for large directories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9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directory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directory is a flat file of fixed size entries</a:t>
            </a:r>
          </a:p>
          <a:p>
            <a:r>
              <a:rPr lang="en-US" dirty="0" smtClean="0"/>
              <a:t>Each entry consists of an </a:t>
            </a:r>
            <a:r>
              <a:rPr lang="en-US" dirty="0" err="1" smtClean="0"/>
              <a:t>inode</a:t>
            </a:r>
            <a:r>
              <a:rPr lang="en-US" dirty="0" smtClean="0"/>
              <a:t> # and a file name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462" y="3299082"/>
            <a:ext cx="3650077" cy="312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136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Trees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Directory entries specify files…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 a directory is a file</a:t>
            </a:r>
          </a:p>
          <a:p>
            <a:pPr lvl="1"/>
            <a:r>
              <a:rPr lang="en-US" dirty="0" smtClean="0"/>
              <a:t>Special bit in meta-data stored in directory entry</a:t>
            </a:r>
          </a:p>
          <a:p>
            <a:endParaRPr lang="en-US" dirty="0"/>
          </a:p>
          <a:p>
            <a:r>
              <a:rPr lang="en-US" dirty="0" smtClean="0"/>
              <a:t>User programs can read directories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But, only system programs can write directories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Why is this true?</a:t>
            </a:r>
          </a:p>
          <a:p>
            <a:pPr lvl="1"/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Special </a:t>
            </a:r>
            <a:r>
              <a:rPr lang="en-US" dirty="0" smtClean="0"/>
              <a:t>directories</a:t>
            </a:r>
          </a:p>
          <a:p>
            <a:pPr lvl="1"/>
            <a:r>
              <a:rPr lang="en-US" dirty="0" smtClean="0"/>
              <a:t>This directory: ‘.’</a:t>
            </a:r>
          </a:p>
          <a:p>
            <a:pPr lvl="1"/>
            <a:r>
              <a:rPr lang="en-US" dirty="0" smtClean="0"/>
              <a:t>Parent directory: ‘..’</a:t>
            </a:r>
          </a:p>
          <a:p>
            <a:pPr lvl="1"/>
            <a:r>
              <a:rPr lang="en-US" dirty="0" smtClean="0"/>
              <a:t>Root: ‘/’ </a:t>
            </a:r>
          </a:p>
          <a:p>
            <a:pPr lvl="2"/>
            <a:r>
              <a:rPr lang="en-US" dirty="0" smtClean="0"/>
              <a:t>Fixed </a:t>
            </a:r>
            <a:r>
              <a:rPr lang="en-US" dirty="0"/>
              <a:t>directory entry for its own </a:t>
            </a:r>
            <a:r>
              <a:rPr lang="en-US" dirty="0" smtClean="0"/>
              <a:t>meta-data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18672</TotalTime>
  <Words>1607</Words>
  <Application>Microsoft Office PowerPoint</Application>
  <PresentationFormat>On-screen Show (4:3)</PresentationFormat>
  <Paragraphs>353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Filesystems</vt:lpstr>
      <vt:lpstr>File Systems</vt:lpstr>
      <vt:lpstr>Files</vt:lpstr>
      <vt:lpstr>Directories</vt:lpstr>
      <vt:lpstr>File Meta-Data</vt:lpstr>
      <vt:lpstr>Directory entries</vt:lpstr>
      <vt:lpstr>Directory Implementation</vt:lpstr>
      <vt:lpstr>Unix directory files</vt:lpstr>
      <vt:lpstr>Directory Trees</vt:lpstr>
      <vt:lpstr>Workloads</vt:lpstr>
      <vt:lpstr>Allocation Strategies</vt:lpstr>
      <vt:lpstr>Contiguous Allocation</vt:lpstr>
      <vt:lpstr>Extent Based Allocation</vt:lpstr>
      <vt:lpstr>Linked Allocation</vt:lpstr>
      <vt:lpstr>File Allocation Table (FAT)</vt:lpstr>
      <vt:lpstr>File-Allocation Table</vt:lpstr>
      <vt:lpstr>Indexed Allocation</vt:lpstr>
      <vt:lpstr>PowerPoint Presentation</vt:lpstr>
      <vt:lpstr>Multi-level Index Files</vt:lpstr>
      <vt:lpstr>Free Space Management</vt:lpstr>
      <vt:lpstr>UNIX File System</vt:lpstr>
      <vt:lpstr>5 parts of a UNIX Disk</vt:lpstr>
      <vt:lpstr>So…</vt:lpstr>
      <vt:lpstr>Inode format</vt:lpstr>
      <vt:lpstr>Unix Filesystem (Inodes)</vt:lpstr>
      <vt:lpstr>Hierarchical File Systems</vt:lpstr>
      <vt:lpstr>Unix Inodes and Path Search</vt:lpstr>
      <vt:lpstr>FS characteristics</vt:lpstr>
      <vt:lpstr>Consistency Issues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110</cp:revision>
  <dcterms:created xsi:type="dcterms:W3CDTF">2012-09-15T17:00:50Z</dcterms:created>
  <dcterms:modified xsi:type="dcterms:W3CDTF">2017-11-29T19:42:31Z</dcterms:modified>
</cp:coreProperties>
</file>