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8" r:id="rId3"/>
    <p:sldId id="271" r:id="rId4"/>
    <p:sldId id="273" r:id="rId5"/>
    <p:sldId id="259" r:id="rId6"/>
    <p:sldId id="262" r:id="rId7"/>
    <p:sldId id="263" r:id="rId8"/>
    <p:sldId id="278" r:id="rId9"/>
    <p:sldId id="288" r:id="rId10"/>
    <p:sldId id="283" r:id="rId11"/>
    <p:sldId id="294" r:id="rId12"/>
    <p:sldId id="284" r:id="rId13"/>
    <p:sldId id="285" r:id="rId14"/>
    <p:sldId id="286" r:id="rId15"/>
    <p:sldId id="287" r:id="rId16"/>
    <p:sldId id="289" r:id="rId17"/>
    <p:sldId id="290" r:id="rId18"/>
    <p:sldId id="292" r:id="rId19"/>
    <p:sldId id="302" r:id="rId20"/>
    <p:sldId id="293" r:id="rId21"/>
    <p:sldId id="295" r:id="rId22"/>
    <p:sldId id="303" r:id="rId23"/>
    <p:sldId id="304" r:id="rId24"/>
    <p:sldId id="296" r:id="rId25"/>
    <p:sldId id="298" r:id="rId26"/>
    <p:sldId id="301" r:id="rId27"/>
    <p:sldId id="299" r:id="rId28"/>
    <p:sldId id="268" r:id="rId29"/>
    <p:sldId id="300" r:id="rId30"/>
    <p:sldId id="26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-391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365CD-458A-934F-9C96-F5A98AAE53B8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F3559-C10E-CA4B-B4C2-C4B74791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F3559-C10E-CA4B-B4C2-C4B747911C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9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8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3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7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3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8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4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2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0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9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1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F91B-ED4D-40C4-9094-CAB9F3DED86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9692-72A1-4F8F-AF2C-B130CC4C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Multiprocessing and NUMA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68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950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What do we do with all these CPUs?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Actually we don’t really know yet…</a:t>
            </a:r>
          </a:p>
          <a:p>
            <a:pPr lvl="1"/>
            <a:r>
              <a:rPr lang="en-US" dirty="0" smtClean="0"/>
              <a:t>6 cores are about as much as we can effectively use in a desktop environment</a:t>
            </a:r>
          </a:p>
          <a:p>
            <a:pPr lvl="2"/>
            <a:r>
              <a:rPr lang="en-US" dirty="0" smtClean="0"/>
              <a:t>Still waiting for the killer app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Some ideas…</a:t>
            </a:r>
          </a:p>
          <a:p>
            <a:pPr lvl="1"/>
            <a:r>
              <a:rPr lang="en-US" dirty="0" smtClean="0"/>
              <a:t>Side core: Dedicate entire cores for a single task</a:t>
            </a:r>
          </a:p>
          <a:p>
            <a:pPr lvl="2"/>
            <a:r>
              <a:rPr lang="en-US" dirty="0" smtClean="0"/>
              <a:t>I/O core: Dedicate entire core to handle an I/O device</a:t>
            </a:r>
          </a:p>
          <a:p>
            <a:pPr lvl="2"/>
            <a:r>
              <a:rPr lang="en-US" dirty="0" smtClean="0"/>
              <a:t>GUI core: Dedicate entire core to handle GUI</a:t>
            </a:r>
          </a:p>
          <a:p>
            <a:pPr lvl="1"/>
            <a:r>
              <a:rPr lang="en-US" dirty="0" smtClean="0"/>
              <a:t>Fine grain parallelization of Apps</a:t>
            </a:r>
          </a:p>
          <a:p>
            <a:pPr lvl="2"/>
            <a:r>
              <a:rPr lang="en-US" dirty="0" smtClean="0"/>
              <a:t>Pretty difficult… How much parallelism is actually in an interactive task?</a:t>
            </a:r>
          </a:p>
          <a:p>
            <a:pPr lvl="1"/>
            <a:r>
              <a:rPr lang="en-US" dirty="0" smtClean="0"/>
              <a:t>Virtual Machines</a:t>
            </a:r>
          </a:p>
          <a:p>
            <a:pPr lvl="2"/>
            <a:r>
              <a:rPr lang="en-US" dirty="0" smtClean="0"/>
              <a:t>Run an entirely separate OS environment on dedicated cores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3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95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Current I/O devices must generally be handled by a single core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Device interrupts are delivered to only one core</a:t>
            </a:r>
          </a:p>
          <a:p>
            <a:pPr lvl="1"/>
            <a:r>
              <a:rPr lang="en-US" dirty="0" smtClean="0"/>
              <a:t>CPUs must coordinate access to the device controller</a:t>
            </a:r>
          </a:p>
          <a:p>
            <a:pPr lvl="1"/>
            <a:r>
              <a:rPr lang="en-US" dirty="0" smtClean="0"/>
              <a:t>But this is changing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Basic approach: Dedicate a single core for I/O</a:t>
            </a:r>
          </a:p>
          <a:p>
            <a:pPr lvl="1"/>
            <a:r>
              <a:rPr lang="en-US" dirty="0" smtClean="0"/>
              <a:t>All I/O requests forwarded to one CPU core</a:t>
            </a:r>
          </a:p>
          <a:p>
            <a:pPr lvl="1"/>
            <a:r>
              <a:rPr lang="en-US" dirty="0" smtClean="0"/>
              <a:t>Cores queue up I/O requests that the I/O core then services</a:t>
            </a:r>
          </a:p>
          <a:p>
            <a:r>
              <a:rPr lang="en-US" dirty="0" smtClean="0"/>
              <a:t>Slightly more advanced approach</a:t>
            </a:r>
          </a:p>
          <a:p>
            <a:pPr lvl="1"/>
            <a:r>
              <a:rPr lang="en-US" dirty="0" smtClean="0"/>
              <a:t>I/O devices are balanced across cores</a:t>
            </a:r>
          </a:p>
          <a:p>
            <a:pPr lvl="1"/>
            <a:r>
              <a:rPr lang="en-US" dirty="0" smtClean="0"/>
              <a:t>E.g. 1 core handles network, another core handles disk</a:t>
            </a:r>
            <a:endParaRPr lang="en-US" dirty="0"/>
          </a:p>
          <a:p>
            <a:r>
              <a:rPr lang="en-US" dirty="0" smtClean="0"/>
              <a:t>Even more advanced approach</a:t>
            </a:r>
          </a:p>
          <a:p>
            <a:pPr lvl="1"/>
            <a:r>
              <a:rPr lang="en-US" dirty="0" smtClean="0"/>
              <a:t>I/O devices reassigned to cores that are using them</a:t>
            </a:r>
          </a:p>
          <a:p>
            <a:pPr lvl="1"/>
            <a:r>
              <a:rPr lang="en-US" dirty="0" smtClean="0"/>
              <a:t>Interrupts are routed to the core that is making the most I/O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 CPU </a:t>
            </a:r>
            <a:r>
              <a:rPr lang="en-US" dirty="0"/>
              <a:t>C</a:t>
            </a:r>
            <a:r>
              <a:rPr lang="en-US" dirty="0" smtClean="0"/>
              <a:t>ommunication </a:t>
            </a:r>
            <a:br>
              <a:rPr lang="en-US" dirty="0" smtClean="0"/>
            </a:br>
            <a:r>
              <a:rPr lang="en-US" dirty="0" smtClean="0"/>
              <a:t>(Shared Memory)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210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OS must still track state of entire system</a:t>
            </a:r>
          </a:p>
          <a:p>
            <a:pPr lvl="1"/>
            <a:r>
              <a:rPr lang="en-US" dirty="0" smtClean="0"/>
              <a:t>Global data structure updated by each core</a:t>
            </a:r>
          </a:p>
          <a:p>
            <a:pPr lvl="1"/>
            <a:r>
              <a:rPr lang="en-US" dirty="0" smtClean="0"/>
              <a:t>i.e. the system load </a:t>
            </a:r>
            <a:r>
              <a:rPr lang="en-US" dirty="0" err="1" smtClean="0"/>
              <a:t>avg</a:t>
            </a:r>
            <a:r>
              <a:rPr lang="en-US" dirty="0" smtClean="0"/>
              <a:t> is computed based on load </a:t>
            </a:r>
            <a:r>
              <a:rPr lang="en-US" dirty="0" err="1" smtClean="0"/>
              <a:t>avg</a:t>
            </a:r>
            <a:r>
              <a:rPr lang="en-US" dirty="0" smtClean="0"/>
              <a:t> across every core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Traditional approach</a:t>
            </a:r>
          </a:p>
          <a:p>
            <a:pPr lvl="1"/>
            <a:r>
              <a:rPr lang="en-US" dirty="0" smtClean="0"/>
              <a:t>Single copy of data, protected by locks</a:t>
            </a:r>
          </a:p>
          <a:p>
            <a:pPr lvl="1"/>
            <a:r>
              <a:rPr lang="en-US" dirty="0" smtClean="0"/>
              <a:t>Bad scalability, every CPU constantly takes a global lock to update its own state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Modern approach</a:t>
            </a:r>
          </a:p>
          <a:p>
            <a:pPr lvl="1"/>
            <a:r>
              <a:rPr lang="en-US" dirty="0" smtClean="0"/>
              <a:t>Replicate state across all CPUs/cores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Each core updates its own local copy (so NO locks!)</a:t>
            </a:r>
          </a:p>
          <a:p>
            <a:pPr lvl="1"/>
            <a:r>
              <a:rPr lang="en-US" dirty="0" smtClean="0"/>
              <a:t>Contention only when state is read</a:t>
            </a:r>
          </a:p>
          <a:p>
            <a:pPr lvl="2"/>
            <a:r>
              <a:rPr lang="en-US" dirty="0" smtClean="0"/>
              <a:t>Global lock Is required, but reads are rare</a:t>
            </a:r>
          </a:p>
        </p:txBody>
      </p:sp>
    </p:spTree>
    <p:extLst>
      <p:ext uri="{BB962C8B-B14F-4D97-AF65-F5344CB8AC3E}">
        <p14:creationId xmlns:p14="http://schemas.microsoft.com/office/powerpoint/2010/main" val="262047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 CPU Communication</a:t>
            </a:r>
            <a:br>
              <a:rPr lang="en-US" dirty="0" smtClean="0"/>
            </a:br>
            <a:r>
              <a:rPr lang="en-US" dirty="0" smtClean="0"/>
              <a:t>(Signals)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51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System allows CPUs to explicitly signal each other</a:t>
            </a:r>
          </a:p>
          <a:p>
            <a:pPr lvl="1"/>
            <a:r>
              <a:rPr lang="en-US" dirty="0" smtClean="0"/>
              <a:t>Two approaches: notifications and cross-calls</a:t>
            </a:r>
          </a:p>
          <a:p>
            <a:pPr lvl="1"/>
            <a:r>
              <a:rPr lang="en-US" dirty="0" smtClean="0"/>
              <a:t>Almost always built on top of interrupts</a:t>
            </a:r>
          </a:p>
          <a:p>
            <a:pPr lvl="2"/>
            <a:r>
              <a:rPr lang="en-US" dirty="0" smtClean="0"/>
              <a:t>X86: Inter Processor Interrupts (IPIs)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Notifications</a:t>
            </a:r>
          </a:p>
          <a:p>
            <a:pPr lvl="1"/>
            <a:r>
              <a:rPr lang="en-US" dirty="0" smtClean="0"/>
              <a:t>CPU is notified that “something” has happened</a:t>
            </a:r>
          </a:p>
          <a:p>
            <a:pPr lvl="1"/>
            <a:r>
              <a:rPr lang="en-US" dirty="0" smtClean="0"/>
              <a:t>No other information</a:t>
            </a:r>
          </a:p>
          <a:p>
            <a:pPr lvl="1"/>
            <a:r>
              <a:rPr lang="en-US" dirty="0" smtClean="0"/>
              <a:t>Mostly used to wakeup a remote CPU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Cross Calls</a:t>
            </a:r>
          </a:p>
          <a:p>
            <a:pPr lvl="1"/>
            <a:r>
              <a:rPr lang="en-US" dirty="0" smtClean="0"/>
              <a:t>The target CPU jumps to a specified instruction</a:t>
            </a:r>
          </a:p>
          <a:p>
            <a:pPr lvl="2"/>
            <a:r>
              <a:rPr lang="en-US" dirty="0" smtClean="0"/>
              <a:t>Source CPU makes a function call that execs on target CPU</a:t>
            </a:r>
            <a:endParaRPr lang="en-US" dirty="0"/>
          </a:p>
          <a:p>
            <a:pPr lvl="1"/>
            <a:r>
              <a:rPr lang="en-US" dirty="0" smtClean="0"/>
              <a:t>Synchronous or asynchronous?</a:t>
            </a:r>
          </a:p>
          <a:p>
            <a:pPr lvl="2"/>
            <a:r>
              <a:rPr lang="en-US" dirty="0" smtClean="0"/>
              <a:t>Can be both, up to the programmer</a:t>
            </a:r>
          </a:p>
        </p:txBody>
      </p:sp>
    </p:spTree>
    <p:extLst>
      <p:ext uri="{BB962C8B-B14F-4D97-AF65-F5344CB8AC3E}">
        <p14:creationId xmlns:p14="http://schemas.microsoft.com/office/powerpoint/2010/main" val="3664540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interconnects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Mechanism by which CPUs communicate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Old way: Front Side Bus (FSB)</a:t>
            </a:r>
            <a:endParaRPr lang="en-US" dirty="0">
              <a:solidFill>
                <a:srgbClr val="0000FF"/>
              </a:solidFill>
            </a:endParaRPr>
          </a:p>
          <a:p>
            <a:pPr lvl="2"/>
            <a:r>
              <a:rPr lang="en-US" dirty="0" smtClean="0"/>
              <a:t>Slow with limited scalability</a:t>
            </a:r>
          </a:p>
          <a:p>
            <a:pPr lvl="2"/>
            <a:r>
              <a:rPr lang="en-US" dirty="0" smtClean="0"/>
              <a:t>With potentially 100s of CPUs in a system, a bus won’t work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Modern Approach: Exploit HPC networking techniques</a:t>
            </a:r>
          </a:p>
          <a:p>
            <a:pPr lvl="2"/>
            <a:r>
              <a:rPr lang="en-US" dirty="0" smtClean="0"/>
              <a:t>Embed a true interconnect into the system</a:t>
            </a:r>
          </a:p>
          <a:p>
            <a:pPr lvl="2"/>
            <a:r>
              <a:rPr lang="en-US" dirty="0"/>
              <a:t>Intel: QPI (</a:t>
            </a:r>
            <a:r>
              <a:rPr lang="en-US" dirty="0" err="1"/>
              <a:t>QuickPath</a:t>
            </a:r>
            <a:r>
              <a:rPr lang="en-US" dirty="0"/>
              <a:t> Interconnects)</a:t>
            </a:r>
          </a:p>
          <a:p>
            <a:pPr lvl="2"/>
            <a:r>
              <a:rPr lang="en-US" dirty="0"/>
              <a:t>AMD: </a:t>
            </a:r>
            <a:r>
              <a:rPr lang="en-US" dirty="0" err="1"/>
              <a:t>HyperTransport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Interconnects allow point to point communication</a:t>
            </a:r>
          </a:p>
          <a:p>
            <a:pPr lvl="1"/>
            <a:r>
              <a:rPr lang="en-US" dirty="0" smtClean="0"/>
              <a:t>Multiple messages can be sent in parallel if they don’t intersect</a:t>
            </a:r>
          </a:p>
        </p:txBody>
      </p:sp>
    </p:spTree>
    <p:extLst>
      <p:ext uri="{BB962C8B-B14F-4D97-AF65-F5344CB8AC3E}">
        <p14:creationId xmlns:p14="http://schemas.microsoft.com/office/powerpoint/2010/main" val="4187987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Interconnects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Interconnects allow for complex message types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 interface directly with memory</a:t>
            </a:r>
          </a:p>
          <a:p>
            <a:pPr lvl="2"/>
            <a:r>
              <a:rPr lang="en-US" dirty="0"/>
              <a:t>Memory </a:t>
            </a:r>
            <a:r>
              <a:rPr lang="en-US" dirty="0" smtClean="0"/>
              <a:t>controllers can be </a:t>
            </a:r>
            <a:r>
              <a:rPr lang="en-US" dirty="0"/>
              <a:t>moved onto </a:t>
            </a:r>
            <a:r>
              <a:rPr lang="en-US" dirty="0" smtClean="0"/>
              <a:t>CPU</a:t>
            </a:r>
          </a:p>
          <a:p>
            <a:pPr lvl="2"/>
            <a:r>
              <a:rPr lang="en-US" dirty="0" smtClean="0"/>
              <a:t>Memory references no longer have to go through Northbridge</a:t>
            </a:r>
          </a:p>
          <a:p>
            <a:r>
              <a:rPr lang="en-US" dirty="0" smtClean="0"/>
              <a:t>Definition of memory has become… less concrete</a:t>
            </a:r>
          </a:p>
          <a:p>
            <a:pPr lvl="1"/>
            <a:r>
              <a:rPr lang="en-US" dirty="0" err="1" smtClean="0"/>
              <a:t>PCIe</a:t>
            </a:r>
            <a:r>
              <a:rPr lang="en-US" dirty="0" smtClean="0"/>
              <a:t> devices can handle memory operations</a:t>
            </a:r>
          </a:p>
          <a:p>
            <a:pPr lvl="1"/>
            <a:r>
              <a:rPr lang="en-US" dirty="0" smtClean="0"/>
              <a:t>NVRAM and DRAM can exist in same address space</a:t>
            </a:r>
          </a:p>
          <a:p>
            <a:pPr lvl="2"/>
            <a:r>
              <a:rPr lang="en-US" dirty="0" smtClean="0"/>
              <a:t>Is it a disk or is it main memory?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52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Shared memory is by far the most popular approach to multiprocessing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Each CPU can access all of a system’s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Conflicting accesses resolved via synchronization (locks)</a:t>
            </a:r>
          </a:p>
          <a:p>
            <a:pPr lvl="1"/>
            <a:r>
              <a:rPr lang="en-US" dirty="0" smtClean="0"/>
              <a:t>Benefits</a:t>
            </a:r>
            <a:endParaRPr lang="en-US" dirty="0"/>
          </a:p>
          <a:p>
            <a:pPr lvl="2"/>
            <a:r>
              <a:rPr lang="en-US" dirty="0"/>
              <a:t>Easy to program, allows direct communication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Limits scalability and performance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Requires more advanced caching behavior</a:t>
            </a:r>
          </a:p>
          <a:p>
            <a:pPr lvl="1"/>
            <a:r>
              <a:rPr lang="en-US" dirty="0" smtClean="0"/>
              <a:t>Systems contain a cache hierarchy with different scopes</a:t>
            </a:r>
          </a:p>
        </p:txBody>
      </p:sp>
    </p:spTree>
    <p:extLst>
      <p:ext uri="{BB962C8B-B14F-4D97-AF65-F5344CB8AC3E}">
        <p14:creationId xmlns:p14="http://schemas.microsoft.com/office/powerpoint/2010/main" val="900213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Multiprocessor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68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 multicore CPUs some (but not all) caches are shared</a:t>
            </a:r>
          </a:p>
          <a:p>
            <a:pPr lvl="1"/>
            <a:r>
              <a:rPr lang="en-US" dirty="0" smtClean="0"/>
              <a:t>Each core has its own private L1 cache</a:t>
            </a:r>
          </a:p>
          <a:p>
            <a:pPr lvl="1"/>
            <a:r>
              <a:rPr lang="en-US" dirty="0" smtClean="0"/>
              <a:t>L2 cache can either be private to a core, or shared between cores</a:t>
            </a:r>
          </a:p>
          <a:p>
            <a:pPr lvl="1"/>
            <a:r>
              <a:rPr lang="en-US" dirty="0" smtClean="0"/>
              <a:t>L3 cache almost always shared between cores</a:t>
            </a:r>
          </a:p>
          <a:p>
            <a:pPr lvl="1"/>
            <a:r>
              <a:rPr lang="en-US" dirty="0" smtClean="0"/>
              <a:t>Caches not shared across physical CPU dies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What if two CPUs update the same memory location stored in their L1 caches?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Shared memory systems require an absolute ordering of operations</a:t>
            </a:r>
          </a:p>
          <a:p>
            <a:pPr lvl="1"/>
            <a:r>
              <a:rPr lang="en-US" dirty="0" smtClean="0"/>
              <a:t>Cache coherency ensures this ordering</a:t>
            </a:r>
          </a:p>
          <a:p>
            <a:pPr lvl="2"/>
            <a:r>
              <a:rPr lang="en-US" dirty="0" smtClean="0"/>
              <a:t>Implemented in hardware to ensure that memory updates are propagated throughout the entire system</a:t>
            </a:r>
          </a:p>
          <a:p>
            <a:pPr lvl="2"/>
            <a:r>
              <a:rPr lang="en-US" dirty="0" smtClean="0"/>
              <a:t>Utilizes CPU interconnect for communication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187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As core count increases shared memory becomes harder</a:t>
            </a:r>
          </a:p>
          <a:p>
            <a:pPr lvl="1"/>
            <a:r>
              <a:rPr lang="en-US" dirty="0" smtClean="0"/>
              <a:t>Increasingly difficult for HW to provide shared memory behavior to all CPU cores</a:t>
            </a:r>
          </a:p>
          <a:p>
            <a:pPr lvl="2"/>
            <a:r>
              <a:rPr lang="en-US" dirty="0" err="1"/>
              <a:t>M</a:t>
            </a:r>
            <a:r>
              <a:rPr lang="en-US" dirty="0" err="1" smtClean="0"/>
              <a:t>anycore</a:t>
            </a:r>
            <a:r>
              <a:rPr lang="en-US" dirty="0" smtClean="0"/>
              <a:t> CPUs:</a:t>
            </a:r>
            <a:r>
              <a:rPr lang="en-US" dirty="0"/>
              <a:t> N</a:t>
            </a:r>
            <a:r>
              <a:rPr lang="en-US" dirty="0" smtClean="0"/>
              <a:t>eed to cross other cores to access memory </a:t>
            </a:r>
          </a:p>
          <a:p>
            <a:pPr lvl="2"/>
            <a:r>
              <a:rPr lang="en-US" dirty="0" smtClean="0"/>
              <a:t>Some cores are closer to memory and thus faster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Memory is slow or fast depending on which CPU is accessing it</a:t>
            </a:r>
          </a:p>
          <a:p>
            <a:pPr lvl="1"/>
            <a:r>
              <a:rPr lang="en-US" dirty="0" smtClean="0"/>
              <a:t>This is called Non Uniform Memory Access (NUMA)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5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Dell R710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05" y="1920875"/>
            <a:ext cx="8514920" cy="46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9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Hardware used to look like…</a:t>
            </a:r>
            <a:endParaRPr lang="en-US" dirty="0"/>
          </a:p>
        </p:txBody>
      </p:sp>
      <p:pic>
        <p:nvPicPr>
          <p:cNvPr id="2050" name="Picture 2" descr="http://static.duartes.org/img/blogPosts/motherboard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478" y="1422277"/>
            <a:ext cx="4395359" cy="307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2030" y="4618891"/>
            <a:ext cx="8229600" cy="207498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Northbridge connects CPU and memory to rest of system</a:t>
            </a:r>
          </a:p>
          <a:p>
            <a:pPr lvl="1"/>
            <a:r>
              <a:rPr lang="en-US" dirty="0" smtClean="0"/>
              <a:t>Memory controller implemented in Northbridge chipset</a:t>
            </a:r>
          </a:p>
          <a:p>
            <a:pPr lvl="2"/>
            <a:r>
              <a:rPr lang="en-US" dirty="0" smtClean="0"/>
              <a:t>Devices and CPU can access memory via requests to Northbridge</a:t>
            </a:r>
          </a:p>
          <a:p>
            <a:r>
              <a:rPr lang="en-US" dirty="0" smtClean="0"/>
              <a:t>CPU connects using a Front Side </a:t>
            </a:r>
            <a:r>
              <a:rPr lang="en-US" b="1" dirty="0" smtClean="0"/>
              <a:t>Bus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6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Uniform Memory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7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Memory is organized in a non uniform manner</a:t>
            </a:r>
          </a:p>
          <a:p>
            <a:pPr lvl="1"/>
            <a:r>
              <a:rPr lang="en-US" dirty="0" smtClean="0"/>
              <a:t>Its closer to some CPUs than others</a:t>
            </a:r>
          </a:p>
          <a:p>
            <a:pPr lvl="1"/>
            <a:r>
              <a:rPr lang="en-US" dirty="0" smtClean="0"/>
              <a:t>Far away memory is slower than close memory</a:t>
            </a:r>
          </a:p>
          <a:p>
            <a:pPr lvl="1"/>
            <a:r>
              <a:rPr lang="en-US" dirty="0" smtClean="0"/>
              <a:t>Not required to be cache coherent, but usually is</a:t>
            </a:r>
          </a:p>
          <a:p>
            <a:pPr lvl="2"/>
            <a:r>
              <a:rPr lang="en-US" dirty="0" err="1" smtClean="0"/>
              <a:t>ccNUMA</a:t>
            </a:r>
            <a:r>
              <a:rPr lang="en-US" dirty="0" smtClean="0"/>
              <a:t>: Cache Coherent NUMA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Typical organization is to divide system into “zones”</a:t>
            </a:r>
          </a:p>
          <a:p>
            <a:pPr lvl="1"/>
            <a:r>
              <a:rPr lang="en-US" dirty="0" smtClean="0"/>
              <a:t>A zone usually contains a CPU socket/slot and a portion of the system memory</a:t>
            </a:r>
          </a:p>
          <a:p>
            <a:pPr lvl="1"/>
            <a:r>
              <a:rPr lang="en-US" dirty="0" smtClean="0"/>
              <a:t>Memory is “local” if its in the CPU’s zone</a:t>
            </a:r>
          </a:p>
          <a:p>
            <a:pPr lvl="2"/>
            <a:r>
              <a:rPr lang="en-US" dirty="0" smtClean="0"/>
              <a:t>Fast to access</a:t>
            </a:r>
          </a:p>
        </p:txBody>
      </p:sp>
    </p:spTree>
    <p:extLst>
      <p:ext uri="{BB962C8B-B14F-4D97-AF65-F5344CB8AC3E}">
        <p14:creationId xmlns:p14="http://schemas.microsoft.com/office/powerpoint/2010/main" val="412980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9681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Accessing memory in the local zone does not impact performance in other zones</a:t>
            </a:r>
          </a:p>
          <a:p>
            <a:pPr lvl="1"/>
            <a:r>
              <a:rPr lang="en-US" dirty="0" smtClean="0"/>
              <a:t>Interconnect </a:t>
            </a:r>
            <a:r>
              <a:rPr lang="en-US" dirty="0"/>
              <a:t>is point to </a:t>
            </a:r>
            <a:r>
              <a:rPr lang="en-US" dirty="0" smtClean="0"/>
              <a:t>point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Looks a lot like a distributed shared memory  (DSM) system…</a:t>
            </a:r>
          </a:p>
          <a:p>
            <a:pPr lvl="1"/>
            <a:r>
              <a:rPr lang="en-US" dirty="0" smtClean="0"/>
              <a:t>Local operations are fast, but if you go to another zone you take a performance hit</a:t>
            </a:r>
          </a:p>
          <a:p>
            <a:pPr lvl="1"/>
            <a:r>
              <a:rPr lang="en-US" dirty="0" smtClean="0"/>
              <a:t>DSM died in the 90s because it couldn’t scale  and was hard to program</a:t>
            </a:r>
            <a:endParaRPr lang="en-US" dirty="0"/>
          </a:p>
          <a:p>
            <a:pPr lvl="1"/>
            <a:r>
              <a:rPr lang="en-US" dirty="0" smtClean="0"/>
              <a:t>Unclear whether NUMA will share that same fate</a:t>
            </a:r>
          </a:p>
        </p:txBody>
      </p:sp>
    </p:spTree>
    <p:extLst>
      <p:ext uri="{BB962C8B-B14F-4D97-AF65-F5344CB8AC3E}">
        <p14:creationId xmlns:p14="http://schemas.microsoft.com/office/powerpoint/2010/main" val="10687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Dell R730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45" y="1550411"/>
            <a:ext cx="8594830" cy="521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197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Dell R815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032" y="1587171"/>
            <a:ext cx="5910725" cy="498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916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NUMA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294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Programming a NUMA system is hard</a:t>
            </a:r>
          </a:p>
          <a:p>
            <a:pPr lvl="1"/>
            <a:r>
              <a:rPr lang="en-US" dirty="0" smtClean="0"/>
              <a:t>Ultimately it’s a failed abstraction</a:t>
            </a:r>
          </a:p>
          <a:p>
            <a:pPr lvl="1"/>
            <a:r>
              <a:rPr lang="en-US" dirty="0" smtClean="0"/>
              <a:t>Goal: Make all memory ops the same</a:t>
            </a:r>
          </a:p>
          <a:p>
            <a:pPr lvl="2"/>
            <a:r>
              <a:rPr lang="en-US" dirty="0" smtClean="0"/>
              <a:t>But they aren’t, because some are slower</a:t>
            </a:r>
          </a:p>
          <a:p>
            <a:pPr lvl="2"/>
            <a:r>
              <a:rPr lang="en-US" dirty="0" smtClean="0"/>
              <a:t>AND the abstraction hides the details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Result: Very few people explicitly design an application with NUMA support</a:t>
            </a:r>
          </a:p>
          <a:p>
            <a:pPr lvl="1"/>
            <a:r>
              <a:rPr lang="en-US" dirty="0" smtClean="0"/>
              <a:t>Those that do are generally in the HPC community</a:t>
            </a:r>
          </a:p>
          <a:p>
            <a:pPr lvl="1"/>
            <a:r>
              <a:rPr lang="en-US" dirty="0" smtClean="0"/>
              <a:t>So its up to the user and the OS to deal with it</a:t>
            </a:r>
          </a:p>
          <a:p>
            <a:pPr lvl="2"/>
            <a:r>
              <a:rPr lang="en-US" dirty="0" smtClean="0"/>
              <a:t>But mostly people just ignore it…</a:t>
            </a:r>
          </a:p>
        </p:txBody>
      </p:sp>
    </p:spTree>
    <p:extLst>
      <p:ext uri="{BB962C8B-B14F-4D97-AF65-F5344CB8AC3E}">
        <p14:creationId xmlns:p14="http://schemas.microsoft.com/office/powerpoint/2010/main" val="33686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NUMA (users)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75" y="1330144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Users can query the system for the NUMA </a:t>
            </a:r>
            <a:r>
              <a:rPr lang="en-US" sz="2800" dirty="0" smtClean="0">
                <a:solidFill>
                  <a:srgbClr val="FF0000"/>
                </a:solidFill>
              </a:rPr>
              <a:t>layout</a:t>
            </a:r>
          </a:p>
          <a:p>
            <a:pPr lvl="1"/>
            <a:r>
              <a:rPr lang="en-US" sz="2400" dirty="0" smtClean="0"/>
              <a:t>Typically via </a:t>
            </a:r>
            <a:r>
              <a:rPr lang="en-US" sz="2400" dirty="0" err="1" smtClean="0"/>
              <a:t>libtopology</a:t>
            </a:r>
            <a:r>
              <a:rPr lang="en-US" sz="2400" dirty="0" smtClean="0"/>
              <a:t> or the HWLOC library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26815" y="2246812"/>
            <a:ext cx="572870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</a:t>
            </a:r>
            <a:r>
              <a:rPr lang="en-US" sz="1400" dirty="0" err="1"/>
              <a:t>jarusl@essex</a:t>
            </a:r>
            <a:r>
              <a:rPr lang="en-US" sz="1400" dirty="0"/>
              <a:t>]~% </a:t>
            </a:r>
            <a:r>
              <a:rPr lang="en-US" sz="1400" dirty="0" err="1"/>
              <a:t>numactl</a:t>
            </a:r>
            <a:r>
              <a:rPr lang="en-US" sz="1400" dirty="0"/>
              <a:t> </a:t>
            </a:r>
            <a:r>
              <a:rPr lang="en-US" sz="1400" dirty="0" smtClean="0"/>
              <a:t>–hardware</a:t>
            </a:r>
          </a:p>
          <a:p>
            <a:r>
              <a:rPr lang="en-US" sz="1400" dirty="0" smtClean="0"/>
              <a:t>available</a:t>
            </a:r>
            <a:r>
              <a:rPr lang="en-US" sz="1400" dirty="0"/>
              <a:t>: 4 nodes (0-3)</a:t>
            </a:r>
          </a:p>
          <a:p>
            <a:r>
              <a:rPr lang="en-US" sz="1400" dirty="0"/>
              <a:t>node 0 </a:t>
            </a:r>
            <a:r>
              <a:rPr lang="en-US" sz="1400" dirty="0" err="1"/>
              <a:t>cpus</a:t>
            </a:r>
            <a:r>
              <a:rPr lang="en-US" sz="1400" dirty="0"/>
              <a:t>: 0 1 2 3</a:t>
            </a:r>
          </a:p>
          <a:p>
            <a:r>
              <a:rPr lang="en-US" sz="1400" dirty="0"/>
              <a:t>node 0 size: 8182 MB</a:t>
            </a:r>
          </a:p>
          <a:p>
            <a:r>
              <a:rPr lang="en-US" sz="1400" dirty="0"/>
              <a:t>node 0 free: 2945 MB</a:t>
            </a:r>
          </a:p>
          <a:p>
            <a:r>
              <a:rPr lang="en-US" sz="1400" dirty="0"/>
              <a:t>node 1 </a:t>
            </a:r>
            <a:r>
              <a:rPr lang="en-US" sz="1400" dirty="0" err="1"/>
              <a:t>cpus</a:t>
            </a:r>
            <a:r>
              <a:rPr lang="en-US" sz="1400" dirty="0"/>
              <a:t>: 4 5 6 7</a:t>
            </a:r>
          </a:p>
          <a:p>
            <a:r>
              <a:rPr lang="en-US" sz="1400" dirty="0"/>
              <a:t>node 1 size: 8192 MB</a:t>
            </a:r>
          </a:p>
          <a:p>
            <a:r>
              <a:rPr lang="en-US" sz="1400" dirty="0"/>
              <a:t>node 1 free: 2802 MB</a:t>
            </a:r>
          </a:p>
          <a:p>
            <a:r>
              <a:rPr lang="en-US" sz="1400" dirty="0"/>
              <a:t>node 2 </a:t>
            </a:r>
            <a:r>
              <a:rPr lang="en-US" sz="1400" dirty="0" err="1"/>
              <a:t>cpus</a:t>
            </a:r>
            <a:r>
              <a:rPr lang="en-US" sz="1400" dirty="0"/>
              <a:t>: 8 9 10 11</a:t>
            </a:r>
          </a:p>
          <a:p>
            <a:r>
              <a:rPr lang="en-US" sz="1400" dirty="0"/>
              <a:t>node 2 size: 8192 MB</a:t>
            </a:r>
          </a:p>
          <a:p>
            <a:r>
              <a:rPr lang="en-US" sz="1400" dirty="0"/>
              <a:t>node 2 free: 7087 MB</a:t>
            </a:r>
          </a:p>
          <a:p>
            <a:r>
              <a:rPr lang="en-US" sz="1400" dirty="0"/>
              <a:t>node 3 </a:t>
            </a:r>
            <a:r>
              <a:rPr lang="en-US" sz="1400" dirty="0" err="1"/>
              <a:t>cpus</a:t>
            </a:r>
            <a:r>
              <a:rPr lang="en-US" sz="1400" dirty="0"/>
              <a:t>: 12 13 14 15</a:t>
            </a:r>
          </a:p>
          <a:p>
            <a:r>
              <a:rPr lang="en-US" sz="1400" dirty="0"/>
              <a:t>node 3 size: 8192 MB</a:t>
            </a:r>
          </a:p>
          <a:p>
            <a:r>
              <a:rPr lang="en-US" sz="1400" dirty="0"/>
              <a:t>node 3 free: 7083 MB</a:t>
            </a:r>
          </a:p>
          <a:p>
            <a:r>
              <a:rPr lang="en-US" sz="1400" dirty="0"/>
              <a:t>node distances:</a:t>
            </a:r>
          </a:p>
          <a:p>
            <a:r>
              <a:rPr lang="en-US" sz="1400" dirty="0"/>
              <a:t>node   0   1   2   3 </a:t>
            </a:r>
          </a:p>
          <a:p>
            <a:r>
              <a:rPr lang="en-US" sz="1400" dirty="0"/>
              <a:t>  0:  10  16  16  22 </a:t>
            </a:r>
          </a:p>
          <a:p>
            <a:r>
              <a:rPr lang="en-US" sz="1400" dirty="0"/>
              <a:t>  1:  16  10  22  16 </a:t>
            </a:r>
          </a:p>
          <a:p>
            <a:r>
              <a:rPr lang="en-US" sz="1400" dirty="0"/>
              <a:t>  2:  16  22  10  16 </a:t>
            </a:r>
          </a:p>
          <a:p>
            <a:r>
              <a:rPr lang="en-US" sz="1400" dirty="0"/>
              <a:t>  3:  22  16  16  10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559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NUMA (users)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Users </a:t>
            </a:r>
            <a:r>
              <a:rPr lang="en-US" dirty="0" smtClean="0">
                <a:solidFill>
                  <a:srgbClr val="0000FF"/>
                </a:solidFill>
              </a:rPr>
              <a:t>can force </a:t>
            </a:r>
            <a:r>
              <a:rPr lang="en-US" dirty="0">
                <a:solidFill>
                  <a:srgbClr val="0000FF"/>
                </a:solidFill>
              </a:rPr>
              <a:t>OS to confine a process to a specific zone</a:t>
            </a:r>
          </a:p>
          <a:p>
            <a:pPr lvl="1"/>
            <a:r>
              <a:rPr lang="en-US" dirty="0"/>
              <a:t>Restricts what memory a process gets allocated</a:t>
            </a:r>
          </a:p>
          <a:p>
            <a:pPr lvl="1"/>
            <a:r>
              <a:rPr lang="en-US" dirty="0"/>
              <a:t>Restricts which CPUs process can run </a:t>
            </a:r>
            <a:r>
              <a:rPr lang="en-US" dirty="0" smtClean="0"/>
              <a:t>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 process via command line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numactl</a:t>
            </a:r>
            <a:r>
              <a:rPr lang="en-US" dirty="0" smtClean="0"/>
              <a:t>  --</a:t>
            </a:r>
            <a:r>
              <a:rPr lang="en-US" dirty="0" err="1" smtClean="0"/>
              <a:t>physcpubind</a:t>
            </a:r>
            <a:r>
              <a:rPr lang="en-US" dirty="0"/>
              <a:t>=</a:t>
            </a:r>
            <a:r>
              <a:rPr lang="en-US" dirty="0" smtClean="0"/>
              <a:t>&lt;</a:t>
            </a:r>
            <a:r>
              <a:rPr lang="en-US" dirty="0" err="1"/>
              <a:t>cpus</a:t>
            </a:r>
            <a:r>
              <a:rPr lang="en-US" dirty="0"/>
              <a:t>&gt; &lt;</a:t>
            </a:r>
            <a:r>
              <a:rPr lang="en-US" dirty="0" err="1"/>
              <a:t>cmd</a:t>
            </a:r>
            <a:r>
              <a:rPr lang="en-US" dirty="0" smtClean="0"/>
              <a:t>&gt;’</a:t>
            </a:r>
          </a:p>
          <a:p>
            <a:r>
              <a:rPr lang="en-US" dirty="0" smtClean="0"/>
              <a:t>Groups of processes using scheduling domains</a:t>
            </a:r>
          </a:p>
          <a:p>
            <a:pPr lvl="1"/>
            <a:r>
              <a:rPr lang="en-US" dirty="0" smtClean="0"/>
              <a:t>Linux: </a:t>
            </a:r>
            <a:r>
              <a:rPr lang="en-US" dirty="0" err="1" smtClean="0"/>
              <a:t>cgroups</a:t>
            </a:r>
            <a:r>
              <a:rPr lang="en-US" dirty="0" smtClean="0"/>
              <a:t> and containers</a:t>
            </a:r>
          </a:p>
        </p:txBody>
      </p:sp>
    </p:spTree>
    <p:extLst>
      <p:ext uri="{BB962C8B-B14F-4D97-AF65-F5344CB8AC3E}">
        <p14:creationId xmlns:p14="http://schemas.microsoft.com/office/powerpoint/2010/main" val="18485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NUMA (OS)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An OS can deal with NUMA systems by restricting its own behavior</a:t>
            </a:r>
          </a:p>
          <a:p>
            <a:pPr lvl="1"/>
            <a:r>
              <a:rPr lang="en-US" dirty="0" smtClean="0"/>
              <a:t>Force processes to always execute in a zone, and always allocate memory from the same zone</a:t>
            </a:r>
          </a:p>
          <a:p>
            <a:pPr lvl="1"/>
            <a:r>
              <a:rPr lang="en-US" dirty="0" smtClean="0"/>
              <a:t>This makes balancing resource utilization tricky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However, nothing prevents an application from forcing bad behavior</a:t>
            </a:r>
          </a:p>
          <a:p>
            <a:pPr lvl="1"/>
            <a:r>
              <a:rPr lang="en-US" dirty="0" smtClean="0"/>
              <a:t>E.g. two applications in separate zones want to communicate using shared memory…</a:t>
            </a:r>
          </a:p>
        </p:txBody>
      </p:sp>
    </p:spTree>
    <p:extLst>
      <p:ext uri="{BB962C8B-B14F-4D97-AF65-F5344CB8AC3E}">
        <p14:creationId xmlns:p14="http://schemas.microsoft.com/office/powerpoint/2010/main" val="143771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NUMA (OS)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142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OS know what zone a process should run in?</a:t>
            </a:r>
          </a:p>
          <a:p>
            <a:pPr lvl="1"/>
            <a:r>
              <a:rPr lang="en-US" sz="2400" dirty="0" smtClean="0"/>
              <a:t>Needs to know what the process behavior will be</a:t>
            </a:r>
          </a:p>
          <a:p>
            <a:pPr lvl="1"/>
            <a:r>
              <a:rPr lang="en-US" sz="2400" dirty="0" smtClean="0"/>
              <a:t>OS cannot know the future, but it can predict it based on past events</a:t>
            </a:r>
          </a:p>
          <a:p>
            <a:pPr lvl="1"/>
            <a:r>
              <a:rPr lang="en-US" sz="2400" dirty="0"/>
              <a:t>Recent OS X and Windows versions profile application behavior</a:t>
            </a:r>
          </a:p>
          <a:p>
            <a:endParaRPr lang="en-US" sz="3000" dirty="0" smtClean="0"/>
          </a:p>
          <a:p>
            <a:r>
              <a:rPr lang="en-US" sz="3000" dirty="0" smtClean="0">
                <a:solidFill>
                  <a:srgbClr val="FF0000"/>
                </a:solidFill>
              </a:rPr>
              <a:t>When should a process switch zones?</a:t>
            </a:r>
          </a:p>
          <a:p>
            <a:pPr lvl="1"/>
            <a:r>
              <a:rPr lang="en-US" sz="2600" dirty="0" smtClean="0"/>
              <a:t>If it is communicating with a process in another zone</a:t>
            </a:r>
          </a:p>
          <a:p>
            <a:pPr lvl="1"/>
            <a:r>
              <a:rPr lang="en-US" sz="2600" dirty="0" smtClean="0"/>
              <a:t>If the system load is currently imbalanced in one zone</a:t>
            </a:r>
          </a:p>
          <a:p>
            <a:pPr lvl="1"/>
            <a:r>
              <a:rPr lang="en-US" sz="2600" dirty="0" smtClean="0"/>
              <a:t>If we can save power by shutting down a zone’s CPUs</a:t>
            </a:r>
          </a:p>
          <a:p>
            <a:pPr lvl="1"/>
            <a:endParaRPr lang="en-US" sz="2600" dirty="0" smtClean="0"/>
          </a:p>
          <a:p>
            <a:r>
              <a:rPr lang="en-US" sz="3000" dirty="0" smtClean="0">
                <a:solidFill>
                  <a:srgbClr val="FF0000"/>
                </a:solidFill>
              </a:rPr>
              <a:t>How should we layout process memory?</a:t>
            </a:r>
          </a:p>
          <a:p>
            <a:pPr lvl="1"/>
            <a:r>
              <a:rPr lang="en-US" sz="2600" dirty="0" smtClean="0"/>
              <a:t>Keep all memory in a single zone, or just the working set?</a:t>
            </a:r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609776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 and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731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More cores require more energy (and heat)</a:t>
            </a:r>
          </a:p>
          <a:p>
            <a:pPr lvl="1"/>
            <a:r>
              <a:rPr lang="en-US" dirty="0" smtClean="0"/>
              <a:t>Managing the energy consumption of a system becoming critically important</a:t>
            </a:r>
          </a:p>
          <a:p>
            <a:pPr lvl="1"/>
            <a:r>
              <a:rPr lang="en-US" dirty="0" smtClean="0"/>
              <a:t>Modern systems cannot fully utilize all resources for very long</a:t>
            </a:r>
          </a:p>
          <a:p>
            <a:r>
              <a:rPr lang="en-US" dirty="0" smtClean="0"/>
              <a:t>Approaches</a:t>
            </a:r>
          </a:p>
          <a:p>
            <a:pPr lvl="1"/>
            <a:r>
              <a:rPr lang="en-US" dirty="0" smtClean="0"/>
              <a:t>Slow down processors periodically</a:t>
            </a:r>
          </a:p>
          <a:p>
            <a:pPr lvl="2"/>
            <a:r>
              <a:rPr lang="en-US" dirty="0" smtClean="0"/>
              <a:t>CPUs no longer identical (some faster, some slower)</a:t>
            </a:r>
          </a:p>
          <a:p>
            <a:pPr lvl="1"/>
            <a:r>
              <a:rPr lang="en-US" dirty="0" smtClean="0"/>
              <a:t>Shutdown entire cores </a:t>
            </a:r>
          </a:p>
          <a:p>
            <a:pPr lvl="2"/>
            <a:r>
              <a:rPr lang="en-US" dirty="0" smtClean="0"/>
              <a:t>System dynamically powers down CPUs</a:t>
            </a:r>
          </a:p>
          <a:p>
            <a:pPr lvl="2"/>
            <a:r>
              <a:rPr lang="en-US" dirty="0" smtClean="0"/>
              <a:t>OS must deal with processors coming and going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This doesn’t really match the SMP model anymore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6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4678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Almost all current systems all have more than one CPU/core</a:t>
            </a:r>
          </a:p>
          <a:p>
            <a:pPr lvl="1"/>
            <a:r>
              <a:rPr lang="en-US" dirty="0" smtClean="0"/>
              <a:t>IPhone 4’s have 2 CPU and 3 GPU cores</a:t>
            </a:r>
          </a:p>
          <a:p>
            <a:pPr lvl="1"/>
            <a:r>
              <a:rPr lang="en-US" dirty="0" smtClean="0"/>
              <a:t>Galaxy S3 has 4 cores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Multiprocessor</a:t>
            </a:r>
            <a:endParaRPr lang="en-US" dirty="0" smtClean="0"/>
          </a:p>
          <a:p>
            <a:pPr lvl="1"/>
            <a:r>
              <a:rPr lang="en-US" dirty="0" smtClean="0"/>
              <a:t>More than one physical CPU</a:t>
            </a:r>
          </a:p>
          <a:p>
            <a:pPr lvl="1"/>
            <a:r>
              <a:rPr lang="en-US" dirty="0" smtClean="0"/>
              <a:t>SMP: Symmetric multiprocessing,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ach CPU is identical to every other</a:t>
            </a:r>
          </a:p>
          <a:p>
            <a:pPr lvl="2"/>
            <a:r>
              <a:rPr lang="en-US" dirty="0" smtClean="0"/>
              <a:t>Each has the same capabilities and privileges</a:t>
            </a:r>
          </a:p>
          <a:p>
            <a:pPr lvl="1"/>
            <a:r>
              <a:rPr lang="en-US" dirty="0" smtClean="0"/>
              <a:t>Each CPU is plugged into system via its own slot/socket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Multicore</a:t>
            </a:r>
          </a:p>
          <a:p>
            <a:pPr lvl="1"/>
            <a:r>
              <a:rPr lang="en-US" dirty="0" smtClean="0"/>
              <a:t>More than one CPU in a single physical package</a:t>
            </a:r>
          </a:p>
          <a:p>
            <a:pPr lvl="1"/>
            <a:r>
              <a:rPr lang="en-US" dirty="0" smtClean="0"/>
              <a:t>Multiple CPUs connect to system via a shared slot </a:t>
            </a:r>
            <a:r>
              <a:rPr lang="en-US" dirty="0"/>
              <a:t>/</a:t>
            </a:r>
            <a:r>
              <a:rPr lang="en-US" dirty="0" smtClean="0"/>
              <a:t>socket</a:t>
            </a:r>
          </a:p>
          <a:p>
            <a:pPr lvl="1"/>
            <a:r>
              <a:rPr lang="en-US" dirty="0" smtClean="0"/>
              <a:t>Currently most multicores are SMP</a:t>
            </a:r>
          </a:p>
        </p:txBody>
      </p:sp>
    </p:spTree>
    <p:extLst>
      <p:ext uri="{BB962C8B-B14F-4D97-AF65-F5344CB8AC3E}">
        <p14:creationId xmlns:p14="http://schemas.microsoft.com/office/powerpoint/2010/main" val="415854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CPUs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95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Systems are beginning to look much different</a:t>
            </a:r>
          </a:p>
          <a:p>
            <a:pPr lvl="1"/>
            <a:r>
              <a:rPr lang="en-US" dirty="0" smtClean="0"/>
              <a:t>The SMP model is on its way out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Heterogeneous computing resources across system</a:t>
            </a:r>
          </a:p>
          <a:p>
            <a:pPr lvl="1"/>
            <a:r>
              <a:rPr lang="en-US" dirty="0"/>
              <a:t>Core specialization: CPU resources tailored to specific </a:t>
            </a:r>
            <a:r>
              <a:rPr lang="en-US" dirty="0" smtClean="0"/>
              <a:t>workloads</a:t>
            </a:r>
          </a:p>
          <a:p>
            <a:pPr lvl="1"/>
            <a:r>
              <a:rPr lang="en-US" dirty="0" smtClean="0"/>
              <a:t>GPUs, </a:t>
            </a:r>
            <a:r>
              <a:rPr lang="en-US" dirty="0"/>
              <a:t>l</a:t>
            </a:r>
            <a:r>
              <a:rPr lang="en-US" dirty="0" smtClean="0"/>
              <a:t>ightweight cores, I/O cores, stream processors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OS must manage these dynamically</a:t>
            </a:r>
          </a:p>
          <a:p>
            <a:pPr lvl="1"/>
            <a:r>
              <a:rPr lang="en-US" dirty="0" smtClean="0"/>
              <a:t>What to schedule where and when?</a:t>
            </a:r>
          </a:p>
          <a:p>
            <a:pPr lvl="1"/>
            <a:r>
              <a:rPr lang="en-US" dirty="0" smtClean="0"/>
              <a:t>How should the OS approach this issue?</a:t>
            </a:r>
          </a:p>
          <a:p>
            <a:pPr lvl="2"/>
            <a:r>
              <a:rPr lang="en-US" dirty="0" smtClean="0"/>
              <a:t>Active area of current research </a:t>
            </a:r>
          </a:p>
        </p:txBody>
      </p:sp>
    </p:spTree>
    <p:extLst>
      <p:ext uri="{BB962C8B-B14F-4D97-AF65-F5344CB8AC3E}">
        <p14:creationId xmlns:p14="http://schemas.microsoft.com/office/powerpoint/2010/main" val="77167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SMP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21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Each processor in system can perform the same tasks</a:t>
            </a:r>
          </a:p>
          <a:p>
            <a:pPr lvl="1"/>
            <a:r>
              <a:rPr lang="en-US" dirty="0" smtClean="0"/>
              <a:t>Execute same set of instructions</a:t>
            </a:r>
          </a:p>
          <a:p>
            <a:pPr lvl="1"/>
            <a:r>
              <a:rPr lang="en-US" dirty="0" smtClean="0"/>
              <a:t>Access memory</a:t>
            </a:r>
          </a:p>
          <a:p>
            <a:pPr lvl="1"/>
            <a:r>
              <a:rPr lang="en-US" dirty="0" smtClean="0"/>
              <a:t>Interact with devices</a:t>
            </a:r>
          </a:p>
          <a:p>
            <a:endParaRPr lang="en-US" dirty="0" smtClean="0"/>
          </a:p>
          <a:p>
            <a:r>
              <a:rPr lang="en-US" dirty="0" smtClean="0"/>
              <a:t>Each proc. connects to system in same way</a:t>
            </a:r>
            <a:endParaRPr lang="en-US" dirty="0"/>
          </a:p>
          <a:p>
            <a:pPr lvl="1"/>
            <a:r>
              <a:rPr lang="en-US" dirty="0" smtClean="0"/>
              <a:t>Traditional approach: </a:t>
            </a:r>
            <a:r>
              <a:rPr lang="en-US" dirty="0" smtClean="0">
                <a:solidFill>
                  <a:srgbClr val="FF0000"/>
                </a:solidFill>
              </a:rPr>
              <a:t>Bus</a:t>
            </a:r>
          </a:p>
          <a:p>
            <a:pPr lvl="1"/>
            <a:r>
              <a:rPr lang="en-US" dirty="0" smtClean="0"/>
              <a:t>Modern approach: </a:t>
            </a:r>
            <a:r>
              <a:rPr lang="en-US" dirty="0" smtClean="0">
                <a:solidFill>
                  <a:srgbClr val="FF0000"/>
                </a:solidFill>
              </a:rPr>
              <a:t>Interconnect</a:t>
            </a:r>
          </a:p>
          <a:p>
            <a:pPr lvl="1"/>
            <a:r>
              <a:rPr lang="en-US" dirty="0" smtClean="0"/>
              <a:t>Interacting with the rest of the system (memory/devices) done via communication over the shared bus/interconnect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Obviously this can easily lead to chaos</a:t>
            </a:r>
            <a:endParaRPr lang="en-US" dirty="0"/>
          </a:p>
          <a:p>
            <a:pPr lvl="1"/>
            <a:r>
              <a:rPr lang="en-US" dirty="0" smtClean="0"/>
              <a:t>Why we need synchronization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40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SMP </a:t>
            </a:r>
            <a:r>
              <a:rPr lang="en-US" dirty="0"/>
              <a:t>architecture</a:t>
            </a:r>
            <a:br>
              <a:rPr lang="en-US" dirty="0"/>
            </a:br>
            <a:r>
              <a:rPr lang="en-US" dirty="0"/>
              <a:t>First approach to multiprocessing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70582"/>
            <a:ext cx="8229600" cy="17584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Just connect another CPU to the </a:t>
            </a:r>
            <a:r>
              <a:rPr lang="en-US" dirty="0" err="1" smtClean="0"/>
              <a:t>northbridge</a:t>
            </a:r>
            <a:endParaRPr lang="en-US" dirty="0" smtClean="0"/>
          </a:p>
          <a:p>
            <a:r>
              <a:rPr lang="en-US" dirty="0" smtClean="0"/>
              <a:t>Most of these systems used a shared bus</a:t>
            </a:r>
          </a:p>
          <a:p>
            <a:pPr lvl="1"/>
            <a:r>
              <a:rPr lang="en-US" dirty="0" smtClean="0"/>
              <a:t>CPUs could communicate with each other and with the </a:t>
            </a:r>
            <a:r>
              <a:rPr lang="en-US" dirty="0" err="1" smtClean="0"/>
              <a:t>northbridge</a:t>
            </a:r>
            <a:endParaRPr lang="en-US" dirty="0" smtClean="0"/>
          </a:p>
          <a:p>
            <a:pPr lvl="1"/>
            <a:r>
              <a:rPr lang="en-US" dirty="0" smtClean="0"/>
              <a:t>But, only one user at a time, so scalability was limited (bus contention) </a:t>
            </a:r>
          </a:p>
        </p:txBody>
      </p:sp>
      <p:pic>
        <p:nvPicPr>
          <p:cNvPr id="1026" name="Picture 2" descr="http://img.cmpnet.com/embedded/gifs/2003/0306/0306feat2fig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12" y="1249727"/>
            <a:ext cx="7007890" cy="372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8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Multicore architecture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During the early/mid 2000s CPUs started to change dramatically</a:t>
            </a:r>
          </a:p>
          <a:p>
            <a:pPr lvl="1"/>
            <a:r>
              <a:rPr lang="en-US" sz="2000" dirty="0" smtClean="0"/>
              <a:t>Could no longer increase speeds exponentially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But: transistor density was still increasing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000" dirty="0" smtClean="0"/>
              <a:t>Only thing architects could do was add more computing elements</a:t>
            </a:r>
          </a:p>
          <a:p>
            <a:pPr lvl="2"/>
            <a:r>
              <a:rPr lang="en-US" sz="1800" dirty="0" smtClean="0"/>
              <a:t>Replicated entire CPUs inside the same processor die</a:t>
            </a:r>
          </a:p>
          <a:p>
            <a:r>
              <a:rPr lang="en-US" sz="2600" dirty="0" smtClean="0"/>
              <a:t>The standard architecture is just like SMP, but with only one CPU slot in the system</a:t>
            </a:r>
          </a:p>
          <a:p>
            <a:pPr lvl="1"/>
            <a:endParaRPr lang="en-US" sz="2200" dirty="0"/>
          </a:p>
        </p:txBody>
      </p:sp>
      <p:pic>
        <p:nvPicPr>
          <p:cNvPr id="6" name="Picture 2" descr="http://jerome.berbiqui.org/parallel-many-core-CS/article0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75105" y="4369703"/>
            <a:ext cx="219075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31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Multiprocessor-Multicores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85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SMP with multicore CPUs</a:t>
            </a:r>
          </a:p>
          <a:p>
            <a:pPr lvl="1"/>
            <a:r>
              <a:rPr lang="en-US" dirty="0" smtClean="0"/>
              <a:t>Multiple processor slots in system</a:t>
            </a:r>
          </a:p>
          <a:p>
            <a:pPr lvl="1"/>
            <a:r>
              <a:rPr lang="en-US" dirty="0" smtClean="0"/>
              <a:t>Each slot hosts multiple CPU cores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What does this mean for the OS?</a:t>
            </a:r>
          </a:p>
          <a:p>
            <a:pPr lvl="1"/>
            <a:r>
              <a:rPr lang="en-US" dirty="0" smtClean="0"/>
              <a:t>Mostly hidden by the hardware</a:t>
            </a:r>
          </a:p>
          <a:p>
            <a:pPr lvl="1"/>
            <a:r>
              <a:rPr lang="en-US" dirty="0" smtClean="0"/>
              <a:t>OS sees N </a:t>
            </a:r>
            <a:r>
              <a:rPr lang="en-US" dirty="0" err="1" smtClean="0"/>
              <a:t>cpus</a:t>
            </a:r>
            <a:r>
              <a:rPr lang="en-US" dirty="0"/>
              <a:t> </a:t>
            </a:r>
            <a:r>
              <a:rPr lang="en-US" dirty="0" smtClean="0"/>
              <a:t>that are identical, so treats them the same way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But the similarity does not always hold for memory</a:t>
            </a:r>
          </a:p>
          <a:p>
            <a:pPr lvl="1"/>
            <a:r>
              <a:rPr lang="en-US" dirty="0" smtClean="0"/>
              <a:t>More on that in a minute</a:t>
            </a:r>
          </a:p>
        </p:txBody>
      </p:sp>
      <p:pic>
        <p:nvPicPr>
          <p:cNvPr id="6" name="Picture 2" descr="http://jerome.berbiqui.org/parallel-many-core-CS/article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290" y="1385357"/>
            <a:ext cx="25431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1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Manycore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3645"/>
            <a:ext cx="8448261" cy="1391749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Manycore</a:t>
            </a:r>
            <a:r>
              <a:rPr lang="en-US" dirty="0" smtClean="0"/>
              <a:t> CPUs are currently available</a:t>
            </a:r>
          </a:p>
          <a:p>
            <a:pPr lvl="1"/>
            <a:r>
              <a:rPr lang="en-US" dirty="0" smtClean="0"/>
              <a:t>Intel’s Knights Corner and Knights Landing architectures (Xeon Phi)</a:t>
            </a:r>
          </a:p>
          <a:p>
            <a:pPr lvl="1"/>
            <a:r>
              <a:rPr lang="en-US" dirty="0" smtClean="0"/>
              <a:t>A single machine now looks like a distributed system</a:t>
            </a:r>
            <a:endParaRPr lang="en-US" dirty="0"/>
          </a:p>
        </p:txBody>
      </p:sp>
      <p:pic>
        <p:nvPicPr>
          <p:cNvPr id="5" name="Picture 2" descr="http://74.220.215.219/~adapteva/wp-content/uploads/2012/08/epiphany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561" y="2797268"/>
            <a:ext cx="6908517" cy="4060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718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for the 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7925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Many more resources must be managed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OS must ensure that all CPUs cooperate together</a:t>
            </a:r>
          </a:p>
          <a:p>
            <a:pPr lvl="1"/>
            <a:r>
              <a:rPr lang="en-US" dirty="0" smtClean="0"/>
              <a:t>Example: If two CPUs try to schedule the same process simultaneously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>
                <a:solidFill>
                  <a:srgbClr val="FF0000"/>
                </a:solidFill>
              </a:rPr>
              <a:t>do we identify CPUs?</a:t>
            </a:r>
          </a:p>
          <a:p>
            <a:pPr lvl="1"/>
            <a:r>
              <a:rPr lang="en-US" dirty="0"/>
              <a:t>Hardware must provide identification interface </a:t>
            </a:r>
          </a:p>
          <a:p>
            <a:pPr lvl="2"/>
            <a:r>
              <a:rPr lang="en-US" dirty="0"/>
              <a:t>X86: Each CPU assigned a number at boot </a:t>
            </a:r>
            <a:r>
              <a:rPr lang="en-US" dirty="0" smtClean="0"/>
              <a:t>time</a:t>
            </a:r>
          </a:p>
          <a:p>
            <a:pPr lvl="2"/>
            <a:r>
              <a:rPr lang="en-US" dirty="0" smtClean="0"/>
              <a:t>ID tied to local APIC </a:t>
            </a:r>
          </a:p>
          <a:p>
            <a:pPr lvl="3"/>
            <a:r>
              <a:rPr lang="en-US" dirty="0" smtClean="0"/>
              <a:t>gateway for all inter-CPU communication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2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1948</Words>
  <Application>Microsoft Office PowerPoint</Application>
  <PresentationFormat>On-screen Show (4:3)</PresentationFormat>
  <Paragraphs>291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Multiprocessing and NUMA</vt:lpstr>
      <vt:lpstr>What Hardware used to look like…</vt:lpstr>
      <vt:lpstr>Modern Systems</vt:lpstr>
      <vt:lpstr>SMP Operation</vt:lpstr>
      <vt:lpstr>SMP architecture First approach to multiprocessing </vt:lpstr>
      <vt:lpstr>Multicore architecture</vt:lpstr>
      <vt:lpstr>Multiprocessor-Multicores</vt:lpstr>
      <vt:lpstr>Manycore</vt:lpstr>
      <vt:lpstr>What does this mean for the OS?</vt:lpstr>
      <vt:lpstr>Programming models</vt:lpstr>
      <vt:lpstr>Dealing with devices</vt:lpstr>
      <vt:lpstr>Cross CPU Communication  (Shared Memory)</vt:lpstr>
      <vt:lpstr>Cross CPU Communication (Signals)</vt:lpstr>
      <vt:lpstr>CPU interconnects</vt:lpstr>
      <vt:lpstr>Interconnects and Memory</vt:lpstr>
      <vt:lpstr>Multiprocessing and memory</vt:lpstr>
      <vt:lpstr>Multiprocessor caching</vt:lpstr>
      <vt:lpstr>Memory Issues</vt:lpstr>
      <vt:lpstr>Dell R710</vt:lpstr>
      <vt:lpstr>Non Uniform Memory Access</vt:lpstr>
      <vt:lpstr>NUMA cont’d</vt:lpstr>
      <vt:lpstr>Dell R730</vt:lpstr>
      <vt:lpstr>Dell R815</vt:lpstr>
      <vt:lpstr>Dealing with NUMA</vt:lpstr>
      <vt:lpstr>Dealing with NUMA (users)</vt:lpstr>
      <vt:lpstr>Dealing with NUMA (users)</vt:lpstr>
      <vt:lpstr>Dealing with NUMA (OS)</vt:lpstr>
      <vt:lpstr>Managing NUMA (OS)</vt:lpstr>
      <vt:lpstr>Multiprocessing and Power</vt:lpstr>
      <vt:lpstr>Heterogeneous CPUs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Multiprocessing and NUMA</dc:title>
  <dc:creator>Jack Lange</dc:creator>
  <cp:lastModifiedBy>Jack Lange</cp:lastModifiedBy>
  <cp:revision>53</cp:revision>
  <dcterms:created xsi:type="dcterms:W3CDTF">2012-10-12T20:13:56Z</dcterms:created>
  <dcterms:modified xsi:type="dcterms:W3CDTF">2017-08-29T20:04:26Z</dcterms:modified>
</cp:coreProperties>
</file>