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89" r:id="rId9"/>
    <p:sldId id="263" r:id="rId10"/>
    <p:sldId id="264" r:id="rId11"/>
    <p:sldId id="265" r:id="rId12"/>
    <p:sldId id="266" r:id="rId13"/>
    <p:sldId id="267" r:id="rId14"/>
    <p:sldId id="28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400C93-69C1-4E33-B5E2-A5FA3E6B5917}">
          <p14:sldIdLst>
            <p14:sldId id="256"/>
            <p14:sldId id="257"/>
            <p14:sldId id="258"/>
            <p14:sldId id="259"/>
            <p14:sldId id="260"/>
            <p14:sldId id="261"/>
            <p14:sldId id="288"/>
            <p14:sldId id="289"/>
            <p14:sldId id="263"/>
            <p14:sldId id="264"/>
            <p14:sldId id="265"/>
            <p14:sldId id="266"/>
            <p14:sldId id="267"/>
            <p14:sldId id="28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86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085A4-E1CF-4643-A5F1-1DE432757385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59BE4-0A18-42C9-A27B-8446AF49D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1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59BE4-0A18-42C9-A27B-8446AF49D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3794F-561D-4C23-85FA-285FC47AFB39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3794F-561D-4C23-85FA-285FC47AFB3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53794F-561D-4C23-85FA-285FC47AFB39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FC72-2FAA-5E48-95AD-211F38CA4C3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9C0-330A-4F4D-A361-25661046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1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FC72-2FAA-5E48-95AD-211F38CA4C3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9C0-330A-4F4D-A361-25661046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FC72-2FAA-5E48-95AD-211F38CA4C3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9C0-330A-4F4D-A361-25661046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81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FC72-2FAA-5E48-95AD-211F38CA4C3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9C0-330A-4F4D-A361-25661046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9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FC72-2FAA-5E48-95AD-211F38CA4C3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9C0-330A-4F4D-A361-25661046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4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FC72-2FAA-5E48-95AD-211F38CA4C3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9C0-330A-4F4D-A361-25661046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FC72-2FAA-5E48-95AD-211F38CA4C3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9C0-330A-4F4D-A361-25661046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6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FC72-2FAA-5E48-95AD-211F38CA4C3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9C0-330A-4F4D-A361-25661046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2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FC72-2FAA-5E48-95AD-211F38CA4C3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9C0-330A-4F4D-A361-25661046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4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FC72-2FAA-5E48-95AD-211F38CA4C3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9C0-330A-4F4D-A361-25661046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6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DFC72-2FAA-5E48-95AD-211F38CA4C3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959C0-330A-4F4D-A361-25661046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2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DFC72-2FAA-5E48-95AD-211F38CA4C3C}" type="datetimeFigureOut">
              <a:rPr lang="en-US" smtClean="0"/>
              <a:t>11/20/2017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959C0-330A-4F4D-A361-25661046A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0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IPC and RPC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8116888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MPI assumes communication takes place with a group of processes – (</a:t>
            </a:r>
            <a:r>
              <a:rPr lang="en-US" sz="2400" dirty="0" err="1" smtClean="0"/>
              <a:t>groupID</a:t>
            </a:r>
            <a:r>
              <a:rPr lang="en-US" sz="2400" dirty="0" smtClean="0"/>
              <a:t>, </a:t>
            </a:r>
            <a:r>
              <a:rPr lang="en-US" sz="2400" dirty="0" err="1" smtClean="0"/>
              <a:t>procID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Use in lieu of a transport-level address</a:t>
            </a:r>
          </a:p>
          <a:p>
            <a:r>
              <a:rPr lang="en-US" sz="2400" dirty="0"/>
              <a:t>MPI </a:t>
            </a:r>
            <a:r>
              <a:rPr lang="en-US" sz="2400" dirty="0" smtClean="0"/>
              <a:t>ties </a:t>
            </a:r>
            <a:r>
              <a:rPr lang="en-US" sz="2400" dirty="0"/>
              <a:t>the concepts of </a:t>
            </a:r>
            <a:r>
              <a:rPr lang="en-US" sz="2400" b="1" dirty="0" smtClean="0"/>
              <a:t>process </a:t>
            </a:r>
            <a:r>
              <a:rPr lang="en-US" sz="2400" b="1" dirty="0"/>
              <a:t>group </a:t>
            </a:r>
            <a:r>
              <a:rPr lang="en-US" sz="2400" dirty="0"/>
              <a:t>and </a:t>
            </a:r>
            <a:r>
              <a:rPr lang="en-US" sz="2400" b="1" dirty="0"/>
              <a:t>communication context </a:t>
            </a:r>
            <a:r>
              <a:rPr lang="en-US" sz="2400" dirty="0" smtClean="0"/>
              <a:t> </a:t>
            </a:r>
            <a:r>
              <a:rPr lang="en-US" sz="2400" dirty="0"/>
              <a:t>into a </a:t>
            </a:r>
            <a:r>
              <a:rPr lang="en-US" sz="2400" b="1" dirty="0" smtClean="0"/>
              <a:t>communicator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43000" y="3657600"/>
            <a:ext cx="7315200" cy="274320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Communicator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Group and Context</a:t>
            </a:r>
            <a:endParaRPr lang="en-US" altLang="en-US"/>
          </a:p>
        </p:txBody>
      </p:sp>
      <p:sp>
        <p:nvSpPr>
          <p:cNvPr id="7" name="Hexagon 6"/>
          <p:cNvSpPr/>
          <p:nvPr/>
        </p:nvSpPr>
        <p:spPr bwMode="auto">
          <a:xfrm>
            <a:off x="1676400" y="3810000"/>
            <a:ext cx="2286000" cy="1752600"/>
          </a:xfrm>
          <a:prstGeom prst="hexagon">
            <a:avLst/>
          </a:prstGeom>
          <a:solidFill>
            <a:srgbClr val="CC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rPr>
              <a:t>Group</a:t>
            </a:r>
          </a:p>
        </p:txBody>
      </p:sp>
      <p:sp>
        <p:nvSpPr>
          <p:cNvPr id="8" name="Plaque 7"/>
          <p:cNvSpPr/>
          <p:nvPr/>
        </p:nvSpPr>
        <p:spPr bwMode="auto">
          <a:xfrm>
            <a:off x="5791200" y="3886200"/>
            <a:ext cx="2057400" cy="1600200"/>
          </a:xfrm>
          <a:prstGeom prst="plaque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40877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Abstractions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A </a:t>
            </a:r>
            <a:r>
              <a:rPr lang="en-US" sz="2400" b="1" i="1" dirty="0"/>
              <a:t>process group </a:t>
            </a:r>
            <a:r>
              <a:rPr lang="en-US" sz="2400" dirty="0"/>
              <a:t>is high-level abstraction, visible to users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 </a:t>
            </a:r>
            <a:r>
              <a:rPr lang="en-US" sz="2400" b="1" i="1" dirty="0"/>
              <a:t>context</a:t>
            </a:r>
            <a:r>
              <a:rPr lang="en-US" sz="2400" dirty="0"/>
              <a:t> is a system-defined object that uniquely identifies a </a:t>
            </a:r>
            <a:r>
              <a:rPr lang="en-US" sz="2400" dirty="0" smtClean="0"/>
              <a:t>communicator </a:t>
            </a:r>
          </a:p>
          <a:p>
            <a:pPr lvl="1"/>
            <a:r>
              <a:rPr lang="en-US" sz="2000" dirty="0" smtClean="0"/>
              <a:t>Mechanism </a:t>
            </a:r>
            <a:r>
              <a:rPr lang="en-US" sz="2000" dirty="0"/>
              <a:t>to isolate messages in distinct libraries and the user programs from one another </a:t>
            </a:r>
          </a:p>
          <a:p>
            <a:pPr lvl="1"/>
            <a:r>
              <a:rPr lang="en-US" sz="2200" dirty="0"/>
              <a:t>A message sent in one context can't be received in other contexts. </a:t>
            </a:r>
            <a:endParaRPr lang="en-US" sz="2200" dirty="0" smtClean="0"/>
          </a:p>
          <a:p>
            <a:pPr lvl="1"/>
            <a:r>
              <a:rPr lang="en-US" sz="2200" dirty="0" smtClean="0"/>
              <a:t>The communication </a:t>
            </a:r>
            <a:r>
              <a:rPr lang="en-US" sz="2200" dirty="0"/>
              <a:t>context is </a:t>
            </a:r>
            <a:r>
              <a:rPr lang="en-US" sz="2200" dirty="0" smtClean="0"/>
              <a:t>low-level abstraction, not visible to users</a:t>
            </a:r>
            <a:endParaRPr lang="en-US" sz="2200" dirty="0"/>
          </a:p>
          <a:p>
            <a:r>
              <a:rPr lang="en-US" sz="2400" dirty="0" smtClean="0"/>
              <a:t>A </a:t>
            </a:r>
            <a:r>
              <a:rPr lang="en-US" sz="2400" b="1" i="1" dirty="0"/>
              <a:t>communicator</a:t>
            </a:r>
            <a:r>
              <a:rPr lang="en-US" sz="2400" dirty="0"/>
              <a:t> is a data object that specializes the scope of a communication. </a:t>
            </a:r>
            <a:endParaRPr lang="en-US" sz="2400" dirty="0" smtClean="0"/>
          </a:p>
          <a:p>
            <a:pPr lvl="1"/>
            <a:r>
              <a:rPr lang="en-US" sz="2200" dirty="0" smtClean="0"/>
              <a:t>MPI_COMM_WORLD is </a:t>
            </a:r>
            <a:r>
              <a:rPr lang="en-US" sz="2200" dirty="0"/>
              <a:t>an initial communicator, </a:t>
            </a:r>
            <a:r>
              <a:rPr lang="en-US" sz="2200" dirty="0" smtClean="0"/>
              <a:t>which </a:t>
            </a:r>
            <a:r>
              <a:rPr lang="en-US" sz="2200" dirty="0"/>
              <a:t>is predefined and consists of all the processes running when program execution </a:t>
            </a:r>
            <a:r>
              <a:rPr lang="en-US" sz="2200" dirty="0" smtClean="0"/>
              <a:t>begins</a:t>
            </a:r>
          </a:p>
        </p:txBody>
      </p:sp>
    </p:spTree>
    <p:extLst>
      <p:ext uri="{BB962C8B-B14F-4D97-AF65-F5344CB8AC3E}">
        <p14:creationId xmlns:p14="http://schemas.microsoft.com/office/powerpoint/2010/main" val="134739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Communication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Point-to-point </a:t>
            </a:r>
            <a:r>
              <a:rPr lang="en-US" i="1" dirty="0"/>
              <a:t>communication</a:t>
            </a:r>
            <a:r>
              <a:rPr lang="en-US" dirty="0"/>
              <a:t> is the basic concept of MPI standard and fundamental for send and receive operations for typed data with associated message tag. </a:t>
            </a:r>
            <a:endParaRPr lang="en-US" dirty="0" smtClean="0"/>
          </a:p>
          <a:p>
            <a:pPr lvl="1"/>
            <a:r>
              <a:rPr lang="en-US" dirty="0" smtClean="0"/>
              <a:t>Using </a:t>
            </a:r>
            <a:r>
              <a:rPr lang="en-US" dirty="0"/>
              <a:t>the point-to point communication, messages can be passed to another process with explicit message tag and implicit communication context. </a:t>
            </a:r>
            <a:endParaRPr lang="en-US" dirty="0" smtClean="0"/>
          </a:p>
          <a:p>
            <a:pPr lvl="1"/>
            <a:r>
              <a:rPr lang="en-US" dirty="0" smtClean="0"/>
              <a:t>MPI </a:t>
            </a:r>
            <a:r>
              <a:rPr lang="en-US" dirty="0"/>
              <a:t>is made </a:t>
            </a:r>
            <a:r>
              <a:rPr lang="en-US" i="1" dirty="0"/>
              <a:t>thread-safe</a:t>
            </a:r>
            <a:r>
              <a:rPr lang="en-US" dirty="0"/>
              <a:t> by not using global </a:t>
            </a:r>
            <a:r>
              <a:rPr lang="en-US" dirty="0" smtClean="0"/>
              <a:t>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MPI Communication Primitives</a:t>
            </a:r>
            <a:endParaRPr lang="en-US" altLang="en-US" dirty="0"/>
          </a:p>
        </p:txBody>
      </p:sp>
      <p:graphicFrame>
        <p:nvGraphicFramePr>
          <p:cNvPr id="3280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25894"/>
              </p:ext>
            </p:extLst>
          </p:nvPr>
        </p:nvGraphicFramePr>
        <p:xfrm>
          <a:off x="762000" y="1879598"/>
          <a:ext cx="7839075" cy="4064002"/>
        </p:xfrm>
        <a:graphic>
          <a:graphicData uri="http://schemas.openxmlformats.org/drawingml/2006/table">
            <a:tbl>
              <a:tblPr/>
              <a:tblGrid>
                <a:gridCol w="1655762"/>
                <a:gridCol w="6183313"/>
              </a:tblGrid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Primitive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Meaning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MPI_bsend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Append outgoing message to a local send buffer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MPI_send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Send a message and wait until copied to local or remote buffer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MPI_ssend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Send a message and wait until receipt starts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MPI_sendrecv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Send a message and wait for reply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MPI_isend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Pass reference to outgoing message, and continue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MPI_issend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Pass reference to outgoing message, and wait until receipt starts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MPI_recv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Receive a message; block if there are 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MPI_irecv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Check if there is an incoming message, but do not block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8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MPI Send/</a:t>
            </a:r>
            <a:r>
              <a:rPr lang="en-US" dirty="0" err="1" smtClean="0"/>
              <a:t>Recv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MPI_Send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(void *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data, 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count, </a:t>
            </a:r>
            <a:endParaRPr lang="en-US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MPI_Datatype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destination,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// Rank (address) of destination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tag,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 // Message ID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MPI_Comm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communicator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// Set of processes in application</a:t>
            </a: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MPI_Recv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(void *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data,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count, </a:t>
            </a:r>
            <a:endParaRPr lang="en-US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MPI_Datatype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datatype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source,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// Rank (address) of sender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tag,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// Message ID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MPI_Comm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communicator, // Set of processes in application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MPI_Status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status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7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EMOTE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ROCEDURE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</a:t>
            </a:r>
            <a:r>
              <a:rPr lang="en-US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Operation, Stubs, Parameter Passing</a:t>
            </a:r>
          </a:p>
        </p:txBody>
      </p:sp>
    </p:spTree>
    <p:extLst>
      <p:ext uri="{BB962C8B-B14F-4D97-AF65-F5344CB8AC3E}">
        <p14:creationId xmlns:p14="http://schemas.microsoft.com/office/powerpoint/2010/main" val="31229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Procedure 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Explicit message passing has been typically used in early distributed systems</a:t>
            </a:r>
          </a:p>
          <a:p>
            <a:pPr lvl="1"/>
            <a:r>
              <a:rPr lang="en-US" dirty="0" smtClean="0"/>
              <a:t>The paradigm does not achieve access transparency</a:t>
            </a:r>
          </a:p>
          <a:p>
            <a:pPr lvl="2"/>
            <a:r>
              <a:rPr lang="en-US" b="1" i="1" dirty="0"/>
              <a:t>s</a:t>
            </a:r>
            <a:r>
              <a:rPr lang="en-US" b="1" i="1" dirty="0" smtClean="0"/>
              <a:t>end()</a:t>
            </a:r>
            <a:r>
              <a:rPr lang="en-US" i="1" dirty="0" smtClean="0"/>
              <a:t> </a:t>
            </a:r>
            <a:r>
              <a:rPr lang="en-US" dirty="0" smtClean="0"/>
              <a:t>and </a:t>
            </a:r>
            <a:r>
              <a:rPr lang="en-US" b="1" i="1" dirty="0"/>
              <a:t>r</a:t>
            </a:r>
            <a:r>
              <a:rPr lang="en-US" b="1" i="1" dirty="0" smtClean="0"/>
              <a:t>eceive()</a:t>
            </a:r>
            <a:r>
              <a:rPr lang="en-US" dirty="0" smtClean="0"/>
              <a:t> primitives do not conceal communication from the communicating entities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Alternative method to message </a:t>
            </a:r>
            <a:r>
              <a:rPr lang="en-US" dirty="0" smtClean="0">
                <a:solidFill>
                  <a:srgbClr val="FF0000"/>
                </a:solidFill>
              </a:rPr>
              <a:t>passing:</a:t>
            </a:r>
          </a:p>
          <a:p>
            <a:pPr lvl="1"/>
            <a:r>
              <a:rPr lang="en-US" dirty="0" smtClean="0"/>
              <a:t>Have programs call </a:t>
            </a:r>
            <a:r>
              <a:rPr lang="en-US" dirty="0" smtClean="0"/>
              <a:t>procedures </a:t>
            </a:r>
            <a:r>
              <a:rPr lang="en-US" dirty="0" smtClean="0"/>
              <a:t>on other </a:t>
            </a:r>
            <a:r>
              <a:rPr lang="en-US" dirty="0" smtClean="0"/>
              <a:t>machines</a:t>
            </a:r>
          </a:p>
          <a:p>
            <a:pPr lvl="1"/>
            <a:r>
              <a:rPr lang="en-US" dirty="0" smtClean="0"/>
              <a:t>Simple and elegant </a:t>
            </a:r>
            <a:r>
              <a:rPr lang="en-US" dirty="0" smtClean="0"/>
              <a:t>in theory</a:t>
            </a:r>
            <a:endParaRPr lang="en-US" dirty="0"/>
          </a:p>
          <a:p>
            <a:pPr lvl="1"/>
            <a:r>
              <a:rPr lang="en-US" dirty="0" smtClean="0"/>
              <a:t>Ugly to implement 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02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 Call –  Basic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Conventional procedure </a:t>
            </a:r>
            <a:r>
              <a:rPr lang="en-US" dirty="0" smtClean="0"/>
              <a:t>call: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 = read(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nbytes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b="1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/>
              <a:t>= file descriptor, handle</a:t>
            </a:r>
          </a:p>
          <a:p>
            <a:pPr lvl="1"/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buf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= an array of characters</a:t>
            </a:r>
          </a:p>
          <a:p>
            <a:pPr lvl="1"/>
            <a:r>
              <a:rPr lang="en-US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b="1" dirty="0" err="1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= number of bytes to be read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execution of a procedure call made from the main program requires the following steps:</a:t>
            </a:r>
          </a:p>
          <a:p>
            <a:pPr lvl="1"/>
            <a:r>
              <a:rPr lang="en-US" dirty="0" smtClean="0"/>
              <a:t>Caller sets up function </a:t>
            </a:r>
            <a:r>
              <a:rPr lang="en-US" dirty="0" err="1" smtClean="0"/>
              <a:t>params</a:t>
            </a:r>
            <a:r>
              <a:rPr lang="en-US" dirty="0" smtClean="0"/>
              <a:t>: </a:t>
            </a:r>
            <a:r>
              <a:rPr lang="en-US" dirty="0" smtClean="0"/>
              <a:t>on stack and in registers</a:t>
            </a:r>
            <a:endParaRPr lang="en-US" dirty="0" smtClean="0"/>
          </a:p>
          <a:p>
            <a:pPr lvl="1"/>
            <a:r>
              <a:rPr lang="en-US" dirty="0" smtClean="0"/>
              <a:t>The read</a:t>
            </a:r>
            <a:r>
              <a:rPr lang="en-US" dirty="0" smtClean="0"/>
              <a:t>()  </a:t>
            </a:r>
            <a:r>
              <a:rPr lang="en-US" b="1" dirty="0" smtClean="0"/>
              <a:t>transfers</a:t>
            </a:r>
            <a:r>
              <a:rPr lang="en-US" dirty="0" smtClean="0"/>
              <a:t> </a:t>
            </a:r>
            <a:r>
              <a:rPr lang="en-US" b="1" dirty="0" smtClean="0"/>
              <a:t>control</a:t>
            </a:r>
            <a:r>
              <a:rPr lang="en-US" dirty="0" smtClean="0"/>
              <a:t> back to </a:t>
            </a:r>
            <a:r>
              <a:rPr lang="en-US" dirty="0" smtClean="0"/>
              <a:t>caller with </a:t>
            </a:r>
            <a:r>
              <a:rPr lang="en-US" b="1" dirty="0" smtClean="0"/>
              <a:t>return value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5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Conventional Procedure Call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116888" cy="712788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altLang="en-US" dirty="0" smtClean="0"/>
              <a:t>Parameter passing in a local procedure </a:t>
            </a:r>
            <a:r>
              <a:rPr lang="en-US" altLang="en-US" dirty="0"/>
              <a:t>call (stack based</a:t>
            </a:r>
            <a:r>
              <a:rPr lang="en-US" altLang="en-US" dirty="0" smtClean="0"/>
              <a:t>)</a:t>
            </a:r>
            <a:endParaRPr lang="en-US" alt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3400" y="2003425"/>
            <a:ext cx="8305800" cy="4397375"/>
            <a:chOff x="533400" y="2003425"/>
            <a:chExt cx="8305800" cy="4397375"/>
          </a:xfrm>
        </p:grpSpPr>
        <p:pic>
          <p:nvPicPr>
            <p:cNvPr id="7172" name="Picture 5" descr="04-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338" y="2003425"/>
              <a:ext cx="6383337" cy="439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533400" y="5809736"/>
              <a:ext cx="8305800" cy="591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10000"/>
                </a:spcBef>
                <a:spcAft>
                  <a:spcPct val="0"/>
                </a:spcAft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1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tx2"/>
                </a:buClr>
                <a:buSzPct val="55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5000"/>
                </a:spcBef>
                <a:spcAft>
                  <a:spcPct val="0"/>
                </a:spcAft>
                <a:buClr>
                  <a:schemeClr val="hlink"/>
                </a:buClr>
                <a:buSzPct val="50000"/>
                <a:buFont typeface="Wingdings" pitchFamily="2" charset="2"/>
                <a:buChar char="n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altLang="en-US" sz="2000" kern="0" dirty="0" smtClean="0"/>
                <a:t>      </a:t>
              </a:r>
              <a:r>
                <a:rPr lang="en-US" altLang="en-US" sz="2000" b="1" kern="0" dirty="0" smtClean="0"/>
                <a:t>Stack before the call to read</a:t>
              </a:r>
              <a:r>
                <a:rPr lang="en-US" altLang="en-US" b="1" kern="0" dirty="0" smtClean="0"/>
                <a:t>      </a:t>
              </a:r>
              <a:r>
                <a:rPr lang="en-US" altLang="en-US" sz="2000" b="1" kern="0" dirty="0" smtClean="0"/>
                <a:t>Stack while called procedure is active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88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Passing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8116888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600" b="1" dirty="0" smtClean="0">
                <a:solidFill>
                  <a:srgbClr val="0000FF"/>
                </a:solidFill>
              </a:rPr>
              <a:t>Call-by-Value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/>
              <a:t>– To </a:t>
            </a:r>
            <a:r>
              <a:rPr lang="en-US" sz="2600" dirty="0" smtClean="0"/>
              <a:t>the called procedure a value is just an initialized local variable</a:t>
            </a:r>
          </a:p>
          <a:p>
            <a:r>
              <a:rPr lang="en-US" sz="2600" b="1" dirty="0" smtClean="0">
                <a:solidFill>
                  <a:srgbClr val="0000FF"/>
                </a:solidFill>
              </a:rPr>
              <a:t>Call-by-Reference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/>
              <a:t>– The reference parameter is a pointer to a variable, rather than the value of the variable</a:t>
            </a:r>
          </a:p>
          <a:p>
            <a:pPr lvl="1"/>
            <a:r>
              <a:rPr lang="en-US" dirty="0" smtClean="0"/>
              <a:t>The called procedure modifies the variable in the calling procedure</a:t>
            </a:r>
          </a:p>
          <a:p>
            <a:r>
              <a:rPr lang="en-US" sz="2600" b="1" dirty="0" smtClean="0">
                <a:solidFill>
                  <a:srgbClr val="0000FF"/>
                </a:solidFill>
              </a:rPr>
              <a:t>Call-by-Copy/Restore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/>
              <a:t>– The variable is copied onto the stack by the caller and copied back after the call, overwriting the caller’s original value</a:t>
            </a:r>
          </a:p>
          <a:p>
            <a:pPr lvl="1"/>
            <a:r>
              <a:rPr lang="en-US" dirty="0" smtClean="0"/>
              <a:t>Not often used in computer languages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Mechanism to Use in RPC?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629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Interprocess</a:t>
            </a:r>
            <a:r>
              <a:rPr lang="en-US" dirty="0" smtClean="0"/>
              <a:t> Communication (IPC)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Processes </a:t>
            </a:r>
            <a:r>
              <a:rPr lang="en-US" dirty="0"/>
              <a:t>within a system may be </a:t>
            </a:r>
            <a:r>
              <a:rPr lang="en-US" b="1" dirty="0"/>
              <a:t>independent </a:t>
            </a:r>
            <a:r>
              <a:rPr lang="en-US" dirty="0" smtClean="0"/>
              <a:t>or </a:t>
            </a:r>
            <a:r>
              <a:rPr lang="en-US" b="1" dirty="0" smtClean="0"/>
              <a:t>cooperating</a:t>
            </a:r>
            <a:endParaRPr lang="en-US" b="1" dirty="0"/>
          </a:p>
          <a:p>
            <a:pPr lvl="1"/>
            <a:r>
              <a:rPr lang="en-US" dirty="0" smtClean="0"/>
              <a:t>Cooperating </a:t>
            </a:r>
            <a:r>
              <a:rPr lang="en-US" dirty="0"/>
              <a:t>process can affect or be affected by </a:t>
            </a:r>
            <a:r>
              <a:rPr lang="en-US" dirty="0" smtClean="0"/>
              <a:t>other processes</a:t>
            </a:r>
            <a:r>
              <a:rPr lang="en-US" dirty="0"/>
              <a:t>, including sharing data</a:t>
            </a:r>
          </a:p>
          <a:p>
            <a:r>
              <a:rPr lang="en-US" dirty="0" smtClean="0"/>
              <a:t>Reasons </a:t>
            </a:r>
            <a:r>
              <a:rPr lang="en-US" dirty="0"/>
              <a:t>for cooperating processes:</a:t>
            </a:r>
          </a:p>
          <a:p>
            <a:pPr lvl="1"/>
            <a:r>
              <a:rPr lang="en-US" dirty="0" smtClean="0"/>
              <a:t>Information </a:t>
            </a:r>
            <a:r>
              <a:rPr lang="en-US" dirty="0"/>
              <a:t>sharing</a:t>
            </a:r>
          </a:p>
          <a:p>
            <a:pPr lvl="1"/>
            <a:r>
              <a:rPr lang="en-US" dirty="0" smtClean="0"/>
              <a:t>Computation </a:t>
            </a:r>
            <a:r>
              <a:rPr lang="en-US" dirty="0"/>
              <a:t>speedup</a:t>
            </a:r>
          </a:p>
          <a:p>
            <a:pPr lvl="1"/>
            <a:r>
              <a:rPr lang="en-US" dirty="0" smtClean="0"/>
              <a:t>Modularity</a:t>
            </a:r>
            <a:endParaRPr lang="en-US" dirty="0"/>
          </a:p>
          <a:p>
            <a:pPr lvl="1"/>
            <a:r>
              <a:rPr lang="en-US" dirty="0" smtClean="0"/>
              <a:t>Convenience</a:t>
            </a:r>
            <a:endParaRPr lang="en-US" dirty="0"/>
          </a:p>
          <a:p>
            <a:r>
              <a:rPr lang="en-US" dirty="0" smtClean="0"/>
              <a:t>Cooperating </a:t>
            </a:r>
            <a:r>
              <a:rPr lang="en-US" dirty="0"/>
              <a:t>processes need </a:t>
            </a:r>
            <a:r>
              <a:rPr lang="en-US" b="1" dirty="0" err="1" smtClean="0"/>
              <a:t>interprocess</a:t>
            </a:r>
            <a:r>
              <a:rPr lang="en-US" b="1" dirty="0"/>
              <a:t> </a:t>
            </a:r>
            <a:r>
              <a:rPr lang="en-US" b="1" dirty="0" smtClean="0"/>
              <a:t>communication </a:t>
            </a:r>
            <a:r>
              <a:rPr lang="en-US" dirty="0"/>
              <a:t>(</a:t>
            </a:r>
            <a:r>
              <a:rPr lang="en-US" b="1" dirty="0"/>
              <a:t>IPC</a:t>
            </a:r>
            <a:r>
              <a:rPr lang="en-US" dirty="0"/>
              <a:t>)</a:t>
            </a:r>
          </a:p>
          <a:p>
            <a:r>
              <a:rPr lang="en-US" dirty="0" smtClean="0"/>
              <a:t>Two </a:t>
            </a:r>
            <a:r>
              <a:rPr lang="en-US" dirty="0"/>
              <a:t>models of IPC</a:t>
            </a:r>
          </a:p>
          <a:p>
            <a:pPr lvl="1"/>
            <a:r>
              <a:rPr lang="en-US" dirty="0" smtClean="0"/>
              <a:t>Shared </a:t>
            </a:r>
            <a:r>
              <a:rPr lang="en-US" dirty="0"/>
              <a:t>memory</a:t>
            </a:r>
          </a:p>
          <a:p>
            <a:pPr lvl="1"/>
            <a:r>
              <a:rPr lang="en-US" dirty="0" smtClean="0"/>
              <a:t>Message </a:t>
            </a:r>
            <a:r>
              <a:rPr lang="en-US" dirty="0"/>
              <a:t>passing</a:t>
            </a:r>
          </a:p>
        </p:txBody>
      </p:sp>
    </p:spTree>
    <p:extLst>
      <p:ext uri="{BB962C8B-B14F-4D97-AF65-F5344CB8AC3E}">
        <p14:creationId xmlns:p14="http://schemas.microsoft.com/office/powerpoint/2010/main" val="1836727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Remote Procedure Call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116888" cy="4343400"/>
          </a:xfrm>
        </p:spPr>
        <p:txBody>
          <a:bodyPr/>
          <a:lstStyle/>
          <a:p>
            <a:r>
              <a:rPr lang="en-US" altLang="en-US" dirty="0" smtClean="0"/>
              <a:t>Principle of RPC between a client and server program.</a:t>
            </a:r>
          </a:p>
        </p:txBody>
      </p:sp>
      <p:pic>
        <p:nvPicPr>
          <p:cNvPr id="8196" name="Picture 4" descr="04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76454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85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RPC Design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Make RPC look like LPC, </a:t>
            </a:r>
            <a:r>
              <a:rPr lang="en-US" b="1" dirty="0" smtClean="0"/>
              <a:t>as much as possible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Transparency</a:t>
            </a:r>
            <a:r>
              <a:rPr lang="en-US" b="1" dirty="0" smtClean="0"/>
              <a:t> – </a:t>
            </a:r>
            <a:r>
              <a:rPr lang="en-US" dirty="0" smtClean="0"/>
              <a:t>Local procedure should not be aware that the called procedure is executing remotely</a:t>
            </a:r>
          </a:p>
          <a:p>
            <a:r>
              <a:rPr lang="en-US" dirty="0" smtClean="0"/>
              <a:t>RPC achieves its transparency in a similar way as LPC by invoking a library function call</a:t>
            </a:r>
          </a:p>
          <a:p>
            <a:pPr lvl="1"/>
            <a:r>
              <a:rPr lang="en-US" dirty="0" smtClean="0"/>
              <a:t>The execution of the RPC uses the concept of a stub</a:t>
            </a:r>
          </a:p>
          <a:p>
            <a:pPr lvl="2"/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0000FF"/>
                </a:solidFill>
              </a:rPr>
              <a:t>client stub</a:t>
            </a:r>
            <a:r>
              <a:rPr lang="en-US" sz="2400" dirty="0" smtClean="0"/>
              <a:t>, at the calling procedure</a:t>
            </a:r>
          </a:p>
          <a:p>
            <a:pPr lvl="2"/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0000FF"/>
                </a:solidFill>
              </a:rPr>
              <a:t>server stub</a:t>
            </a:r>
            <a:r>
              <a:rPr lang="en-US" sz="2400" dirty="0" smtClean="0"/>
              <a:t>, at the called procedure</a:t>
            </a:r>
          </a:p>
          <a:p>
            <a:pPr lvl="2"/>
            <a:r>
              <a:rPr lang="en-US" sz="2400" dirty="0" smtClean="0"/>
              <a:t>Communication between the stubs is achieved through message passing, transparently from the local procedure</a:t>
            </a:r>
          </a:p>
          <a:p>
            <a:pPr marL="1371600" lvl="3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4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15" name="Line 63"/>
          <p:cNvSpPr>
            <a:spLocks noChangeShapeType="1"/>
          </p:cNvSpPr>
          <p:nvPr/>
        </p:nvSpPr>
        <p:spPr bwMode="auto">
          <a:xfrm>
            <a:off x="381000" y="3429000"/>
            <a:ext cx="8534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996408" name="Cloud"/>
          <p:cNvSpPr>
            <a:spLocks noChangeAspect="1" noEditPoints="1" noChangeArrowheads="1"/>
          </p:cNvSpPr>
          <p:nvPr/>
        </p:nvSpPr>
        <p:spPr bwMode="auto">
          <a:xfrm>
            <a:off x="6781800" y="2590800"/>
            <a:ext cx="1905000" cy="174625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>
            <a:lvl1pPr marL="6858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en-US" altLang="en-US" sz="2200" dirty="0">
              <a:latin typeface="Georgia" panose="02040502050405020303" pitchFamily="18" charset="0"/>
            </a:endParaRPr>
          </a:p>
        </p:txBody>
      </p:sp>
      <p:sp>
        <p:nvSpPr>
          <p:cNvPr id="99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RPC Information Flow</a:t>
            </a:r>
          </a:p>
        </p:txBody>
      </p:sp>
      <p:sp>
        <p:nvSpPr>
          <p:cNvPr id="996356" name="Rectangle 4"/>
          <p:cNvSpPr>
            <a:spLocks noChangeArrowheads="1"/>
          </p:cNvSpPr>
          <p:nvPr/>
        </p:nvSpPr>
        <p:spPr bwMode="auto">
          <a:xfrm>
            <a:off x="1676400" y="1660525"/>
            <a:ext cx="10668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200" dirty="0" smtClean="0">
                <a:latin typeface="Georgia" panose="02040502050405020303" pitchFamily="18" charset="0"/>
              </a:rPr>
              <a:t>Client</a:t>
            </a:r>
          </a:p>
          <a:p>
            <a:pPr algn="ctr">
              <a:spcBef>
                <a:spcPct val="20000"/>
              </a:spcBef>
            </a:pPr>
            <a:r>
              <a:rPr lang="en-US" altLang="en-US" sz="2200" dirty="0" smtClean="0">
                <a:latin typeface="Georgia" panose="02040502050405020303" pitchFamily="18" charset="0"/>
              </a:rPr>
              <a:t>(Caller)</a:t>
            </a:r>
            <a:endParaRPr lang="en-US" altLang="en-US" sz="2200" dirty="0">
              <a:latin typeface="Georgia" panose="02040502050405020303" pitchFamily="18" charset="0"/>
            </a:endParaRPr>
          </a:p>
        </p:txBody>
      </p:sp>
      <p:sp>
        <p:nvSpPr>
          <p:cNvPr id="996357" name="Rectangle 5"/>
          <p:cNvSpPr>
            <a:spLocks noChangeArrowheads="1"/>
          </p:cNvSpPr>
          <p:nvPr/>
        </p:nvSpPr>
        <p:spPr bwMode="auto">
          <a:xfrm>
            <a:off x="1676400" y="4327525"/>
            <a:ext cx="10668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200" dirty="0" smtClean="0">
                <a:latin typeface="Georgia" panose="02040502050405020303" pitchFamily="18" charset="0"/>
              </a:rPr>
              <a:t>Server</a:t>
            </a:r>
          </a:p>
          <a:p>
            <a:pPr algn="ctr">
              <a:spcBef>
                <a:spcPct val="20000"/>
              </a:spcBef>
            </a:pPr>
            <a:r>
              <a:rPr lang="en-US" altLang="en-US" sz="2200" dirty="0" smtClean="0">
                <a:latin typeface="Georgia" panose="02040502050405020303" pitchFamily="18" charset="0"/>
              </a:rPr>
              <a:t>(</a:t>
            </a:r>
            <a:r>
              <a:rPr lang="en-US" altLang="en-US" sz="2200" dirty="0" err="1" smtClean="0">
                <a:latin typeface="Georgia" panose="02040502050405020303" pitchFamily="18" charset="0"/>
              </a:rPr>
              <a:t>Callee</a:t>
            </a:r>
            <a:r>
              <a:rPr lang="en-US" altLang="en-US" sz="2200" dirty="0" smtClean="0">
                <a:latin typeface="Georgia" panose="02040502050405020303" pitchFamily="18" charset="0"/>
              </a:rPr>
              <a:t>)</a:t>
            </a:r>
            <a:endParaRPr lang="en-US" altLang="en-US" sz="2200" dirty="0">
              <a:latin typeface="Georgia" panose="02040502050405020303" pitchFamily="18" charset="0"/>
            </a:endParaRPr>
          </a:p>
        </p:txBody>
      </p:sp>
      <p:sp>
        <p:nvSpPr>
          <p:cNvPr id="996360" name="Rectangle 8"/>
          <p:cNvSpPr>
            <a:spLocks noChangeArrowheads="1"/>
          </p:cNvSpPr>
          <p:nvPr/>
        </p:nvSpPr>
        <p:spPr bwMode="auto">
          <a:xfrm>
            <a:off x="7162800" y="1660525"/>
            <a:ext cx="10668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200" dirty="0" smtClean="0">
                <a:latin typeface="Georgia" panose="02040502050405020303" pitchFamily="18" charset="0"/>
              </a:rPr>
              <a:t>Packet</a:t>
            </a:r>
          </a:p>
          <a:p>
            <a:pPr algn="ctr">
              <a:spcBef>
                <a:spcPct val="20000"/>
              </a:spcBef>
            </a:pPr>
            <a:r>
              <a:rPr lang="en-US" altLang="en-US" sz="2200" dirty="0" smtClean="0">
                <a:latin typeface="Georgia" panose="02040502050405020303" pitchFamily="18" charset="0"/>
              </a:rPr>
              <a:t>Handler</a:t>
            </a:r>
            <a:endParaRPr lang="en-US" altLang="en-US" sz="2200" dirty="0">
              <a:latin typeface="Georgia" panose="02040502050405020303" pitchFamily="18" charset="0"/>
            </a:endParaRPr>
          </a:p>
        </p:txBody>
      </p:sp>
      <p:sp>
        <p:nvSpPr>
          <p:cNvPr id="996362" name="Rectangle 10"/>
          <p:cNvSpPr>
            <a:spLocks noChangeArrowheads="1"/>
          </p:cNvSpPr>
          <p:nvPr/>
        </p:nvSpPr>
        <p:spPr bwMode="auto">
          <a:xfrm>
            <a:off x="7162800" y="4327525"/>
            <a:ext cx="1066800" cy="914400"/>
          </a:xfrm>
          <a:prstGeom prst="rect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200" dirty="0" smtClean="0">
                <a:latin typeface="Georgia" panose="02040502050405020303" pitchFamily="18" charset="0"/>
              </a:rPr>
              <a:t>Packet</a:t>
            </a:r>
          </a:p>
          <a:p>
            <a:pPr algn="ctr">
              <a:spcBef>
                <a:spcPct val="20000"/>
              </a:spcBef>
            </a:pPr>
            <a:r>
              <a:rPr lang="en-US" altLang="en-US" sz="2200" dirty="0" smtClean="0">
                <a:latin typeface="Georgia" panose="02040502050405020303" pitchFamily="18" charset="0"/>
              </a:rPr>
              <a:t>Handler</a:t>
            </a:r>
            <a:endParaRPr lang="en-US" altLang="en-US" sz="2200" dirty="0">
              <a:latin typeface="Georgia" panose="02040502050405020303" pitchFamily="18" charset="0"/>
            </a:endParaRPr>
          </a:p>
        </p:txBody>
      </p:sp>
      <p:grpSp>
        <p:nvGrpSpPr>
          <p:cNvPr id="996392" name="Group 40"/>
          <p:cNvGrpSpPr>
            <a:grpSpLocks/>
          </p:cNvGrpSpPr>
          <p:nvPr/>
        </p:nvGrpSpPr>
        <p:grpSpPr bwMode="auto">
          <a:xfrm>
            <a:off x="2743200" y="1584325"/>
            <a:ext cx="1752600" cy="428625"/>
            <a:chOff x="1344" y="960"/>
            <a:chExt cx="1104" cy="270"/>
          </a:xfrm>
        </p:grpSpPr>
        <p:sp>
          <p:nvSpPr>
            <p:cNvPr id="996363" name="Line 11"/>
            <p:cNvSpPr>
              <a:spLocks noChangeShapeType="1"/>
            </p:cNvSpPr>
            <p:nvPr/>
          </p:nvSpPr>
          <p:spPr bwMode="auto">
            <a:xfrm>
              <a:off x="134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996368" name="Text Box 16"/>
            <p:cNvSpPr txBox="1">
              <a:spLocks noChangeArrowheads="1"/>
            </p:cNvSpPr>
            <p:nvPr/>
          </p:nvSpPr>
          <p:spPr bwMode="auto">
            <a:xfrm>
              <a:off x="1669" y="960"/>
              <a:ext cx="42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 dirty="0" smtClean="0">
                  <a:latin typeface="Georgia" panose="02040502050405020303" pitchFamily="18" charset="0"/>
                </a:rPr>
                <a:t>Call</a:t>
              </a:r>
              <a:endParaRPr lang="en-US" altLang="en-US" sz="2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996403" name="Group 51"/>
          <p:cNvGrpSpPr>
            <a:grpSpLocks/>
          </p:cNvGrpSpPr>
          <p:nvPr/>
        </p:nvGrpSpPr>
        <p:grpSpPr bwMode="auto">
          <a:xfrm>
            <a:off x="2743200" y="2270127"/>
            <a:ext cx="1752600" cy="428626"/>
            <a:chOff x="1344" y="1392"/>
            <a:chExt cx="1104" cy="270"/>
          </a:xfrm>
        </p:grpSpPr>
        <p:sp>
          <p:nvSpPr>
            <p:cNvPr id="996364" name="Line 12"/>
            <p:cNvSpPr>
              <a:spLocks noChangeShapeType="1"/>
            </p:cNvSpPr>
            <p:nvPr/>
          </p:nvSpPr>
          <p:spPr bwMode="auto">
            <a:xfrm flipH="1">
              <a:off x="134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996369" name="Text Box 17"/>
            <p:cNvSpPr txBox="1">
              <a:spLocks noChangeArrowheads="1"/>
            </p:cNvSpPr>
            <p:nvPr/>
          </p:nvSpPr>
          <p:spPr bwMode="auto">
            <a:xfrm>
              <a:off x="1540" y="1392"/>
              <a:ext cx="68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 dirty="0" smtClean="0">
                  <a:latin typeface="Georgia" panose="02040502050405020303" pitchFamily="18" charset="0"/>
                </a:rPr>
                <a:t>Return</a:t>
              </a:r>
              <a:endParaRPr lang="en-US" altLang="en-US" sz="2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996394" name="Group 42"/>
          <p:cNvGrpSpPr>
            <a:grpSpLocks/>
          </p:cNvGrpSpPr>
          <p:nvPr/>
        </p:nvGrpSpPr>
        <p:grpSpPr bwMode="auto">
          <a:xfrm>
            <a:off x="5410200" y="1584325"/>
            <a:ext cx="1752600" cy="428625"/>
            <a:chOff x="3024" y="960"/>
            <a:chExt cx="1104" cy="270"/>
          </a:xfrm>
        </p:grpSpPr>
        <p:sp>
          <p:nvSpPr>
            <p:cNvPr id="996365" name="Line 13"/>
            <p:cNvSpPr>
              <a:spLocks noChangeShapeType="1"/>
            </p:cNvSpPr>
            <p:nvPr/>
          </p:nvSpPr>
          <p:spPr bwMode="auto">
            <a:xfrm>
              <a:off x="3024" y="120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996370" name="Text Box 18"/>
            <p:cNvSpPr txBox="1">
              <a:spLocks noChangeArrowheads="1"/>
            </p:cNvSpPr>
            <p:nvPr/>
          </p:nvSpPr>
          <p:spPr bwMode="auto">
            <a:xfrm>
              <a:off x="3257" y="960"/>
              <a:ext cx="50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 dirty="0" smtClean="0">
                  <a:latin typeface="Georgia" panose="02040502050405020303" pitchFamily="18" charset="0"/>
                </a:rPr>
                <a:t>Send</a:t>
              </a:r>
              <a:endParaRPr lang="en-US" altLang="en-US" sz="2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996402" name="Group 50"/>
          <p:cNvGrpSpPr>
            <a:grpSpLocks/>
          </p:cNvGrpSpPr>
          <p:nvPr/>
        </p:nvGrpSpPr>
        <p:grpSpPr bwMode="auto">
          <a:xfrm>
            <a:off x="5410200" y="2270127"/>
            <a:ext cx="1752600" cy="428626"/>
            <a:chOff x="3024" y="1392"/>
            <a:chExt cx="1104" cy="270"/>
          </a:xfrm>
        </p:grpSpPr>
        <p:sp>
          <p:nvSpPr>
            <p:cNvPr id="996366" name="Line 14"/>
            <p:cNvSpPr>
              <a:spLocks noChangeShapeType="1"/>
            </p:cNvSpPr>
            <p:nvPr/>
          </p:nvSpPr>
          <p:spPr bwMode="auto">
            <a:xfrm flipH="1">
              <a:off x="3024" y="139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996371" name="Text Box 19"/>
            <p:cNvSpPr txBox="1">
              <a:spLocks noChangeArrowheads="1"/>
            </p:cNvSpPr>
            <p:nvPr/>
          </p:nvSpPr>
          <p:spPr bwMode="auto">
            <a:xfrm>
              <a:off x="3138" y="1392"/>
              <a:ext cx="74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 dirty="0" smtClean="0">
                  <a:latin typeface="Georgia" panose="02040502050405020303" pitchFamily="18" charset="0"/>
                </a:rPr>
                <a:t>Receive</a:t>
              </a:r>
              <a:endParaRPr lang="en-US" altLang="en-US" sz="2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996401" name="Group 49"/>
          <p:cNvGrpSpPr>
            <a:grpSpLocks/>
          </p:cNvGrpSpPr>
          <p:nvPr/>
        </p:nvGrpSpPr>
        <p:grpSpPr bwMode="auto">
          <a:xfrm>
            <a:off x="5410200" y="4275138"/>
            <a:ext cx="1752600" cy="428625"/>
            <a:chOff x="3024" y="2415"/>
            <a:chExt cx="1104" cy="270"/>
          </a:xfrm>
        </p:grpSpPr>
        <p:sp>
          <p:nvSpPr>
            <p:cNvPr id="996374" name="Line 22"/>
            <p:cNvSpPr>
              <a:spLocks noChangeShapeType="1"/>
            </p:cNvSpPr>
            <p:nvPr/>
          </p:nvSpPr>
          <p:spPr bwMode="auto">
            <a:xfrm>
              <a:off x="3024" y="2655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996376" name="Text Box 24"/>
            <p:cNvSpPr txBox="1">
              <a:spLocks noChangeArrowheads="1"/>
            </p:cNvSpPr>
            <p:nvPr/>
          </p:nvSpPr>
          <p:spPr bwMode="auto">
            <a:xfrm>
              <a:off x="3257" y="2415"/>
              <a:ext cx="508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 dirty="0" smtClean="0">
                  <a:latin typeface="Georgia" panose="02040502050405020303" pitchFamily="18" charset="0"/>
                </a:rPr>
                <a:t>Send</a:t>
              </a:r>
              <a:endParaRPr lang="en-US" altLang="en-US" sz="2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996397" name="Group 45"/>
          <p:cNvGrpSpPr>
            <a:grpSpLocks/>
          </p:cNvGrpSpPr>
          <p:nvPr/>
        </p:nvGrpSpPr>
        <p:grpSpPr bwMode="auto">
          <a:xfrm>
            <a:off x="5410200" y="4960934"/>
            <a:ext cx="1752600" cy="428624"/>
            <a:chOff x="3024" y="2847"/>
            <a:chExt cx="1104" cy="270"/>
          </a:xfrm>
        </p:grpSpPr>
        <p:sp>
          <p:nvSpPr>
            <p:cNvPr id="996375" name="Line 23"/>
            <p:cNvSpPr>
              <a:spLocks noChangeShapeType="1"/>
            </p:cNvSpPr>
            <p:nvPr/>
          </p:nvSpPr>
          <p:spPr bwMode="auto">
            <a:xfrm flipH="1">
              <a:off x="3024" y="2847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996377" name="Text Box 25"/>
            <p:cNvSpPr txBox="1">
              <a:spLocks noChangeArrowheads="1"/>
            </p:cNvSpPr>
            <p:nvPr/>
          </p:nvSpPr>
          <p:spPr bwMode="auto">
            <a:xfrm>
              <a:off x="3138" y="2847"/>
              <a:ext cx="745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 dirty="0" smtClean="0">
                  <a:latin typeface="Georgia" panose="02040502050405020303" pitchFamily="18" charset="0"/>
                </a:rPr>
                <a:t>Receive</a:t>
              </a:r>
              <a:endParaRPr lang="en-US" altLang="en-US" sz="2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996400" name="Group 48"/>
          <p:cNvGrpSpPr>
            <a:grpSpLocks/>
          </p:cNvGrpSpPr>
          <p:nvPr/>
        </p:nvGrpSpPr>
        <p:grpSpPr bwMode="auto">
          <a:xfrm>
            <a:off x="2743200" y="4251325"/>
            <a:ext cx="1752600" cy="428625"/>
            <a:chOff x="1344" y="2400"/>
            <a:chExt cx="1104" cy="270"/>
          </a:xfrm>
        </p:grpSpPr>
        <p:sp>
          <p:nvSpPr>
            <p:cNvPr id="996380" name="Line 28"/>
            <p:cNvSpPr>
              <a:spLocks noChangeShapeType="1"/>
            </p:cNvSpPr>
            <p:nvPr/>
          </p:nvSpPr>
          <p:spPr bwMode="auto">
            <a:xfrm>
              <a:off x="1344" y="2640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996382" name="Text Box 30"/>
            <p:cNvSpPr txBox="1">
              <a:spLocks noChangeArrowheads="1"/>
            </p:cNvSpPr>
            <p:nvPr/>
          </p:nvSpPr>
          <p:spPr bwMode="auto">
            <a:xfrm>
              <a:off x="1540" y="2400"/>
              <a:ext cx="68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 dirty="0" smtClean="0">
                  <a:latin typeface="Georgia" panose="02040502050405020303" pitchFamily="18" charset="0"/>
                </a:rPr>
                <a:t>Return</a:t>
              </a:r>
              <a:endParaRPr lang="en-US" altLang="en-US" sz="2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996399" name="Group 47"/>
          <p:cNvGrpSpPr>
            <a:grpSpLocks/>
          </p:cNvGrpSpPr>
          <p:nvPr/>
        </p:nvGrpSpPr>
        <p:grpSpPr bwMode="auto">
          <a:xfrm>
            <a:off x="2743200" y="4937129"/>
            <a:ext cx="1752600" cy="428626"/>
            <a:chOff x="1344" y="2832"/>
            <a:chExt cx="1104" cy="270"/>
          </a:xfrm>
        </p:grpSpPr>
        <p:sp>
          <p:nvSpPr>
            <p:cNvPr id="996381" name="Line 29"/>
            <p:cNvSpPr>
              <a:spLocks noChangeShapeType="1"/>
            </p:cNvSpPr>
            <p:nvPr/>
          </p:nvSpPr>
          <p:spPr bwMode="auto">
            <a:xfrm flipH="1">
              <a:off x="1344" y="2832"/>
              <a:ext cx="110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dirty="0">
                <a:latin typeface="Georgia" panose="02040502050405020303" pitchFamily="18" charset="0"/>
              </a:endParaRPr>
            </a:p>
          </p:txBody>
        </p:sp>
        <p:sp>
          <p:nvSpPr>
            <p:cNvPr id="996383" name="Text Box 31"/>
            <p:cNvSpPr txBox="1">
              <a:spLocks noChangeArrowheads="1"/>
            </p:cNvSpPr>
            <p:nvPr/>
          </p:nvSpPr>
          <p:spPr bwMode="auto">
            <a:xfrm>
              <a:off x="1669" y="2832"/>
              <a:ext cx="42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 dirty="0" smtClean="0">
                  <a:latin typeface="Georgia" panose="02040502050405020303" pitchFamily="18" charset="0"/>
                </a:rPr>
                <a:t>Call</a:t>
              </a:r>
              <a:endParaRPr lang="en-US" altLang="en-US" sz="2200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996395" name="Group 43"/>
          <p:cNvGrpSpPr>
            <a:grpSpLocks/>
          </p:cNvGrpSpPr>
          <p:nvPr/>
        </p:nvGrpSpPr>
        <p:grpSpPr bwMode="auto">
          <a:xfrm>
            <a:off x="7813682" y="2574925"/>
            <a:ext cx="428626" cy="1768475"/>
            <a:chOff x="4538" y="1584"/>
            <a:chExt cx="270" cy="864"/>
          </a:xfrm>
        </p:grpSpPr>
        <p:sp>
          <p:nvSpPr>
            <p:cNvPr id="996386" name="Text Box 34"/>
            <p:cNvSpPr txBox="1">
              <a:spLocks noChangeArrowheads="1"/>
            </p:cNvSpPr>
            <p:nvPr/>
          </p:nvSpPr>
          <p:spPr bwMode="auto">
            <a:xfrm rot="5400000">
              <a:off x="4365" y="1899"/>
              <a:ext cx="6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 dirty="0" smtClean="0">
                  <a:latin typeface="Georgia" panose="02040502050405020303" pitchFamily="18" charset="0"/>
                </a:rPr>
                <a:t>Network</a:t>
              </a:r>
              <a:endParaRPr lang="en-US" altLang="en-US" sz="2200" dirty="0">
                <a:latin typeface="Georgia" panose="02040502050405020303" pitchFamily="18" charset="0"/>
              </a:endParaRPr>
            </a:p>
          </p:txBody>
        </p:sp>
        <p:sp>
          <p:nvSpPr>
            <p:cNvPr id="996384" name="Line 32"/>
            <p:cNvSpPr>
              <a:spLocks noChangeShapeType="1"/>
            </p:cNvSpPr>
            <p:nvPr/>
          </p:nvSpPr>
          <p:spPr bwMode="auto">
            <a:xfrm>
              <a:off x="4560" y="1584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996396" name="Group 44"/>
          <p:cNvGrpSpPr>
            <a:grpSpLocks/>
          </p:cNvGrpSpPr>
          <p:nvPr/>
        </p:nvGrpSpPr>
        <p:grpSpPr bwMode="auto">
          <a:xfrm>
            <a:off x="7154869" y="2574925"/>
            <a:ext cx="428626" cy="1768475"/>
            <a:chOff x="4123" y="1584"/>
            <a:chExt cx="270" cy="864"/>
          </a:xfrm>
        </p:grpSpPr>
        <p:sp>
          <p:nvSpPr>
            <p:cNvPr id="996387" name="Text Box 35"/>
            <p:cNvSpPr txBox="1">
              <a:spLocks noChangeArrowheads="1"/>
            </p:cNvSpPr>
            <p:nvPr/>
          </p:nvSpPr>
          <p:spPr bwMode="auto">
            <a:xfrm rot="16200000">
              <a:off x="3950" y="1897"/>
              <a:ext cx="616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 dirty="0" smtClean="0">
                  <a:latin typeface="Georgia" panose="02040502050405020303" pitchFamily="18" charset="0"/>
                </a:rPr>
                <a:t>Network</a:t>
              </a:r>
              <a:endParaRPr lang="en-US" altLang="en-US" sz="2200" dirty="0">
                <a:latin typeface="Georgia" panose="02040502050405020303" pitchFamily="18" charset="0"/>
              </a:endParaRPr>
            </a:p>
          </p:txBody>
        </p:sp>
        <p:sp>
          <p:nvSpPr>
            <p:cNvPr id="996385" name="Line 33"/>
            <p:cNvSpPr>
              <a:spLocks noChangeShapeType="1"/>
            </p:cNvSpPr>
            <p:nvPr/>
          </p:nvSpPr>
          <p:spPr bwMode="auto">
            <a:xfrm flipV="1">
              <a:off x="4368" y="1584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996393" name="Group 41"/>
          <p:cNvGrpSpPr>
            <a:grpSpLocks/>
          </p:cNvGrpSpPr>
          <p:nvPr/>
        </p:nvGrpSpPr>
        <p:grpSpPr bwMode="auto">
          <a:xfrm>
            <a:off x="3833816" y="1171575"/>
            <a:ext cx="2271715" cy="1403350"/>
            <a:chOff x="2031" y="700"/>
            <a:chExt cx="1431" cy="884"/>
          </a:xfrm>
        </p:grpSpPr>
        <p:sp>
          <p:nvSpPr>
            <p:cNvPr id="996358" name="Rectangle 6"/>
            <p:cNvSpPr>
              <a:spLocks noChangeArrowheads="1"/>
            </p:cNvSpPr>
            <p:nvPr/>
          </p:nvSpPr>
          <p:spPr bwMode="auto">
            <a:xfrm>
              <a:off x="2448" y="1008"/>
              <a:ext cx="576" cy="576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>
                  <a:latin typeface="Comic Sans MS" pitchFamily="66" charset="0"/>
                </a:rPr>
                <a:t>Client</a:t>
              </a:r>
            </a:p>
            <a:p>
              <a:pPr algn="ctr">
                <a:spcBef>
                  <a:spcPct val="20000"/>
                </a:spcBef>
              </a:pPr>
              <a:r>
                <a:rPr lang="en-US" altLang="en-US" sz="2200">
                  <a:latin typeface="Comic Sans MS" pitchFamily="66" charset="0"/>
                </a:rPr>
                <a:t>Stub</a:t>
              </a:r>
            </a:p>
          </p:txBody>
        </p:sp>
        <p:sp>
          <p:nvSpPr>
            <p:cNvPr id="996388" name="Text Box 36"/>
            <p:cNvSpPr txBox="1">
              <a:spLocks noChangeArrowheads="1"/>
            </p:cNvSpPr>
            <p:nvPr/>
          </p:nvSpPr>
          <p:spPr bwMode="auto">
            <a:xfrm>
              <a:off x="2031" y="700"/>
              <a:ext cx="1431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200" dirty="0" smtClean="0">
                  <a:latin typeface="Georgia" panose="02040502050405020303" pitchFamily="18" charset="0"/>
                </a:rPr>
                <a:t>Pack Parameters</a:t>
              </a:r>
              <a:endParaRPr lang="en-US" altLang="en-US" sz="2200" dirty="0">
                <a:latin typeface="Georgia" panose="02040502050405020303" pitchFamily="18" charset="0"/>
              </a:endParaRPr>
            </a:p>
          </p:txBody>
        </p:sp>
      </p:grpSp>
      <p:sp>
        <p:nvSpPr>
          <p:cNvPr id="996389" name="Text Box 37"/>
          <p:cNvSpPr txBox="1">
            <a:spLocks noChangeArrowheads="1"/>
          </p:cNvSpPr>
          <p:nvPr/>
        </p:nvSpPr>
        <p:spPr bwMode="auto">
          <a:xfrm>
            <a:off x="4398418" y="3505200"/>
            <a:ext cx="1099641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200" dirty="0" smtClean="0">
                <a:latin typeface="Georgia" panose="02040502050405020303" pitchFamily="18" charset="0"/>
              </a:rPr>
              <a:t>Pack</a:t>
            </a:r>
          </a:p>
          <a:p>
            <a:pPr algn="ctr"/>
            <a:r>
              <a:rPr lang="en-US" altLang="en-US" sz="2200" dirty="0" smtClean="0">
                <a:latin typeface="Georgia" panose="02040502050405020303" pitchFamily="18" charset="0"/>
              </a:rPr>
              <a:t>Results</a:t>
            </a:r>
            <a:endParaRPr lang="en-US" altLang="en-US" sz="2200" dirty="0">
              <a:latin typeface="Georgia" panose="02040502050405020303" pitchFamily="18" charset="0"/>
            </a:endParaRPr>
          </a:p>
        </p:txBody>
      </p:sp>
      <p:sp>
        <p:nvSpPr>
          <p:cNvPr id="996390" name="Text Box 38"/>
          <p:cNvSpPr txBox="1">
            <a:spLocks noChangeArrowheads="1"/>
          </p:cNvSpPr>
          <p:nvPr/>
        </p:nvSpPr>
        <p:spPr bwMode="auto">
          <a:xfrm>
            <a:off x="4385493" y="2585933"/>
            <a:ext cx="114612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200" dirty="0" smtClean="0">
                <a:latin typeface="Georgia" panose="02040502050405020303" pitchFamily="18" charset="0"/>
              </a:rPr>
              <a:t>Unpack</a:t>
            </a:r>
          </a:p>
          <a:p>
            <a:pPr algn="ctr"/>
            <a:r>
              <a:rPr lang="en-US" altLang="en-US" sz="2200" dirty="0" smtClean="0">
                <a:latin typeface="Georgia" panose="02040502050405020303" pitchFamily="18" charset="0"/>
              </a:rPr>
              <a:t>Results</a:t>
            </a:r>
            <a:endParaRPr lang="en-US" altLang="en-US" sz="2200" dirty="0">
              <a:latin typeface="Georgia" panose="02040502050405020303" pitchFamily="18" charset="0"/>
            </a:endParaRPr>
          </a:p>
        </p:txBody>
      </p:sp>
      <p:grpSp>
        <p:nvGrpSpPr>
          <p:cNvPr id="996398" name="Group 46"/>
          <p:cNvGrpSpPr>
            <a:grpSpLocks/>
          </p:cNvGrpSpPr>
          <p:nvPr/>
        </p:nvGrpSpPr>
        <p:grpSpPr bwMode="auto">
          <a:xfrm>
            <a:off x="4124331" y="4327526"/>
            <a:ext cx="1611316" cy="1681163"/>
            <a:chOff x="2214" y="2448"/>
            <a:chExt cx="1015" cy="1059"/>
          </a:xfrm>
        </p:grpSpPr>
        <p:sp>
          <p:nvSpPr>
            <p:cNvPr id="996359" name="Rectangle 7"/>
            <p:cNvSpPr>
              <a:spLocks noChangeArrowheads="1"/>
            </p:cNvSpPr>
            <p:nvPr/>
          </p:nvSpPr>
          <p:spPr bwMode="auto">
            <a:xfrm>
              <a:off x="2448" y="2448"/>
              <a:ext cx="576" cy="576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altLang="en-US" sz="2200" dirty="0" smtClean="0">
                  <a:latin typeface="Georgia" panose="02040502050405020303" pitchFamily="18" charset="0"/>
                </a:rPr>
                <a:t>Server</a:t>
              </a:r>
            </a:p>
            <a:p>
              <a:pPr algn="ctr">
                <a:spcBef>
                  <a:spcPct val="20000"/>
                </a:spcBef>
              </a:pPr>
              <a:r>
                <a:rPr lang="en-US" altLang="en-US" sz="2200" dirty="0" smtClean="0">
                  <a:latin typeface="Georgia" panose="02040502050405020303" pitchFamily="18" charset="0"/>
                </a:rPr>
                <a:t>Stub</a:t>
              </a:r>
              <a:endParaRPr lang="en-US" altLang="en-US" sz="2200" dirty="0">
                <a:latin typeface="Georgia" panose="02040502050405020303" pitchFamily="18" charset="0"/>
              </a:endParaRPr>
            </a:p>
          </p:txBody>
        </p:sp>
        <p:sp>
          <p:nvSpPr>
            <p:cNvPr id="996391" name="Text Box 39"/>
            <p:cNvSpPr txBox="1">
              <a:spLocks noChangeArrowheads="1"/>
            </p:cNvSpPr>
            <p:nvPr/>
          </p:nvSpPr>
          <p:spPr bwMode="auto">
            <a:xfrm>
              <a:off x="2214" y="3024"/>
              <a:ext cx="1015" cy="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en-US" sz="2200" dirty="0" smtClean="0">
                  <a:latin typeface="Georgia" panose="02040502050405020303" pitchFamily="18" charset="0"/>
                </a:rPr>
                <a:t>Unpack</a:t>
              </a:r>
            </a:p>
            <a:p>
              <a:pPr algn="ctr"/>
              <a:r>
                <a:rPr lang="en-US" altLang="en-US" sz="2200" dirty="0" smtClean="0">
                  <a:latin typeface="Georgia" panose="02040502050405020303" pitchFamily="18" charset="0"/>
                </a:rPr>
                <a:t>Parameters</a:t>
              </a:r>
              <a:endParaRPr lang="en-US" altLang="en-US" sz="2200" dirty="0">
                <a:latin typeface="Georgia" panose="02040502050405020303" pitchFamily="18" charset="0"/>
              </a:endParaRPr>
            </a:p>
          </p:txBody>
        </p:sp>
      </p:grpSp>
      <p:pic>
        <p:nvPicPr>
          <p:cNvPr id="996409" name="Picture 5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11461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6410" name="Picture 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1461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96416" name="Text Box 64"/>
          <p:cNvSpPr txBox="1">
            <a:spLocks noChangeArrowheads="1"/>
          </p:cNvSpPr>
          <p:nvPr/>
        </p:nvSpPr>
        <p:spPr bwMode="auto">
          <a:xfrm>
            <a:off x="644809" y="2971800"/>
            <a:ext cx="928120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200" dirty="0" smtClean="0">
                <a:latin typeface="Georgia" panose="02040502050405020303" pitchFamily="18" charset="0"/>
              </a:rPr>
              <a:t>Client</a:t>
            </a:r>
            <a:endParaRPr lang="en-US" altLang="en-US" sz="2200" dirty="0">
              <a:latin typeface="Georgia" panose="02040502050405020303" pitchFamily="18" charset="0"/>
            </a:endParaRPr>
          </a:p>
        </p:txBody>
      </p:sp>
      <p:sp>
        <p:nvSpPr>
          <p:cNvPr id="996417" name="Text Box 65"/>
          <p:cNvSpPr txBox="1">
            <a:spLocks noChangeArrowheads="1"/>
          </p:cNvSpPr>
          <p:nvPr/>
        </p:nvSpPr>
        <p:spPr bwMode="auto">
          <a:xfrm>
            <a:off x="631043" y="3505200"/>
            <a:ext cx="984226" cy="42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200" dirty="0" smtClean="0">
                <a:latin typeface="Georgia" panose="02040502050405020303" pitchFamily="18" charset="0"/>
              </a:rPr>
              <a:t>Server</a:t>
            </a:r>
            <a:endParaRPr lang="en-US" altLang="en-US" sz="2200" dirty="0">
              <a:latin typeface="Georgia" panose="02040502050405020303" pitchFamily="18" charset="0"/>
            </a:endParaRPr>
          </a:p>
        </p:txBody>
      </p:sp>
      <p:sp>
        <p:nvSpPr>
          <p:cNvPr id="996418" name="Text Box 66"/>
          <p:cNvSpPr txBox="1">
            <a:spLocks noChangeArrowheads="1"/>
          </p:cNvSpPr>
          <p:nvPr/>
        </p:nvSpPr>
        <p:spPr bwMode="auto">
          <a:xfrm>
            <a:off x="8262368" y="4191000"/>
            <a:ext cx="881632" cy="63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Server</a:t>
            </a:r>
          </a:p>
          <a:p>
            <a:pPr algn="ctr">
              <a:spcBef>
                <a:spcPct val="20000"/>
              </a:spcBef>
            </a:pPr>
            <a:r>
              <a:rPr lang="en-US" altLang="en-US" sz="1600" b="1" dirty="0" err="1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Mbox</a:t>
            </a:r>
            <a:endParaRPr lang="en-US" altLang="en-US" sz="1600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996419" name="Text Box 67"/>
          <p:cNvSpPr txBox="1">
            <a:spLocks noChangeArrowheads="1"/>
          </p:cNvSpPr>
          <p:nvPr/>
        </p:nvSpPr>
        <p:spPr bwMode="auto">
          <a:xfrm>
            <a:off x="8229600" y="1981200"/>
            <a:ext cx="812703" cy="63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16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Client</a:t>
            </a:r>
          </a:p>
          <a:p>
            <a:pPr algn="ctr">
              <a:spcBef>
                <a:spcPct val="20000"/>
              </a:spcBef>
            </a:pPr>
            <a:r>
              <a:rPr lang="en-US" altLang="en-US" sz="1600" b="1" dirty="0" err="1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Mbox</a:t>
            </a:r>
            <a:endParaRPr lang="en-US" altLang="en-US" sz="1600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2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9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9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9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9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9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9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9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9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99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6356" grpId="0" animBg="1"/>
      <p:bldP spid="996357" grpId="0" animBg="1"/>
      <p:bldP spid="996360" grpId="0" animBg="1"/>
      <p:bldP spid="996362" grpId="0" animBg="1"/>
      <p:bldP spid="996389" grpId="0"/>
      <p:bldP spid="996390" grpId="0"/>
      <p:bldP spid="996418" grpId="0"/>
      <p:bldP spid="9964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RPC COMPILATION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746157" y="2117124"/>
            <a:ext cx="15240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Interface Definition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90800" y="4191000"/>
            <a:ext cx="10668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Client Stub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038600" y="4191000"/>
            <a:ext cx="10668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Header File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486400" y="4191000"/>
            <a:ext cx="10668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Server Stub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572000" y="2650524"/>
            <a:ext cx="0" cy="385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 10"/>
          <p:cNvGrpSpPr/>
          <p:nvPr/>
        </p:nvGrpSpPr>
        <p:grpSpPr>
          <a:xfrm>
            <a:off x="3517557" y="3048000"/>
            <a:ext cx="2005914" cy="611659"/>
            <a:chOff x="685800" y="5562600"/>
            <a:chExt cx="2005914" cy="611659"/>
          </a:xfrm>
        </p:grpSpPr>
        <p:sp>
          <p:nvSpPr>
            <p:cNvPr id="10" name="Isosceles Triangle 9"/>
            <p:cNvSpPr/>
            <p:nvPr/>
          </p:nvSpPr>
          <p:spPr bwMode="auto">
            <a:xfrm rot="16200000">
              <a:off x="533400" y="5715000"/>
              <a:ext cx="609600" cy="304800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90600" y="5562600"/>
              <a:ext cx="1396314" cy="6096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Berlin Sans FB" panose="020E0602020502020306" pitchFamily="34" charset="0"/>
                </a:rPr>
                <a:t>IDL Compiler</a:t>
              </a:r>
            </a:p>
          </p:txBody>
        </p:sp>
        <p:sp>
          <p:nvSpPr>
            <p:cNvPr id="14" name="Isosceles Triangle 13"/>
            <p:cNvSpPr/>
            <p:nvPr/>
          </p:nvSpPr>
          <p:spPr bwMode="auto">
            <a:xfrm rot="5400000">
              <a:off x="2234514" y="5717059"/>
              <a:ext cx="609600" cy="304800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 bwMode="auto">
          <a:xfrm>
            <a:off x="4572000" y="3657600"/>
            <a:ext cx="1499286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endCxn id="8" idx="0"/>
          </p:cNvCxnSpPr>
          <p:nvPr/>
        </p:nvCxnSpPr>
        <p:spPr bwMode="auto">
          <a:xfrm>
            <a:off x="4572000" y="3696729"/>
            <a:ext cx="0" cy="4942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3" idx="2"/>
          </p:cNvCxnSpPr>
          <p:nvPr/>
        </p:nvCxnSpPr>
        <p:spPr bwMode="auto">
          <a:xfrm flipH="1">
            <a:off x="3124201" y="3657600"/>
            <a:ext cx="1396313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483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 bwMode="auto">
          <a:xfrm>
            <a:off x="6007786" y="4904740"/>
            <a:ext cx="0" cy="3657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RPC COMPILATION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669957" y="1371600"/>
            <a:ext cx="1524000" cy="533400"/>
          </a:xfrm>
          <a:prstGeom prst="rect">
            <a:avLst/>
          </a:prstGeom>
          <a:solidFill>
            <a:srgbClr val="0000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Interface Definition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14600" y="3445476"/>
            <a:ext cx="1066800" cy="533400"/>
          </a:xfrm>
          <a:prstGeom prst="rect">
            <a:avLst/>
          </a:prstGeom>
          <a:solidFill>
            <a:srgbClr val="0000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Client Stub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62400" y="3445476"/>
            <a:ext cx="10668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Header File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410200" y="3445476"/>
            <a:ext cx="10668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Server Stub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495800" y="1905000"/>
            <a:ext cx="0" cy="385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495800" y="2912076"/>
            <a:ext cx="1499286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endCxn id="8" idx="0"/>
          </p:cNvCxnSpPr>
          <p:nvPr/>
        </p:nvCxnSpPr>
        <p:spPr bwMode="auto">
          <a:xfrm flipH="1">
            <a:off x="4495800" y="2926491"/>
            <a:ext cx="12357" cy="51898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3" idx="2"/>
          </p:cNvCxnSpPr>
          <p:nvPr/>
        </p:nvCxnSpPr>
        <p:spPr bwMode="auto">
          <a:xfrm flipH="1">
            <a:off x="3048001" y="2912076"/>
            <a:ext cx="1396313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6858000" y="3432776"/>
            <a:ext cx="10668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Server </a:t>
            </a:r>
            <a:r>
              <a:rPr lang="en-US" sz="1400" b="1" dirty="0" smtClean="0">
                <a:solidFill>
                  <a:srgbClr val="FFFF00"/>
                </a:solidFill>
                <a:latin typeface="Berlin Sans FB" panose="020E0602020502020306" pitchFamily="34" charset="0"/>
              </a:rPr>
              <a:t>Code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Berlin Sans FB" panose="020E0602020502020306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992129" y="4343400"/>
            <a:ext cx="2005914" cy="611659"/>
            <a:chOff x="685800" y="5562600"/>
            <a:chExt cx="2005914" cy="611659"/>
          </a:xfrm>
          <a:solidFill>
            <a:schemeClr val="tx2">
              <a:lumMod val="50000"/>
            </a:schemeClr>
          </a:solidFill>
        </p:grpSpPr>
        <p:sp>
          <p:nvSpPr>
            <p:cNvPr id="20" name="Isosceles Triangle 19"/>
            <p:cNvSpPr/>
            <p:nvPr/>
          </p:nvSpPr>
          <p:spPr bwMode="auto">
            <a:xfrm rot="16200000">
              <a:off x="533400" y="5715000"/>
              <a:ext cx="609600" cy="304800"/>
            </a:xfrm>
            <a:prstGeom prst="triangle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990600" y="5562600"/>
              <a:ext cx="1396314" cy="609600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Berlin Sans FB" panose="020E0602020502020306" pitchFamily="34" charset="0"/>
                </a:rPr>
                <a:t>Language Compiler</a:t>
              </a:r>
            </a:p>
          </p:txBody>
        </p:sp>
        <p:sp>
          <p:nvSpPr>
            <p:cNvPr id="23" name="Isosceles Triangle 22"/>
            <p:cNvSpPr/>
            <p:nvPr/>
          </p:nvSpPr>
          <p:spPr bwMode="auto">
            <a:xfrm rot="5400000">
              <a:off x="2234514" y="5717059"/>
              <a:ext cx="609600" cy="304800"/>
            </a:xfrm>
            <a:prstGeom prst="triangle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5447271" y="5257800"/>
            <a:ext cx="1245971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Server Application</a:t>
            </a:r>
          </a:p>
        </p:txBody>
      </p:sp>
      <p:cxnSp>
        <p:nvCxnSpPr>
          <p:cNvPr id="25" name="Straight Arrow Connector 24"/>
          <p:cNvCxnSpPr>
            <a:endCxn id="22" idx="0"/>
          </p:cNvCxnSpPr>
          <p:nvPr/>
        </p:nvCxnSpPr>
        <p:spPr bwMode="auto">
          <a:xfrm>
            <a:off x="4533215" y="3963024"/>
            <a:ext cx="1461871" cy="3803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995086" y="3862108"/>
            <a:ext cx="0" cy="4942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endCxn id="22" idx="0"/>
          </p:cNvCxnSpPr>
          <p:nvPr/>
        </p:nvCxnSpPr>
        <p:spPr bwMode="auto">
          <a:xfrm flipH="1">
            <a:off x="5995086" y="3995352"/>
            <a:ext cx="1369885" cy="348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321378" y="2500183"/>
            <a:ext cx="0" cy="9325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7829" name="Picture 5" descr="C:\Users\TZ\AppData\Local\Microsoft\Windows\Temporary Internet Files\Content.IE5\N9OTE43J\MP90044849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66" y="1371600"/>
            <a:ext cx="1667490" cy="111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3441357" y="2302476"/>
            <a:ext cx="2005914" cy="611659"/>
            <a:chOff x="685800" y="5562600"/>
            <a:chExt cx="2005914" cy="611659"/>
          </a:xfrm>
          <a:solidFill>
            <a:srgbClr val="0000FF"/>
          </a:solidFill>
        </p:grpSpPr>
        <p:sp>
          <p:nvSpPr>
            <p:cNvPr id="10" name="Isosceles Triangle 9"/>
            <p:cNvSpPr/>
            <p:nvPr/>
          </p:nvSpPr>
          <p:spPr bwMode="auto">
            <a:xfrm rot="16200000">
              <a:off x="533400" y="5715000"/>
              <a:ext cx="609600" cy="304800"/>
            </a:xfrm>
            <a:prstGeom prst="triangle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90600" y="5562600"/>
              <a:ext cx="1396314" cy="609600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Berlin Sans FB" panose="020E0602020502020306" pitchFamily="34" charset="0"/>
                </a:rPr>
                <a:t>IDL Compiler</a:t>
              </a:r>
            </a:p>
          </p:txBody>
        </p:sp>
        <p:sp>
          <p:nvSpPr>
            <p:cNvPr id="14" name="Isosceles Triangle 13"/>
            <p:cNvSpPr/>
            <p:nvPr/>
          </p:nvSpPr>
          <p:spPr bwMode="auto">
            <a:xfrm rot="5400000">
              <a:off x="2234514" y="5717059"/>
              <a:ext cx="609600" cy="304800"/>
            </a:xfrm>
            <a:prstGeom prst="triangle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169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 bwMode="auto">
          <a:xfrm>
            <a:off x="5995086" y="3862108"/>
            <a:ext cx="0" cy="4942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007786" y="4904740"/>
            <a:ext cx="0" cy="3657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RPC COMPILATION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669957" y="1371600"/>
            <a:ext cx="1524000" cy="533400"/>
          </a:xfrm>
          <a:prstGeom prst="rect">
            <a:avLst/>
          </a:prstGeom>
          <a:solidFill>
            <a:srgbClr val="0000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Interface Definition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514600" y="3445476"/>
            <a:ext cx="10668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Client Stub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962400" y="3445476"/>
            <a:ext cx="10668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Header File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410200" y="3445476"/>
            <a:ext cx="1066800" cy="533400"/>
          </a:xfrm>
          <a:prstGeom prst="rect">
            <a:avLst/>
          </a:prstGeom>
          <a:solidFill>
            <a:srgbClr val="0000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Server Stub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495800" y="1905000"/>
            <a:ext cx="0" cy="38511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495800" y="2912076"/>
            <a:ext cx="1499286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endCxn id="8" idx="0"/>
          </p:cNvCxnSpPr>
          <p:nvPr/>
        </p:nvCxnSpPr>
        <p:spPr bwMode="auto">
          <a:xfrm>
            <a:off x="4495800" y="2912076"/>
            <a:ext cx="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3" idx="2"/>
          </p:cNvCxnSpPr>
          <p:nvPr/>
        </p:nvCxnSpPr>
        <p:spPr bwMode="auto">
          <a:xfrm flipH="1">
            <a:off x="3048001" y="2912076"/>
            <a:ext cx="1396313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6858000" y="3432776"/>
            <a:ext cx="1066800" cy="533400"/>
          </a:xfrm>
          <a:prstGeom prst="rect">
            <a:avLst/>
          </a:prstGeom>
          <a:solidFill>
            <a:srgbClr val="0000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Server Code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992129" y="4343400"/>
            <a:ext cx="2005914" cy="611659"/>
            <a:chOff x="685800" y="5562600"/>
            <a:chExt cx="2005914" cy="611659"/>
          </a:xfrm>
          <a:solidFill>
            <a:srgbClr val="0000FF"/>
          </a:solidFill>
        </p:grpSpPr>
        <p:sp>
          <p:nvSpPr>
            <p:cNvPr id="20" name="Isosceles Triangle 19"/>
            <p:cNvSpPr/>
            <p:nvPr/>
          </p:nvSpPr>
          <p:spPr bwMode="auto">
            <a:xfrm rot="16200000">
              <a:off x="533400" y="5715000"/>
              <a:ext cx="609600" cy="304800"/>
            </a:xfrm>
            <a:prstGeom prst="triangle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990600" y="5562600"/>
              <a:ext cx="1396314" cy="609600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Berlin Sans FB" panose="020E0602020502020306" pitchFamily="34" charset="0"/>
                </a:rPr>
                <a:t>Language Compiler</a:t>
              </a:r>
            </a:p>
          </p:txBody>
        </p:sp>
        <p:sp>
          <p:nvSpPr>
            <p:cNvPr id="23" name="Isosceles Triangle 22"/>
            <p:cNvSpPr/>
            <p:nvPr/>
          </p:nvSpPr>
          <p:spPr bwMode="auto">
            <a:xfrm rot="5400000">
              <a:off x="2234514" y="5717059"/>
              <a:ext cx="609600" cy="304800"/>
            </a:xfrm>
            <a:prstGeom prst="triangle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5447271" y="5257800"/>
            <a:ext cx="1245971" cy="533400"/>
          </a:xfrm>
          <a:prstGeom prst="rect">
            <a:avLst/>
          </a:prstGeom>
          <a:solidFill>
            <a:srgbClr val="0000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Server Application</a:t>
            </a:r>
          </a:p>
        </p:txBody>
      </p:sp>
      <p:cxnSp>
        <p:nvCxnSpPr>
          <p:cNvPr id="25" name="Straight Arrow Connector 24"/>
          <p:cNvCxnSpPr>
            <a:stCxn id="8" idx="2"/>
            <a:endCxn id="22" idx="0"/>
          </p:cNvCxnSpPr>
          <p:nvPr/>
        </p:nvCxnSpPr>
        <p:spPr bwMode="auto">
          <a:xfrm>
            <a:off x="4495800" y="3978876"/>
            <a:ext cx="1499286" cy="3645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17" idx="2"/>
            <a:endCxn id="22" idx="0"/>
          </p:cNvCxnSpPr>
          <p:nvPr/>
        </p:nvCxnSpPr>
        <p:spPr bwMode="auto">
          <a:xfrm flipH="1">
            <a:off x="5995086" y="3966176"/>
            <a:ext cx="1396314" cy="3772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3074771" y="4977164"/>
            <a:ext cx="0" cy="3657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1" name="Group 30"/>
          <p:cNvGrpSpPr/>
          <p:nvPr/>
        </p:nvGrpSpPr>
        <p:grpSpPr>
          <a:xfrm>
            <a:off x="2059114" y="4415824"/>
            <a:ext cx="2005914" cy="611659"/>
            <a:chOff x="685800" y="5562600"/>
            <a:chExt cx="2005914" cy="611659"/>
          </a:xfrm>
          <a:solidFill>
            <a:schemeClr val="tx2">
              <a:lumMod val="50000"/>
            </a:schemeClr>
          </a:solidFill>
        </p:grpSpPr>
        <p:sp>
          <p:nvSpPr>
            <p:cNvPr id="32" name="Isosceles Triangle 31"/>
            <p:cNvSpPr/>
            <p:nvPr/>
          </p:nvSpPr>
          <p:spPr bwMode="auto">
            <a:xfrm rot="16200000">
              <a:off x="533400" y="5715000"/>
              <a:ext cx="609600" cy="304800"/>
            </a:xfrm>
            <a:prstGeom prst="triangle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990600" y="5562600"/>
              <a:ext cx="1396314" cy="609600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Berlin Sans FB" panose="020E0602020502020306" pitchFamily="34" charset="0"/>
                </a:rPr>
                <a:t>Language Compiler</a:t>
              </a:r>
            </a:p>
          </p:txBody>
        </p:sp>
        <p:sp>
          <p:nvSpPr>
            <p:cNvPr id="34" name="Isosceles Triangle 33"/>
            <p:cNvSpPr/>
            <p:nvPr/>
          </p:nvSpPr>
          <p:spPr bwMode="auto">
            <a:xfrm rot="5400000">
              <a:off x="2234514" y="5717059"/>
              <a:ext cx="609600" cy="304800"/>
            </a:xfrm>
            <a:prstGeom prst="triangle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sp>
        <p:nvSpPr>
          <p:cNvPr id="35" name="Rectangle 34"/>
          <p:cNvSpPr/>
          <p:nvPr/>
        </p:nvSpPr>
        <p:spPr bwMode="auto">
          <a:xfrm>
            <a:off x="2514256" y="5330224"/>
            <a:ext cx="1245971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Server Application</a:t>
            </a:r>
          </a:p>
        </p:txBody>
      </p:sp>
      <p:cxnSp>
        <p:nvCxnSpPr>
          <p:cNvPr id="36" name="Straight Arrow Connector 35"/>
          <p:cNvCxnSpPr>
            <a:stCxn id="39" idx="2"/>
            <a:endCxn id="33" idx="0"/>
          </p:cNvCxnSpPr>
          <p:nvPr/>
        </p:nvCxnSpPr>
        <p:spPr bwMode="auto">
          <a:xfrm>
            <a:off x="1676400" y="3974757"/>
            <a:ext cx="1385671" cy="4410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062071" y="3934532"/>
            <a:ext cx="0" cy="4942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>
            <a:stCxn id="8" idx="2"/>
            <a:endCxn id="33" idx="0"/>
          </p:cNvCxnSpPr>
          <p:nvPr/>
        </p:nvCxnSpPr>
        <p:spPr bwMode="auto">
          <a:xfrm flipH="1">
            <a:off x="3062071" y="3978876"/>
            <a:ext cx="1433729" cy="4369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38"/>
          <p:cNvSpPr/>
          <p:nvPr/>
        </p:nvSpPr>
        <p:spPr bwMode="auto">
          <a:xfrm>
            <a:off x="1143000" y="3441357"/>
            <a:ext cx="1066800" cy="533400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erlin Sans FB" panose="020E0602020502020306" pitchFamily="34" charset="0"/>
              </a:rPr>
              <a:t>Client Code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441357" y="2302476"/>
            <a:ext cx="2005914" cy="611659"/>
            <a:chOff x="685800" y="5562600"/>
            <a:chExt cx="2005914" cy="611659"/>
          </a:xfrm>
          <a:solidFill>
            <a:srgbClr val="0000FF"/>
          </a:solidFill>
        </p:grpSpPr>
        <p:sp>
          <p:nvSpPr>
            <p:cNvPr id="10" name="Isosceles Triangle 9"/>
            <p:cNvSpPr/>
            <p:nvPr/>
          </p:nvSpPr>
          <p:spPr bwMode="auto">
            <a:xfrm rot="16200000">
              <a:off x="533400" y="5715000"/>
              <a:ext cx="609600" cy="304800"/>
            </a:xfrm>
            <a:prstGeom prst="triangle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990600" y="5562600"/>
              <a:ext cx="1396314" cy="609600"/>
            </a:xfrm>
            <a:prstGeom prst="rect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Berlin Sans FB" panose="020E0602020502020306" pitchFamily="34" charset="0"/>
                </a:rPr>
                <a:t>IDL Compiler</a:t>
              </a:r>
            </a:p>
          </p:txBody>
        </p:sp>
        <p:sp>
          <p:nvSpPr>
            <p:cNvPr id="14" name="Isosceles Triangle 13"/>
            <p:cNvSpPr/>
            <p:nvPr/>
          </p:nvSpPr>
          <p:spPr bwMode="auto">
            <a:xfrm rot="5400000">
              <a:off x="2234514" y="5717059"/>
              <a:ext cx="609600" cy="304800"/>
            </a:xfrm>
            <a:prstGeom prst="triangle">
              <a:avLst/>
            </a:prstGeom>
            <a:grpFill/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elvetica" charset="0"/>
              </a:endParaRPr>
            </a:p>
          </p:txBody>
        </p:sp>
      </p:grpSp>
      <p:cxnSp>
        <p:nvCxnSpPr>
          <p:cNvPr id="41" name="Straight Arrow Connector 40"/>
          <p:cNvCxnSpPr>
            <a:endCxn id="39" idx="0"/>
          </p:cNvCxnSpPr>
          <p:nvPr/>
        </p:nvCxnSpPr>
        <p:spPr bwMode="auto">
          <a:xfrm>
            <a:off x="1676400" y="2821422"/>
            <a:ext cx="0" cy="61993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8850" name="Picture 2" descr="http://www.freshaj.com/wp-content/uploads/2012/05/computer-cartoon-happy-guy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79" y="1534313"/>
            <a:ext cx="1252150" cy="128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0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RPC Steps – Example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steps involved in a doing a remote computation through RPC.</a:t>
            </a:r>
          </a:p>
        </p:txBody>
      </p:sp>
      <p:pic>
        <p:nvPicPr>
          <p:cNvPr id="10244" name="Picture 4" descr="04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2546350"/>
            <a:ext cx="7907338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39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RPC Details</a:t>
            </a:r>
            <a:endParaRPr lang="en-US" altLang="en-US" dirty="0"/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116888" cy="5334000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Equivalence with regular procedure call</a:t>
            </a:r>
          </a:p>
          <a:p>
            <a:pPr lvl="1"/>
            <a:r>
              <a:rPr lang="en-US" altLang="en-US" sz="2000" dirty="0" smtClean="0"/>
              <a:t>Parameters</a:t>
            </a:r>
            <a:r>
              <a:rPr lang="en-US" altLang="en-US" sz="2000" dirty="0">
                <a:sym typeface="Symbol" pitchFamily="18" charset="2"/>
              </a:rPr>
              <a:t> </a:t>
            </a:r>
            <a:r>
              <a:rPr lang="en-US" altLang="en-US" sz="2000" dirty="0" smtClean="0">
                <a:sym typeface="Symbol" pitchFamily="18" charset="2"/>
              </a:rPr>
              <a:t>–  Request Message</a:t>
            </a:r>
          </a:p>
          <a:p>
            <a:pPr lvl="1"/>
            <a:r>
              <a:rPr lang="en-US" altLang="en-US" sz="2000" dirty="0" smtClean="0">
                <a:sym typeface="Symbol" pitchFamily="18" charset="2"/>
              </a:rPr>
              <a:t>Result –  Reply message</a:t>
            </a:r>
          </a:p>
          <a:p>
            <a:pPr lvl="1"/>
            <a:r>
              <a:rPr lang="en-US" altLang="en-US" sz="2000" dirty="0" smtClean="0">
                <a:sym typeface="Symbol" pitchFamily="18" charset="2"/>
              </a:rPr>
              <a:t>Name of Procedure – Passed in request message</a:t>
            </a:r>
          </a:p>
          <a:p>
            <a:pPr lvl="1"/>
            <a:r>
              <a:rPr lang="en-US" altLang="en-US" sz="2000" dirty="0" smtClean="0">
                <a:sym typeface="Symbol" pitchFamily="18" charset="2"/>
              </a:rPr>
              <a:t>Return Address – client return mail box</a:t>
            </a:r>
          </a:p>
          <a:p>
            <a:r>
              <a:rPr lang="en-US" altLang="en-US" dirty="0" smtClean="0">
                <a:sym typeface="Symbol" pitchFamily="18" charset="2"/>
              </a:rPr>
              <a:t>Where do stubs come from? </a:t>
            </a:r>
            <a:endParaRPr lang="en-US" altLang="en-US" dirty="0">
              <a:sym typeface="Symbol" pitchFamily="18" charset="2"/>
            </a:endParaRPr>
          </a:p>
          <a:p>
            <a:pPr lvl="1"/>
            <a:r>
              <a:rPr lang="en-US" altLang="en-US" dirty="0" smtClean="0">
                <a:solidFill>
                  <a:srgbClr val="0000FF"/>
                </a:solidFill>
                <a:sym typeface="Symbol" pitchFamily="18" charset="2"/>
              </a:rPr>
              <a:t>Compiler </a:t>
            </a:r>
            <a:r>
              <a:rPr lang="en-US" altLang="en-US" dirty="0" smtClean="0">
                <a:solidFill>
                  <a:srgbClr val="0000FF"/>
                </a:solidFill>
                <a:sym typeface="Symbol" pitchFamily="18" charset="2"/>
              </a:rPr>
              <a:t>generates stubs</a:t>
            </a:r>
          </a:p>
          <a:p>
            <a:pPr lvl="1"/>
            <a:r>
              <a:rPr lang="en-US" altLang="en-US" sz="2200" dirty="0" smtClean="0">
                <a:sym typeface="Symbol" pitchFamily="18" charset="2"/>
              </a:rPr>
              <a:t>Input: interface definitions in an </a:t>
            </a:r>
            <a:r>
              <a:rPr lang="en-US" altLang="en-US" sz="2200" b="1" dirty="0" smtClean="0">
                <a:solidFill>
                  <a:srgbClr val="FF0000"/>
                </a:solidFill>
                <a:sym typeface="Symbol" pitchFamily="18" charset="2"/>
              </a:rPr>
              <a:t>“interface definition language (IDL)”</a:t>
            </a:r>
          </a:p>
          <a:p>
            <a:pPr lvl="2"/>
            <a:r>
              <a:rPr lang="en-US" altLang="en-US" dirty="0" smtClean="0">
                <a:sym typeface="Symbol" pitchFamily="18" charset="2"/>
              </a:rPr>
              <a:t>Contains, among other things, types of arguments/return</a:t>
            </a:r>
          </a:p>
          <a:p>
            <a:pPr lvl="1"/>
            <a:r>
              <a:rPr lang="en-US" altLang="en-US" sz="2200" dirty="0" smtClean="0">
                <a:sym typeface="Symbol" pitchFamily="18" charset="2"/>
              </a:rPr>
              <a:t>Output: stub code in the appropriate source language</a:t>
            </a:r>
          </a:p>
          <a:p>
            <a:pPr lvl="2"/>
            <a:r>
              <a:rPr lang="en-US" altLang="en-US" sz="1800" dirty="0" smtClean="0">
                <a:sym typeface="Symbol" pitchFamily="18" charset="2"/>
              </a:rPr>
              <a:t>Client code to pack and send message, wait for result, unpack result and return to caller</a:t>
            </a:r>
          </a:p>
          <a:p>
            <a:pPr lvl="2"/>
            <a:r>
              <a:rPr lang="en-US" altLang="en-US" sz="1800" dirty="0" smtClean="0">
                <a:sym typeface="Symbol" pitchFamily="18" charset="2"/>
              </a:rPr>
              <a:t>Server Code to unpack message, call procedure, pack and send back results</a:t>
            </a:r>
            <a:endParaRPr lang="en-US" altLang="en-US" sz="18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850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9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97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7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97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97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97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79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RPC Implementation Issues</a:t>
            </a:r>
            <a:endParaRPr lang="en-US" altLang="en-US" dirty="0"/>
          </a:p>
        </p:txBody>
      </p:sp>
      <p:sp>
        <p:nvSpPr>
          <p:cNvPr id="99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en-US" sz="2600" dirty="0">
                <a:sym typeface="Symbol" pitchFamily="18" charset="2"/>
              </a:rPr>
              <a:t>Cross-platform issues</a:t>
            </a:r>
          </a:p>
          <a:p>
            <a:pPr lvl="1">
              <a:lnSpc>
                <a:spcPct val="110000"/>
              </a:lnSpc>
            </a:pPr>
            <a:r>
              <a:rPr lang="en-US" altLang="en-US" sz="2600" dirty="0">
                <a:sym typeface="Symbol" pitchFamily="18" charset="2"/>
              </a:rPr>
              <a:t>What if client/server machines are different architectures or in different languages?</a:t>
            </a:r>
          </a:p>
          <a:p>
            <a:pPr>
              <a:lnSpc>
                <a:spcPct val="110000"/>
              </a:lnSpc>
            </a:pPr>
            <a:r>
              <a:rPr lang="en-US" altLang="en-US" sz="2600" dirty="0"/>
              <a:t>How does client know where to send call request?</a:t>
            </a:r>
          </a:p>
          <a:p>
            <a:pPr lvl="1">
              <a:lnSpc>
                <a:spcPct val="110000"/>
              </a:lnSpc>
            </a:pPr>
            <a:r>
              <a:rPr lang="en-US" altLang="en-US" sz="2600" dirty="0"/>
              <a:t>Biding process – </a:t>
            </a:r>
            <a:endParaRPr lang="en-US" altLang="en-US" sz="2600" dirty="0" smtClean="0"/>
          </a:p>
          <a:p>
            <a:pPr lvl="2">
              <a:lnSpc>
                <a:spcPct val="110000"/>
              </a:lnSpc>
            </a:pPr>
            <a:r>
              <a:rPr lang="en-US" altLang="en-US" sz="2200" dirty="0" smtClean="0"/>
              <a:t>Need </a:t>
            </a:r>
            <a:r>
              <a:rPr lang="en-US" altLang="en-US" sz="2200" dirty="0"/>
              <a:t>to translate name of remote service into network endpoint: Server network address, port number, possibly other information</a:t>
            </a:r>
          </a:p>
          <a:p>
            <a:pPr>
              <a:lnSpc>
                <a:spcPct val="110000"/>
              </a:lnSpc>
            </a:pPr>
            <a:r>
              <a:rPr lang="en-US" altLang="en-US" sz="2600" dirty="0"/>
              <a:t>How to pass complex structures, pointers, big arrays? 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Handling these structure could be very costly, and perhaps impractical to pass as arguments</a:t>
            </a:r>
          </a:p>
          <a:p>
            <a:pPr lvl="1"/>
            <a:r>
              <a:rPr lang="en-US" altLang="en-US" dirty="0" smtClean="0"/>
              <a:t>Should there be limitation on size and types of RPC arguments</a:t>
            </a:r>
            <a:r>
              <a:rPr lang="en-US" altLang="en-US" dirty="0" smtClean="0"/>
              <a:t>?</a:t>
            </a:r>
            <a:endParaRPr lang="en-US" altLang="en-US" dirty="0" smtClean="0">
              <a:sym typeface="Symbol" pitchFamily="18" charset="2"/>
            </a:endParaRPr>
          </a:p>
          <a:p>
            <a:pPr lvl="1"/>
            <a:endParaRPr lang="en-US" altLang="en-US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879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7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7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7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7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7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7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97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79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4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67" y="1973148"/>
            <a:ext cx="5647258" cy="47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Writing a Client and a Server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47900"/>
            <a:ext cx="8116888" cy="4953000"/>
          </a:xfrm>
        </p:spPr>
        <p:txBody>
          <a:bodyPr/>
          <a:lstStyle/>
          <a:p>
            <a:r>
              <a:rPr lang="en-US" altLang="en-US" dirty="0" smtClean="0"/>
              <a:t>The steps in writing a client and  a server in DCE RPC</a:t>
            </a:r>
          </a:p>
        </p:txBody>
      </p:sp>
    </p:spTree>
    <p:extLst>
      <p:ext uri="{BB962C8B-B14F-4D97-AF65-F5344CB8AC3E}">
        <p14:creationId xmlns:p14="http://schemas.microsoft.com/office/powerpoint/2010/main" val="1111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Models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99" y="1785074"/>
            <a:ext cx="6886575" cy="457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879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Writing a Client and a Server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88" y="1470025"/>
            <a:ext cx="8164512" cy="5083175"/>
          </a:xfrm>
        </p:spPr>
        <p:txBody>
          <a:bodyPr/>
          <a:lstStyle/>
          <a:p>
            <a:pPr algn="l" eaLnBrk="1" hangingPunct="1"/>
            <a:r>
              <a:rPr lang="en-US" altLang="en-US" sz="3200" b="1" dirty="0" smtClean="0">
                <a:solidFill>
                  <a:srgbClr val="FF0000"/>
                </a:solidFill>
              </a:rPr>
              <a:t>Three files output by the IDL compiler:</a:t>
            </a:r>
            <a:br>
              <a:rPr lang="en-US" altLang="en-US" sz="3200" b="1" dirty="0" smtClean="0">
                <a:solidFill>
                  <a:srgbClr val="FF0000"/>
                </a:solidFill>
              </a:rPr>
            </a:br>
            <a:endParaRPr lang="en-US" altLang="en-US" sz="3200" b="1" dirty="0" smtClean="0">
              <a:solidFill>
                <a:srgbClr val="FF0000"/>
              </a:solidFill>
            </a:endParaRPr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solidFill>
                  <a:srgbClr val="0000FF"/>
                </a:solidFill>
              </a:rPr>
              <a:t>A header file (e.g.,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interface.h</a:t>
            </a:r>
            <a:r>
              <a:rPr lang="en-US" altLang="en-US" sz="3200" dirty="0" smtClean="0">
                <a:solidFill>
                  <a:srgbClr val="0000FF"/>
                </a:solidFill>
              </a:rPr>
              <a:t>, in C terms).</a:t>
            </a:r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solidFill>
                  <a:srgbClr val="0000FF"/>
                </a:solidFill>
              </a:rPr>
              <a:t>The client stub.</a:t>
            </a:r>
          </a:p>
          <a:p>
            <a:pPr algn="l" eaLnBrk="1" hangingPunct="1">
              <a:buFont typeface="Wingdings" panose="05000000000000000000" pitchFamily="2" charset="2"/>
              <a:buChar char="§"/>
            </a:pPr>
            <a:r>
              <a:rPr lang="en-US" altLang="en-US" sz="3200" dirty="0" smtClean="0">
                <a:solidFill>
                  <a:srgbClr val="0000FF"/>
                </a:solidFill>
              </a:rPr>
              <a:t>The server stub.</a:t>
            </a:r>
          </a:p>
        </p:txBody>
      </p:sp>
    </p:spTree>
    <p:extLst>
      <p:ext uri="{BB962C8B-B14F-4D97-AF65-F5344CB8AC3E}">
        <p14:creationId xmlns:p14="http://schemas.microsoft.com/office/powerpoint/2010/main" val="404721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Binding a Client to a Server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9938" y="1797050"/>
            <a:ext cx="7916862" cy="4756150"/>
          </a:xfrm>
        </p:spPr>
        <p:txBody>
          <a:bodyPr/>
          <a:lstStyle/>
          <a:p>
            <a:pPr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Registration of a server makes it possible for a client to locate the server and bind to it.</a:t>
            </a:r>
          </a:p>
          <a:p>
            <a:pPr algn="l" eaLnBrk="1" hangingPunct="1">
              <a:buFont typeface="Arial" panose="020B0604020202020204" pitchFamily="34" charset="0"/>
              <a:buChar char="•"/>
              <a:defRPr/>
            </a:pPr>
            <a:endParaRPr lang="en-US" altLang="en-US" sz="2800" dirty="0" smtClean="0"/>
          </a:p>
          <a:p>
            <a:pPr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/>
              <a:t>Server location is done in two steps:</a:t>
            </a:r>
          </a:p>
          <a:p>
            <a:pPr lvl="1" eaLnBrk="1" hangingPunct="1">
              <a:buClr>
                <a:schemeClr val="tx2">
                  <a:lumMod val="50000"/>
                </a:schemeClr>
              </a:buClr>
              <a:buSzPct val="75000"/>
              <a:buFontTx/>
              <a:buAutoNum type="arabicPeriod"/>
              <a:defRPr/>
            </a:pPr>
            <a:r>
              <a:rPr lang="en-US" altLang="en-US" sz="2400" dirty="0" smtClean="0">
                <a:latin typeface="Arial" charset="0"/>
              </a:rPr>
              <a:t>Locate the server’s machine.</a:t>
            </a:r>
          </a:p>
          <a:p>
            <a:pPr lvl="1" eaLnBrk="1" hangingPunct="1">
              <a:buClr>
                <a:schemeClr val="tx2">
                  <a:lumMod val="50000"/>
                </a:schemeClr>
              </a:buClr>
              <a:buSzPct val="75000"/>
              <a:buFontTx/>
              <a:buAutoNum type="arabicPeriod"/>
              <a:defRPr/>
            </a:pPr>
            <a:r>
              <a:rPr lang="en-US" altLang="en-US" sz="2400" dirty="0" smtClean="0">
                <a:latin typeface="Arial" charset="0"/>
              </a:rPr>
              <a:t>Locate the server on that machine.</a:t>
            </a:r>
          </a:p>
        </p:txBody>
      </p:sp>
    </p:spTree>
    <p:extLst>
      <p:ext uri="{BB962C8B-B14F-4D97-AF65-F5344CB8AC3E}">
        <p14:creationId xmlns:p14="http://schemas.microsoft.com/office/powerpoint/2010/main" val="11559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Binding a Client to a Server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Client-to-server binding in DCE</a:t>
            </a:r>
          </a:p>
        </p:txBody>
      </p:sp>
      <p:pic>
        <p:nvPicPr>
          <p:cNvPr id="21508" name="Picture 4" descr="04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432050"/>
            <a:ext cx="8126412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20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Processes</a:t>
            </a:r>
          </a:p>
          <a:p>
            <a:pPr lvl="1"/>
            <a:r>
              <a:rPr lang="en-US" dirty="0" smtClean="0"/>
              <a:t>Each </a:t>
            </a:r>
            <a:r>
              <a:rPr lang="en-US" dirty="0"/>
              <a:t>process has private address space</a:t>
            </a:r>
          </a:p>
          <a:p>
            <a:pPr lvl="1"/>
            <a:r>
              <a:rPr lang="en-US" dirty="0" smtClean="0"/>
              <a:t>Explicitly </a:t>
            </a:r>
            <a:r>
              <a:rPr lang="en-US" dirty="0"/>
              <a:t>set up shared memory segment within each </a:t>
            </a:r>
            <a:r>
              <a:rPr lang="en-US" dirty="0" smtClean="0"/>
              <a:t>address space</a:t>
            </a:r>
            <a:endParaRPr lang="en-US" dirty="0"/>
          </a:p>
          <a:p>
            <a:r>
              <a:rPr lang="en-US" dirty="0" smtClean="0"/>
              <a:t>Threads</a:t>
            </a:r>
            <a:endParaRPr lang="en-US" dirty="0"/>
          </a:p>
          <a:p>
            <a:pPr lvl="1"/>
            <a:r>
              <a:rPr lang="en-US" dirty="0" smtClean="0"/>
              <a:t>Always </a:t>
            </a:r>
            <a:r>
              <a:rPr lang="en-US" dirty="0"/>
              <a:t>share address space (use heap for shared data)</a:t>
            </a:r>
          </a:p>
          <a:p>
            <a:r>
              <a:rPr lang="en-US" dirty="0" smtClean="0"/>
              <a:t>Advantages</a:t>
            </a:r>
            <a:endParaRPr lang="en-US" dirty="0"/>
          </a:p>
          <a:p>
            <a:pPr lvl="1"/>
            <a:r>
              <a:rPr lang="en-US" dirty="0" smtClean="0"/>
              <a:t>Fast </a:t>
            </a:r>
            <a:r>
              <a:rPr lang="en-US" dirty="0"/>
              <a:t>and easy to share data</a:t>
            </a:r>
          </a:p>
          <a:p>
            <a:r>
              <a:rPr lang="en-US" dirty="0" smtClean="0"/>
              <a:t>Disadvantages</a:t>
            </a:r>
            <a:endParaRPr lang="en-US" dirty="0"/>
          </a:p>
          <a:p>
            <a:pPr lvl="1"/>
            <a:r>
              <a:rPr lang="en-US" dirty="0" smtClean="0"/>
              <a:t>Must </a:t>
            </a:r>
            <a:r>
              <a:rPr lang="en-US" b="1" dirty="0"/>
              <a:t>synchronize </a:t>
            </a:r>
            <a:r>
              <a:rPr lang="en-US" dirty="0"/>
              <a:t>data accesses; error </a:t>
            </a:r>
            <a:r>
              <a:rPr lang="en-US" dirty="0" smtClean="0"/>
              <a:t>prone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2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Message Passing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062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Message </a:t>
            </a:r>
            <a:r>
              <a:rPr lang="en-US" dirty="0"/>
              <a:t>passing most commonly used between processes</a:t>
            </a:r>
          </a:p>
          <a:p>
            <a:pPr lvl="1"/>
            <a:r>
              <a:rPr lang="en-US" dirty="0" smtClean="0"/>
              <a:t>Explicitly </a:t>
            </a:r>
            <a:r>
              <a:rPr lang="en-US" dirty="0"/>
              <a:t>pass data </a:t>
            </a:r>
            <a:r>
              <a:rPr lang="en-US" dirty="0" smtClean="0"/>
              <a:t>between </a:t>
            </a:r>
            <a:r>
              <a:rPr lang="en-US" b="1" dirty="0" smtClean="0"/>
              <a:t>sender and</a:t>
            </a:r>
            <a:r>
              <a:rPr lang="en-US" dirty="0" smtClean="0"/>
              <a:t> </a:t>
            </a:r>
            <a:r>
              <a:rPr lang="en-US" b="1" dirty="0" smtClean="0"/>
              <a:t>receiver</a:t>
            </a:r>
            <a:endParaRPr lang="en-US" dirty="0"/>
          </a:p>
          <a:p>
            <a:pPr lvl="1"/>
            <a:r>
              <a:rPr lang="en-US" dirty="0" smtClean="0"/>
              <a:t>Example</a:t>
            </a:r>
            <a:r>
              <a:rPr lang="en-US" dirty="0"/>
              <a:t>: Unix pipes, Windows LPC</a:t>
            </a:r>
          </a:p>
          <a:p>
            <a:r>
              <a:rPr lang="en-US" dirty="0" smtClean="0"/>
              <a:t>Advantages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sharing explicit</a:t>
            </a:r>
          </a:p>
          <a:p>
            <a:pPr lvl="1"/>
            <a:r>
              <a:rPr lang="en-US" dirty="0" smtClean="0"/>
              <a:t>Improves </a:t>
            </a:r>
            <a:r>
              <a:rPr lang="en-US" dirty="0"/>
              <a:t>modularity (narrow interface)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require trust between sender and </a:t>
            </a:r>
            <a:r>
              <a:rPr lang="en-US" dirty="0" smtClean="0"/>
              <a:t>receiver</a:t>
            </a:r>
          </a:p>
          <a:p>
            <a:pPr lvl="1"/>
            <a:endParaRPr lang="en-US" dirty="0"/>
          </a:p>
          <a:p>
            <a:r>
              <a:rPr lang="en-US" dirty="0" smtClean="0"/>
              <a:t>Disadvantages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/>
              <a:t>overhead to copy </a:t>
            </a:r>
            <a:r>
              <a:rPr lang="en-US" dirty="0" smtClean="0"/>
              <a:t>messages</a:t>
            </a:r>
          </a:p>
          <a:p>
            <a:pPr lvl="1"/>
            <a:endParaRPr lang="en-US" dirty="0"/>
          </a:p>
          <a:p>
            <a:r>
              <a:rPr lang="en-US" dirty="0" smtClean="0"/>
              <a:t>Issues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to name source and destination?</a:t>
            </a:r>
          </a:p>
          <a:p>
            <a:pPr lvl="2"/>
            <a:r>
              <a:rPr lang="en-US" dirty="0" smtClean="0"/>
              <a:t>One </a:t>
            </a:r>
            <a:r>
              <a:rPr lang="en-US" dirty="0"/>
              <a:t>process, set of processes, or mailbox (port)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sending process wait (I.e., block) for receiver?</a:t>
            </a:r>
          </a:p>
          <a:p>
            <a:pPr lvl="2"/>
            <a:r>
              <a:rPr lang="en-US" dirty="0" smtClean="0"/>
              <a:t>Blocking</a:t>
            </a:r>
            <a:r>
              <a:rPr lang="en-US" dirty="0"/>
              <a:t>: Slows down sender</a:t>
            </a:r>
          </a:p>
          <a:p>
            <a:pPr lvl="2"/>
            <a:r>
              <a:rPr lang="en-US" dirty="0" smtClean="0"/>
              <a:t>Non-blocking</a:t>
            </a:r>
            <a:r>
              <a:rPr lang="en-US" dirty="0"/>
              <a:t>: Requires buffering between sender and receiver</a:t>
            </a:r>
          </a:p>
        </p:txBody>
      </p:sp>
    </p:spTree>
    <p:extLst>
      <p:ext uri="{BB962C8B-B14F-4D97-AF65-F5344CB8AC3E}">
        <p14:creationId xmlns:p14="http://schemas.microsoft.com/office/powerpoint/2010/main" val="401503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Passing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19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Mechanism </a:t>
            </a:r>
            <a:r>
              <a:rPr lang="en-US" dirty="0"/>
              <a:t>for processes to communicate and </a:t>
            </a:r>
            <a:r>
              <a:rPr lang="en-US" dirty="0" smtClean="0"/>
              <a:t>to synchronize </a:t>
            </a:r>
            <a:r>
              <a:rPr lang="en-US" dirty="0"/>
              <a:t>their actions</a:t>
            </a:r>
          </a:p>
          <a:p>
            <a:r>
              <a:rPr lang="en-US" dirty="0" smtClean="0"/>
              <a:t>Message </a:t>
            </a:r>
            <a:r>
              <a:rPr lang="en-US" dirty="0"/>
              <a:t>system – processes communicate </a:t>
            </a:r>
            <a:r>
              <a:rPr lang="en-US" dirty="0" smtClean="0"/>
              <a:t>with each </a:t>
            </a:r>
            <a:r>
              <a:rPr lang="en-US" dirty="0"/>
              <a:t>other without resorting to shared </a:t>
            </a:r>
            <a:r>
              <a:rPr lang="en-US" dirty="0" smtClean="0"/>
              <a:t>variables</a:t>
            </a:r>
          </a:p>
          <a:p>
            <a:endParaRPr lang="en-US" dirty="0"/>
          </a:p>
          <a:p>
            <a:r>
              <a:rPr lang="en-US" dirty="0" smtClean="0"/>
              <a:t>If </a:t>
            </a:r>
            <a:r>
              <a:rPr lang="en-US" dirty="0"/>
              <a:t>P and Q wish to communicate, they need to:</a:t>
            </a:r>
          </a:p>
          <a:p>
            <a:pPr lvl="1"/>
            <a:r>
              <a:rPr lang="en-US" dirty="0" smtClean="0"/>
              <a:t>establish </a:t>
            </a:r>
            <a:r>
              <a:rPr lang="en-US" dirty="0"/>
              <a:t>a communication link between them</a:t>
            </a:r>
          </a:p>
          <a:p>
            <a:pPr lvl="1"/>
            <a:r>
              <a:rPr lang="en-US" dirty="0" smtClean="0"/>
              <a:t>exchange </a:t>
            </a:r>
            <a:r>
              <a:rPr lang="en-US" dirty="0"/>
              <a:t>messages via </a:t>
            </a:r>
            <a:r>
              <a:rPr lang="en-US" dirty="0" smtClean="0"/>
              <a:t>send/receive</a:t>
            </a:r>
          </a:p>
          <a:p>
            <a:pPr lvl="1"/>
            <a:endParaRPr lang="en-US" dirty="0"/>
          </a:p>
          <a:p>
            <a:r>
              <a:rPr lang="en-US" dirty="0" smtClean="0"/>
              <a:t>Implementation </a:t>
            </a:r>
            <a:r>
              <a:rPr lang="en-US" dirty="0"/>
              <a:t>of communication link</a:t>
            </a:r>
          </a:p>
          <a:p>
            <a:pPr lvl="1"/>
            <a:r>
              <a:rPr lang="en-US" dirty="0" smtClean="0"/>
              <a:t>physical </a:t>
            </a:r>
            <a:r>
              <a:rPr lang="en-US" dirty="0"/>
              <a:t>(e.g., shared memory, hardware bus)</a:t>
            </a:r>
          </a:p>
          <a:p>
            <a:pPr lvl="1"/>
            <a:r>
              <a:rPr lang="en-US" dirty="0" smtClean="0"/>
              <a:t>logical </a:t>
            </a:r>
            <a:r>
              <a:rPr lang="en-US" dirty="0"/>
              <a:t>(e.g., logical properties)</a:t>
            </a:r>
          </a:p>
        </p:txBody>
      </p:sp>
    </p:spTree>
    <p:extLst>
      <p:ext uri="{BB962C8B-B14F-4D97-AF65-F5344CB8AC3E}">
        <p14:creationId xmlns:p14="http://schemas.microsoft.com/office/powerpoint/2010/main" val="258504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Producer-Consumer Problem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Paradigm </a:t>
            </a:r>
            <a:r>
              <a:rPr lang="en-US" dirty="0"/>
              <a:t>for cooperating </a:t>
            </a:r>
            <a:r>
              <a:rPr lang="en-US" dirty="0" smtClean="0"/>
              <a:t>processes</a:t>
            </a:r>
          </a:p>
          <a:p>
            <a:pPr lvl="1"/>
            <a:r>
              <a:rPr lang="en-US" b="1" i="1" dirty="0" smtClean="0"/>
              <a:t>producer</a:t>
            </a:r>
            <a:r>
              <a:rPr lang="en-US" i="1" dirty="0" smtClean="0"/>
              <a:t> </a:t>
            </a:r>
            <a:r>
              <a:rPr lang="en-US" dirty="0"/>
              <a:t>process produces </a:t>
            </a:r>
            <a:r>
              <a:rPr lang="en-US" dirty="0" smtClean="0"/>
              <a:t>data </a:t>
            </a:r>
          </a:p>
          <a:p>
            <a:pPr lvl="2"/>
            <a:r>
              <a:rPr lang="en-US" i="1" dirty="0" smtClean="0"/>
              <a:t>Writes data into a shared buffer</a:t>
            </a:r>
          </a:p>
          <a:p>
            <a:pPr lvl="1"/>
            <a:r>
              <a:rPr lang="en-US" b="1" i="1" dirty="0" smtClean="0"/>
              <a:t>consumer</a:t>
            </a:r>
            <a:r>
              <a:rPr lang="en-US" i="1" dirty="0" smtClean="0"/>
              <a:t> </a:t>
            </a:r>
            <a:r>
              <a:rPr lang="en-US" dirty="0" smtClean="0"/>
              <a:t>process consumes data</a:t>
            </a:r>
          </a:p>
          <a:p>
            <a:pPr lvl="2"/>
            <a:r>
              <a:rPr lang="en-US" dirty="0" smtClean="0"/>
              <a:t>Reads data from shared buffer</a:t>
            </a:r>
          </a:p>
          <a:p>
            <a:r>
              <a:rPr lang="en-US" dirty="0" smtClean="0"/>
              <a:t>Makes synchronized access easier</a:t>
            </a:r>
          </a:p>
          <a:p>
            <a:pPr lvl="1"/>
            <a:r>
              <a:rPr lang="en-US" i="1" dirty="0" smtClean="0"/>
              <a:t>unbounded-buffer </a:t>
            </a:r>
            <a:r>
              <a:rPr lang="en-US" dirty="0"/>
              <a:t>places no practical limit on </a:t>
            </a:r>
            <a:r>
              <a:rPr lang="en-US" dirty="0" smtClean="0"/>
              <a:t>the size </a:t>
            </a:r>
            <a:r>
              <a:rPr lang="en-US" dirty="0"/>
              <a:t>of the buffer</a:t>
            </a:r>
          </a:p>
          <a:p>
            <a:pPr lvl="1"/>
            <a:r>
              <a:rPr lang="en-US" i="1" dirty="0" smtClean="0"/>
              <a:t>bounded-buffer </a:t>
            </a:r>
            <a:r>
              <a:rPr lang="en-US" dirty="0"/>
              <a:t>assumes that there is a fixed </a:t>
            </a:r>
            <a:r>
              <a:rPr lang="en-US" dirty="0" smtClean="0"/>
              <a:t>buffer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5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Unix Pipes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487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int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pipedes</a:t>
            </a:r>
            <a:r>
              <a:rPr lang="en-US" dirty="0">
                <a:solidFill>
                  <a:srgbClr val="0000FF"/>
                </a:solidFill>
              </a:rPr>
              <a:t>[2], </a:t>
            </a:r>
            <a:r>
              <a:rPr lang="en-US" dirty="0" err="1">
                <a:solidFill>
                  <a:srgbClr val="0000FF"/>
                </a:solidFill>
              </a:rPr>
              <a:t>pid</a:t>
            </a:r>
            <a:r>
              <a:rPr lang="en-US" dirty="0">
                <a:solidFill>
                  <a:srgbClr val="0000FF"/>
                </a:solidFill>
              </a:rPr>
              <a:t>; // </a:t>
            </a:r>
            <a:r>
              <a:rPr lang="en-US" dirty="0" err="1">
                <a:solidFill>
                  <a:srgbClr val="0000FF"/>
                </a:solidFill>
              </a:rPr>
              <a:t>pipedes</a:t>
            </a:r>
            <a:r>
              <a:rPr lang="en-US" dirty="0">
                <a:solidFill>
                  <a:srgbClr val="0000FF"/>
                </a:solidFill>
              </a:rPr>
              <a:t>[0] = read, </a:t>
            </a:r>
            <a:r>
              <a:rPr lang="en-US" dirty="0" err="1">
                <a:solidFill>
                  <a:srgbClr val="0000FF"/>
                </a:solidFill>
              </a:rPr>
              <a:t>pipedes</a:t>
            </a:r>
            <a:r>
              <a:rPr lang="en-US" dirty="0">
                <a:solidFill>
                  <a:srgbClr val="0000FF"/>
                </a:solidFill>
              </a:rPr>
              <a:t>[1] = </a:t>
            </a:r>
            <a:r>
              <a:rPr lang="en-US" dirty="0" smtClean="0">
                <a:solidFill>
                  <a:srgbClr val="0000FF"/>
                </a:solidFill>
              </a:rPr>
              <a:t>write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pipe(</a:t>
            </a:r>
            <a:r>
              <a:rPr lang="en-US" dirty="0" err="1">
                <a:solidFill>
                  <a:srgbClr val="0000FF"/>
                </a:solidFill>
              </a:rPr>
              <a:t>pipedes</a:t>
            </a:r>
            <a:r>
              <a:rPr lang="en-US" dirty="0">
                <a:solidFill>
                  <a:srgbClr val="0000FF"/>
                </a:solidFill>
              </a:rPr>
              <a:t>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pid</a:t>
            </a:r>
            <a:r>
              <a:rPr lang="en-US" dirty="0">
                <a:solidFill>
                  <a:srgbClr val="0000FF"/>
                </a:solidFill>
              </a:rPr>
              <a:t> = fork</a:t>
            </a:r>
            <a:r>
              <a:rPr lang="en-US" dirty="0" smtClean="0">
                <a:solidFill>
                  <a:srgbClr val="0000FF"/>
                </a:solidFill>
              </a:rPr>
              <a:t>();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if (</a:t>
            </a:r>
            <a:r>
              <a:rPr lang="en-US" dirty="0" err="1">
                <a:solidFill>
                  <a:srgbClr val="0000FF"/>
                </a:solidFill>
              </a:rPr>
              <a:t>pid</a:t>
            </a:r>
            <a:r>
              <a:rPr lang="en-US" dirty="0">
                <a:solidFill>
                  <a:srgbClr val="0000FF"/>
                </a:solidFill>
              </a:rPr>
              <a:t> == 0) { // child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	write(</a:t>
            </a:r>
            <a:r>
              <a:rPr lang="en-US" dirty="0" err="1" smtClean="0">
                <a:solidFill>
                  <a:srgbClr val="0000FF"/>
                </a:solidFill>
              </a:rPr>
              <a:t>pipedes</a:t>
            </a:r>
            <a:r>
              <a:rPr lang="en-US" dirty="0" smtClean="0">
                <a:solidFill>
                  <a:srgbClr val="0000FF"/>
                </a:solidFill>
              </a:rPr>
              <a:t>[1], ”</a:t>
            </a:r>
            <a:r>
              <a:rPr lang="en-US" dirty="0">
                <a:solidFill>
                  <a:srgbClr val="0000FF"/>
                </a:solidFill>
              </a:rPr>
              <a:t>hello</a:t>
            </a:r>
            <a:r>
              <a:rPr lang="en-US" dirty="0" smtClean="0">
                <a:solidFill>
                  <a:srgbClr val="0000FF"/>
                </a:solidFill>
              </a:rPr>
              <a:t>”, </a:t>
            </a:r>
            <a:r>
              <a:rPr lang="en-US" dirty="0" err="1" smtClean="0">
                <a:solidFill>
                  <a:srgbClr val="0000FF"/>
                </a:solidFill>
              </a:rPr>
              <a:t>sizeof</a:t>
            </a:r>
            <a:r>
              <a:rPr lang="en-US" dirty="0">
                <a:solidFill>
                  <a:srgbClr val="0000FF"/>
                </a:solidFill>
              </a:rPr>
              <a:t>(“hello”);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} else { //parent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	read(</a:t>
            </a:r>
            <a:r>
              <a:rPr lang="en-US" dirty="0" err="1" smtClean="0">
                <a:solidFill>
                  <a:srgbClr val="0000FF"/>
                </a:solidFill>
              </a:rPr>
              <a:t>pipedes</a:t>
            </a:r>
            <a:r>
              <a:rPr lang="en-US" dirty="0" smtClean="0">
                <a:solidFill>
                  <a:srgbClr val="0000FF"/>
                </a:solidFill>
              </a:rPr>
              <a:t>[0], buffer, 100</a:t>
            </a:r>
            <a:r>
              <a:rPr lang="en-US" dirty="0">
                <a:solidFill>
                  <a:srgbClr val="0000FF"/>
                </a:solidFill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}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Access </a:t>
            </a:r>
            <a:r>
              <a:rPr lang="en-US" dirty="0"/>
              <a:t>to pipes is through file system calls; can </a:t>
            </a:r>
            <a:r>
              <a:rPr lang="en-US" dirty="0" smtClean="0"/>
              <a:t>be used </a:t>
            </a:r>
            <a:r>
              <a:rPr lang="en-US" dirty="0"/>
              <a:t>most places a file can (Q: where not?)</a:t>
            </a:r>
          </a:p>
          <a:p>
            <a:r>
              <a:rPr lang="en-US" dirty="0" smtClean="0"/>
              <a:t>Kernel </a:t>
            </a:r>
            <a:r>
              <a:rPr lang="en-US" dirty="0"/>
              <a:t>implements a bounded buffer; reader blocks </a:t>
            </a:r>
            <a:r>
              <a:rPr lang="en-US" dirty="0" smtClean="0"/>
              <a:t>if full </a:t>
            </a:r>
            <a:r>
              <a:rPr lang="en-US" dirty="0"/>
              <a:t>and writer blocks if empty</a:t>
            </a:r>
          </a:p>
        </p:txBody>
      </p:sp>
    </p:spTree>
    <p:extLst>
      <p:ext uri="{BB962C8B-B14F-4D97-AF65-F5344CB8AC3E}">
        <p14:creationId xmlns:p14="http://schemas.microsoft.com/office/powerpoint/2010/main" val="365455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Message Passing Libraries (MPI)</a:t>
            </a:r>
            <a:endParaRPr lang="en-US" alt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 smtClean="0"/>
              <a:t>A message-passing library specifications for </a:t>
            </a:r>
            <a:r>
              <a:rPr lang="en-US" altLang="en-US" dirty="0"/>
              <a:t>parallel computers, clusters, and heterogeneous </a:t>
            </a:r>
            <a:r>
              <a:rPr lang="en-US" altLang="en-US" dirty="0" smtClean="0"/>
              <a:t>networks</a:t>
            </a:r>
          </a:p>
          <a:p>
            <a:pPr lvl="1"/>
            <a:r>
              <a:rPr lang="en-US" altLang="en-US" dirty="0" smtClean="0"/>
              <a:t>Extended message-passing model</a:t>
            </a:r>
          </a:p>
          <a:p>
            <a:r>
              <a:rPr lang="en-US" altLang="en-US" dirty="0" smtClean="0"/>
              <a:t>Communication modes </a:t>
            </a:r>
          </a:p>
          <a:p>
            <a:pPr lvl="1"/>
            <a:r>
              <a:rPr lang="en-US" altLang="en-US" dirty="0"/>
              <a:t>S</a:t>
            </a:r>
            <a:r>
              <a:rPr lang="en-US" altLang="en-US" dirty="0" smtClean="0"/>
              <a:t>tandard, synchronous, buffered, and ready.</a:t>
            </a:r>
          </a:p>
          <a:p>
            <a:r>
              <a:rPr lang="en-US" altLang="en-US" dirty="0" smtClean="0"/>
              <a:t>Designed for parallel applications and tailored to </a:t>
            </a:r>
            <a:r>
              <a:rPr lang="en-US" altLang="en-US" b="1" dirty="0" smtClean="0"/>
              <a:t>transient</a:t>
            </a:r>
            <a:r>
              <a:rPr lang="en-US" altLang="en-US" dirty="0" smtClean="0"/>
              <a:t> communications</a:t>
            </a:r>
          </a:p>
          <a:p>
            <a:r>
              <a:rPr lang="en-US" altLang="en-US" dirty="0" smtClean="0"/>
              <a:t>Provides access to advanced parallel hardware  </a:t>
            </a:r>
          </a:p>
          <a:p>
            <a:pPr lvl="1"/>
            <a:r>
              <a:rPr lang="en-US" altLang="en-US" dirty="0" smtClean="0"/>
              <a:t>It assumes that serious failures are fatal and do not require automatic recovery</a:t>
            </a:r>
          </a:p>
          <a:p>
            <a:pPr lvl="2"/>
            <a:r>
              <a:rPr lang="en-US" altLang="en-US" dirty="0" smtClean="0"/>
              <a:t>For example, process crashes or network disconnect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75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5702</TotalTime>
  <Words>1458</Words>
  <Application>Microsoft Office PowerPoint</Application>
  <PresentationFormat>On-screen Show (4:3)</PresentationFormat>
  <Paragraphs>290</Paragraphs>
  <Slides>32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IPC and RPC</vt:lpstr>
      <vt:lpstr>Interprocess Communication (IPC)</vt:lpstr>
      <vt:lpstr>Communication Models</vt:lpstr>
      <vt:lpstr>Shared memory</vt:lpstr>
      <vt:lpstr>Message Passing </vt:lpstr>
      <vt:lpstr>Message Passing Details</vt:lpstr>
      <vt:lpstr>Producer-Consumer Problem </vt:lpstr>
      <vt:lpstr>Example: Unix Pipes</vt:lpstr>
      <vt:lpstr>Message Passing Libraries (MPI)</vt:lpstr>
      <vt:lpstr>Group and Context</vt:lpstr>
      <vt:lpstr>MPI Abstractions</vt:lpstr>
      <vt:lpstr>MPI Communication Semantics</vt:lpstr>
      <vt:lpstr>MPI Communication Primitives</vt:lpstr>
      <vt:lpstr>MPI Send/Recv</vt:lpstr>
      <vt:lpstr>REMOTE PROCEDURE CALL</vt:lpstr>
      <vt:lpstr>Remote Procedure Call</vt:lpstr>
      <vt:lpstr>Procedure Call –  Basic Operation</vt:lpstr>
      <vt:lpstr>Conventional Procedure Call</vt:lpstr>
      <vt:lpstr>Parameter Passing</vt:lpstr>
      <vt:lpstr>Remote Procedure Call</vt:lpstr>
      <vt:lpstr>RPC Design Issue</vt:lpstr>
      <vt:lpstr>RPC Information Flow</vt:lpstr>
      <vt:lpstr>RPC COMPILATION</vt:lpstr>
      <vt:lpstr>RPC COMPILATION</vt:lpstr>
      <vt:lpstr>RPC COMPILATION</vt:lpstr>
      <vt:lpstr>RPC Steps – Example</vt:lpstr>
      <vt:lpstr>RPC Details</vt:lpstr>
      <vt:lpstr>RPC Implementation Issues</vt:lpstr>
      <vt:lpstr>Writing a Client and a Server</vt:lpstr>
      <vt:lpstr>Writing a Client and a Server</vt:lpstr>
      <vt:lpstr>Binding a Client to a Server</vt:lpstr>
      <vt:lpstr>Binding a Client to a Server</vt:lpstr>
    </vt:vector>
  </TitlesOfParts>
  <Company>University of Pittsburgh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Lange</dc:creator>
  <cp:lastModifiedBy>Jack Lange</cp:lastModifiedBy>
  <cp:revision>103</cp:revision>
  <dcterms:created xsi:type="dcterms:W3CDTF">2012-09-15T17:00:50Z</dcterms:created>
  <dcterms:modified xsi:type="dcterms:W3CDTF">2017-11-20T19:56:24Z</dcterms:modified>
</cp:coreProperties>
</file>