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6" r:id="rId2"/>
    <p:sldId id="265" r:id="rId3"/>
    <p:sldId id="268" r:id="rId4"/>
    <p:sldId id="267" r:id="rId5"/>
    <p:sldId id="259" r:id="rId6"/>
    <p:sldId id="262" r:id="rId7"/>
    <p:sldId id="263" r:id="rId8"/>
    <p:sldId id="269" r:id="rId9"/>
    <p:sldId id="290" r:id="rId10"/>
    <p:sldId id="260" r:id="rId11"/>
    <p:sldId id="270" r:id="rId12"/>
    <p:sldId id="271" r:id="rId13"/>
    <p:sldId id="272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7" r:id="rId24"/>
    <p:sldId id="288" r:id="rId25"/>
    <p:sldId id="289" r:id="rId26"/>
    <p:sldId id="283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D400C93-69C1-4E33-B5E2-A5FA3E6B5917}">
          <p14:sldIdLst>
            <p14:sldId id="256"/>
            <p14:sldId id="265"/>
            <p14:sldId id="268"/>
            <p14:sldId id="267"/>
            <p14:sldId id="259"/>
            <p14:sldId id="262"/>
            <p14:sldId id="263"/>
            <p14:sldId id="269"/>
            <p14:sldId id="290"/>
            <p14:sldId id="260"/>
            <p14:sldId id="270"/>
            <p14:sldId id="271"/>
            <p14:sldId id="272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7"/>
            <p14:sldId id="288"/>
            <p14:sldId id="289"/>
            <p14:sldId id="283"/>
            <p14:sldId id="284"/>
            <p14:sldId id="285"/>
            <p14:sldId id="28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3" d="100"/>
          <a:sy n="133" d="100"/>
        </p:scale>
        <p:origin x="-9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2085A4-E1CF-4643-A5F1-1DE432757385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59BE4-0A18-42C9-A27B-8446AF49D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14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59BE4-0A18-42C9-A27B-8446AF49D0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128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11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9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1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198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42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8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6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020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4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6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2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01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Paging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4544" y="6310557"/>
            <a:ext cx="57597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Adapted from:</a:t>
            </a:r>
          </a:p>
          <a:p>
            <a:r>
              <a:rPr lang="en-US" sz="1200" dirty="0" smtClean="0"/>
              <a:t>© 2004-2007</a:t>
            </a:r>
            <a:r>
              <a:rPr lang="en-US" sz="1200" dirty="0"/>
              <a:t> </a:t>
            </a:r>
            <a:r>
              <a:rPr lang="en-US" sz="1200" dirty="0" smtClean="0"/>
              <a:t>Ed </a:t>
            </a:r>
            <a:r>
              <a:rPr lang="en-US" sz="1200" dirty="0" err="1" smtClean="0"/>
              <a:t>Lazowska</a:t>
            </a:r>
            <a:r>
              <a:rPr lang="en-US" sz="1200" dirty="0" smtClean="0"/>
              <a:t>, Hank Levy, Andrea And </a:t>
            </a:r>
            <a:r>
              <a:rPr lang="en-US" sz="1200" dirty="0" err="1" smtClean="0"/>
              <a:t>Remzi</a:t>
            </a:r>
            <a:r>
              <a:rPr lang="en-US" sz="1200" dirty="0" smtClean="0"/>
              <a:t> </a:t>
            </a:r>
            <a:r>
              <a:rPr lang="en-US" sz="1200" dirty="0" err="1" smtClean="0"/>
              <a:t>Arpaci-Dussea</a:t>
            </a:r>
            <a:r>
              <a:rPr lang="en-US" sz="1200" dirty="0" smtClean="0"/>
              <a:t>, Michael Swift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4368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Paging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Pages </a:t>
            </a:r>
            <a:r>
              <a:rPr lang="en-US" dirty="0">
                <a:solidFill>
                  <a:srgbClr val="0000FF"/>
                </a:solidFill>
              </a:rPr>
              <a:t>can be moved </a:t>
            </a:r>
            <a:r>
              <a:rPr lang="en-US" dirty="0" smtClean="0">
                <a:solidFill>
                  <a:srgbClr val="0000FF"/>
                </a:solidFill>
              </a:rPr>
              <a:t>between memory </a:t>
            </a:r>
            <a:r>
              <a:rPr lang="en-US" dirty="0">
                <a:solidFill>
                  <a:srgbClr val="0000FF"/>
                </a:solidFill>
              </a:rPr>
              <a:t>and disk</a:t>
            </a:r>
          </a:p>
          <a:p>
            <a:pPr lvl="1"/>
            <a:r>
              <a:rPr lang="en-US" dirty="0" smtClean="0"/>
              <a:t>process </a:t>
            </a:r>
            <a:r>
              <a:rPr lang="en-US" dirty="0"/>
              <a:t>is called demand paging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OS </a:t>
            </a:r>
            <a:r>
              <a:rPr lang="en-US" dirty="0">
                <a:solidFill>
                  <a:srgbClr val="FF0000"/>
                </a:solidFill>
              </a:rPr>
              <a:t>uses main memory as a (page) cache of all of the </a:t>
            </a:r>
            <a:r>
              <a:rPr lang="en-US" dirty="0" smtClean="0">
                <a:solidFill>
                  <a:srgbClr val="FF0000"/>
                </a:solidFill>
              </a:rPr>
              <a:t>data allocated </a:t>
            </a:r>
            <a:r>
              <a:rPr lang="en-US" dirty="0">
                <a:solidFill>
                  <a:srgbClr val="FF0000"/>
                </a:solidFill>
              </a:rPr>
              <a:t>by processes in the system</a:t>
            </a:r>
          </a:p>
          <a:p>
            <a:pPr lvl="2"/>
            <a:r>
              <a:rPr lang="en-US" dirty="0" smtClean="0"/>
              <a:t>initially</a:t>
            </a:r>
            <a:r>
              <a:rPr lang="en-US" dirty="0"/>
              <a:t>, pages are allocated </a:t>
            </a:r>
            <a:r>
              <a:rPr lang="en-US" dirty="0" smtClean="0"/>
              <a:t>in physical </a:t>
            </a:r>
            <a:r>
              <a:rPr lang="en-US" dirty="0"/>
              <a:t>memory frames</a:t>
            </a:r>
          </a:p>
          <a:p>
            <a:pPr lvl="2"/>
            <a:r>
              <a:rPr lang="en-US" dirty="0" smtClean="0"/>
              <a:t>when </a:t>
            </a:r>
            <a:r>
              <a:rPr lang="en-US" dirty="0"/>
              <a:t>physical memory fills up, allocating a page in </a:t>
            </a:r>
            <a:r>
              <a:rPr lang="en-US" dirty="0" smtClean="0"/>
              <a:t>requires some </a:t>
            </a:r>
            <a:r>
              <a:rPr lang="en-US" dirty="0"/>
              <a:t>other page to be </a:t>
            </a:r>
            <a:r>
              <a:rPr lang="en-US" dirty="0" smtClean="0"/>
              <a:t>evicted</a:t>
            </a:r>
            <a:endParaRPr lang="en-US" dirty="0" smtClean="0"/>
          </a:p>
          <a:p>
            <a:pPr lvl="2"/>
            <a:endParaRPr lang="en-US" dirty="0"/>
          </a:p>
          <a:p>
            <a:r>
              <a:rPr lang="en-US" dirty="0" smtClean="0"/>
              <a:t>Moving pages </a:t>
            </a:r>
            <a:r>
              <a:rPr lang="en-US" dirty="0"/>
              <a:t>between memory / disk is </a:t>
            </a:r>
            <a:r>
              <a:rPr lang="en-US" dirty="0" smtClean="0"/>
              <a:t>handled by </a:t>
            </a:r>
            <a:r>
              <a:rPr lang="en-US" dirty="0"/>
              <a:t>the OS</a:t>
            </a:r>
          </a:p>
          <a:p>
            <a:pPr lvl="1"/>
            <a:r>
              <a:rPr lang="en-US" dirty="0" smtClean="0"/>
              <a:t>transparent to the application</a:t>
            </a:r>
          </a:p>
          <a:p>
            <a:pPr lvl="2"/>
            <a:r>
              <a:rPr lang="en-US" dirty="0" smtClean="0"/>
              <a:t>except </a:t>
            </a:r>
            <a:r>
              <a:rPr lang="en-US" dirty="0"/>
              <a:t>for </a:t>
            </a:r>
            <a:r>
              <a:rPr lang="en-US" dirty="0" smtClean="0"/>
              <a:t>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53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Memory to/from Disk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8635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When there is not enough memory for all our processes, the </a:t>
            </a:r>
            <a:r>
              <a:rPr lang="en-US" dirty="0" smtClean="0">
                <a:solidFill>
                  <a:srgbClr val="0000FF"/>
                </a:solidFill>
              </a:rPr>
              <a:t>OS can </a:t>
            </a:r>
            <a:r>
              <a:rPr lang="en-US" dirty="0">
                <a:solidFill>
                  <a:srgbClr val="0000FF"/>
                </a:solidFill>
              </a:rPr>
              <a:t>copy data to disk and re-use the memory for something else</a:t>
            </a:r>
          </a:p>
          <a:p>
            <a:pPr lvl="1"/>
            <a:r>
              <a:rPr lang="en-US" dirty="0" smtClean="0"/>
              <a:t>Copying </a:t>
            </a:r>
            <a:r>
              <a:rPr lang="en-US" dirty="0"/>
              <a:t>a whole process is called “swapping”</a:t>
            </a:r>
          </a:p>
          <a:p>
            <a:pPr lvl="1"/>
            <a:r>
              <a:rPr lang="en-US" dirty="0" smtClean="0"/>
              <a:t>Copying </a:t>
            </a:r>
            <a:r>
              <a:rPr lang="en-US" dirty="0"/>
              <a:t>a single page is called “paging</a:t>
            </a:r>
            <a:r>
              <a:rPr lang="en-US" dirty="0" smtClean="0"/>
              <a:t>”</a:t>
            </a:r>
          </a:p>
          <a:p>
            <a:pPr lvl="1"/>
            <a:endParaRPr lang="en-US" dirty="0"/>
          </a:p>
          <a:p>
            <a:r>
              <a:rPr lang="en-US" dirty="0" smtClean="0"/>
              <a:t>Where </a:t>
            </a:r>
            <a:r>
              <a:rPr lang="en-US" dirty="0"/>
              <a:t>does data go?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If </a:t>
            </a:r>
            <a:r>
              <a:rPr lang="en-US" dirty="0">
                <a:solidFill>
                  <a:srgbClr val="0000FF"/>
                </a:solidFill>
              </a:rPr>
              <a:t>it came from a </a:t>
            </a:r>
            <a:r>
              <a:rPr lang="en-US" dirty="0" smtClean="0">
                <a:solidFill>
                  <a:srgbClr val="0000FF"/>
                </a:solidFill>
              </a:rPr>
              <a:t>file:</a:t>
            </a:r>
            <a:endParaRPr lang="en-US" dirty="0">
              <a:solidFill>
                <a:srgbClr val="0000FF"/>
              </a:solidFill>
            </a:endParaRP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Unmodified: </a:t>
            </a:r>
            <a:r>
              <a:rPr lang="en-US" dirty="0"/>
              <a:t>data is still consistent</a:t>
            </a:r>
            <a:endParaRPr lang="en-US" dirty="0" smtClean="0"/>
          </a:p>
          <a:p>
            <a:pPr lvl="3"/>
            <a:r>
              <a:rPr lang="en-US" dirty="0" smtClean="0"/>
              <a:t>Just delete the memory page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Modified (“dirty”):</a:t>
            </a:r>
            <a:r>
              <a:rPr lang="en-US" dirty="0" smtClean="0"/>
              <a:t> </a:t>
            </a:r>
            <a:r>
              <a:rPr lang="en-US" dirty="0"/>
              <a:t>data is inconsistent</a:t>
            </a:r>
            <a:endParaRPr lang="en-US" dirty="0" smtClean="0"/>
          </a:p>
          <a:p>
            <a:pPr lvl="3"/>
            <a:r>
              <a:rPr lang="en-US" dirty="0" smtClean="0"/>
              <a:t>Data on disk must be modified</a:t>
            </a:r>
            <a:endParaRPr lang="en-US" dirty="0"/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If it is raw memory allocated to a process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“Anonymous Memory</a:t>
            </a:r>
            <a:r>
              <a:rPr lang="en-US" dirty="0" smtClean="0">
                <a:solidFill>
                  <a:srgbClr val="FF0000"/>
                </a:solidFill>
              </a:rPr>
              <a:t>”: </a:t>
            </a:r>
            <a:r>
              <a:rPr lang="en-US" dirty="0" smtClean="0"/>
              <a:t>(Heap, stack, </a:t>
            </a:r>
            <a:r>
              <a:rPr lang="en-US" dirty="0" err="1"/>
              <a:t>e</a:t>
            </a:r>
            <a:r>
              <a:rPr lang="en-US" dirty="0" err="1" smtClean="0"/>
              <a:t>tc</a:t>
            </a:r>
            <a:r>
              <a:rPr lang="en-US" dirty="0" smtClean="0"/>
              <a:t>…)</a:t>
            </a:r>
            <a:endParaRPr lang="en-US" dirty="0" smtClean="0"/>
          </a:p>
          <a:p>
            <a:pPr lvl="2"/>
            <a:r>
              <a:rPr lang="en-US" dirty="0" smtClean="0"/>
              <a:t>Swapped to dedicated storage device</a:t>
            </a:r>
          </a:p>
          <a:p>
            <a:pPr lvl="3"/>
            <a:r>
              <a:rPr lang="en-US" sz="2200" dirty="0" smtClean="0"/>
              <a:t>Unix</a:t>
            </a:r>
            <a:r>
              <a:rPr lang="en-US" sz="2200" dirty="0"/>
              <a:t>: S</a:t>
            </a:r>
            <a:r>
              <a:rPr lang="en-US" sz="2200" dirty="0" smtClean="0"/>
              <a:t>wap </a:t>
            </a:r>
            <a:r>
              <a:rPr lang="en-US" sz="2200" dirty="0"/>
              <a:t>partition</a:t>
            </a:r>
          </a:p>
          <a:p>
            <a:pPr lvl="3"/>
            <a:r>
              <a:rPr lang="en-US" sz="2200" dirty="0" smtClean="0"/>
              <a:t>Windows: Swap </a:t>
            </a:r>
            <a:r>
              <a:rPr lang="en-US" sz="2200" dirty="0" smtClean="0"/>
              <a:t>File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778819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paging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Think about when a process first starts up: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has a brand new page </a:t>
            </a:r>
            <a:r>
              <a:rPr lang="en-US" dirty="0" smtClean="0"/>
              <a:t>table: all PTEs set as invalid</a:t>
            </a:r>
            <a:endParaRPr lang="en-US" dirty="0"/>
          </a:p>
          <a:p>
            <a:pPr lvl="2"/>
            <a:r>
              <a:rPr lang="en-US" dirty="0" smtClean="0"/>
              <a:t>No </a:t>
            </a:r>
            <a:r>
              <a:rPr lang="en-US" dirty="0"/>
              <a:t>pages are yet mapped to physical memory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process starts executing:</a:t>
            </a:r>
          </a:p>
          <a:p>
            <a:pPr lvl="2"/>
            <a:r>
              <a:rPr lang="en-US" dirty="0" smtClean="0"/>
              <a:t>Instructions </a:t>
            </a:r>
            <a:r>
              <a:rPr lang="en-US" dirty="0"/>
              <a:t>immediately fault on both code and data pages</a:t>
            </a:r>
          </a:p>
          <a:p>
            <a:pPr lvl="2"/>
            <a:r>
              <a:rPr lang="en-US" dirty="0" smtClean="0"/>
              <a:t>Faults </a:t>
            </a:r>
            <a:r>
              <a:rPr lang="en-US" dirty="0"/>
              <a:t>stop when all necessary code/data pages are in memory</a:t>
            </a:r>
          </a:p>
          <a:p>
            <a:pPr lvl="2"/>
            <a:r>
              <a:rPr lang="en-US" dirty="0" smtClean="0"/>
              <a:t>Only </a:t>
            </a:r>
            <a:r>
              <a:rPr lang="en-US" dirty="0"/>
              <a:t>the code/data that is needed (demanded!) by </a:t>
            </a:r>
            <a:r>
              <a:rPr lang="en-US" dirty="0" smtClean="0"/>
              <a:t>process needs </a:t>
            </a:r>
            <a:r>
              <a:rPr lang="en-US" dirty="0"/>
              <a:t>to be loaded</a:t>
            </a:r>
          </a:p>
          <a:p>
            <a:pPr lvl="2"/>
            <a:r>
              <a:rPr lang="en-US" dirty="0" smtClean="0"/>
              <a:t>But, what </a:t>
            </a:r>
            <a:r>
              <a:rPr lang="en-US" dirty="0"/>
              <a:t>is needed changes </a:t>
            </a:r>
            <a:r>
              <a:rPr lang="en-US" dirty="0" smtClean="0"/>
              <a:t>can over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61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What happens to a process that references a VA in a page </a:t>
            </a:r>
            <a:r>
              <a:rPr lang="en-US" dirty="0" smtClean="0">
                <a:solidFill>
                  <a:srgbClr val="0000FF"/>
                </a:solidFill>
              </a:rPr>
              <a:t>that has </a:t>
            </a:r>
            <a:r>
              <a:rPr lang="en-US" dirty="0">
                <a:solidFill>
                  <a:srgbClr val="0000FF"/>
                </a:solidFill>
              </a:rPr>
              <a:t>been evicted?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when </a:t>
            </a:r>
            <a:r>
              <a:rPr lang="en-US" dirty="0">
                <a:solidFill>
                  <a:srgbClr val="FF0000"/>
                </a:solidFill>
              </a:rPr>
              <a:t>the page was evicted, the OS sets the PTE as invalid </a:t>
            </a:r>
            <a:r>
              <a:rPr lang="en-US" dirty="0" smtClean="0">
                <a:solidFill>
                  <a:srgbClr val="FF0000"/>
                </a:solidFill>
              </a:rPr>
              <a:t>and stores </a:t>
            </a:r>
            <a:r>
              <a:rPr lang="en-US" dirty="0">
                <a:solidFill>
                  <a:srgbClr val="FF0000"/>
                </a:solidFill>
              </a:rPr>
              <a:t>(in PTE) the location of the page in the swap file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a process accesses the page, the invalid PTE will cause </a:t>
            </a:r>
            <a:r>
              <a:rPr lang="en-US" dirty="0" smtClean="0"/>
              <a:t>an exception </a:t>
            </a:r>
            <a:r>
              <a:rPr lang="en-US" dirty="0"/>
              <a:t>(page fault) to be thrown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OS will run the page fault handler in </a:t>
            </a:r>
            <a:r>
              <a:rPr lang="en-US" dirty="0" smtClean="0"/>
              <a:t>response</a:t>
            </a:r>
          </a:p>
          <a:p>
            <a:pPr lvl="2"/>
            <a:r>
              <a:rPr lang="en-US" dirty="0" smtClean="0"/>
              <a:t>handler </a:t>
            </a:r>
            <a:r>
              <a:rPr lang="en-US" dirty="0"/>
              <a:t>uses invalid PTE to locate page in swap file</a:t>
            </a:r>
          </a:p>
          <a:p>
            <a:pPr lvl="2"/>
            <a:r>
              <a:rPr lang="en-US" dirty="0" smtClean="0"/>
              <a:t>handler </a:t>
            </a:r>
            <a:r>
              <a:rPr lang="en-US" dirty="0"/>
              <a:t>reads page into a physical frame, updates PTE to point to </a:t>
            </a:r>
            <a:r>
              <a:rPr lang="en-US" dirty="0" smtClean="0"/>
              <a:t>it</a:t>
            </a:r>
            <a:endParaRPr lang="en-US" dirty="0"/>
          </a:p>
          <a:p>
            <a:pPr lvl="2"/>
            <a:r>
              <a:rPr lang="en-US" dirty="0" smtClean="0"/>
              <a:t>handler </a:t>
            </a:r>
            <a:r>
              <a:rPr lang="en-US" dirty="0"/>
              <a:t>restarts the faulted </a:t>
            </a:r>
            <a:r>
              <a:rPr lang="en-US" dirty="0" smtClean="0"/>
              <a:t>process</a:t>
            </a:r>
            <a:endParaRPr lang="en-US" dirty="0"/>
          </a:p>
          <a:p>
            <a:r>
              <a:rPr lang="en-US" dirty="0" smtClean="0"/>
              <a:t>But</a:t>
            </a:r>
            <a:r>
              <a:rPr lang="en-US" dirty="0"/>
              <a:t>: where does the page that’s read in go?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have </a:t>
            </a:r>
            <a:r>
              <a:rPr lang="en-US" dirty="0">
                <a:solidFill>
                  <a:srgbClr val="0000FF"/>
                </a:solidFill>
              </a:rPr>
              <a:t>to evict something else (page replacement algorithm)</a:t>
            </a:r>
          </a:p>
          <a:p>
            <a:pPr lvl="2"/>
            <a:r>
              <a:rPr lang="en-US" dirty="0" smtClean="0"/>
              <a:t>OS </a:t>
            </a:r>
            <a:r>
              <a:rPr lang="en-US" dirty="0"/>
              <a:t>typically tries to keep a pool of free pages around so </a:t>
            </a:r>
            <a:r>
              <a:rPr lang="en-US" dirty="0" smtClean="0"/>
              <a:t>that allocations </a:t>
            </a:r>
            <a:r>
              <a:rPr lang="en-US" dirty="0"/>
              <a:t>don’t inevitably cause evictions</a:t>
            </a:r>
          </a:p>
        </p:txBody>
      </p:sp>
    </p:spTree>
    <p:extLst>
      <p:ext uri="{BB962C8B-B14F-4D97-AF65-F5344CB8AC3E}">
        <p14:creationId xmlns:p14="http://schemas.microsoft.com/office/powerpoint/2010/main" val="4184521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movement during swap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379" y="2346475"/>
            <a:ext cx="5135011" cy="3867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7381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Swapping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When should the OS write </a:t>
            </a:r>
            <a:r>
              <a:rPr lang="en-US" dirty="0">
                <a:solidFill>
                  <a:srgbClr val="0000FF"/>
                </a:solidFill>
              </a:rPr>
              <a:t>pages to disk </a:t>
            </a:r>
            <a:r>
              <a:rPr lang="en-US" dirty="0" smtClean="0">
                <a:solidFill>
                  <a:srgbClr val="0000FF"/>
                </a:solidFill>
              </a:rPr>
              <a:t>to free memory?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Swap </a:t>
            </a:r>
            <a:r>
              <a:rPr lang="en-US" b="1" dirty="0">
                <a:solidFill>
                  <a:srgbClr val="FF0000"/>
                </a:solidFill>
              </a:rPr>
              <a:t>Daemon</a:t>
            </a:r>
            <a:r>
              <a:rPr lang="en-US" b="1" dirty="0"/>
              <a:t> </a:t>
            </a:r>
            <a:r>
              <a:rPr lang="en-US" dirty="0"/>
              <a:t>(a kernel </a:t>
            </a:r>
            <a:r>
              <a:rPr lang="en-US" dirty="0" smtClean="0"/>
              <a:t>thread) </a:t>
            </a:r>
            <a:r>
              <a:rPr lang="en-US" dirty="0"/>
              <a:t>periodically </a:t>
            </a:r>
            <a:r>
              <a:rPr lang="en-US" dirty="0" smtClean="0"/>
              <a:t>wakes up </a:t>
            </a:r>
            <a:r>
              <a:rPr lang="en-US" dirty="0"/>
              <a:t>and scans pages</a:t>
            </a:r>
          </a:p>
          <a:p>
            <a:pPr lvl="1"/>
            <a:r>
              <a:rPr lang="en-US" dirty="0" smtClean="0"/>
              <a:t>Runs </a:t>
            </a:r>
            <a:r>
              <a:rPr lang="en-US" dirty="0"/>
              <a:t>clock algorithm or adjusts working set sizes</a:t>
            </a:r>
          </a:p>
          <a:p>
            <a:pPr lvl="1"/>
            <a:r>
              <a:rPr lang="en-US" dirty="0" smtClean="0"/>
              <a:t>Moves </a:t>
            </a:r>
            <a:r>
              <a:rPr lang="en-US" dirty="0"/>
              <a:t>pages from “active” list – in use - to “inactive list” </a:t>
            </a:r>
            <a:r>
              <a:rPr lang="en-US" dirty="0" smtClean="0"/>
              <a:t>– candidate </a:t>
            </a:r>
            <a:r>
              <a:rPr lang="en-US" dirty="0"/>
              <a:t>for </a:t>
            </a:r>
            <a:r>
              <a:rPr lang="en-US" dirty="0" smtClean="0"/>
              <a:t>eviction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On Demand </a:t>
            </a:r>
            <a:r>
              <a:rPr lang="en-US" dirty="0" smtClean="0">
                <a:solidFill>
                  <a:srgbClr val="FF0000"/>
                </a:solidFill>
              </a:rPr>
              <a:t>Paging</a:t>
            </a:r>
          </a:p>
          <a:p>
            <a:pPr lvl="1"/>
            <a:r>
              <a:rPr lang="en-US" dirty="0" smtClean="0"/>
              <a:t>Swap out only when memory is needed</a:t>
            </a:r>
          </a:p>
          <a:p>
            <a:endParaRPr lang="en-US" dirty="0" smtClean="0"/>
          </a:p>
          <a:p>
            <a:r>
              <a:rPr lang="en-US" dirty="0" smtClean="0"/>
              <a:t>Worse case scenario: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Out Of Memory (OOM) </a:t>
            </a:r>
            <a:r>
              <a:rPr lang="en-US" dirty="0" smtClean="0">
                <a:solidFill>
                  <a:srgbClr val="FF0000"/>
                </a:solidFill>
              </a:rPr>
              <a:t>Killer</a:t>
            </a:r>
          </a:p>
          <a:p>
            <a:pPr lvl="1"/>
            <a:r>
              <a:rPr lang="en-US" dirty="0" smtClean="0"/>
              <a:t>Cannot swap out enough memory in time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 kill a random process to take its memory</a:t>
            </a:r>
          </a:p>
        </p:txBody>
      </p:sp>
    </p:spTree>
    <p:extLst>
      <p:ext uri="{BB962C8B-B14F-4D97-AF65-F5344CB8AC3E}">
        <p14:creationId xmlns:p14="http://schemas.microsoft.com/office/powerpoint/2010/main" val="1683896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Evicting the best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OS must choose victim page to be evicted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Goal: Reduce the page fault rate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The best page to evict is one that will never be accessed again</a:t>
            </a:r>
          </a:p>
          <a:p>
            <a:pPr lvl="2"/>
            <a:r>
              <a:rPr lang="en-US" dirty="0" smtClean="0"/>
              <a:t>Not really possible…</a:t>
            </a:r>
          </a:p>
          <a:p>
            <a:pPr lvl="2"/>
            <a:r>
              <a:rPr lang="en-US" dirty="0" err="1" smtClean="0"/>
              <a:t>Belady’s</a:t>
            </a:r>
            <a:r>
              <a:rPr lang="en-US" dirty="0" smtClean="0"/>
              <a:t> proof: Evicting the page that won’t be used for the longest period of time minimizes page fault rate</a:t>
            </a:r>
          </a:p>
        </p:txBody>
      </p:sp>
    </p:spTree>
    <p:extLst>
      <p:ext uri="{BB962C8B-B14F-4D97-AF65-F5344CB8AC3E}">
        <p14:creationId xmlns:p14="http://schemas.microsoft.com/office/powerpoint/2010/main" val="12235634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Belady’s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Find page that won’t be used for the longest amount of time</a:t>
            </a:r>
          </a:p>
          <a:p>
            <a:pPr lvl="1"/>
            <a:r>
              <a:rPr lang="en-US" dirty="0" smtClean="0"/>
              <a:t>Not possible</a:t>
            </a:r>
          </a:p>
          <a:p>
            <a:r>
              <a:rPr lang="en-US" dirty="0" smtClean="0"/>
              <a:t>So why is it here?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Provably optimal solution</a:t>
            </a:r>
          </a:p>
          <a:p>
            <a:pPr lvl="1"/>
            <a:r>
              <a:rPr lang="en-US" dirty="0" smtClean="0"/>
              <a:t>Comparison for other practical algorithms</a:t>
            </a:r>
          </a:p>
          <a:p>
            <a:pPr lvl="1"/>
            <a:r>
              <a:rPr lang="en-US" dirty="0" smtClean="0"/>
              <a:t>Upper bound on possible performance</a:t>
            </a:r>
          </a:p>
          <a:p>
            <a:r>
              <a:rPr lang="en-US" dirty="0" smtClean="0"/>
              <a:t>Lower bound?</a:t>
            </a:r>
          </a:p>
          <a:p>
            <a:pPr lvl="1"/>
            <a:r>
              <a:rPr lang="en-US" dirty="0" smtClean="0"/>
              <a:t>Depends on workload…</a:t>
            </a:r>
          </a:p>
          <a:p>
            <a:pPr lvl="2"/>
            <a:r>
              <a:rPr lang="en-US" dirty="0" smtClean="0"/>
              <a:t>Random replacement is generally a bad idea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9565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34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Obvious and simple</a:t>
            </a:r>
          </a:p>
          <a:p>
            <a:pPr lvl="1"/>
            <a:r>
              <a:rPr lang="en-US" dirty="0" smtClean="0"/>
              <a:t>When a page is brought in, goes to tail of list</a:t>
            </a:r>
          </a:p>
          <a:p>
            <a:pPr lvl="1"/>
            <a:r>
              <a:rPr lang="en-US" dirty="0" smtClean="0"/>
              <a:t>On eviction take the head of the list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Advantages</a:t>
            </a:r>
          </a:p>
          <a:p>
            <a:pPr lvl="1"/>
            <a:r>
              <a:rPr lang="en-US" dirty="0" smtClean="0"/>
              <a:t>If it was brought in a while ago, then it might not be used...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Disadvantages</a:t>
            </a:r>
          </a:p>
          <a:p>
            <a:pPr lvl="1"/>
            <a:r>
              <a:rPr lang="en-US" dirty="0" smtClean="0"/>
              <a:t>Or its being used by everybody (</a:t>
            </a:r>
            <a:r>
              <a:rPr lang="en-US" dirty="0" err="1" smtClean="0"/>
              <a:t>glibc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Does not measure access behavior at all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FIFO suffers from </a:t>
            </a:r>
            <a:r>
              <a:rPr lang="en-US" dirty="0" err="1" smtClean="0">
                <a:solidFill>
                  <a:srgbClr val="FF0000"/>
                </a:solidFill>
              </a:rPr>
              <a:t>Belady’s</a:t>
            </a:r>
            <a:r>
              <a:rPr lang="en-US" dirty="0" smtClean="0">
                <a:solidFill>
                  <a:srgbClr val="FF0000"/>
                </a:solidFill>
              </a:rPr>
              <a:t> Anomaly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Fault rate might </a:t>
            </a:r>
            <a:r>
              <a:rPr lang="en-US" b="1" dirty="0" smtClean="0">
                <a:solidFill>
                  <a:srgbClr val="0000FF"/>
                </a:solidFill>
              </a:rPr>
              <a:t>increase</a:t>
            </a:r>
            <a:r>
              <a:rPr lang="en-US" dirty="0" smtClean="0">
                <a:solidFill>
                  <a:srgbClr val="0000FF"/>
                </a:solidFill>
              </a:rPr>
              <a:t> when given more physical memory</a:t>
            </a:r>
          </a:p>
          <a:p>
            <a:pPr lvl="2"/>
            <a:r>
              <a:rPr lang="en-US" dirty="0" smtClean="0"/>
              <a:t>Very bad property…</a:t>
            </a:r>
          </a:p>
          <a:p>
            <a:pPr lvl="2"/>
            <a:r>
              <a:rPr lang="en-US" dirty="0" smtClean="0"/>
              <a:t>Exercise: Develop a workload where this is true</a:t>
            </a:r>
          </a:p>
        </p:txBody>
      </p:sp>
    </p:spTree>
    <p:extLst>
      <p:ext uri="{BB962C8B-B14F-4D97-AF65-F5344CB8AC3E}">
        <p14:creationId xmlns:p14="http://schemas.microsoft.com/office/powerpoint/2010/main" val="2044337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Least Recently Used (LRU)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Use access behavior during selection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Idea: Use past behavior to predict future behavior</a:t>
            </a:r>
          </a:p>
          <a:p>
            <a:pPr lvl="1"/>
            <a:r>
              <a:rPr lang="en-US" dirty="0" smtClean="0"/>
              <a:t>On replacement, evict page that hasn’t been used for the longest amount of time</a:t>
            </a:r>
          </a:p>
          <a:p>
            <a:pPr lvl="2"/>
            <a:r>
              <a:rPr lang="en-US" dirty="0" smtClean="0"/>
              <a:t>LRU looks at the past, </a:t>
            </a:r>
            <a:r>
              <a:rPr lang="en-US" dirty="0" err="1" smtClean="0"/>
              <a:t>Belady’s</a:t>
            </a:r>
            <a:r>
              <a:rPr lang="en-US" dirty="0" smtClean="0"/>
              <a:t> looks at future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Implementation</a:t>
            </a:r>
          </a:p>
          <a:p>
            <a:pPr lvl="1"/>
            <a:r>
              <a:rPr lang="en-US" dirty="0" smtClean="0"/>
              <a:t>To be perfect, every access must be detected and </a:t>
            </a:r>
            <a:r>
              <a:rPr lang="en-US" dirty="0" err="1" smtClean="0"/>
              <a:t>timestamped</a:t>
            </a:r>
            <a:r>
              <a:rPr lang="en-US" dirty="0" smtClean="0"/>
              <a:t> (way too expensive)</a:t>
            </a:r>
          </a:p>
          <a:p>
            <a:pPr lvl="2"/>
            <a:r>
              <a:rPr lang="en-US" dirty="0" smtClean="0"/>
              <a:t>So it must be approximated</a:t>
            </a:r>
          </a:p>
        </p:txBody>
      </p:sp>
    </p:spTree>
    <p:extLst>
      <p:ext uri="{BB962C8B-B14F-4D97-AF65-F5344CB8AC3E}">
        <p14:creationId xmlns:p14="http://schemas.microsoft.com/office/powerpoint/2010/main" val="3992409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Leveraging Page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84752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Virtual Addresses point to any Physical Addresses</a:t>
            </a:r>
          </a:p>
          <a:p>
            <a:pPr lvl="1"/>
            <a:r>
              <a:rPr lang="en-US" sz="2400" dirty="0" smtClean="0"/>
              <a:t>Multiple PTEs can point to the same Physical Address</a:t>
            </a:r>
          </a:p>
          <a:p>
            <a:pPr lvl="2"/>
            <a:r>
              <a:rPr lang="en-US" sz="2000" dirty="0" smtClean="0"/>
              <a:t>But each has its own permissions</a:t>
            </a:r>
          </a:p>
          <a:p>
            <a:pPr lvl="1"/>
            <a:r>
              <a:rPr lang="en-US" sz="2400" dirty="0" smtClean="0"/>
              <a:t>Different processes can map the same physical </a:t>
            </a:r>
            <a:r>
              <a:rPr lang="en-US" sz="2400" dirty="0" smtClean="0"/>
              <a:t>memory</a:t>
            </a:r>
          </a:p>
          <a:p>
            <a:pPr lvl="1"/>
            <a:endParaRPr lang="en-US" sz="2400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This is why fork() is </a:t>
            </a:r>
            <a:r>
              <a:rPr lang="en-US" dirty="0" smtClean="0">
                <a:solidFill>
                  <a:srgbClr val="0000FF"/>
                </a:solidFill>
              </a:rPr>
              <a:t>fast and cheap</a:t>
            </a:r>
            <a:endParaRPr lang="en-US" dirty="0" smtClean="0">
              <a:solidFill>
                <a:srgbClr val="0000FF"/>
              </a:solidFill>
            </a:endParaRPr>
          </a:p>
          <a:p>
            <a:pPr lvl="1"/>
            <a:r>
              <a:rPr lang="en-US" dirty="0" smtClean="0"/>
              <a:t>OS doesn’t have to allocate memory for children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086305" y="4402694"/>
            <a:ext cx="4268914" cy="2347611"/>
            <a:chOff x="2028247" y="4407504"/>
            <a:chExt cx="4268914" cy="234761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8247" y="4407504"/>
              <a:ext cx="4268914" cy="2347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2332944" y="5175393"/>
              <a:ext cx="7489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Read only</a:t>
              </a:r>
              <a:endParaRPr lang="en-US" sz="11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32944" y="5445695"/>
              <a:ext cx="7489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Read only</a:t>
              </a:r>
              <a:endParaRPr lang="en-US" sz="11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332944" y="5713139"/>
              <a:ext cx="7489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Read only</a:t>
              </a:r>
              <a:endParaRPr lang="en-US" sz="11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216903" y="5392025"/>
              <a:ext cx="7489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Read only</a:t>
              </a:r>
              <a:endParaRPr lang="en-US" sz="11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216903" y="5653635"/>
              <a:ext cx="7489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Read only</a:t>
              </a:r>
              <a:endParaRPr lang="en-US" sz="11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215921" y="5924921"/>
              <a:ext cx="7489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Read only</a:t>
              </a:r>
              <a:endParaRPr 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606687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Approximating LRU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Many approximations, all use PTE </a:t>
            </a:r>
            <a:r>
              <a:rPr lang="en-US" dirty="0" smtClean="0">
                <a:solidFill>
                  <a:srgbClr val="0000FF"/>
                </a:solidFill>
              </a:rPr>
              <a:t>flags</a:t>
            </a:r>
            <a:endParaRPr lang="en-US" dirty="0" smtClean="0">
              <a:solidFill>
                <a:srgbClr val="0000FF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x86: Accessed bit, set by HW on every access</a:t>
            </a:r>
          </a:p>
          <a:p>
            <a:pPr lvl="1"/>
            <a:r>
              <a:rPr lang="en-US" dirty="0" smtClean="0"/>
              <a:t>Each page has a </a:t>
            </a:r>
            <a:r>
              <a:rPr lang="en-US" dirty="0" smtClean="0"/>
              <a:t>counter (unused PTE bits)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Periodically, scan entire list of pages</a:t>
            </a:r>
          </a:p>
          <a:p>
            <a:pPr lvl="2"/>
            <a:r>
              <a:rPr lang="en-US" dirty="0" smtClean="0"/>
              <a:t>If accessed = 0, increment counter (not used)</a:t>
            </a:r>
          </a:p>
          <a:p>
            <a:pPr lvl="2"/>
            <a:r>
              <a:rPr lang="en-US" dirty="0" smtClean="0"/>
              <a:t>If accessed = 1, clear counter </a:t>
            </a:r>
            <a:r>
              <a:rPr lang="en-US" dirty="0" smtClean="0"/>
              <a:t>(</a:t>
            </a:r>
            <a:r>
              <a:rPr lang="en-US" dirty="0" smtClean="0"/>
              <a:t>used)</a:t>
            </a:r>
          </a:p>
          <a:p>
            <a:pPr lvl="2"/>
            <a:r>
              <a:rPr lang="en-US" dirty="0" smtClean="0"/>
              <a:t>Clear accessed flag in PTE</a:t>
            </a:r>
          </a:p>
          <a:p>
            <a:pPr lvl="1"/>
            <a:r>
              <a:rPr lang="en-US" dirty="0" smtClean="0"/>
              <a:t>Counter will contain # of iterations since last reference</a:t>
            </a:r>
          </a:p>
          <a:p>
            <a:pPr lvl="2"/>
            <a:r>
              <a:rPr lang="en-US" dirty="0" smtClean="0"/>
              <a:t>Page with largest counter is least recently used</a:t>
            </a:r>
          </a:p>
          <a:p>
            <a:endParaRPr lang="en-US" dirty="0" smtClean="0"/>
          </a:p>
          <a:p>
            <a:r>
              <a:rPr lang="en-US" dirty="0" smtClean="0"/>
              <a:t>Some CPUs don’t have PTE flags</a:t>
            </a:r>
          </a:p>
          <a:p>
            <a:pPr lvl="1"/>
            <a:r>
              <a:rPr lang="en-US" dirty="0" smtClean="0"/>
              <a:t>Can simulate it by forcing page faults with invalid PTE</a:t>
            </a:r>
          </a:p>
        </p:txBody>
      </p:sp>
    </p:spTree>
    <p:extLst>
      <p:ext uri="{BB962C8B-B14F-4D97-AF65-F5344CB8AC3E}">
        <p14:creationId xmlns:p14="http://schemas.microsoft.com/office/powerpoint/2010/main" val="29935347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LRU Clock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Not Recently Used (NRU) or Second Chance</a:t>
            </a:r>
          </a:p>
          <a:p>
            <a:pPr lvl="1"/>
            <a:r>
              <a:rPr lang="en-US" dirty="0" smtClean="0"/>
              <a:t>Replace page that is “old enough”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Arrange page in circular list (like a clock)</a:t>
            </a:r>
          </a:p>
          <a:p>
            <a:pPr lvl="1"/>
            <a:r>
              <a:rPr lang="en-US" dirty="0" smtClean="0"/>
              <a:t>Clock hand (</a:t>
            </a:r>
            <a:r>
              <a:rPr lang="en-US" dirty="0" err="1" smtClean="0"/>
              <a:t>ptr</a:t>
            </a:r>
            <a:r>
              <a:rPr lang="en-US" dirty="0" smtClean="0"/>
              <a:t> value) sweeps through list</a:t>
            </a:r>
          </a:p>
          <a:p>
            <a:pPr lvl="2"/>
            <a:r>
              <a:rPr lang="en-US" dirty="0" smtClean="0"/>
              <a:t>If accessed = 0, not used recently so evict it</a:t>
            </a:r>
          </a:p>
          <a:p>
            <a:pPr lvl="2"/>
            <a:r>
              <a:rPr lang="en-US" dirty="0" smtClean="0"/>
              <a:t>If accessed = 1, recently used</a:t>
            </a:r>
          </a:p>
          <a:p>
            <a:pPr lvl="3"/>
            <a:r>
              <a:rPr lang="en-US" dirty="0" smtClean="0"/>
              <a:t>Set accessed to 0, go to next PTE</a:t>
            </a:r>
          </a:p>
          <a:p>
            <a:endParaRPr lang="en-US" dirty="0" smtClean="0"/>
          </a:p>
          <a:p>
            <a:r>
              <a:rPr lang="en-US" dirty="0" smtClean="0"/>
              <a:t>Problem: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memory is large, “accuracy” of information </a:t>
            </a:r>
            <a:r>
              <a:rPr lang="en-US" dirty="0" smtClean="0"/>
              <a:t>degrades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585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N-Chance clock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Basic Clock only </a:t>
            </a:r>
            <a:r>
              <a:rPr lang="en-US" dirty="0">
                <a:solidFill>
                  <a:srgbClr val="0000FF"/>
                </a:solidFill>
              </a:rPr>
              <a:t>has two states </a:t>
            </a:r>
            <a:endParaRPr lang="en-US" dirty="0" smtClean="0">
              <a:solidFill>
                <a:srgbClr val="0000FF"/>
              </a:solidFill>
            </a:endParaRPr>
          </a:p>
          <a:p>
            <a:pPr lvl="1"/>
            <a:r>
              <a:rPr lang="en-US" dirty="0" smtClean="0"/>
              <a:t>used </a:t>
            </a:r>
            <a:r>
              <a:rPr lang="en-US" dirty="0"/>
              <a:t>or not </a:t>
            </a:r>
            <a:r>
              <a:rPr lang="en-US" dirty="0" smtClean="0"/>
              <a:t>used</a:t>
            </a:r>
          </a:p>
          <a:p>
            <a:r>
              <a:rPr lang="en-US" dirty="0">
                <a:solidFill>
                  <a:srgbClr val="0000FF"/>
                </a:solidFill>
              </a:rPr>
              <a:t>C</a:t>
            </a:r>
            <a:r>
              <a:rPr lang="en-US" dirty="0" smtClean="0">
                <a:solidFill>
                  <a:srgbClr val="0000FF"/>
                </a:solidFill>
              </a:rPr>
              <a:t>an </a:t>
            </a:r>
            <a:r>
              <a:rPr lang="en-US" dirty="0">
                <a:solidFill>
                  <a:srgbClr val="0000FF"/>
                </a:solidFill>
              </a:rPr>
              <a:t>we add more?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Answer: Embed </a:t>
            </a:r>
            <a:r>
              <a:rPr lang="en-US" dirty="0">
                <a:solidFill>
                  <a:srgbClr val="FF0000"/>
                </a:solidFill>
              </a:rPr>
              <a:t>counter </a:t>
            </a:r>
            <a:r>
              <a:rPr lang="en-US" dirty="0" smtClean="0">
                <a:solidFill>
                  <a:srgbClr val="FF0000"/>
                </a:solidFill>
              </a:rPr>
              <a:t>into PTE</a:t>
            </a:r>
          </a:p>
          <a:p>
            <a:endParaRPr lang="en-US" dirty="0" smtClean="0"/>
          </a:p>
          <a:p>
            <a:r>
              <a:rPr lang="en-US" dirty="0"/>
              <a:t>Clock hand (</a:t>
            </a:r>
            <a:r>
              <a:rPr lang="en-US" dirty="0" err="1"/>
              <a:t>ptr</a:t>
            </a:r>
            <a:r>
              <a:rPr lang="en-US" dirty="0"/>
              <a:t> value) sweeps through list</a:t>
            </a:r>
          </a:p>
          <a:p>
            <a:pPr lvl="1"/>
            <a:r>
              <a:rPr lang="en-US" dirty="0"/>
              <a:t>If accessed = 0, not used </a:t>
            </a:r>
            <a:r>
              <a:rPr lang="en-US" dirty="0" smtClean="0"/>
              <a:t>recently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f counter = 0, evict</a:t>
            </a:r>
          </a:p>
          <a:p>
            <a:pPr lvl="2"/>
            <a:r>
              <a:rPr lang="en-US" dirty="0" smtClean="0"/>
              <a:t>else, decrement counter and go to next PTE</a:t>
            </a:r>
            <a:endParaRPr lang="en-US" dirty="0"/>
          </a:p>
          <a:p>
            <a:pPr lvl="1"/>
            <a:r>
              <a:rPr lang="en-US" dirty="0"/>
              <a:t>If accessed = 1, recently used</a:t>
            </a:r>
          </a:p>
          <a:p>
            <a:pPr lvl="2"/>
            <a:r>
              <a:rPr lang="en-US" dirty="0"/>
              <a:t>Set accessed to </a:t>
            </a:r>
            <a:r>
              <a:rPr lang="en-US" dirty="0" smtClean="0"/>
              <a:t>0</a:t>
            </a:r>
          </a:p>
          <a:p>
            <a:pPr lvl="2"/>
            <a:r>
              <a:rPr lang="en-US" dirty="0" smtClean="0"/>
              <a:t>Increment counter</a:t>
            </a:r>
          </a:p>
          <a:p>
            <a:pPr lvl="2"/>
            <a:r>
              <a:rPr lang="en-US" dirty="0" smtClean="0"/>
              <a:t>Go </a:t>
            </a:r>
            <a:r>
              <a:rPr lang="en-US" dirty="0"/>
              <a:t>to next PTE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3793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Allocation of 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4163"/>
            <a:ext cx="8229600" cy="491807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OS must allocate physical </a:t>
            </a:r>
            <a:r>
              <a:rPr lang="en-US" dirty="0"/>
              <a:t>memory to competing processes 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if a victim page belongs to another process? </a:t>
            </a:r>
          </a:p>
          <a:p>
            <a:pPr lvl="1"/>
            <a:r>
              <a:rPr lang="en-US" dirty="0" smtClean="0"/>
              <a:t>Replacement </a:t>
            </a:r>
            <a:r>
              <a:rPr lang="en-US" dirty="0"/>
              <a:t>algorithms </a:t>
            </a:r>
            <a:r>
              <a:rPr lang="en-US" dirty="0" smtClean="0"/>
              <a:t>can take this </a:t>
            </a:r>
            <a:r>
              <a:rPr lang="en-US" dirty="0"/>
              <a:t>into account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Fixed </a:t>
            </a:r>
            <a:r>
              <a:rPr lang="en-US" dirty="0">
                <a:solidFill>
                  <a:srgbClr val="0000FF"/>
                </a:solidFill>
              </a:rPr>
              <a:t>space algorithms </a:t>
            </a:r>
          </a:p>
          <a:p>
            <a:pPr lvl="1"/>
            <a:r>
              <a:rPr lang="en-US" dirty="0" smtClean="0"/>
              <a:t>Each </a:t>
            </a:r>
            <a:r>
              <a:rPr lang="en-US" dirty="0"/>
              <a:t>process is given a limit of pages it can use 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it reaches its limit, it replaces from its own pages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Local </a:t>
            </a:r>
            <a:r>
              <a:rPr lang="en-US" dirty="0">
                <a:solidFill>
                  <a:srgbClr val="FF0000"/>
                </a:solidFill>
              </a:rPr>
              <a:t>replacement: some process may do well, others suffer</a:t>
            </a:r>
            <a:r>
              <a:rPr lang="en-US" dirty="0"/>
              <a:t>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Variable </a:t>
            </a:r>
            <a:r>
              <a:rPr lang="en-US" dirty="0">
                <a:solidFill>
                  <a:srgbClr val="0000FF"/>
                </a:solidFill>
              </a:rPr>
              <a:t>space algorithms </a:t>
            </a:r>
          </a:p>
          <a:p>
            <a:pPr lvl="1"/>
            <a:r>
              <a:rPr lang="en-US" dirty="0" smtClean="0"/>
              <a:t>Processes</a:t>
            </a:r>
            <a:r>
              <a:rPr lang="en-US" dirty="0"/>
              <a:t>’ set of pages grows and shrinks dynamically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Global </a:t>
            </a:r>
            <a:r>
              <a:rPr lang="en-US" dirty="0">
                <a:solidFill>
                  <a:srgbClr val="FF0000"/>
                </a:solidFill>
              </a:rPr>
              <a:t>replacement: one process can ruin it for the rest 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L</a:t>
            </a:r>
            <a:r>
              <a:rPr lang="en-US" dirty="0" smtClean="0"/>
              <a:t>inux </a:t>
            </a:r>
            <a:r>
              <a:rPr lang="en-US" dirty="0"/>
              <a:t>uses global </a:t>
            </a:r>
            <a:r>
              <a:rPr lang="en-US" dirty="0" smtClean="0"/>
              <a:t>replacement</a:t>
            </a:r>
          </a:p>
          <a:p>
            <a:pPr lvl="1"/>
            <a:r>
              <a:rPr lang="en-US" dirty="0" smtClean="0"/>
              <a:t>But Containers allow local replacement</a:t>
            </a:r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327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Chance FIFO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LRU Clock is a global algorithm 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looks at all physical pages, from all processes </a:t>
            </a:r>
          </a:p>
          <a:p>
            <a:pPr lvl="1"/>
            <a:r>
              <a:rPr lang="en-US" dirty="0" smtClean="0"/>
              <a:t>Every </a:t>
            </a:r>
            <a:r>
              <a:rPr lang="en-US" dirty="0"/>
              <a:t>process gets its memory taken away gradually 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Local </a:t>
            </a:r>
            <a:r>
              <a:rPr lang="en-US" dirty="0">
                <a:solidFill>
                  <a:srgbClr val="0000FF"/>
                </a:solidFill>
              </a:rPr>
              <a:t>algorithms: run page replacement separately for each process </a:t>
            </a:r>
            <a:endParaRPr lang="en-US" dirty="0" smtClean="0">
              <a:solidFill>
                <a:srgbClr val="0000FF"/>
              </a:solidFill>
            </a:endParaRP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2nd </a:t>
            </a:r>
            <a:r>
              <a:rPr lang="en-US" dirty="0">
                <a:solidFill>
                  <a:srgbClr val="FF0000"/>
                </a:solidFill>
              </a:rPr>
              <a:t>Chance FIFO: </a:t>
            </a:r>
          </a:p>
          <a:p>
            <a:pPr lvl="1"/>
            <a:r>
              <a:rPr lang="en-US" dirty="0" smtClean="0"/>
              <a:t>Maintain </a:t>
            </a:r>
            <a:r>
              <a:rPr lang="en-US" dirty="0"/>
              <a:t>2 FIFO queues per process </a:t>
            </a:r>
          </a:p>
          <a:p>
            <a:pPr lvl="1"/>
            <a:r>
              <a:rPr lang="en-US" dirty="0" smtClean="0"/>
              <a:t>On </a:t>
            </a:r>
            <a:r>
              <a:rPr lang="en-US" dirty="0"/>
              <a:t>first access, pages go at end of queue 1 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the drop off queue 1, page are invalidated and move to queue 2 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they drop off queue 2, they are replaced 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they are accessed in queue 2, they are put back on queue 1 </a:t>
            </a:r>
          </a:p>
          <a:p>
            <a:endParaRPr lang="en-US" dirty="0" smtClean="0"/>
          </a:p>
          <a:p>
            <a:r>
              <a:rPr lang="en-US" dirty="0" smtClean="0"/>
              <a:t>Options</a:t>
            </a:r>
            <a:r>
              <a:rPr lang="en-US" dirty="0"/>
              <a:t>: </a:t>
            </a:r>
          </a:p>
          <a:p>
            <a:pPr lvl="1"/>
            <a:r>
              <a:rPr lang="en-US" dirty="0" smtClean="0"/>
              <a:t>Move </a:t>
            </a:r>
            <a:r>
              <a:rPr lang="en-US" dirty="0"/>
              <a:t>to queue 1 immediately when referenced: mark “invalid” when on queue 2 </a:t>
            </a:r>
          </a:p>
          <a:p>
            <a:pPr lvl="1"/>
            <a:r>
              <a:rPr lang="en-US" dirty="0" smtClean="0"/>
              <a:t>Move </a:t>
            </a:r>
            <a:r>
              <a:rPr lang="en-US" dirty="0"/>
              <a:t>to queue 2 when about to be evicted: looks like clock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Comparison </a:t>
            </a:r>
            <a:r>
              <a:rPr lang="en-US" dirty="0">
                <a:solidFill>
                  <a:srgbClr val="FF0000"/>
                </a:solidFill>
              </a:rPr>
              <a:t>to LRU clock: – Per-­process, not whole machine </a:t>
            </a:r>
          </a:p>
          <a:p>
            <a:pPr lvl="1"/>
            <a:r>
              <a:rPr lang="en-US" dirty="0" smtClean="0"/>
              <a:t>No </a:t>
            </a:r>
            <a:r>
              <a:rPr lang="en-US" dirty="0"/>
              <a:t>scanning </a:t>
            </a:r>
          </a:p>
          <a:p>
            <a:pPr lvl="1"/>
            <a:r>
              <a:rPr lang="en-US" dirty="0" smtClean="0"/>
              <a:t>Replacement </a:t>
            </a:r>
            <a:r>
              <a:rPr lang="en-US" dirty="0"/>
              <a:t>order is FIFO, not PFN – Used in Windows NT, VMS</a:t>
            </a:r>
          </a:p>
        </p:txBody>
      </p:sp>
    </p:spTree>
    <p:extLst>
      <p:ext uri="{BB962C8B-B14F-4D97-AF65-F5344CB8AC3E}">
        <p14:creationId xmlns:p14="http://schemas.microsoft.com/office/powerpoint/2010/main" val="25130728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Change Page Replacement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227" y="2515564"/>
            <a:ext cx="5589104" cy="3164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3006587" y="3225248"/>
            <a:ext cx="2643809" cy="5317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48254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Set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348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working set size changes with program locality </a:t>
            </a:r>
          </a:p>
          <a:p>
            <a:pPr lvl="1"/>
            <a:r>
              <a:rPr lang="en-US" dirty="0" smtClean="0"/>
              <a:t>During </a:t>
            </a:r>
            <a:r>
              <a:rPr lang="en-US" dirty="0"/>
              <a:t>periods of poor locality, more pages are referenced </a:t>
            </a:r>
          </a:p>
          <a:p>
            <a:pPr lvl="1"/>
            <a:r>
              <a:rPr lang="en-US" dirty="0" smtClean="0"/>
              <a:t>Within </a:t>
            </a:r>
            <a:r>
              <a:rPr lang="en-US" dirty="0"/>
              <a:t>that period of time, the working set size is larger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Intuitively</a:t>
            </a:r>
            <a:r>
              <a:rPr lang="en-US" dirty="0"/>
              <a:t>, working set must be in memory, otherwise you’ll experience heavy faulting (thrashing)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When </a:t>
            </a:r>
            <a:r>
              <a:rPr lang="en-US" dirty="0">
                <a:solidFill>
                  <a:srgbClr val="0000FF"/>
                </a:solidFill>
              </a:rPr>
              <a:t>people ask “How much memory does Firefox need</a:t>
            </a:r>
            <a:r>
              <a:rPr lang="en-US" dirty="0" smtClean="0">
                <a:solidFill>
                  <a:srgbClr val="0000FF"/>
                </a:solidFill>
              </a:rPr>
              <a:t>?”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Really asking: </a:t>
            </a:r>
            <a:r>
              <a:rPr lang="en-US" dirty="0">
                <a:solidFill>
                  <a:srgbClr val="FF0000"/>
                </a:solidFill>
              </a:rPr>
              <a:t>“what is Firefox's average (or worst case) working set size?” 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Hypothetical </a:t>
            </a:r>
            <a:r>
              <a:rPr lang="en-US" dirty="0"/>
              <a:t>algorithm: </a:t>
            </a:r>
          </a:p>
          <a:p>
            <a:pPr lvl="1"/>
            <a:r>
              <a:rPr lang="en-US" dirty="0" smtClean="0"/>
              <a:t>Associate </a:t>
            </a:r>
            <a:r>
              <a:rPr lang="en-US" dirty="0"/>
              <a:t>parameter “w” with </a:t>
            </a:r>
            <a:r>
              <a:rPr lang="en-US" dirty="0" smtClean="0"/>
              <a:t>each process</a:t>
            </a:r>
          </a:p>
          <a:p>
            <a:pPr lvl="2"/>
            <a:r>
              <a:rPr lang="en-US" dirty="0" smtClean="0"/>
              <a:t> </a:t>
            </a:r>
            <a:r>
              <a:rPr lang="en-US" dirty="0"/>
              <a:t># of unique pages referenced in the last “t” </a:t>
            </a:r>
            <a:r>
              <a:rPr lang="en-US" dirty="0" err="1"/>
              <a:t>ms</a:t>
            </a:r>
            <a:r>
              <a:rPr lang="en-US" dirty="0"/>
              <a:t> that it executed </a:t>
            </a:r>
          </a:p>
          <a:p>
            <a:pPr lvl="1"/>
            <a:r>
              <a:rPr lang="en-US" dirty="0" smtClean="0"/>
              <a:t>Only </a:t>
            </a:r>
            <a:r>
              <a:rPr lang="en-US" dirty="0"/>
              <a:t>allow a process to start if it’s “w”, when added to all other processes, still fits in memory </a:t>
            </a:r>
            <a:endParaRPr lang="en-US" dirty="0" smtClean="0"/>
          </a:p>
          <a:p>
            <a:pPr lvl="2"/>
            <a:r>
              <a:rPr lang="en-US" dirty="0" smtClean="0"/>
              <a:t>Use </a:t>
            </a:r>
            <a:r>
              <a:rPr lang="en-US" dirty="0"/>
              <a:t>a local replacement algorithm within each process (e.g. clock, 2nd chance FIFO)</a:t>
            </a:r>
          </a:p>
        </p:txBody>
      </p:sp>
    </p:spTree>
    <p:extLst>
      <p:ext uri="{BB962C8B-B14F-4D97-AF65-F5344CB8AC3E}">
        <p14:creationId xmlns:p14="http://schemas.microsoft.com/office/powerpoint/2010/main" val="34210571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Set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working set concept </a:t>
            </a:r>
            <a:r>
              <a:rPr lang="en-US" dirty="0" smtClean="0"/>
              <a:t>suggests </a:t>
            </a:r>
            <a:r>
              <a:rPr lang="en-US" dirty="0"/>
              <a:t>the following strategy to determine the resident set size </a:t>
            </a:r>
          </a:p>
          <a:p>
            <a:pPr lvl="1"/>
            <a:r>
              <a:rPr lang="en-US" dirty="0" smtClean="0"/>
              <a:t>Monitor </a:t>
            </a:r>
            <a:r>
              <a:rPr lang="en-US" dirty="0"/>
              <a:t>the working set for each process </a:t>
            </a:r>
          </a:p>
          <a:p>
            <a:pPr lvl="1"/>
            <a:r>
              <a:rPr lang="en-US" dirty="0" smtClean="0"/>
              <a:t>Periodically </a:t>
            </a:r>
            <a:r>
              <a:rPr lang="en-US" dirty="0"/>
              <a:t>remove from the resident set of a process those pages that are not in the working set 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the resident set of a process is smaller than its working set, allocate more frames to it </a:t>
            </a:r>
          </a:p>
          <a:p>
            <a:pPr lvl="2"/>
            <a:r>
              <a:rPr lang="en-US" dirty="0" smtClean="0"/>
              <a:t>If </a:t>
            </a:r>
            <a:r>
              <a:rPr lang="en-US" dirty="0"/>
              <a:t>not enough free frames are available, suspend the process (</a:t>
            </a:r>
            <a:r>
              <a:rPr lang="en-US" dirty="0" smtClean="0"/>
              <a:t>until </a:t>
            </a:r>
            <a:r>
              <a:rPr lang="en-US" dirty="0"/>
              <a:t>more frames are available) </a:t>
            </a:r>
            <a:r>
              <a:rPr lang="en-US" dirty="0" smtClean="0"/>
              <a:t>	</a:t>
            </a:r>
          </a:p>
          <a:p>
            <a:pPr lvl="3"/>
            <a:r>
              <a:rPr lang="en-US" dirty="0" err="1" smtClean="0"/>
              <a:t>ie</a:t>
            </a:r>
            <a:r>
              <a:rPr lang="en-US" dirty="0"/>
              <a:t>: a process may execute only if its working set is in main memory</a:t>
            </a:r>
          </a:p>
        </p:txBody>
      </p:sp>
    </p:spTree>
    <p:extLst>
      <p:ext uri="{BB962C8B-B14F-4D97-AF65-F5344CB8AC3E}">
        <p14:creationId xmlns:p14="http://schemas.microsoft.com/office/powerpoint/2010/main" val="39686544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Set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Practical </a:t>
            </a:r>
            <a:r>
              <a:rPr lang="en-US" dirty="0">
                <a:solidFill>
                  <a:srgbClr val="0000FF"/>
                </a:solidFill>
              </a:rPr>
              <a:t>problems with this working set strategy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Measurement </a:t>
            </a:r>
            <a:r>
              <a:rPr lang="en-US" dirty="0">
                <a:solidFill>
                  <a:srgbClr val="FF0000"/>
                </a:solidFill>
              </a:rPr>
              <a:t>of the working set for each process is impractical </a:t>
            </a:r>
          </a:p>
          <a:p>
            <a:pPr lvl="2"/>
            <a:r>
              <a:rPr lang="en-US" dirty="0" smtClean="0"/>
              <a:t>Necessary </a:t>
            </a:r>
            <a:r>
              <a:rPr lang="en-US" dirty="0"/>
              <a:t>to time stamp the referenced page at every memory reference </a:t>
            </a:r>
          </a:p>
          <a:p>
            <a:pPr lvl="2"/>
            <a:r>
              <a:rPr lang="en-US" dirty="0" smtClean="0"/>
              <a:t>Necessary </a:t>
            </a:r>
            <a:r>
              <a:rPr lang="en-US" dirty="0"/>
              <a:t>to maintain a time-ordered queue of referenced pages for each process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optimal value for D is unknown and time varying 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Solution</a:t>
            </a:r>
            <a:r>
              <a:rPr lang="en-US" dirty="0">
                <a:solidFill>
                  <a:srgbClr val="FF0000"/>
                </a:solidFill>
              </a:rPr>
              <a:t>: rather than monitor the working set, monitor the page fault rate!</a:t>
            </a:r>
          </a:p>
        </p:txBody>
      </p:sp>
    </p:spTree>
    <p:extLst>
      <p:ext uri="{BB962C8B-B14F-4D97-AF65-F5344CB8AC3E}">
        <p14:creationId xmlns:p14="http://schemas.microsoft.com/office/powerpoint/2010/main" val="4737360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Fault Frequency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05124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Define </a:t>
            </a:r>
            <a:r>
              <a:rPr lang="en-US" dirty="0"/>
              <a:t>an upper bound U and lower bound L for page fault rates </a:t>
            </a:r>
          </a:p>
          <a:p>
            <a:r>
              <a:rPr lang="en-US" dirty="0" smtClean="0"/>
              <a:t>Allocate </a:t>
            </a:r>
            <a:r>
              <a:rPr lang="en-US" dirty="0"/>
              <a:t>more frames to a process if fault rate is higher than U </a:t>
            </a:r>
          </a:p>
          <a:p>
            <a:r>
              <a:rPr lang="en-US" dirty="0" smtClean="0"/>
              <a:t>Allocate </a:t>
            </a:r>
            <a:r>
              <a:rPr lang="en-US" dirty="0"/>
              <a:t>less frames if fault rate is &lt; L</a:t>
            </a:r>
          </a:p>
          <a:p>
            <a:r>
              <a:rPr lang="en-US" dirty="0" smtClean="0"/>
              <a:t>The </a:t>
            </a:r>
            <a:r>
              <a:rPr lang="en-US" dirty="0"/>
              <a:t>resident set size should be close to the working set size W </a:t>
            </a:r>
          </a:p>
          <a:p>
            <a:r>
              <a:rPr lang="en-US" dirty="0" smtClean="0"/>
              <a:t>We </a:t>
            </a:r>
            <a:r>
              <a:rPr lang="en-US" dirty="0"/>
              <a:t>suspend the process if the PFF &gt; U and no more free frames are available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6254" y="2099356"/>
            <a:ext cx="2941637" cy="335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1972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On 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opy-on-Write </a:t>
            </a:r>
            <a:r>
              <a:rPr lang="en-US" dirty="0">
                <a:solidFill>
                  <a:srgbClr val="FF0000"/>
                </a:solidFill>
              </a:rPr>
              <a:t>(COW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On fork, both parent and child point to same physical memory</a:t>
            </a:r>
            <a:endParaRPr lang="en-US" dirty="0" smtClean="0"/>
          </a:p>
          <a:p>
            <a:pPr lvl="2"/>
            <a:r>
              <a:rPr lang="en-US" dirty="0" smtClean="0"/>
              <a:t>Make </a:t>
            </a:r>
            <a:r>
              <a:rPr lang="en-US" dirty="0"/>
              <a:t>shared mappings read-only </a:t>
            </a:r>
            <a:r>
              <a:rPr lang="en-US" dirty="0" smtClean="0"/>
              <a:t>for</a:t>
            </a:r>
            <a:r>
              <a:rPr lang="en-US" dirty="0" smtClean="0"/>
              <a:t> both child and parent</a:t>
            </a:r>
            <a:endParaRPr lang="en-US" dirty="0"/>
          </a:p>
          <a:p>
            <a:pPr lvl="1"/>
            <a:r>
              <a:rPr lang="en-US" dirty="0" smtClean="0"/>
              <a:t>On write, page fault occurs</a:t>
            </a:r>
          </a:p>
          <a:p>
            <a:pPr lvl="2"/>
            <a:r>
              <a:rPr lang="en-US" dirty="0" smtClean="0"/>
              <a:t>OS copies </a:t>
            </a:r>
            <a:r>
              <a:rPr lang="en-US" dirty="0"/>
              <a:t>the </a:t>
            </a:r>
            <a:r>
              <a:rPr lang="en-US" dirty="0" smtClean="0"/>
              <a:t>physical page, updates page tables, </a:t>
            </a:r>
            <a:r>
              <a:rPr lang="en-US" dirty="0"/>
              <a:t>and </a:t>
            </a:r>
            <a:r>
              <a:rPr lang="en-US" dirty="0" smtClean="0"/>
              <a:t>resumes process</a:t>
            </a:r>
          </a:p>
          <a:p>
            <a:pPr lvl="2"/>
            <a:endParaRPr lang="en-US" dirty="0"/>
          </a:p>
          <a:p>
            <a:r>
              <a:rPr lang="en-US" dirty="0" smtClean="0"/>
              <a:t>Copy-on-Write </a:t>
            </a:r>
            <a:r>
              <a:rPr lang="en-US" dirty="0"/>
              <a:t>(COW) allows both parent and child processes </a:t>
            </a:r>
            <a:r>
              <a:rPr lang="en-US" dirty="0" smtClean="0"/>
              <a:t>to initially </a:t>
            </a:r>
            <a:r>
              <a:rPr lang="en-US" i="1" dirty="0"/>
              <a:t>share </a:t>
            </a:r>
            <a:r>
              <a:rPr lang="en-US" dirty="0"/>
              <a:t>the same pages in memory</a:t>
            </a:r>
          </a:p>
          <a:p>
            <a:r>
              <a:rPr lang="en-US" dirty="0" smtClean="0"/>
              <a:t>If </a:t>
            </a:r>
            <a:r>
              <a:rPr lang="en-US" dirty="0"/>
              <a:t>either process modifies a shared page, only then is the </a:t>
            </a:r>
            <a:r>
              <a:rPr lang="en-US" dirty="0" smtClean="0"/>
              <a:t>page </a:t>
            </a:r>
            <a:r>
              <a:rPr lang="en-US" dirty="0" smtClean="0"/>
              <a:t>copied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COW </a:t>
            </a:r>
            <a:r>
              <a:rPr lang="en-US" dirty="0">
                <a:solidFill>
                  <a:srgbClr val="0000FF"/>
                </a:solidFill>
              </a:rPr>
              <a:t>allows more efficient process creation as only </a:t>
            </a:r>
            <a:r>
              <a:rPr lang="en-US" dirty="0" smtClean="0">
                <a:solidFill>
                  <a:srgbClr val="0000FF"/>
                </a:solidFill>
              </a:rPr>
              <a:t>modified pages </a:t>
            </a:r>
            <a:r>
              <a:rPr lang="en-US" dirty="0">
                <a:solidFill>
                  <a:srgbClr val="0000FF"/>
                </a:solidFill>
              </a:rPr>
              <a:t>are copied</a:t>
            </a:r>
          </a:p>
        </p:txBody>
      </p:sp>
    </p:spTree>
    <p:extLst>
      <p:ext uri="{BB962C8B-B14F-4D97-AF65-F5344CB8AC3E}">
        <p14:creationId xmlns:p14="http://schemas.microsoft.com/office/powerpoint/2010/main" val="405599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660220" y="4018353"/>
            <a:ext cx="5429552" cy="2507717"/>
            <a:chOff x="1738804" y="3296770"/>
            <a:chExt cx="5429552" cy="2507717"/>
          </a:xfrm>
        </p:grpSpPr>
        <p:grpSp>
          <p:nvGrpSpPr>
            <p:cNvPr id="7" name="Group 6"/>
            <p:cNvGrpSpPr/>
            <p:nvPr/>
          </p:nvGrpSpPr>
          <p:grpSpPr>
            <a:xfrm>
              <a:off x="1738804" y="3296770"/>
              <a:ext cx="5429552" cy="2507717"/>
              <a:chOff x="1975870" y="3684740"/>
              <a:chExt cx="5429552" cy="2507717"/>
            </a:xfrm>
          </p:grpSpPr>
          <p:pic>
            <p:nvPicPr>
              <p:cNvPr id="4098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75870" y="3684740"/>
                <a:ext cx="5429552" cy="25077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" name="TextBox 3"/>
              <p:cNvSpPr txBox="1"/>
              <p:nvPr/>
            </p:nvSpPr>
            <p:spPr>
              <a:xfrm>
                <a:off x="2486781" y="4421200"/>
                <a:ext cx="74892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Read only</a:t>
                </a:r>
                <a:endParaRPr lang="en-US" sz="1100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2486781" y="4676988"/>
                <a:ext cx="74892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Read only</a:t>
                </a:r>
                <a:endParaRPr lang="en-US" sz="1100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137124" y="4612305"/>
                <a:ext cx="74892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Read only</a:t>
                </a:r>
                <a:endParaRPr lang="en-US" sz="11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137124" y="4873915"/>
                <a:ext cx="74892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Read only</a:t>
                </a:r>
                <a:endParaRPr lang="en-US" sz="1100" dirty="0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5900058" y="4747555"/>
              <a:ext cx="8515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Read/Write</a:t>
              </a:r>
              <a:endParaRPr lang="en-US" sz="11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66475" y="4550628"/>
              <a:ext cx="8515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Read/Write</a:t>
              </a:r>
              <a:endParaRPr lang="en-US" sz="11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35427" y="113074"/>
            <a:ext cx="4268914" cy="2347611"/>
            <a:chOff x="2028247" y="4407504"/>
            <a:chExt cx="4268914" cy="2347611"/>
          </a:xfrm>
        </p:grpSpPr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8247" y="4407504"/>
              <a:ext cx="4268914" cy="2347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TextBox 17"/>
            <p:cNvSpPr txBox="1"/>
            <p:nvPr/>
          </p:nvSpPr>
          <p:spPr>
            <a:xfrm>
              <a:off x="2332944" y="5175393"/>
              <a:ext cx="7489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Read only</a:t>
              </a:r>
              <a:endParaRPr lang="en-US" sz="11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32944" y="5445695"/>
              <a:ext cx="7489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Read only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332944" y="5713139"/>
              <a:ext cx="7489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Read only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216903" y="5392025"/>
              <a:ext cx="7489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Read only</a:t>
              </a:r>
              <a:endParaRPr lang="en-US" sz="11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216903" y="5653635"/>
              <a:ext cx="7489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Read only</a:t>
              </a:r>
              <a:endParaRPr lang="en-US" sz="11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215921" y="5924921"/>
              <a:ext cx="7489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Read only</a:t>
              </a:r>
              <a:endParaRPr lang="en-US" sz="1100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027214" y="3057525"/>
            <a:ext cx="2689839" cy="369332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Process 1 Writes to Page C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>
            <a:stCxn id="15" idx="2"/>
            <a:endCxn id="3" idx="0"/>
          </p:cNvCxnSpPr>
          <p:nvPr/>
        </p:nvCxnSpPr>
        <p:spPr>
          <a:xfrm>
            <a:off x="4369884" y="2460685"/>
            <a:ext cx="2250" cy="5968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" idx="2"/>
            <a:endCxn id="4098" idx="0"/>
          </p:cNvCxnSpPr>
          <p:nvPr/>
        </p:nvCxnSpPr>
        <p:spPr>
          <a:xfrm>
            <a:off x="4372134" y="3426857"/>
            <a:ext cx="2862" cy="5914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0422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File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File I/O System Calls </a:t>
            </a:r>
          </a:p>
          <a:p>
            <a:pPr lvl="1"/>
            <a:r>
              <a:rPr lang="en-US" dirty="0" smtClean="0"/>
              <a:t>open, read, write, and close</a:t>
            </a:r>
          </a:p>
          <a:p>
            <a:pPr lvl="1"/>
            <a:r>
              <a:rPr lang="en-US" dirty="0" smtClean="0"/>
              <a:t>Request OS to copy file data into process address space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But: File data is buffered (cached) inside the OS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Buffer cache:</a:t>
            </a:r>
            <a:r>
              <a:rPr lang="en-US" dirty="0" smtClean="0">
                <a:solidFill>
                  <a:srgbClr val="FF0000"/>
                </a:solidFill>
              </a:rPr>
              <a:t> Collection of pages that stores file data</a:t>
            </a:r>
          </a:p>
          <a:p>
            <a:pPr lvl="1"/>
            <a:r>
              <a:rPr lang="en-US" dirty="0" smtClean="0"/>
              <a:t>OS keeps buffer cache consistent with data on disk</a:t>
            </a:r>
          </a:p>
          <a:p>
            <a:pPr lvl="2"/>
            <a:r>
              <a:rPr lang="en-US" dirty="0" smtClean="0"/>
              <a:t>Consistency Model?</a:t>
            </a:r>
          </a:p>
          <a:p>
            <a:pPr lvl="2"/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So: File data is actually sitting in memory pages</a:t>
            </a:r>
          </a:p>
          <a:p>
            <a:pPr lvl="1"/>
            <a:r>
              <a:rPr lang="en-US" dirty="0" smtClean="0"/>
              <a:t>Inside the kernel’s address space</a:t>
            </a:r>
            <a:endParaRPr lang="en-US" dirty="0"/>
          </a:p>
          <a:p>
            <a:pPr lvl="1"/>
            <a:r>
              <a:rPr lang="en-US" dirty="0" smtClean="0"/>
              <a:t>Why not make them accessible to process address space?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9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Memory-mapped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Instead </a:t>
            </a:r>
            <a:r>
              <a:rPr lang="en-US" dirty="0">
                <a:solidFill>
                  <a:srgbClr val="0000FF"/>
                </a:solidFill>
              </a:rPr>
              <a:t>of using open, read, write, close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“map” a file into a </a:t>
            </a:r>
            <a:r>
              <a:rPr lang="en-US" dirty="0" smtClean="0">
                <a:solidFill>
                  <a:srgbClr val="FF0000"/>
                </a:solidFill>
              </a:rPr>
              <a:t>process’ </a:t>
            </a:r>
            <a:r>
              <a:rPr lang="en-US" dirty="0">
                <a:solidFill>
                  <a:srgbClr val="FF0000"/>
                </a:solidFill>
              </a:rPr>
              <a:t>virtual address space</a:t>
            </a:r>
          </a:p>
          <a:p>
            <a:pPr lvl="2"/>
            <a:r>
              <a:rPr lang="en-US" dirty="0" smtClean="0"/>
              <a:t>Configure process pages tables to point to buffer cache pages</a:t>
            </a:r>
          </a:p>
          <a:p>
            <a:pPr lvl="2"/>
            <a:r>
              <a:rPr lang="en-US" dirty="0"/>
              <a:t>r</a:t>
            </a:r>
            <a:r>
              <a:rPr lang="en-US" dirty="0" smtClean="0"/>
              <a:t>ead()/write() become CPU loads/stores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OS </a:t>
            </a:r>
            <a:r>
              <a:rPr lang="en-US" dirty="0">
                <a:solidFill>
                  <a:srgbClr val="FF0000"/>
                </a:solidFill>
              </a:rPr>
              <a:t>must still manage buffer cache</a:t>
            </a:r>
          </a:p>
          <a:p>
            <a:pPr lvl="1"/>
            <a:r>
              <a:rPr lang="en-US" dirty="0"/>
              <a:t>What about very large files?</a:t>
            </a:r>
          </a:p>
          <a:p>
            <a:pPr lvl="1"/>
            <a:r>
              <a:rPr lang="en-US" dirty="0"/>
              <a:t>Standard I/O data is fetched/flushed on demand </a:t>
            </a:r>
          </a:p>
          <a:p>
            <a:pPr lvl="2"/>
            <a:r>
              <a:rPr lang="en-US" dirty="0"/>
              <a:t>Based on read/write system calls</a:t>
            </a:r>
          </a:p>
          <a:p>
            <a:endParaRPr lang="en-US" dirty="0" smtClean="0"/>
          </a:p>
          <a:p>
            <a:r>
              <a:rPr lang="en-US" dirty="0" smtClean="0"/>
              <a:t>Initially</a:t>
            </a:r>
            <a:r>
              <a:rPr lang="en-US" dirty="0"/>
              <a:t>, all process PTEs are marked as invalid</a:t>
            </a:r>
          </a:p>
          <a:p>
            <a:pPr lvl="1"/>
            <a:r>
              <a:rPr lang="en-US" dirty="0"/>
              <a:t>CPU instruction accesses memory</a:t>
            </a:r>
          </a:p>
          <a:p>
            <a:pPr lvl="2"/>
            <a:r>
              <a:rPr lang="en-US" dirty="0"/>
              <a:t>Causes page fault, notifies OS of what part of the file the process wants to read</a:t>
            </a:r>
          </a:p>
          <a:p>
            <a:pPr lvl="2"/>
            <a:r>
              <a:rPr lang="en-US" dirty="0"/>
              <a:t>OS fetches disk data into memory</a:t>
            </a:r>
          </a:p>
          <a:p>
            <a:pPr lvl="2"/>
            <a:r>
              <a:rPr lang="en-US" dirty="0"/>
              <a:t>Updates PTE to point to page in buffer </a:t>
            </a:r>
            <a:r>
              <a:rPr lang="en-US" dirty="0" smtClean="0"/>
              <a:t>cache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132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569" y="2311277"/>
            <a:ext cx="5520116" cy="4133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1238" y="1335390"/>
            <a:ext cx="79487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Multiple Processes can map in the same file at the same 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File updates are seen immediately by each process with no OS interaction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563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Memory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0386" y="1612892"/>
            <a:ext cx="8346643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*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mmap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 void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*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length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Length of data to map in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	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flags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 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      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Open file descriptor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off_t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offset ); 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Offset of data in file</a:t>
            </a:r>
          </a:p>
          <a:p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munmap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(void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length);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0386" y="4663357"/>
            <a:ext cx="8346644" cy="20621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Gets a handle to a shared memory region 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id’d</a:t>
            </a:r>
            <a:r>
              <a:rPr lang="en-US" sz="16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via ‘key’</a:t>
            </a:r>
          </a:p>
          <a:p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shmget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key_t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key,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shmflg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Maps shared memory region into local address space</a:t>
            </a:r>
            <a:endParaRPr lang="en-US" sz="1600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shmat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shmid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void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shmaddr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shmflg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Detaches shared memory region</a:t>
            </a:r>
            <a:endParaRPr lang="en-US" sz="1600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shmdt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void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shmaddr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8249" y="1117422"/>
            <a:ext cx="2761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Modern Method: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8249" y="4114897"/>
            <a:ext cx="65279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Older Method (System V Shared memory)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925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Mapped IPC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7763"/>
          </a:xfrm>
        </p:spPr>
        <p:txBody>
          <a:bodyPr>
            <a:normAutofit/>
          </a:bodyPr>
          <a:lstStyle/>
          <a:p>
            <a:r>
              <a:rPr lang="en-US" sz="2400" dirty="0" err="1"/>
              <a:t>m</a:t>
            </a:r>
            <a:r>
              <a:rPr lang="en-US" sz="2400" dirty="0" err="1" smtClean="0"/>
              <a:t>map</a:t>
            </a:r>
            <a:r>
              <a:rPr lang="en-US" sz="2400" dirty="0" smtClean="0"/>
              <a:t>() maps in file data page stored in buffer cache</a:t>
            </a:r>
          </a:p>
          <a:p>
            <a:pPr lvl="1"/>
            <a:r>
              <a:rPr lang="en-US" sz="2000" dirty="0" smtClean="0"/>
              <a:t>What happens if two processes are communicating heavily?</a:t>
            </a:r>
          </a:p>
          <a:p>
            <a:pPr lvl="2"/>
            <a:r>
              <a:rPr lang="en-US" sz="1800" dirty="0" smtClean="0"/>
              <a:t>To OS it looks like a lot of file I/O</a:t>
            </a:r>
          </a:p>
          <a:p>
            <a:pPr lvl="2"/>
            <a:r>
              <a:rPr lang="en-US" sz="1800" dirty="0" smtClean="0"/>
              <a:t>OS spends a lot of time flushing changes to disk</a:t>
            </a:r>
          </a:p>
          <a:p>
            <a:endParaRPr lang="en-US" sz="2600" dirty="0" smtClean="0"/>
          </a:p>
          <a:p>
            <a:r>
              <a:rPr lang="en-US" sz="2400" dirty="0" smtClean="0">
                <a:solidFill>
                  <a:srgbClr val="0000FF"/>
                </a:solidFill>
              </a:rPr>
              <a:t>Special case: Shared memory purely for process communication</a:t>
            </a:r>
          </a:p>
          <a:p>
            <a:pPr lvl="1"/>
            <a:r>
              <a:rPr lang="en-US" sz="2000" dirty="0" smtClean="0"/>
              <a:t>Shared data is not persistent</a:t>
            </a:r>
          </a:p>
          <a:p>
            <a:pPr lvl="1"/>
            <a:r>
              <a:rPr lang="en-US" sz="2000" dirty="0" smtClean="0"/>
              <a:t>Don’t want to the OS to flush anything to disk</a:t>
            </a:r>
          </a:p>
          <a:p>
            <a:pPr lvl="1"/>
            <a:r>
              <a:rPr lang="en-US" sz="2000" dirty="0" smtClean="0"/>
              <a:t>Linux provides a special file </a:t>
            </a:r>
            <a:r>
              <a:rPr lang="en-US" sz="2000" smtClean="0"/>
              <a:t>system for </a:t>
            </a:r>
            <a:r>
              <a:rPr lang="en-US" sz="2000" dirty="0" smtClean="0"/>
              <a:t>this</a:t>
            </a:r>
          </a:p>
          <a:p>
            <a:pPr lvl="2"/>
            <a:r>
              <a:rPr lang="en-US" sz="1600" b="1" dirty="0" err="1" smtClean="0">
                <a:solidFill>
                  <a:srgbClr val="FF0000"/>
                </a:solidFill>
              </a:rPr>
              <a:t>Tmpfs</a:t>
            </a:r>
            <a:r>
              <a:rPr lang="en-US" sz="1600" dirty="0" smtClean="0">
                <a:solidFill>
                  <a:srgbClr val="FF0000"/>
                </a:solidFill>
              </a:rPr>
              <a:t>: Ram </a:t>
            </a:r>
            <a:r>
              <a:rPr lang="en-US" sz="1600" dirty="0">
                <a:solidFill>
                  <a:srgbClr val="FF0000"/>
                </a:solidFill>
              </a:rPr>
              <a:t>based file system</a:t>
            </a:r>
            <a:endParaRPr lang="en-US" sz="1600" dirty="0" smtClean="0">
              <a:solidFill>
                <a:srgbClr val="FF0000"/>
              </a:solidFill>
            </a:endParaRPr>
          </a:p>
          <a:p>
            <a:pPr lvl="2"/>
            <a:r>
              <a:rPr lang="en-US" sz="1600" dirty="0" smtClean="0"/>
              <a:t>Stores temporary files backed by memory not disk</a:t>
            </a:r>
          </a:p>
          <a:p>
            <a:pPr lvl="2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739524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5562</TotalTime>
  <Words>2229</Words>
  <Application>Microsoft Office PowerPoint</Application>
  <PresentationFormat>On-screen Show (4:3)</PresentationFormat>
  <Paragraphs>313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Paging</vt:lpstr>
      <vt:lpstr>Leveraging Page Tables</vt:lpstr>
      <vt:lpstr>Copy On Write</vt:lpstr>
      <vt:lpstr>PowerPoint Presentation</vt:lpstr>
      <vt:lpstr>Review: File I/O</vt:lpstr>
      <vt:lpstr>Memory-mapped Files</vt:lpstr>
      <vt:lpstr>Example</vt:lpstr>
      <vt:lpstr>Shared Memory</vt:lpstr>
      <vt:lpstr>Memory Mapped IPC</vt:lpstr>
      <vt:lpstr>Demand Paging</vt:lpstr>
      <vt:lpstr>Moving Memory to/from Disk</vt:lpstr>
      <vt:lpstr>Demand paging</vt:lpstr>
      <vt:lpstr>Page Faults</vt:lpstr>
      <vt:lpstr>Data movement during swap operation</vt:lpstr>
      <vt:lpstr>Swapping Approach</vt:lpstr>
      <vt:lpstr>Evicting the best page</vt:lpstr>
      <vt:lpstr>Belady’s Algorithm</vt:lpstr>
      <vt:lpstr>FIFO</vt:lpstr>
      <vt:lpstr>Least Recently Used (LRU)</vt:lpstr>
      <vt:lpstr>Approximating LRU</vt:lpstr>
      <vt:lpstr>LRU Clock</vt:lpstr>
      <vt:lpstr>N-Chance clock</vt:lpstr>
      <vt:lpstr>Allocation of Pages</vt:lpstr>
      <vt:lpstr>2nd Chance FIFO</vt:lpstr>
      <vt:lpstr>2nd Change Page Replacement</vt:lpstr>
      <vt:lpstr>Working Set Size</vt:lpstr>
      <vt:lpstr>Working Set Strategy</vt:lpstr>
      <vt:lpstr>Working Set Strategy</vt:lpstr>
      <vt:lpstr>Page Fault Frequency Strategy</vt:lpstr>
    </vt:vector>
  </TitlesOfParts>
  <Company>University of Pittsburgh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 Lange</dc:creator>
  <cp:lastModifiedBy>Jack Lange</cp:lastModifiedBy>
  <cp:revision>93</cp:revision>
  <dcterms:created xsi:type="dcterms:W3CDTF">2012-09-15T17:00:50Z</dcterms:created>
  <dcterms:modified xsi:type="dcterms:W3CDTF">2017-11-08T19:43:08Z</dcterms:modified>
</cp:coreProperties>
</file>