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9" r:id="rId4"/>
    <p:sldId id="261" r:id="rId5"/>
    <p:sldId id="287" r:id="rId6"/>
    <p:sldId id="288" r:id="rId7"/>
    <p:sldId id="289" r:id="rId8"/>
    <p:sldId id="262" r:id="rId9"/>
    <p:sldId id="265" r:id="rId10"/>
    <p:sldId id="270" r:id="rId11"/>
    <p:sldId id="266" r:id="rId12"/>
    <p:sldId id="267" r:id="rId13"/>
    <p:sldId id="268" r:id="rId14"/>
    <p:sldId id="269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0" r:id="rId31"/>
    <p:sldId id="29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58"/>
            <p14:sldId id="259"/>
            <p14:sldId id="261"/>
            <p14:sldId id="287"/>
            <p14:sldId id="288"/>
            <p14:sldId id="289"/>
            <p14:sldId id="262"/>
            <p14:sldId id="265"/>
            <p14:sldId id="270"/>
            <p14:sldId id="266"/>
            <p14:sldId id="267"/>
            <p14:sldId id="268"/>
            <p14:sldId id="269"/>
            <p14:sldId id="271"/>
            <p14:sldId id="272"/>
            <p14:sldId id="274"/>
            <p14:sldId id="273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512" y="-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E98C92-A4E7-41B6-8306-99E2FBE733D9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99331" name="Text Box 1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601" tIns="45630" rIns="91601" bIns="4563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fld id="{15285132-4640-4DC8-81CD-333C90BD6709}" type="slidenum">
              <a:rPr lang="en-GB" altLang="en-US" sz="1100">
                <a:solidFill>
                  <a:srgbClr val="000000"/>
                </a:solidFill>
              </a:rPr>
              <a:pPr algn="r" eaLnBrk="1" hangingPunct="1">
                <a:buFont typeface="Arial" charset="0"/>
                <a:buNone/>
              </a:pPr>
              <a:t>5</a:t>
            </a:fld>
            <a:endParaRPr lang="en-GB" altLang="en-US" sz="1100">
              <a:solidFill>
                <a:srgbClr val="000000"/>
              </a:solidFill>
            </a:endParaRPr>
          </a:p>
        </p:txBody>
      </p:sp>
      <p:sp>
        <p:nvSpPr>
          <p:cNvPr id="99332" name="Text Box 2"/>
          <p:cNvSpPr txBox="1">
            <a:spLocks noChangeArrowheads="1"/>
          </p:cNvSpPr>
          <p:nvPr/>
        </p:nvSpPr>
        <p:spPr bwMode="auto">
          <a:xfrm>
            <a:off x="1178719" y="686405"/>
            <a:ext cx="45005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933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4"/>
            <a:ext cx="5484316" cy="411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0DED92-8E1F-4B08-91BE-66FA705D231C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601" tIns="45630" rIns="91601" bIns="4563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fld id="{AF09E3CC-7BD7-4BDC-A6DE-833F255827DC}" type="slidenum">
              <a:rPr lang="en-GB" altLang="en-US" sz="1100">
                <a:solidFill>
                  <a:srgbClr val="000000"/>
                </a:solidFill>
              </a:rPr>
              <a:pPr algn="r" eaLnBrk="1" hangingPunct="1">
                <a:buFont typeface="Arial" charset="0"/>
                <a:buNone/>
              </a:pPr>
              <a:t>6</a:t>
            </a:fld>
            <a:endParaRPr lang="en-GB" altLang="en-US" sz="1100">
              <a:solidFill>
                <a:srgbClr val="000000"/>
              </a:solidFill>
            </a:endParaRPr>
          </a:p>
        </p:txBody>
      </p:sp>
      <p:sp>
        <p:nvSpPr>
          <p:cNvPr id="100356" name="Text Box 2"/>
          <p:cNvSpPr txBox="1">
            <a:spLocks noChangeArrowheads="1"/>
          </p:cNvSpPr>
          <p:nvPr/>
        </p:nvSpPr>
        <p:spPr bwMode="auto">
          <a:xfrm>
            <a:off x="1178719" y="686405"/>
            <a:ext cx="45005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035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4"/>
            <a:ext cx="5484316" cy="411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31937F-52A3-4FB1-BA01-7C7CDF8F15EA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101379" name="Text Box 1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601" tIns="45630" rIns="91601" bIns="4563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fld id="{87315B42-E21E-4013-A1C3-A207F7895126}" type="slidenum">
              <a:rPr lang="en-GB" altLang="en-US" sz="1100">
                <a:solidFill>
                  <a:srgbClr val="000000"/>
                </a:solidFill>
              </a:rPr>
              <a:pPr algn="r" eaLnBrk="1" hangingPunct="1">
                <a:buFont typeface="Arial" charset="0"/>
                <a:buNone/>
              </a:pPr>
              <a:t>7</a:t>
            </a:fld>
            <a:endParaRPr lang="en-GB" altLang="en-US" sz="1100">
              <a:solidFill>
                <a:srgbClr val="000000"/>
              </a:solidFill>
            </a:endParaRPr>
          </a:p>
        </p:txBody>
      </p:sp>
      <p:sp>
        <p:nvSpPr>
          <p:cNvPr id="101380" name="Text Box 2"/>
          <p:cNvSpPr txBox="1">
            <a:spLocks noChangeArrowheads="1"/>
          </p:cNvSpPr>
          <p:nvPr/>
        </p:nvSpPr>
        <p:spPr bwMode="auto">
          <a:xfrm>
            <a:off x="1178719" y="686405"/>
            <a:ext cx="45005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138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4"/>
            <a:ext cx="5484316" cy="411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471438"/>
            <a:ext cx="5759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Adapted from:</a:t>
            </a:r>
          </a:p>
          <a:p>
            <a:r>
              <a:rPr lang="en-US" sz="900" dirty="0" smtClean="0"/>
              <a:t>© 2004-2007</a:t>
            </a:r>
            <a:r>
              <a:rPr lang="en-US" sz="900" dirty="0"/>
              <a:t> </a:t>
            </a:r>
            <a:r>
              <a:rPr lang="en-US" sz="900" dirty="0" smtClean="0"/>
              <a:t>Ed </a:t>
            </a:r>
            <a:r>
              <a:rPr lang="en-US" sz="900" dirty="0" err="1" smtClean="0"/>
              <a:t>Lazowska</a:t>
            </a:r>
            <a:r>
              <a:rPr lang="en-US" sz="900" dirty="0" smtClean="0"/>
              <a:t>, Hank Levy, Andrea And </a:t>
            </a:r>
            <a:r>
              <a:rPr lang="en-US" sz="900" dirty="0" err="1" smtClean="0"/>
              <a:t>Remzi</a:t>
            </a:r>
            <a:r>
              <a:rPr lang="en-US" sz="900" dirty="0" smtClean="0"/>
              <a:t> </a:t>
            </a:r>
            <a:r>
              <a:rPr lang="en-US" sz="900" dirty="0" err="1" smtClean="0"/>
              <a:t>Arpaci-Dussea</a:t>
            </a:r>
            <a:r>
              <a:rPr lang="en-US" sz="900" dirty="0" smtClean="0"/>
              <a:t>, Michael Swift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Page table with N levels</a:t>
            </a:r>
          </a:p>
          <a:p>
            <a:pPr lvl="1"/>
            <a:r>
              <a:rPr lang="en-US" dirty="0" smtClean="0"/>
              <a:t>Virtual addresses split into N+1 parts</a:t>
            </a:r>
          </a:p>
          <a:p>
            <a:pPr lvl="2"/>
            <a:r>
              <a:rPr lang="en-US" dirty="0" smtClean="0"/>
              <a:t>N indexes to different levels</a:t>
            </a:r>
          </a:p>
          <a:p>
            <a:pPr lvl="2"/>
            <a:r>
              <a:rPr lang="en-US" dirty="0" smtClean="0"/>
              <a:t>1 offset into page 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Each </a:t>
            </a:r>
            <a:r>
              <a:rPr lang="en-US" dirty="0">
                <a:solidFill>
                  <a:srgbClr val="0000FF"/>
                </a:solidFill>
              </a:rPr>
              <a:t>level of a multi-level page table resides on one </a:t>
            </a:r>
            <a:r>
              <a:rPr lang="en-US" dirty="0" smtClean="0">
                <a:solidFill>
                  <a:srgbClr val="0000FF"/>
                </a:solidFill>
              </a:rPr>
              <a:t>page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Example: 32 bit paging on x86</a:t>
            </a:r>
          </a:p>
          <a:p>
            <a:pPr lvl="1"/>
            <a:r>
              <a:rPr lang="en-US" dirty="0" smtClean="0"/>
              <a:t>4KB pages, 4 bytes/PTE</a:t>
            </a:r>
          </a:p>
          <a:p>
            <a:pPr lvl="2"/>
            <a:r>
              <a:rPr lang="en-US" dirty="0" smtClean="0"/>
              <a:t>12 bits in offset: 2^12 = 4096</a:t>
            </a:r>
          </a:p>
          <a:p>
            <a:pPr lvl="1"/>
            <a:r>
              <a:rPr lang="en-US" dirty="0" smtClean="0"/>
              <a:t>Want to fit page table entries into 1 page</a:t>
            </a:r>
          </a:p>
          <a:p>
            <a:pPr lvl="2"/>
            <a:r>
              <a:rPr lang="en-US" dirty="0" smtClean="0"/>
              <a:t>4KB / 4 bytes = 1024 PTEs per page</a:t>
            </a:r>
          </a:p>
          <a:p>
            <a:pPr lvl="1"/>
            <a:r>
              <a:rPr lang="en-US" dirty="0" smtClean="0"/>
              <a:t>So level indexes = 10 bits each</a:t>
            </a:r>
          </a:p>
          <a:p>
            <a:pPr lvl="2"/>
            <a:r>
              <a:rPr lang="en-US" dirty="0" smtClean="0"/>
              <a:t>2^10 = 1024</a:t>
            </a:r>
          </a:p>
        </p:txBody>
      </p:sp>
    </p:spTree>
    <p:extLst>
      <p:ext uri="{BB962C8B-B14F-4D97-AF65-F5344CB8AC3E}">
        <p14:creationId xmlns:p14="http://schemas.microsoft.com/office/powerpoint/2010/main" val="3884628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Inverted Page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310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Previous examples: </a:t>
            </a:r>
            <a:r>
              <a:rPr lang="en-US" sz="2400" dirty="0" smtClean="0">
                <a:solidFill>
                  <a:srgbClr val="0000FF"/>
                </a:solidFill>
              </a:rPr>
              <a:t>“Forward Page tables”</a:t>
            </a:r>
          </a:p>
          <a:p>
            <a:pPr lvl="1"/>
            <a:r>
              <a:rPr lang="en-US" sz="2000" dirty="0" smtClean="0"/>
              <a:t>Page table size relative to size of virtual memory </a:t>
            </a:r>
          </a:p>
          <a:p>
            <a:pPr lvl="1"/>
            <a:r>
              <a:rPr lang="en-US" sz="2000" dirty="0" smtClean="0"/>
              <a:t>Physical memory could be much less</a:t>
            </a:r>
          </a:p>
          <a:p>
            <a:pPr lvl="2"/>
            <a:r>
              <a:rPr lang="en-US" sz="1800" dirty="0" smtClean="0"/>
              <a:t>Lots of wasted space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Separate approach: Use a hash table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Inverted page table</a:t>
            </a:r>
          </a:p>
          <a:p>
            <a:pPr lvl="1"/>
            <a:r>
              <a:rPr lang="en-US" sz="2000" dirty="0" smtClean="0"/>
              <a:t>Size is independent of virtual address space</a:t>
            </a:r>
          </a:p>
          <a:p>
            <a:pPr lvl="1"/>
            <a:r>
              <a:rPr lang="en-US" sz="2000" dirty="0" smtClean="0"/>
              <a:t>Directly related to size of physical memory</a:t>
            </a:r>
          </a:p>
          <a:p>
            <a:r>
              <a:rPr lang="en-US" sz="2400" dirty="0" smtClean="0"/>
              <a:t>Cons: </a:t>
            </a:r>
          </a:p>
          <a:p>
            <a:pPr lvl="1"/>
            <a:r>
              <a:rPr lang="en-US" sz="2000" dirty="0" smtClean="0"/>
              <a:t>Have to manage a hash table (collisions, rebalancing,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981777" y="3007894"/>
            <a:ext cx="1463040" cy="3753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Virtual </a:t>
            </a:r>
          </a:p>
          <a:p>
            <a:pPr algn="ctr"/>
            <a:r>
              <a:rPr lang="en-US" sz="1400" dirty="0" smtClean="0"/>
              <a:t>Page #</a:t>
            </a:r>
          </a:p>
        </p:txBody>
      </p:sp>
      <p:sp>
        <p:nvSpPr>
          <p:cNvPr id="5" name="Rectangle 4"/>
          <p:cNvSpPr/>
          <p:nvPr/>
        </p:nvSpPr>
        <p:spPr>
          <a:xfrm>
            <a:off x="2444817" y="3007893"/>
            <a:ext cx="1463040" cy="375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Offset</a:t>
            </a:r>
          </a:p>
        </p:txBody>
      </p:sp>
      <p:sp>
        <p:nvSpPr>
          <p:cNvPr id="6" name="Rectangle 5"/>
          <p:cNvSpPr/>
          <p:nvPr/>
        </p:nvSpPr>
        <p:spPr>
          <a:xfrm>
            <a:off x="3481137" y="3469705"/>
            <a:ext cx="1463040" cy="118551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Hash Table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5887453" y="3873766"/>
            <a:ext cx="1463040" cy="37538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Phsyical</a:t>
            </a:r>
            <a:endParaRPr lang="en-US" sz="1400" dirty="0" smtClean="0"/>
          </a:p>
          <a:p>
            <a:pPr algn="ctr"/>
            <a:r>
              <a:rPr lang="en-US" sz="1400" dirty="0" smtClean="0"/>
              <a:t>Page #</a:t>
            </a:r>
          </a:p>
        </p:txBody>
      </p:sp>
      <p:sp>
        <p:nvSpPr>
          <p:cNvPr id="8" name="Rectangle 7"/>
          <p:cNvSpPr/>
          <p:nvPr/>
        </p:nvSpPr>
        <p:spPr>
          <a:xfrm>
            <a:off x="7350493" y="3873766"/>
            <a:ext cx="1463040" cy="3753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Offset</a:t>
            </a:r>
          </a:p>
        </p:txBody>
      </p:sp>
      <p:cxnSp>
        <p:nvCxnSpPr>
          <p:cNvPr id="10" name="Elbow Connector 9"/>
          <p:cNvCxnSpPr>
            <a:stCxn id="5" idx="3"/>
            <a:endCxn id="8" idx="0"/>
          </p:cNvCxnSpPr>
          <p:nvPr/>
        </p:nvCxnSpPr>
        <p:spPr>
          <a:xfrm>
            <a:off x="3907857" y="3195586"/>
            <a:ext cx="4174156" cy="67818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2"/>
            <a:endCxn id="6" idx="1"/>
          </p:cNvCxnSpPr>
          <p:nvPr/>
        </p:nvCxnSpPr>
        <p:spPr>
          <a:xfrm rot="16200000" flipH="1">
            <a:off x="2257626" y="2838950"/>
            <a:ext cx="679182" cy="176784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" idx="3"/>
            <a:endCxn id="7" idx="1"/>
          </p:cNvCxnSpPr>
          <p:nvPr/>
        </p:nvCxnSpPr>
        <p:spPr>
          <a:xfrm flipV="1">
            <a:off x="4944177" y="4061459"/>
            <a:ext cx="943276" cy="1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345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Size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Small pages (VAX had 512 byte pages):</a:t>
            </a:r>
          </a:p>
          <a:p>
            <a:pPr lvl="1"/>
            <a:r>
              <a:rPr lang="en-US" dirty="0" smtClean="0"/>
              <a:t>Little </a:t>
            </a:r>
            <a:r>
              <a:rPr lang="en-US" dirty="0"/>
              <a:t>internal fragmentation</a:t>
            </a:r>
          </a:p>
          <a:p>
            <a:pPr lvl="1"/>
            <a:r>
              <a:rPr lang="en-US" dirty="0" smtClean="0"/>
              <a:t>Lots </a:t>
            </a:r>
            <a:r>
              <a:rPr lang="en-US" dirty="0"/>
              <a:t>of space </a:t>
            </a:r>
            <a:r>
              <a:rPr lang="en-US" dirty="0" smtClean="0"/>
              <a:t>needed for page </a:t>
            </a:r>
            <a:r>
              <a:rPr lang="en-US" dirty="0"/>
              <a:t>tables</a:t>
            </a:r>
          </a:p>
          <a:p>
            <a:pPr lvl="2"/>
            <a:r>
              <a:rPr lang="en-US" dirty="0" smtClean="0"/>
              <a:t>1 </a:t>
            </a:r>
            <a:r>
              <a:rPr lang="en-US" dirty="0" err="1"/>
              <a:t>gb</a:t>
            </a:r>
            <a:r>
              <a:rPr lang="en-US" dirty="0"/>
              <a:t> (230 bytes) takes (230/29 PTEs) at 4 (22)bytes each = 8 MB</a:t>
            </a:r>
          </a:p>
          <a:p>
            <a:pPr lvl="2"/>
            <a:r>
              <a:rPr lang="en-US" dirty="0" smtClean="0"/>
              <a:t>Lots </a:t>
            </a:r>
            <a:r>
              <a:rPr lang="en-US" dirty="0"/>
              <a:t>of space spent caching translations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Slow to translate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Easy to allocate</a:t>
            </a:r>
          </a:p>
          <a:p>
            <a:pPr lvl="1"/>
            <a:endParaRPr lang="en-US" dirty="0"/>
          </a:p>
          <a:p>
            <a:r>
              <a:rPr lang="fr-FR" dirty="0" smtClean="0">
                <a:solidFill>
                  <a:srgbClr val="0000FF"/>
                </a:solidFill>
              </a:rPr>
              <a:t>Large </a:t>
            </a:r>
            <a:r>
              <a:rPr lang="fr-FR" dirty="0">
                <a:solidFill>
                  <a:srgbClr val="0000FF"/>
                </a:solidFill>
              </a:rPr>
              <a:t>pages, </a:t>
            </a:r>
            <a:r>
              <a:rPr lang="fr-FR" dirty="0" err="1">
                <a:solidFill>
                  <a:srgbClr val="0000FF"/>
                </a:solidFill>
              </a:rPr>
              <a:t>e.g</a:t>
            </a:r>
            <a:r>
              <a:rPr lang="fr-FR" dirty="0">
                <a:solidFill>
                  <a:srgbClr val="0000FF"/>
                </a:solidFill>
              </a:rPr>
              <a:t>. 64 KB pages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page tables</a:t>
            </a:r>
          </a:p>
          <a:p>
            <a:pPr lvl="2"/>
            <a:r>
              <a:rPr lang="en-US" dirty="0" smtClean="0"/>
              <a:t>1 </a:t>
            </a:r>
            <a:r>
              <a:rPr lang="en-US" dirty="0"/>
              <a:t>GB (230 bytes) takes (230/216) at 4 bytes = 64 KB of </a:t>
            </a:r>
            <a:r>
              <a:rPr lang="en-US" dirty="0" smtClean="0"/>
              <a:t>page tables</a:t>
            </a:r>
            <a:endParaRPr lang="en-US" dirty="0"/>
          </a:p>
          <a:p>
            <a:pPr lvl="2"/>
            <a:r>
              <a:rPr lang="en-US" dirty="0" smtClean="0"/>
              <a:t>Less </a:t>
            </a:r>
            <a:r>
              <a:rPr lang="en-US" dirty="0"/>
              <a:t>space in cache for translations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internal fragmentation as only part of a page is used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Fast to translate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Hard to allocate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86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Hardware: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Page </a:t>
            </a:r>
            <a:r>
              <a:rPr lang="en-US" dirty="0">
                <a:solidFill>
                  <a:srgbClr val="0000FF"/>
                </a:solidFill>
              </a:rPr>
              <a:t>table base register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TLB </a:t>
            </a:r>
            <a:r>
              <a:rPr lang="en-US" dirty="0"/>
              <a:t>(will discuss soon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Software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Page </a:t>
            </a:r>
            <a:r>
              <a:rPr lang="en-US" dirty="0">
                <a:solidFill>
                  <a:srgbClr val="0000FF"/>
                </a:solidFill>
              </a:rPr>
              <a:t>frame database</a:t>
            </a:r>
          </a:p>
          <a:p>
            <a:pPr lvl="2"/>
            <a:r>
              <a:rPr lang="en-US" dirty="0" smtClean="0"/>
              <a:t>One </a:t>
            </a:r>
            <a:r>
              <a:rPr lang="en-US" dirty="0"/>
              <a:t>entry per physical page</a:t>
            </a:r>
          </a:p>
          <a:p>
            <a:pPr lvl="2"/>
            <a:r>
              <a:rPr lang="en-US" dirty="0" smtClean="0"/>
              <a:t>Information </a:t>
            </a:r>
            <a:r>
              <a:rPr lang="en-US" dirty="0"/>
              <a:t>on page, owning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Memory map</a:t>
            </a:r>
          </a:p>
          <a:p>
            <a:pPr lvl="2"/>
            <a:r>
              <a:rPr lang="en-US" dirty="0" smtClean="0"/>
              <a:t>Address space configuration defined using regions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Page </a:t>
            </a:r>
            <a:r>
              <a:rPr lang="en-US" dirty="0" smtClean="0">
                <a:solidFill>
                  <a:srgbClr val="0000FF"/>
                </a:solidFill>
              </a:rPr>
              <a:t>table</a:t>
            </a:r>
            <a:endParaRPr lang="en-US" dirty="0" smtClean="0"/>
          </a:p>
          <a:p>
            <a:pPr lvl="2"/>
            <a:r>
              <a:rPr lang="en-US" dirty="0" smtClean="0"/>
              <a:t>Maps regions in memory map to pages in page frame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31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Frame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/* Each physical </a:t>
            </a:r>
            <a:r>
              <a:rPr lang="en-US" sz="11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page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in the system has a </a:t>
            </a:r>
            <a:r>
              <a:rPr lang="en-US" sz="12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page associated with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* it to keep track of whatever it is we are using the page for at the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* moment. Note that we have no way to track which tasks are using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* a page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page {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unsigned long flags;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Atomic flags: locked, referenced, dirty, slab, disk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atomic_t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_count;    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Usage count, 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atomic_t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_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mapcount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Count of </a:t>
            </a:r>
            <a:r>
              <a:rPr lang="en-US" sz="12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ptes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mapping in this page</a:t>
            </a:r>
          </a:p>
          <a:p>
            <a:pPr marL="0" indent="0"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unsigned long private;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Used for managing page used in file I/O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address_space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* mapping;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Used to define the data this page is holding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pgoff_t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index;        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Our offset within mapping</a:t>
            </a:r>
          </a:p>
          <a:p>
            <a:pPr marL="0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list_head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lru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Linked list node containing LRU ordering of pages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void * virtual;        </a:t>
            </a:r>
            <a:r>
              <a:rPr lang="en-US" sz="12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Kernel virtual address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344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Where are page tables stored?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And in which address space?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Possibility #1: Physical memory</a:t>
            </a:r>
          </a:p>
          <a:p>
            <a:pPr lvl="1"/>
            <a:r>
              <a:rPr lang="en-US" dirty="0" smtClean="0"/>
              <a:t>Easy address, no translation required</a:t>
            </a:r>
          </a:p>
          <a:p>
            <a:pPr lvl="1"/>
            <a:r>
              <a:rPr lang="en-US" dirty="0" smtClean="0"/>
              <a:t>But page tables must stay resident in memory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Possibility #2: Virtual Memory (OS VA space)</a:t>
            </a:r>
          </a:p>
          <a:p>
            <a:pPr lvl="1"/>
            <a:r>
              <a:rPr lang="en-US" dirty="0" smtClean="0"/>
              <a:t>Cold (unused) page table pages can be swapped out</a:t>
            </a:r>
          </a:p>
          <a:p>
            <a:pPr lvl="1"/>
            <a:r>
              <a:rPr lang="en-US" dirty="0" smtClean="0"/>
              <a:t>But page table addresses must be translated through page tables</a:t>
            </a:r>
          </a:p>
          <a:p>
            <a:pPr lvl="2"/>
            <a:r>
              <a:rPr lang="en-US" dirty="0" smtClean="0"/>
              <a:t>Don’t page the outer page table page (called wiring)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Question: Can the kernel be paged?</a:t>
            </a:r>
          </a:p>
        </p:txBody>
      </p:sp>
    </p:spTree>
    <p:extLst>
      <p:ext uri="{BB962C8B-B14F-4D97-AF65-F5344CB8AC3E}">
        <p14:creationId xmlns:p14="http://schemas.microsoft.com/office/powerpoint/2010/main" val="2741214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address translation (32 bit)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Page Tables organized as a 2 level tree</a:t>
            </a:r>
          </a:p>
          <a:p>
            <a:pPr lvl="1"/>
            <a:r>
              <a:rPr lang="en-US" dirty="0" smtClean="0"/>
              <a:t>Efficiently handle sparse address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One set of page tables per process</a:t>
            </a:r>
          </a:p>
          <a:p>
            <a:pPr lvl="1"/>
            <a:r>
              <a:rPr lang="en-US" dirty="0" smtClean="0"/>
              <a:t>Current page tables pointed to by CR3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CPU “walks” page tables to find translations</a:t>
            </a:r>
          </a:p>
          <a:p>
            <a:pPr lvl="1"/>
            <a:r>
              <a:rPr lang="en-US" dirty="0" smtClean="0"/>
              <a:t>Accessed and Dirty bits updated by CPU</a:t>
            </a:r>
          </a:p>
          <a:p>
            <a:r>
              <a:rPr lang="en-US" dirty="0" smtClean="0"/>
              <a:t>32 bit: 4KB or 4MB pages</a:t>
            </a:r>
          </a:p>
          <a:p>
            <a:r>
              <a:rPr lang="en-US" dirty="0" smtClean="0"/>
              <a:t>64 bit: 4 levels; 4KB or 2MB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615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 Translation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426" y="2078037"/>
            <a:ext cx="6619875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88122" y="6259485"/>
            <a:ext cx="2149243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Hardware Control Register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5060" y="5689781"/>
            <a:ext cx="1481624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Pages of Memory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H="1" flipV="1">
            <a:off x="3549749" y="5359791"/>
            <a:ext cx="1576123" cy="3299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122986" y="5186289"/>
            <a:ext cx="0" cy="5034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0"/>
          </p:cNvCxnSpPr>
          <p:nvPr/>
        </p:nvCxnSpPr>
        <p:spPr>
          <a:xfrm flipV="1">
            <a:off x="5125872" y="4797083"/>
            <a:ext cx="1617242" cy="8926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813539" y="5960012"/>
            <a:ext cx="0" cy="299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737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32 bit PDE/PTE details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29" y="1799924"/>
            <a:ext cx="54292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54" y="4076881"/>
            <a:ext cx="56292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22301" y="1799924"/>
            <a:ext cx="302044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PWT: Write through</a:t>
            </a:r>
          </a:p>
          <a:p>
            <a:r>
              <a:rPr lang="en-US" dirty="0" smtClean="0"/>
              <a:t>PCD: Cache Disable</a:t>
            </a:r>
          </a:p>
          <a:p>
            <a:r>
              <a:rPr lang="en-US" dirty="0" smtClean="0"/>
              <a:t>P: Present</a:t>
            </a:r>
          </a:p>
          <a:p>
            <a:r>
              <a:rPr lang="en-US" dirty="0" smtClean="0"/>
              <a:t>R/W: Read/Write</a:t>
            </a:r>
          </a:p>
          <a:p>
            <a:r>
              <a:rPr lang="en-US" dirty="0" smtClean="0"/>
              <a:t>U/S: User/System</a:t>
            </a:r>
          </a:p>
          <a:p>
            <a:r>
              <a:rPr lang="en-US" dirty="0" smtClean="0"/>
              <a:t>AVL: Available for OS use</a:t>
            </a:r>
          </a:p>
          <a:p>
            <a:r>
              <a:rPr lang="en-US" dirty="0"/>
              <a:t>A: </a:t>
            </a:r>
            <a:r>
              <a:rPr lang="en-US" dirty="0" smtClean="0"/>
              <a:t>Accessed</a:t>
            </a:r>
          </a:p>
          <a:p>
            <a:r>
              <a:rPr lang="en-US" dirty="0" smtClean="0"/>
              <a:t>D: Dirty</a:t>
            </a:r>
          </a:p>
          <a:p>
            <a:r>
              <a:rPr lang="en-US" dirty="0" smtClean="0"/>
              <a:t>PAT: Cache behavior definition</a:t>
            </a:r>
          </a:p>
          <a:p>
            <a:r>
              <a:rPr lang="en-US" dirty="0" smtClean="0"/>
              <a:t>G: Global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2707" y="1430592"/>
            <a:ext cx="3197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Hardware Control Register (cr3)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999" y="3430550"/>
            <a:ext cx="549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Pages of Memory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1 Page contains an array of 1024 of these entries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188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it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48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Basic page table scheme doubles cost of memory accesses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page table </a:t>
            </a:r>
            <a:r>
              <a:rPr lang="en-US" dirty="0" smtClean="0"/>
              <a:t>access, 1 data access</a:t>
            </a:r>
          </a:p>
          <a:p>
            <a:r>
              <a:rPr lang="en-US" dirty="0" smtClean="0"/>
              <a:t>2-level page tables triple the cost</a:t>
            </a:r>
          </a:p>
          <a:p>
            <a:pPr lvl="1"/>
            <a:r>
              <a:rPr lang="en-US" dirty="0" smtClean="0"/>
              <a:t>2 page table accesses + 1 data access</a:t>
            </a:r>
          </a:p>
          <a:p>
            <a:r>
              <a:rPr lang="en-US" dirty="0" smtClean="0"/>
              <a:t>4-level page tables quintuple the cost</a:t>
            </a:r>
          </a:p>
          <a:p>
            <a:pPr lvl="1"/>
            <a:r>
              <a:rPr lang="en-US" dirty="0" smtClean="0"/>
              <a:t>4 page table accesses + 1 data access</a:t>
            </a:r>
          </a:p>
          <a:p>
            <a:pPr lvl="1"/>
            <a:endParaRPr lang="en-US" dirty="0"/>
          </a:p>
          <a:p>
            <a:r>
              <a:rPr lang="en-US" dirty="0" smtClean="0"/>
              <a:t>How to achieve efficiency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Goal: Make virtual memory accesses as fast as physical memory accesses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Solution: Use a hardware cache </a:t>
            </a:r>
          </a:p>
          <a:p>
            <a:pPr lvl="2"/>
            <a:r>
              <a:rPr lang="en-US" dirty="0" smtClean="0"/>
              <a:t>Cache virtual-to-physical translations in hardware</a:t>
            </a:r>
          </a:p>
          <a:p>
            <a:pPr lvl="2"/>
            <a:r>
              <a:rPr lang="en-US" dirty="0" smtClean="0"/>
              <a:t>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 (TLB)</a:t>
            </a:r>
          </a:p>
          <a:p>
            <a:pPr lvl="2"/>
            <a:r>
              <a:rPr lang="en-US" dirty="0" smtClean="0"/>
              <a:t>X86:</a:t>
            </a:r>
          </a:p>
          <a:p>
            <a:pPr lvl="3"/>
            <a:r>
              <a:rPr lang="en-US" dirty="0" smtClean="0"/>
              <a:t>TLB is managed by CPU’s MMU</a:t>
            </a:r>
          </a:p>
          <a:p>
            <a:pPr lvl="3"/>
            <a:r>
              <a:rPr lang="en-US" dirty="0" smtClean="0"/>
              <a:t>1 per CPU/core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4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Paging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Translating virtual addresses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virtual address has two parts: virtual page number &amp; offset</a:t>
            </a:r>
          </a:p>
          <a:p>
            <a:pPr lvl="1"/>
            <a:r>
              <a:rPr lang="en-US" sz="2400" dirty="0" smtClean="0"/>
              <a:t>virtual </a:t>
            </a:r>
            <a:r>
              <a:rPr lang="en-US" sz="2400" dirty="0"/>
              <a:t>page number (VPN) is index into a page table</a:t>
            </a:r>
          </a:p>
          <a:p>
            <a:pPr lvl="1"/>
            <a:r>
              <a:rPr lang="en-US" sz="2400" dirty="0" smtClean="0"/>
              <a:t>page </a:t>
            </a:r>
            <a:r>
              <a:rPr lang="en-US" sz="2400" dirty="0"/>
              <a:t>table entry contains page frame number (PFN)</a:t>
            </a:r>
          </a:p>
          <a:p>
            <a:pPr lvl="1"/>
            <a:r>
              <a:rPr lang="en-US" sz="2400" dirty="0" smtClean="0"/>
              <a:t>physical </a:t>
            </a:r>
            <a:r>
              <a:rPr lang="en-US" sz="2400" dirty="0"/>
              <a:t>address is PFN::</a:t>
            </a:r>
            <a:r>
              <a:rPr lang="en-US" sz="2400" dirty="0" smtClean="0"/>
              <a:t>offset</a:t>
            </a:r>
          </a:p>
          <a:p>
            <a:pPr lvl="1"/>
            <a:endParaRPr lang="en-US" sz="24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Page </a:t>
            </a:r>
            <a:r>
              <a:rPr lang="en-US" sz="2800" dirty="0">
                <a:solidFill>
                  <a:srgbClr val="FF0000"/>
                </a:solidFill>
              </a:rPr>
              <a:t>tables</a:t>
            </a:r>
          </a:p>
          <a:p>
            <a:pPr lvl="1"/>
            <a:r>
              <a:rPr lang="en-US" sz="2400" dirty="0" smtClean="0"/>
              <a:t>managed </a:t>
            </a:r>
            <a:r>
              <a:rPr lang="en-US" sz="2400" dirty="0"/>
              <a:t>by the OS</a:t>
            </a:r>
          </a:p>
          <a:p>
            <a:pPr lvl="1"/>
            <a:r>
              <a:rPr lang="en-US" sz="2400" dirty="0" smtClean="0"/>
              <a:t>map </a:t>
            </a:r>
            <a:r>
              <a:rPr lang="en-US" sz="2400" dirty="0"/>
              <a:t>virtual page number (VPN) to page frame number (PFN)</a:t>
            </a:r>
          </a:p>
          <a:p>
            <a:pPr lvl="2"/>
            <a:r>
              <a:rPr lang="en-US" sz="2000" dirty="0" smtClean="0"/>
              <a:t>VPN </a:t>
            </a:r>
            <a:r>
              <a:rPr lang="en-US" sz="2000" dirty="0"/>
              <a:t>is simply an index into the page table</a:t>
            </a:r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page table entry (PTE) per page in virtual address space</a:t>
            </a:r>
          </a:p>
          <a:p>
            <a:pPr lvl="2"/>
            <a:r>
              <a:rPr lang="en-US" sz="2000" dirty="0" smtClean="0"/>
              <a:t>i.e</a:t>
            </a:r>
            <a:r>
              <a:rPr lang="en-US" sz="2000" dirty="0"/>
              <a:t>., one PTE per VPN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81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12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Translation </a:t>
            </a:r>
            <a:r>
              <a:rPr lang="en-US" dirty="0" err="1" smtClean="0">
                <a:solidFill>
                  <a:srgbClr val="FF0000"/>
                </a:solidFill>
              </a:rPr>
              <a:t>Lookaside</a:t>
            </a:r>
            <a:r>
              <a:rPr lang="en-US" dirty="0" smtClean="0">
                <a:solidFill>
                  <a:srgbClr val="FF0000"/>
                </a:solidFill>
              </a:rPr>
              <a:t> buffers</a:t>
            </a:r>
          </a:p>
          <a:p>
            <a:pPr lvl="1"/>
            <a:r>
              <a:rPr lang="en-US" dirty="0" smtClean="0"/>
              <a:t>Translates Virtual page #s into PTEs (NOT physical addresses)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Why?</a:t>
            </a:r>
          </a:p>
          <a:p>
            <a:pPr lvl="1"/>
            <a:r>
              <a:rPr lang="en-US" dirty="0" smtClean="0"/>
              <a:t>Can be done in single machine cycle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Implemented in hardware</a:t>
            </a:r>
          </a:p>
          <a:p>
            <a:pPr lvl="1"/>
            <a:r>
              <a:rPr lang="en-US" dirty="0" smtClean="0"/>
              <a:t>Associative cache (many entries searched in parallel)</a:t>
            </a:r>
          </a:p>
          <a:p>
            <a:pPr lvl="1"/>
            <a:r>
              <a:rPr lang="en-US" dirty="0" smtClean="0"/>
              <a:t>Cache tags are virtual page numbers</a:t>
            </a:r>
          </a:p>
          <a:p>
            <a:pPr lvl="1"/>
            <a:r>
              <a:rPr lang="en-US" dirty="0" smtClean="0"/>
              <a:t>Cache values are PTEs</a:t>
            </a:r>
          </a:p>
          <a:p>
            <a:pPr lvl="1"/>
            <a:r>
              <a:rPr lang="en-US" dirty="0" smtClean="0"/>
              <a:t>With PTE + offset, MMU directly calculates PA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TLBs rely on locality</a:t>
            </a:r>
          </a:p>
          <a:p>
            <a:pPr lvl="1"/>
            <a:r>
              <a:rPr lang="en-US" dirty="0" smtClean="0"/>
              <a:t>Processes only use a handful of pages at a time</a:t>
            </a:r>
          </a:p>
          <a:p>
            <a:pPr lvl="2"/>
            <a:r>
              <a:rPr lang="en-US" dirty="0" smtClean="0"/>
              <a:t>16-48 entries in TLB is typical (64-192KB for 4kb pages)</a:t>
            </a:r>
          </a:p>
          <a:p>
            <a:pPr lvl="2"/>
            <a:r>
              <a:rPr lang="en-US" dirty="0" smtClean="0"/>
              <a:t>Targets “hot set” or “working set” of process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TLB hit rates are critical for performance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64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Organization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12" y="1820863"/>
            <a:ext cx="65913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681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Address translations are mostly handled by TLB</a:t>
            </a:r>
          </a:p>
          <a:p>
            <a:pPr lvl="1"/>
            <a:r>
              <a:rPr lang="en-US" dirty="0" smtClean="0"/>
              <a:t>(&gt;99%) hit rate, but there are occasional TLB misses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On miss, who places translations into TLB?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Hardware (MMU)</a:t>
            </a:r>
          </a:p>
          <a:p>
            <a:pPr lvl="1"/>
            <a:r>
              <a:rPr lang="en-US" dirty="0" smtClean="0"/>
              <a:t>Knows where page tables are in memory (CR3)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OS maintains them, HW accesses them</a:t>
            </a:r>
          </a:p>
          <a:p>
            <a:pPr lvl="1"/>
            <a:r>
              <a:rPr lang="en-US" dirty="0" smtClean="0"/>
              <a:t>Tables setup in HW-defined format</a:t>
            </a:r>
          </a:p>
          <a:p>
            <a:pPr lvl="1"/>
            <a:r>
              <a:rPr lang="en-US" dirty="0" smtClean="0"/>
              <a:t>X86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Software loaded TLB (OS)</a:t>
            </a:r>
          </a:p>
          <a:p>
            <a:pPr lvl="1"/>
            <a:r>
              <a:rPr lang="en-US" dirty="0" smtClean="0"/>
              <a:t>TLB miss faults to OS, OS finds right PTE and loads it into TLB</a:t>
            </a:r>
          </a:p>
          <a:p>
            <a:pPr lvl="1"/>
            <a:r>
              <a:rPr lang="en-US" dirty="0" smtClean="0"/>
              <a:t>Must be fast</a:t>
            </a:r>
          </a:p>
          <a:p>
            <a:pPr lvl="2"/>
            <a:r>
              <a:rPr lang="en-US" dirty="0" smtClean="0"/>
              <a:t>CPU ISA has special TLB access instructions</a:t>
            </a:r>
          </a:p>
          <a:p>
            <a:pPr lvl="2"/>
            <a:r>
              <a:rPr lang="en-US" dirty="0" smtClean="0"/>
              <a:t>OS uses its own page table format</a:t>
            </a:r>
          </a:p>
          <a:p>
            <a:pPr lvl="1"/>
            <a:r>
              <a:rPr lang="en-US" dirty="0" smtClean="0"/>
              <a:t>SPARC and IBM Power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16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TLBs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160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OS must ensure TLB and page tables are consistent</a:t>
            </a:r>
          </a:p>
          <a:p>
            <a:pPr lvl="1"/>
            <a:r>
              <a:rPr lang="en-US" dirty="0" smtClean="0"/>
              <a:t>If OS changes PTE, it must invalidate cached PTE in TLB</a:t>
            </a:r>
          </a:p>
          <a:p>
            <a:pPr lvl="1"/>
            <a:r>
              <a:rPr lang="en-US" dirty="0" smtClean="0"/>
              <a:t>Explicit instruction to invalidate PTE</a:t>
            </a:r>
          </a:p>
          <a:p>
            <a:pPr lvl="2"/>
            <a:r>
              <a:rPr lang="en-US" dirty="0" smtClean="0"/>
              <a:t>X86: </a:t>
            </a:r>
            <a:r>
              <a:rPr lang="en-US" dirty="0" err="1" smtClean="0"/>
              <a:t>invlpg</a:t>
            </a:r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What happens on a context switch?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Each process has its own page table</a:t>
            </a:r>
          </a:p>
          <a:p>
            <a:pPr lvl="1"/>
            <a:r>
              <a:rPr lang="en-US" dirty="0" smtClean="0"/>
              <a:t>Entire TLB must be invalidated (TLB flush)</a:t>
            </a:r>
          </a:p>
          <a:p>
            <a:pPr lvl="1"/>
            <a:r>
              <a:rPr lang="en-US" dirty="0" smtClean="0"/>
              <a:t>X86: Certain instructions automatically flush entire TLB</a:t>
            </a:r>
          </a:p>
          <a:p>
            <a:pPr lvl="2"/>
            <a:r>
              <a:rPr lang="en-US" dirty="0" smtClean="0"/>
              <a:t>Reloading CR3: </a:t>
            </a:r>
            <a:r>
              <a:rPr lang="en-US" dirty="0" err="1" smtClean="0"/>
              <a:t>asm</a:t>
            </a:r>
            <a:r>
              <a:rPr lang="en-US" dirty="0" smtClean="0"/>
              <a:t> (“</a:t>
            </a:r>
            <a:r>
              <a:rPr lang="en-US" dirty="0" err="1" smtClean="0"/>
              <a:t>mov</a:t>
            </a:r>
            <a:r>
              <a:rPr lang="en-US" dirty="0" smtClean="0"/>
              <a:t> %1, %%cr3”);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When TLB misses, a new PTE is loaded, and cached PTE is evicted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Which PTE should be evicted? </a:t>
            </a:r>
          </a:p>
          <a:p>
            <a:pPr lvl="2"/>
            <a:r>
              <a:rPr lang="en-US" dirty="0" smtClean="0"/>
              <a:t>TLB Replacement Policy</a:t>
            </a:r>
          </a:p>
          <a:p>
            <a:pPr lvl="2"/>
            <a:r>
              <a:rPr lang="en-US" dirty="0" smtClean="0"/>
              <a:t>Defined and </a:t>
            </a:r>
            <a:r>
              <a:rPr lang="en-US" dirty="0"/>
              <a:t>i</a:t>
            </a:r>
            <a:r>
              <a:rPr lang="en-US" dirty="0" smtClean="0"/>
              <a:t>mplemented in hardware (usually LRU)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1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TLB management is shared by CPU and OS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CPU: </a:t>
            </a:r>
          </a:p>
          <a:p>
            <a:pPr lvl="1"/>
            <a:r>
              <a:rPr lang="en-US" dirty="0" smtClean="0"/>
              <a:t>Fills TLB on demand from page tables </a:t>
            </a:r>
          </a:p>
          <a:p>
            <a:pPr lvl="2"/>
            <a:r>
              <a:rPr lang="en-US" dirty="0" smtClean="0"/>
              <a:t>OS is unaware of TLB misses</a:t>
            </a:r>
          </a:p>
          <a:p>
            <a:pPr lvl="1"/>
            <a:r>
              <a:rPr lang="en-US" dirty="0" smtClean="0"/>
              <a:t>Evicts entries as needed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OS:</a:t>
            </a:r>
          </a:p>
          <a:p>
            <a:pPr lvl="1"/>
            <a:r>
              <a:rPr lang="en-US" dirty="0" smtClean="0"/>
              <a:t>Ensures TLB and page tables are consistent</a:t>
            </a:r>
          </a:p>
          <a:p>
            <a:pPr lvl="2"/>
            <a:r>
              <a:rPr lang="en-US" dirty="0" smtClean="0"/>
              <a:t>Flushes entire TLB when page tables are switched (e.g. context switch)</a:t>
            </a:r>
          </a:p>
          <a:p>
            <a:pPr lvl="3"/>
            <a:r>
              <a:rPr lang="en-US" dirty="0" err="1"/>
              <a:t>a</a:t>
            </a:r>
            <a:r>
              <a:rPr lang="en-US" dirty="0" err="1" smtClean="0"/>
              <a:t>sm</a:t>
            </a:r>
            <a:r>
              <a:rPr lang="en-US" dirty="0" smtClean="0"/>
              <a:t> (“</a:t>
            </a:r>
            <a:r>
              <a:rPr lang="en-US" dirty="0" err="1" smtClean="0"/>
              <a:t>mov</a:t>
            </a:r>
            <a:r>
              <a:rPr lang="en-US" dirty="0" smtClean="0"/>
              <a:t> %0, %%cr3”:: “r”(</a:t>
            </a:r>
            <a:r>
              <a:rPr lang="en-US" dirty="0" err="1" smtClean="0"/>
              <a:t>page_table_addr</a:t>
            </a:r>
            <a:r>
              <a:rPr lang="en-US" dirty="0" smtClean="0"/>
              <a:t>));</a:t>
            </a:r>
          </a:p>
          <a:p>
            <a:pPr lvl="2"/>
            <a:r>
              <a:rPr lang="en-US" dirty="0" smtClean="0"/>
              <a:t>Modifications to a single PTE are flushed explicitly</a:t>
            </a:r>
          </a:p>
          <a:p>
            <a:pPr lvl="3"/>
            <a:r>
              <a:rPr lang="en-US" dirty="0" err="1"/>
              <a:t>a</a:t>
            </a:r>
            <a:r>
              <a:rPr lang="en-US" dirty="0" err="1" smtClean="0"/>
              <a:t>sm</a:t>
            </a:r>
            <a:r>
              <a:rPr lang="en-US" dirty="0" smtClean="0"/>
              <a:t> (“</a:t>
            </a:r>
            <a:r>
              <a:rPr lang="en-US" dirty="0" err="1" smtClean="0"/>
              <a:t>invlpg</a:t>
            </a:r>
            <a:r>
              <a:rPr lang="en-US" dirty="0" smtClean="0"/>
              <a:t> %0;”:: “r”(</a:t>
            </a:r>
            <a:r>
              <a:rPr lang="en-US" dirty="0" err="1" smtClean="0"/>
              <a:t>virtual_addr</a:t>
            </a:r>
            <a:r>
              <a:rPr lang="en-US" dirty="0" smtClean="0"/>
              <a:t>));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63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TLBs (SPARC / POWER)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Typically found on RISC </a:t>
            </a:r>
            <a:r>
              <a:rPr lang="en-US" dirty="0"/>
              <a:t>(simpler is better) </a:t>
            </a:r>
            <a:r>
              <a:rPr lang="en-US" dirty="0" smtClean="0"/>
              <a:t>CPUs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Example </a:t>
            </a:r>
            <a:r>
              <a:rPr lang="en-US" dirty="0">
                <a:solidFill>
                  <a:srgbClr val="0000FF"/>
                </a:solidFill>
              </a:rPr>
              <a:t>of a “software-managed” TLB</a:t>
            </a:r>
          </a:p>
          <a:p>
            <a:pPr lvl="1"/>
            <a:r>
              <a:rPr lang="en-US" dirty="0" smtClean="0"/>
              <a:t>TLB </a:t>
            </a:r>
            <a:r>
              <a:rPr lang="en-US" dirty="0"/>
              <a:t>miss causes a fault, handled by OS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OS </a:t>
            </a:r>
            <a:r>
              <a:rPr lang="en-US" dirty="0">
                <a:solidFill>
                  <a:srgbClr val="FF0000"/>
                </a:solidFill>
              </a:rPr>
              <a:t>explicitly adds entries to TLB</a:t>
            </a:r>
          </a:p>
          <a:p>
            <a:pPr lvl="1"/>
            <a:r>
              <a:rPr lang="en-US" dirty="0" smtClean="0"/>
              <a:t>OS </a:t>
            </a:r>
            <a:r>
              <a:rPr lang="en-US" dirty="0"/>
              <a:t>is free to organize its page tables in any way it </a:t>
            </a:r>
            <a:r>
              <a:rPr lang="en-US" dirty="0" smtClean="0"/>
              <a:t>wants because </a:t>
            </a:r>
            <a:r>
              <a:rPr lang="en-US" dirty="0"/>
              <a:t>the CPU does not use them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Linux uses a tree like X86, Solaris uses a hash table</a:t>
            </a:r>
          </a:p>
        </p:txBody>
      </p:sp>
    </p:spTree>
    <p:extLst>
      <p:ext uri="{BB962C8B-B14F-4D97-AF65-F5344CB8AC3E}">
        <p14:creationId xmlns:p14="http://schemas.microsoft.com/office/powerpoint/2010/main" val="3579159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Software 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On SPARC, TLB misses trap to OS (SLOW)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want to avoid TLB misses</a:t>
            </a:r>
          </a:p>
          <a:p>
            <a:pPr lvl="1"/>
            <a:r>
              <a:rPr lang="en-US" dirty="0" smtClean="0"/>
              <a:t>Retain </a:t>
            </a:r>
            <a:r>
              <a:rPr lang="en-US" dirty="0"/>
              <a:t>TLB contents across context </a:t>
            </a:r>
            <a:r>
              <a:rPr lang="en-US" dirty="0" smtClean="0"/>
              <a:t>switch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SPARC </a:t>
            </a:r>
            <a:r>
              <a:rPr lang="en-US" dirty="0">
                <a:solidFill>
                  <a:srgbClr val="FF0000"/>
                </a:solidFill>
              </a:rPr>
              <a:t>TLB entries enhanced with a </a:t>
            </a:r>
            <a:r>
              <a:rPr lang="en-US" b="1" dirty="0">
                <a:solidFill>
                  <a:srgbClr val="FF0000"/>
                </a:solidFill>
              </a:rPr>
              <a:t>context </a:t>
            </a:r>
            <a:r>
              <a:rPr lang="en-US" b="1" dirty="0" smtClean="0">
                <a:solidFill>
                  <a:srgbClr val="FF0000"/>
                </a:solidFill>
              </a:rPr>
              <a:t>id </a:t>
            </a:r>
            <a:r>
              <a:rPr lang="en-US" dirty="0" smtClean="0">
                <a:solidFill>
                  <a:srgbClr val="FF0000"/>
                </a:solidFill>
              </a:rPr>
              <a:t>(also </a:t>
            </a:r>
            <a:r>
              <a:rPr lang="en-US" dirty="0">
                <a:solidFill>
                  <a:srgbClr val="FF0000"/>
                </a:solidFill>
              </a:rPr>
              <a:t>called ASID)</a:t>
            </a:r>
          </a:p>
          <a:p>
            <a:pPr lvl="1"/>
            <a:r>
              <a:rPr lang="en-US" dirty="0" smtClean="0"/>
              <a:t>Context allows multiple address spaces to be stored in the TLB</a:t>
            </a:r>
          </a:p>
          <a:p>
            <a:pPr lvl="2"/>
            <a:r>
              <a:rPr lang="en-US" dirty="0"/>
              <a:t>(e.g. entries from different process address spaces)</a:t>
            </a:r>
            <a:endParaRPr lang="en-US" dirty="0" smtClean="0"/>
          </a:p>
          <a:p>
            <a:pPr lvl="1"/>
            <a:r>
              <a:rPr lang="en-US" dirty="0" smtClean="0"/>
              <a:t>Context </a:t>
            </a:r>
            <a:r>
              <a:rPr lang="en-US" dirty="0"/>
              <a:t>id allows entries with the same VPN to coexist in </a:t>
            </a:r>
            <a:r>
              <a:rPr lang="en-US" dirty="0" smtClean="0"/>
              <a:t>the TLB</a:t>
            </a:r>
            <a:endParaRPr lang="en-US" dirty="0"/>
          </a:p>
          <a:p>
            <a:pPr lvl="1"/>
            <a:r>
              <a:rPr lang="en-US" dirty="0" smtClean="0"/>
              <a:t>Avoids a full TLB flush whenever there is a context switch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ASIDS now supported by x86 as well (Why?)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Some </a:t>
            </a:r>
            <a:r>
              <a:rPr lang="en-US" dirty="0">
                <a:solidFill>
                  <a:srgbClr val="0000FF"/>
                </a:solidFill>
              </a:rPr>
              <a:t>TLB entries shared (OS kernel memory)</a:t>
            </a:r>
          </a:p>
          <a:p>
            <a:pPr lvl="1"/>
            <a:r>
              <a:rPr lang="en-US" dirty="0" smtClean="0"/>
              <a:t>Special global ID</a:t>
            </a:r>
            <a:r>
              <a:rPr lang="en-US" dirty="0"/>
              <a:t> </a:t>
            </a:r>
            <a:r>
              <a:rPr lang="en-US" dirty="0" smtClean="0"/>
              <a:t>– entries match every ASID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2698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vs SW 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Hardware </a:t>
            </a:r>
            <a:r>
              <a:rPr lang="en-US" dirty="0">
                <a:solidFill>
                  <a:srgbClr val="0000FF"/>
                </a:solidFill>
              </a:rPr>
              <a:t>benefits:</a:t>
            </a:r>
          </a:p>
          <a:p>
            <a:pPr lvl="1"/>
            <a:r>
              <a:rPr lang="en-US" dirty="0" smtClean="0"/>
              <a:t>TLB </a:t>
            </a:r>
            <a:r>
              <a:rPr lang="en-US" dirty="0"/>
              <a:t>miss handled more quickly (without flushing pipeline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Easier to use; simpler to write OS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Software </a:t>
            </a:r>
            <a:r>
              <a:rPr lang="en-US" dirty="0">
                <a:solidFill>
                  <a:srgbClr val="0000FF"/>
                </a:solidFill>
              </a:rPr>
              <a:t>benefits:</a:t>
            </a:r>
          </a:p>
          <a:p>
            <a:pPr lvl="1"/>
            <a:r>
              <a:rPr lang="en-US" dirty="0" smtClean="0"/>
              <a:t>Flexibility </a:t>
            </a:r>
            <a:r>
              <a:rPr lang="en-US" dirty="0"/>
              <a:t>in page table format</a:t>
            </a:r>
          </a:p>
          <a:p>
            <a:pPr lvl="1"/>
            <a:r>
              <a:rPr lang="en-US" dirty="0" smtClean="0"/>
              <a:t>Easier </a:t>
            </a:r>
            <a:r>
              <a:rPr lang="en-US" dirty="0"/>
              <a:t>support for sparse address spaces</a:t>
            </a:r>
          </a:p>
          <a:p>
            <a:pPr lvl="1"/>
            <a:r>
              <a:rPr lang="en-US" dirty="0" smtClean="0"/>
              <a:t>Faster </a:t>
            </a:r>
            <a:r>
              <a:rPr lang="en-US" dirty="0"/>
              <a:t>lookups if multi-level lookups can be </a:t>
            </a:r>
            <a:r>
              <a:rPr lang="en-US" dirty="0" smtClean="0"/>
              <a:t>avoided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46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Paging impacts performance</a:t>
            </a:r>
          </a:p>
          <a:p>
            <a:pPr lvl="1"/>
            <a:r>
              <a:rPr lang="en-US" dirty="0" smtClean="0"/>
              <a:t>Managing </a:t>
            </a:r>
            <a:r>
              <a:rPr lang="en-US" dirty="0"/>
              <a:t>virtual memory costs ~ 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TLB </a:t>
            </a:r>
            <a:r>
              <a:rPr lang="en-US" dirty="0">
                <a:solidFill>
                  <a:srgbClr val="FF0000"/>
                </a:solidFill>
              </a:rPr>
              <a:t>management impacts performance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address more than fits in your TLB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context switch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Page </a:t>
            </a:r>
            <a:r>
              <a:rPr lang="en-US" dirty="0">
                <a:solidFill>
                  <a:srgbClr val="FF0000"/>
                </a:solidFill>
              </a:rPr>
              <a:t>table layout impacts performance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architectures have natural amounts of data to share:</a:t>
            </a:r>
          </a:p>
          <a:p>
            <a:pPr lvl="2"/>
            <a:r>
              <a:rPr lang="en-US" dirty="0" smtClean="0"/>
              <a:t>4mb </a:t>
            </a:r>
            <a:r>
              <a:rPr lang="en-US" dirty="0"/>
              <a:t>on x86</a:t>
            </a:r>
          </a:p>
        </p:txBody>
      </p:sp>
    </p:spTree>
    <p:extLst>
      <p:ext uri="{BB962C8B-B14F-4D97-AF65-F5344CB8AC3E}">
        <p14:creationId xmlns:p14="http://schemas.microsoft.com/office/powerpoint/2010/main" val="4291229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3689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Page faults occur when CPU accesses an invalid address</a:t>
            </a:r>
          </a:p>
          <a:p>
            <a:pPr lvl="1"/>
            <a:r>
              <a:rPr lang="en-US" sz="1600" dirty="0" smtClean="0"/>
              <a:t>Invalid defined by policy set in HW page table configuration </a:t>
            </a:r>
          </a:p>
          <a:p>
            <a:pPr lvl="1"/>
            <a:r>
              <a:rPr lang="en-US" sz="1600" dirty="0"/>
              <a:t>CPU notifies OS it can’t access memory at that address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Violation detected in the TLB or via a page table walk (on TLB miss)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30" y="3078749"/>
            <a:ext cx="56292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1757" y="5174249"/>
            <a:ext cx="8229600" cy="1536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</a:rPr>
              <a:t>Page fault </a:t>
            </a:r>
            <a:r>
              <a:rPr lang="en-US" sz="2400" dirty="0" smtClean="0">
                <a:solidFill>
                  <a:srgbClr val="0000FF"/>
                </a:solidFill>
              </a:rPr>
              <a:t>exceptions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/>
              <a:t>CPU Exception (Interrupts defined by CPU ISA)</a:t>
            </a:r>
          </a:p>
          <a:p>
            <a:pPr lvl="1"/>
            <a:r>
              <a:rPr lang="en-US" sz="2000" dirty="0"/>
              <a:t>x86 Page faults: IRQ vector 14</a:t>
            </a:r>
          </a:p>
        </p:txBody>
      </p:sp>
    </p:spTree>
    <p:extLst>
      <p:ext uri="{BB962C8B-B14F-4D97-AF65-F5344CB8AC3E}">
        <p14:creationId xmlns:p14="http://schemas.microsoft.com/office/powerpoint/2010/main" val="370592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Page Table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12" b="2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50618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the cause of a page 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9469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Hardware passes info to Exception (Interrupt) handler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Faulting Address in Control Register (CR2)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Fault reason in Interrupt Error Code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959" y="3169920"/>
            <a:ext cx="3875985" cy="325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6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Page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88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Page faults are signals that a memory access was attempted</a:t>
            </a:r>
          </a:p>
          <a:p>
            <a:endParaRPr lang="en-US" dirty="0"/>
          </a:p>
          <a:p>
            <a:r>
              <a:rPr lang="en-US" dirty="0" smtClean="0"/>
              <a:t>Default Behavior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OS Checks if address is valid</a:t>
            </a:r>
          </a:p>
          <a:p>
            <a:pPr lvl="2"/>
            <a:r>
              <a:rPr lang="en-US" dirty="0" smtClean="0"/>
              <a:t>Checks if it is in a region of the process’ memory map</a:t>
            </a:r>
          </a:p>
          <a:p>
            <a:pPr lvl="2"/>
            <a:r>
              <a:rPr lang="en-US" dirty="0" smtClean="0"/>
              <a:t>Checks if access type is allowed (e.g. region is read-only)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address is valid, OS updates page table configuration</a:t>
            </a:r>
          </a:p>
          <a:p>
            <a:pPr lvl="2"/>
            <a:r>
              <a:rPr lang="en-US" dirty="0" smtClean="0"/>
              <a:t>Potentially allocates a new physical page</a:t>
            </a:r>
          </a:p>
          <a:p>
            <a:pPr lvl="2"/>
            <a:r>
              <a:rPr lang="en-US" dirty="0" smtClean="0"/>
              <a:t>Updates Page table to map the address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Returns from exception and re-executes faulting instruction</a:t>
            </a:r>
          </a:p>
          <a:p>
            <a:endParaRPr lang="en-US" dirty="0"/>
          </a:p>
          <a:p>
            <a:r>
              <a:rPr lang="en-US" dirty="0" smtClean="0"/>
              <a:t>Other behaviors</a:t>
            </a:r>
          </a:p>
          <a:p>
            <a:pPr lvl="1"/>
            <a:r>
              <a:rPr lang="en-US" dirty="0" smtClean="0"/>
              <a:t>Next lecture</a:t>
            </a:r>
          </a:p>
        </p:txBody>
      </p:sp>
    </p:spTree>
    <p:extLst>
      <p:ext uri="{BB962C8B-B14F-4D97-AF65-F5344CB8AC3E}">
        <p14:creationId xmlns:p14="http://schemas.microsoft.com/office/powerpoint/2010/main" val="236045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5105"/>
            <a:ext cx="8229600" cy="3141058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PTE’s control </a:t>
            </a:r>
            <a:r>
              <a:rPr lang="en-US" dirty="0" smtClean="0">
                <a:solidFill>
                  <a:srgbClr val="FF0000"/>
                </a:solidFill>
              </a:rPr>
              <a:t>mapping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valid bit says whether or not the PTE can be used </a:t>
            </a:r>
          </a:p>
          <a:p>
            <a:pPr lvl="2"/>
            <a:r>
              <a:rPr lang="en-US" dirty="0" smtClean="0"/>
              <a:t>Says whether or not a virtual address is valid </a:t>
            </a:r>
            <a:endParaRPr lang="en-US" dirty="0"/>
          </a:p>
          <a:p>
            <a:pPr lvl="2"/>
            <a:r>
              <a:rPr lang="en-US" dirty="0" smtClean="0"/>
              <a:t>It is checked each time a virtual address is used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reference bit says whether the page has been accessed </a:t>
            </a:r>
          </a:p>
          <a:p>
            <a:pPr lvl="2"/>
            <a:r>
              <a:rPr lang="en-US" dirty="0" smtClean="0"/>
              <a:t>It is set when a page has been read or written to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modify bit says whether or not the page is </a:t>
            </a:r>
            <a:r>
              <a:rPr lang="en-US" dirty="0" smtClean="0">
                <a:solidFill>
                  <a:srgbClr val="0000FF"/>
                </a:solidFill>
              </a:rPr>
              <a:t>dirty</a:t>
            </a:r>
          </a:p>
          <a:p>
            <a:pPr lvl="2"/>
            <a:r>
              <a:rPr lang="en-US" dirty="0" smtClean="0"/>
              <a:t>it is set when a write to the page has occurred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protection bits control which operations are allowed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lvl="2"/>
            <a:r>
              <a:rPr lang="en-US" dirty="0" smtClean="0"/>
              <a:t>read, write, execute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page frame number determines the physical page </a:t>
            </a:r>
          </a:p>
          <a:p>
            <a:pPr lvl="2"/>
            <a:r>
              <a:rPr lang="en-US" dirty="0" smtClean="0"/>
              <a:t>Physical page start address = PFN &lt;&lt; (</a:t>
            </a:r>
            <a:r>
              <a:rPr lang="en-US" dirty="0"/>
              <a:t>#</a:t>
            </a:r>
            <a:r>
              <a:rPr lang="en-US" dirty="0" smtClean="0"/>
              <a:t>bits / page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9" y="1679575"/>
            <a:ext cx="8451850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60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685800" y="130175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3366"/>
              </a:buClr>
              <a:buFont typeface="Tahoma" pitchFamily="34" charset="0"/>
              <a:buNone/>
            </a:pPr>
            <a:r>
              <a:rPr lang="en-GB" altLang="en-US" sz="3200">
                <a:solidFill>
                  <a:srgbClr val="003366"/>
                </a:solidFill>
                <a:latin typeface="Tahoma" pitchFamily="34" charset="0"/>
              </a:rPr>
              <a:t>Page table operation</a:t>
            </a:r>
          </a:p>
        </p:txBody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924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39775" indent="-28257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099CC"/>
              </a:buClr>
              <a:buSzPct val="93000"/>
              <a:buFont typeface="Times New Roman" pitchFamily="18" charset="0"/>
              <a:buBlip>
                <a:blip r:embed="rId3"/>
              </a:buBlip>
            </a:pPr>
            <a:r>
              <a:rPr lang="en-GB" altLang="en-US">
                <a:solidFill>
                  <a:srgbClr val="0000FF"/>
                </a:solidFill>
              </a:rPr>
              <a:t>Translation</a:t>
            </a:r>
          </a:p>
          <a:p>
            <a:pPr lvl="1" eaLnBrk="1" hangingPunct="1">
              <a:spcBef>
                <a:spcPts val="500"/>
              </a:spcBef>
              <a:buFont typeface="Arial" charset="0"/>
              <a:buChar char="–"/>
            </a:pPr>
            <a:r>
              <a:rPr lang="en-GB" altLang="en-US" sz="2000">
                <a:solidFill>
                  <a:srgbClr val="000000"/>
                </a:solidFill>
              </a:rPr>
              <a:t>Separate (set of) page table(s) per process</a:t>
            </a:r>
          </a:p>
          <a:p>
            <a:pPr lvl="1" eaLnBrk="1" hangingPunct="1">
              <a:spcBef>
                <a:spcPts val="500"/>
              </a:spcBef>
              <a:buFont typeface="Arial" charset="0"/>
              <a:buChar char="–"/>
            </a:pPr>
            <a:r>
              <a:rPr lang="en-GB" altLang="en-US" sz="2000">
                <a:solidFill>
                  <a:srgbClr val="000000"/>
                </a:solidFill>
              </a:rPr>
              <a:t>VPN forms index into page table (points to a page table entry)‏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8691563" y="64008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875"/>
              </a:spcBef>
              <a:buClr>
                <a:srgbClr val="FFFFFF"/>
              </a:buClr>
              <a:buFont typeface="Arial" charset="0"/>
              <a:buNone/>
            </a:pPr>
            <a:fld id="{1C64998B-3F2A-454A-B664-7CC11BF501FC}" type="slidenum">
              <a:rPr lang="en-GB" altLang="en-US" sz="1400">
                <a:solidFill>
                  <a:srgbClr val="FFFFFF"/>
                </a:solidFill>
              </a:rPr>
              <a:pPr algn="ctr" eaLnBrk="1" hangingPunct="1">
                <a:spcBef>
                  <a:spcPts val="875"/>
                </a:spcBef>
                <a:buClr>
                  <a:srgbClr val="FFFFFF"/>
                </a:buClr>
                <a:buFont typeface="Arial" charset="0"/>
                <a:buNone/>
              </a:pPr>
              <a:t>5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850900" y="4579938"/>
            <a:ext cx="7254875" cy="191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n-lt"/>
            </a:endParaRPr>
          </a:p>
        </p:txBody>
      </p:sp>
      <p:sp>
        <p:nvSpPr>
          <p:cNvPr id="76806" name="Rectangle 5"/>
          <p:cNvSpPr>
            <a:spLocks noChangeArrowheads="1"/>
          </p:cNvSpPr>
          <p:nvPr/>
        </p:nvSpPr>
        <p:spPr bwMode="auto">
          <a:xfrm>
            <a:off x="3182938" y="3332163"/>
            <a:ext cx="2708275" cy="27305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virtual page number (VPN)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6807" name="Rectangle 6"/>
          <p:cNvSpPr>
            <a:spLocks noChangeArrowheads="1"/>
          </p:cNvSpPr>
          <p:nvPr/>
        </p:nvSpPr>
        <p:spPr bwMode="auto">
          <a:xfrm>
            <a:off x="5900738" y="3332163"/>
            <a:ext cx="1866900" cy="27305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page offset</a:t>
            </a:r>
          </a:p>
        </p:txBody>
      </p:sp>
      <p:sp>
        <p:nvSpPr>
          <p:cNvPr id="76808" name="Rectangle 7"/>
          <p:cNvSpPr>
            <a:spLocks noChangeArrowheads="1"/>
          </p:cNvSpPr>
          <p:nvPr/>
        </p:nvSpPr>
        <p:spPr bwMode="auto">
          <a:xfrm>
            <a:off x="4483100" y="2801938"/>
            <a:ext cx="1463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FF0000"/>
                </a:solidFill>
                <a:latin typeface="Helvetica" pitchFamily="34" charset="0"/>
              </a:rPr>
              <a:t>virtual address</a:t>
            </a:r>
          </a:p>
        </p:txBody>
      </p:sp>
      <p:sp>
        <p:nvSpPr>
          <p:cNvPr id="76809" name="Rectangle 8"/>
          <p:cNvSpPr>
            <a:spLocks noChangeArrowheads="1"/>
          </p:cNvSpPr>
          <p:nvPr/>
        </p:nvSpPr>
        <p:spPr bwMode="auto">
          <a:xfrm>
            <a:off x="3182938" y="5932488"/>
            <a:ext cx="2643187" cy="274637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6810" name="Rectangle 9"/>
          <p:cNvSpPr>
            <a:spLocks noChangeArrowheads="1"/>
          </p:cNvSpPr>
          <p:nvPr/>
        </p:nvSpPr>
        <p:spPr bwMode="auto">
          <a:xfrm>
            <a:off x="5837238" y="5932488"/>
            <a:ext cx="1865312" cy="274637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page offset</a:t>
            </a:r>
          </a:p>
        </p:txBody>
      </p:sp>
      <p:sp>
        <p:nvSpPr>
          <p:cNvPr id="76811" name="Rectangle 10"/>
          <p:cNvSpPr>
            <a:spLocks noChangeArrowheads="1"/>
          </p:cNvSpPr>
          <p:nvPr/>
        </p:nvSpPr>
        <p:spPr bwMode="auto">
          <a:xfrm>
            <a:off x="4730750" y="6324600"/>
            <a:ext cx="1644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address</a:t>
            </a:r>
          </a:p>
        </p:txBody>
      </p:sp>
      <p:sp>
        <p:nvSpPr>
          <p:cNvPr id="76812" name="Line 11"/>
          <p:cNvSpPr>
            <a:spLocks noChangeShapeType="1"/>
          </p:cNvSpPr>
          <p:nvPr/>
        </p:nvSpPr>
        <p:spPr bwMode="auto">
          <a:xfrm>
            <a:off x="6931025" y="3614738"/>
            <a:ext cx="1588" cy="22812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3" name="Rectangle 12"/>
          <p:cNvSpPr>
            <a:spLocks noChangeArrowheads="1"/>
          </p:cNvSpPr>
          <p:nvPr/>
        </p:nvSpPr>
        <p:spPr bwMode="auto">
          <a:xfrm>
            <a:off x="7566025" y="56864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6814" name="Rectangle 13"/>
          <p:cNvSpPr>
            <a:spLocks noChangeArrowheads="1"/>
          </p:cNvSpPr>
          <p:nvPr/>
        </p:nvSpPr>
        <p:spPr bwMode="auto">
          <a:xfrm>
            <a:off x="5819775" y="5686425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p–1</a:t>
            </a:r>
          </a:p>
        </p:txBody>
      </p:sp>
      <p:sp>
        <p:nvSpPr>
          <p:cNvPr id="76815" name="Rectangle 14"/>
          <p:cNvSpPr>
            <a:spLocks noChangeArrowheads="1"/>
          </p:cNvSpPr>
          <p:nvPr/>
        </p:nvSpPr>
        <p:spPr bwMode="auto">
          <a:xfrm>
            <a:off x="5559425" y="5686425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76816" name="Rectangle 15"/>
          <p:cNvSpPr>
            <a:spLocks noChangeArrowheads="1"/>
          </p:cNvSpPr>
          <p:nvPr/>
        </p:nvSpPr>
        <p:spPr bwMode="auto">
          <a:xfrm>
            <a:off x="3359150" y="5686425"/>
            <a:ext cx="542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m–1</a:t>
            </a:r>
          </a:p>
        </p:txBody>
      </p:sp>
      <p:sp>
        <p:nvSpPr>
          <p:cNvPr id="76817" name="Rectangle 16"/>
          <p:cNvSpPr>
            <a:spLocks noChangeArrowheads="1"/>
          </p:cNvSpPr>
          <p:nvPr/>
        </p:nvSpPr>
        <p:spPr bwMode="auto">
          <a:xfrm>
            <a:off x="3165475" y="3084513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n–1</a:t>
            </a:r>
          </a:p>
        </p:txBody>
      </p:sp>
      <p:sp>
        <p:nvSpPr>
          <p:cNvPr id="76818" name="Rectangle 17"/>
          <p:cNvSpPr>
            <a:spLocks noChangeArrowheads="1"/>
          </p:cNvSpPr>
          <p:nvPr/>
        </p:nvSpPr>
        <p:spPr bwMode="auto">
          <a:xfrm>
            <a:off x="7510463" y="30845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6819" name="Rectangle 18"/>
          <p:cNvSpPr>
            <a:spLocks noChangeArrowheads="1"/>
          </p:cNvSpPr>
          <p:nvPr/>
        </p:nvSpPr>
        <p:spPr bwMode="auto">
          <a:xfrm>
            <a:off x="5827713" y="3084513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p–1</a:t>
            </a:r>
          </a:p>
        </p:txBody>
      </p:sp>
      <p:sp>
        <p:nvSpPr>
          <p:cNvPr id="76820" name="Rectangle 19"/>
          <p:cNvSpPr>
            <a:spLocks noChangeArrowheads="1"/>
          </p:cNvSpPr>
          <p:nvPr/>
        </p:nvSpPr>
        <p:spPr bwMode="auto">
          <a:xfrm>
            <a:off x="5559425" y="3084513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76821" name="Rectangle 20"/>
          <p:cNvSpPr>
            <a:spLocks noChangeArrowheads="1"/>
          </p:cNvSpPr>
          <p:nvPr/>
        </p:nvSpPr>
        <p:spPr bwMode="auto">
          <a:xfrm>
            <a:off x="657225" y="2862263"/>
            <a:ext cx="2238375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FF0000"/>
                </a:solidFill>
                <a:latin typeface="Helvetica" pitchFamily="34" charset="0"/>
              </a:rPr>
              <a:t>page table base register</a:t>
            </a:r>
          </a:p>
        </p:txBody>
      </p:sp>
      <p:sp>
        <p:nvSpPr>
          <p:cNvPr id="76822" name="Line 27"/>
          <p:cNvSpPr>
            <a:spLocks noChangeShapeType="1"/>
          </p:cNvSpPr>
          <p:nvPr/>
        </p:nvSpPr>
        <p:spPr bwMode="auto">
          <a:xfrm flipH="1">
            <a:off x="2786063" y="5476875"/>
            <a:ext cx="58737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3" name="Rectangle 28"/>
          <p:cNvSpPr>
            <a:spLocks noChangeArrowheads="1"/>
          </p:cNvSpPr>
          <p:nvPr/>
        </p:nvSpPr>
        <p:spPr bwMode="auto">
          <a:xfrm>
            <a:off x="1558925" y="5249863"/>
            <a:ext cx="14382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if valid=0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then page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not in memory</a:t>
            </a:r>
          </a:p>
        </p:txBody>
      </p:sp>
      <p:sp>
        <p:nvSpPr>
          <p:cNvPr id="76824" name="Rectangle 29"/>
          <p:cNvSpPr>
            <a:spLocks noChangeArrowheads="1"/>
          </p:cNvSpPr>
          <p:nvPr/>
        </p:nvSpPr>
        <p:spPr bwMode="auto">
          <a:xfrm>
            <a:off x="3043238" y="3851275"/>
            <a:ext cx="592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valid</a:t>
            </a:r>
          </a:p>
        </p:txBody>
      </p:sp>
      <p:sp>
        <p:nvSpPr>
          <p:cNvPr id="76825" name="Rectangle 30"/>
          <p:cNvSpPr>
            <a:spLocks noChangeArrowheads="1"/>
          </p:cNvSpPr>
          <p:nvPr/>
        </p:nvSpPr>
        <p:spPr bwMode="auto">
          <a:xfrm>
            <a:off x="4278313" y="3836988"/>
            <a:ext cx="2616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grpSp>
        <p:nvGrpSpPr>
          <p:cNvPr id="76826" name="Group 2"/>
          <p:cNvGrpSpPr>
            <a:grpSpLocks/>
          </p:cNvGrpSpPr>
          <p:nvPr/>
        </p:nvGrpSpPr>
        <p:grpSpPr bwMode="auto">
          <a:xfrm>
            <a:off x="3052763" y="4124325"/>
            <a:ext cx="3549650" cy="668338"/>
            <a:chOff x="3053167" y="4123697"/>
            <a:chExt cx="3549376" cy="669130"/>
          </a:xfrm>
        </p:grpSpPr>
        <p:sp>
          <p:nvSpPr>
            <p:cNvPr id="76852" name="Rectangle 21"/>
            <p:cNvSpPr>
              <a:spLocks noChangeArrowheads="1"/>
            </p:cNvSpPr>
            <p:nvPr/>
          </p:nvSpPr>
          <p:spPr bwMode="auto">
            <a:xfrm>
              <a:off x="4218312" y="4123697"/>
              <a:ext cx="2384231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3" name="Rectangle 22"/>
            <p:cNvSpPr>
              <a:spLocks noChangeArrowheads="1"/>
            </p:cNvSpPr>
            <p:nvPr/>
          </p:nvSpPr>
          <p:spPr bwMode="auto">
            <a:xfrm>
              <a:off x="4218312" y="4293336"/>
              <a:ext cx="2384231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4" name="Rectangle 23"/>
            <p:cNvSpPr>
              <a:spLocks noChangeArrowheads="1"/>
            </p:cNvSpPr>
            <p:nvPr/>
          </p:nvSpPr>
          <p:spPr bwMode="auto">
            <a:xfrm>
              <a:off x="4218312" y="4462974"/>
              <a:ext cx="2384231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5" name="Rectangle 24"/>
            <p:cNvSpPr>
              <a:spLocks noChangeArrowheads="1"/>
            </p:cNvSpPr>
            <p:nvPr/>
          </p:nvSpPr>
          <p:spPr bwMode="auto">
            <a:xfrm>
              <a:off x="4218312" y="4632613"/>
              <a:ext cx="2384231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6" name="Oval 25"/>
            <p:cNvSpPr>
              <a:spLocks noChangeArrowheads="1"/>
            </p:cNvSpPr>
            <p:nvPr/>
          </p:nvSpPr>
          <p:spPr bwMode="auto">
            <a:xfrm>
              <a:off x="4800884" y="4349882"/>
              <a:ext cx="53942" cy="47122"/>
            </a:xfrm>
            <a:prstGeom prst="ellips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7" name="Rectangle 33"/>
            <p:cNvSpPr>
              <a:spLocks noChangeArrowheads="1"/>
            </p:cNvSpPr>
            <p:nvPr/>
          </p:nvSpPr>
          <p:spPr bwMode="auto">
            <a:xfrm>
              <a:off x="3053167" y="4123697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8" name="Rectangle 34"/>
            <p:cNvSpPr>
              <a:spLocks noChangeArrowheads="1"/>
            </p:cNvSpPr>
            <p:nvPr/>
          </p:nvSpPr>
          <p:spPr bwMode="auto">
            <a:xfrm>
              <a:off x="3053167" y="4293336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59" name="Rectangle 35"/>
            <p:cNvSpPr>
              <a:spLocks noChangeArrowheads="1"/>
            </p:cNvSpPr>
            <p:nvPr/>
          </p:nvSpPr>
          <p:spPr bwMode="auto">
            <a:xfrm>
              <a:off x="3053167" y="4462974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60" name="Rectangle 36"/>
            <p:cNvSpPr>
              <a:spLocks noChangeArrowheads="1"/>
            </p:cNvSpPr>
            <p:nvPr/>
          </p:nvSpPr>
          <p:spPr bwMode="auto">
            <a:xfrm>
              <a:off x="3053167" y="4632613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61" name="Rectangle 37"/>
            <p:cNvSpPr>
              <a:spLocks noChangeArrowheads="1"/>
            </p:cNvSpPr>
            <p:nvPr/>
          </p:nvSpPr>
          <p:spPr bwMode="auto">
            <a:xfrm>
              <a:off x="3635739" y="4123697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62" name="Rectangle 38"/>
            <p:cNvSpPr>
              <a:spLocks noChangeArrowheads="1"/>
            </p:cNvSpPr>
            <p:nvPr/>
          </p:nvSpPr>
          <p:spPr bwMode="auto">
            <a:xfrm>
              <a:off x="3635739" y="4293336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63" name="Rectangle 39"/>
            <p:cNvSpPr>
              <a:spLocks noChangeArrowheads="1"/>
            </p:cNvSpPr>
            <p:nvPr/>
          </p:nvSpPr>
          <p:spPr bwMode="auto">
            <a:xfrm>
              <a:off x="3635739" y="4462974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64" name="Rectangle 40"/>
            <p:cNvSpPr>
              <a:spLocks noChangeArrowheads="1"/>
            </p:cNvSpPr>
            <p:nvPr/>
          </p:nvSpPr>
          <p:spPr bwMode="auto">
            <a:xfrm>
              <a:off x="3635739" y="4632613"/>
              <a:ext cx="571784" cy="160214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65" name="Oval 42"/>
            <p:cNvSpPr>
              <a:spLocks noChangeArrowheads="1"/>
            </p:cNvSpPr>
            <p:nvPr/>
          </p:nvSpPr>
          <p:spPr bwMode="auto">
            <a:xfrm>
              <a:off x="3336362" y="4349882"/>
              <a:ext cx="53942" cy="47122"/>
            </a:xfrm>
            <a:prstGeom prst="ellips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6827" name="Rectangle 43"/>
          <p:cNvSpPr>
            <a:spLocks noChangeArrowheads="1"/>
          </p:cNvSpPr>
          <p:nvPr/>
        </p:nvSpPr>
        <p:spPr bwMode="auto">
          <a:xfrm>
            <a:off x="3567113" y="3838575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access</a:t>
            </a:r>
          </a:p>
        </p:txBody>
      </p:sp>
      <p:sp>
        <p:nvSpPr>
          <p:cNvPr id="76828" name="Text Box 44"/>
          <p:cNvSpPr txBox="1">
            <a:spLocks noChangeArrowheads="1"/>
          </p:cNvSpPr>
          <p:nvPr/>
        </p:nvSpPr>
        <p:spPr bwMode="auto">
          <a:xfrm>
            <a:off x="1752600" y="3327400"/>
            <a:ext cx="1230313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VPN acts as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table index</a:t>
            </a:r>
          </a:p>
        </p:txBody>
      </p:sp>
      <p:sp>
        <p:nvSpPr>
          <p:cNvPr id="76829" name="Line 45"/>
          <p:cNvSpPr>
            <a:spLocks noChangeShapeType="1"/>
          </p:cNvSpPr>
          <p:nvPr/>
        </p:nvSpPr>
        <p:spPr bwMode="auto">
          <a:xfrm flipH="1">
            <a:off x="2270125" y="3609975"/>
            <a:ext cx="1374775" cy="509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0" name="Line 46"/>
          <p:cNvSpPr>
            <a:spLocks noChangeShapeType="1"/>
          </p:cNvSpPr>
          <p:nvPr/>
        </p:nvSpPr>
        <p:spPr bwMode="auto">
          <a:xfrm>
            <a:off x="2271713" y="4108450"/>
            <a:ext cx="1587" cy="309563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1" name="Line 47"/>
          <p:cNvSpPr>
            <a:spLocks noChangeShapeType="1"/>
          </p:cNvSpPr>
          <p:nvPr/>
        </p:nvSpPr>
        <p:spPr bwMode="auto">
          <a:xfrm>
            <a:off x="2271713" y="4418013"/>
            <a:ext cx="771525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2" name="Text Box 44"/>
          <p:cNvSpPr txBox="1">
            <a:spLocks noChangeArrowheads="1"/>
          </p:cNvSpPr>
          <p:nvPr/>
        </p:nvSpPr>
        <p:spPr bwMode="auto">
          <a:xfrm>
            <a:off x="5334000" y="4859338"/>
            <a:ext cx="123031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 i="1">
                <a:solidFill>
                  <a:srgbClr val="000000"/>
                </a:solidFill>
                <a:latin typeface="Helvetica" pitchFamily="34" charset="0"/>
              </a:rPr>
              <a:t>Page table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22288" y="3157538"/>
            <a:ext cx="2449512" cy="1782762"/>
            <a:chOff x="522725" y="3157700"/>
            <a:chExt cx="2449529" cy="1782137"/>
          </a:xfrm>
        </p:grpSpPr>
        <p:sp>
          <p:nvSpPr>
            <p:cNvPr id="76849" name="Line 31"/>
            <p:cNvSpPr>
              <a:spLocks noChangeShapeType="1"/>
            </p:cNvSpPr>
            <p:nvPr/>
          </p:nvSpPr>
          <p:spPr bwMode="auto">
            <a:xfrm>
              <a:off x="1753168" y="3157700"/>
              <a:ext cx="1349" cy="1639839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50" name="Line 32"/>
            <p:cNvSpPr>
              <a:spLocks noChangeShapeType="1"/>
            </p:cNvSpPr>
            <p:nvPr/>
          </p:nvSpPr>
          <p:spPr bwMode="auto">
            <a:xfrm>
              <a:off x="1753168" y="4797539"/>
              <a:ext cx="1219086" cy="117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51" name="Text Box 44"/>
            <p:cNvSpPr txBox="1">
              <a:spLocks noChangeArrowheads="1"/>
            </p:cNvSpPr>
            <p:nvPr/>
          </p:nvSpPr>
          <p:spPr bwMode="auto">
            <a:xfrm>
              <a:off x="522725" y="4198992"/>
              <a:ext cx="1687075" cy="740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 i="1">
                  <a:solidFill>
                    <a:srgbClr val="800000"/>
                  </a:solidFill>
                  <a:latin typeface="Helvetica" pitchFamily="34" charset="0"/>
                </a:rPr>
                <a:t>Page table address for process</a:t>
              </a:r>
            </a:p>
          </p:txBody>
        </p:sp>
      </p:grpSp>
      <p:grpSp>
        <p:nvGrpSpPr>
          <p:cNvPr id="76834" name="Group 52"/>
          <p:cNvGrpSpPr>
            <a:grpSpLocks/>
          </p:cNvGrpSpPr>
          <p:nvPr/>
        </p:nvGrpSpPr>
        <p:grpSpPr bwMode="auto">
          <a:xfrm>
            <a:off x="1752600" y="3157538"/>
            <a:ext cx="1219200" cy="1641475"/>
            <a:chOff x="1753168" y="3157700"/>
            <a:chExt cx="1219086" cy="1641017"/>
          </a:xfrm>
        </p:grpSpPr>
        <p:sp>
          <p:nvSpPr>
            <p:cNvPr id="76847" name="Line 31"/>
            <p:cNvSpPr>
              <a:spLocks noChangeShapeType="1"/>
            </p:cNvSpPr>
            <p:nvPr/>
          </p:nvSpPr>
          <p:spPr bwMode="auto">
            <a:xfrm>
              <a:off x="1753168" y="3157700"/>
              <a:ext cx="1349" cy="163983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8" name="Line 32"/>
            <p:cNvSpPr>
              <a:spLocks noChangeShapeType="1"/>
            </p:cNvSpPr>
            <p:nvPr/>
          </p:nvSpPr>
          <p:spPr bwMode="auto">
            <a:xfrm>
              <a:off x="1753168" y="4797539"/>
              <a:ext cx="1219086" cy="117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048000" y="4114800"/>
            <a:ext cx="3549376" cy="669130"/>
            <a:chOff x="3053167" y="4123697"/>
            <a:chExt cx="3549376" cy="66913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8" name="Rectangle 21"/>
            <p:cNvSpPr>
              <a:spLocks noChangeArrowheads="1"/>
            </p:cNvSpPr>
            <p:nvPr/>
          </p:nvSpPr>
          <p:spPr bwMode="auto">
            <a:xfrm>
              <a:off x="4218312" y="4123697"/>
              <a:ext cx="2384231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Rectangle 22"/>
            <p:cNvSpPr>
              <a:spLocks noChangeArrowheads="1"/>
            </p:cNvSpPr>
            <p:nvPr/>
          </p:nvSpPr>
          <p:spPr bwMode="auto">
            <a:xfrm>
              <a:off x="4218312" y="4293336"/>
              <a:ext cx="2384231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Rectangle 23"/>
            <p:cNvSpPr>
              <a:spLocks noChangeArrowheads="1"/>
            </p:cNvSpPr>
            <p:nvPr/>
          </p:nvSpPr>
          <p:spPr bwMode="auto">
            <a:xfrm>
              <a:off x="4218312" y="4462974"/>
              <a:ext cx="2384231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Rectangle 24"/>
            <p:cNvSpPr>
              <a:spLocks noChangeArrowheads="1"/>
            </p:cNvSpPr>
            <p:nvPr/>
          </p:nvSpPr>
          <p:spPr bwMode="auto">
            <a:xfrm>
              <a:off x="4218312" y="4632613"/>
              <a:ext cx="2384231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25"/>
            <p:cNvSpPr>
              <a:spLocks noChangeArrowheads="1"/>
            </p:cNvSpPr>
            <p:nvPr/>
          </p:nvSpPr>
          <p:spPr bwMode="auto">
            <a:xfrm>
              <a:off x="4800884" y="4349882"/>
              <a:ext cx="53942" cy="47122"/>
            </a:xfrm>
            <a:prstGeom prst="ellipse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Rectangle 33"/>
            <p:cNvSpPr>
              <a:spLocks noChangeArrowheads="1"/>
            </p:cNvSpPr>
            <p:nvPr/>
          </p:nvSpPr>
          <p:spPr bwMode="auto">
            <a:xfrm>
              <a:off x="3053167" y="4123697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Rectangle 34"/>
            <p:cNvSpPr>
              <a:spLocks noChangeArrowheads="1"/>
            </p:cNvSpPr>
            <p:nvPr/>
          </p:nvSpPr>
          <p:spPr bwMode="auto">
            <a:xfrm>
              <a:off x="3053167" y="4293336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Rectangle 35"/>
            <p:cNvSpPr>
              <a:spLocks noChangeArrowheads="1"/>
            </p:cNvSpPr>
            <p:nvPr/>
          </p:nvSpPr>
          <p:spPr bwMode="auto">
            <a:xfrm>
              <a:off x="3053167" y="4462974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Rectangle 36"/>
            <p:cNvSpPr>
              <a:spLocks noChangeArrowheads="1"/>
            </p:cNvSpPr>
            <p:nvPr/>
          </p:nvSpPr>
          <p:spPr bwMode="auto">
            <a:xfrm>
              <a:off x="3053167" y="4632613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Rectangle 37"/>
            <p:cNvSpPr>
              <a:spLocks noChangeArrowheads="1"/>
            </p:cNvSpPr>
            <p:nvPr/>
          </p:nvSpPr>
          <p:spPr bwMode="auto">
            <a:xfrm>
              <a:off x="3635739" y="4123697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Rectangle 38"/>
            <p:cNvSpPr>
              <a:spLocks noChangeArrowheads="1"/>
            </p:cNvSpPr>
            <p:nvPr/>
          </p:nvSpPr>
          <p:spPr bwMode="auto">
            <a:xfrm>
              <a:off x="3635739" y="4293336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Rectangle 39"/>
            <p:cNvSpPr>
              <a:spLocks noChangeArrowheads="1"/>
            </p:cNvSpPr>
            <p:nvPr/>
          </p:nvSpPr>
          <p:spPr bwMode="auto">
            <a:xfrm>
              <a:off x="3635739" y="4462974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3635739" y="4632613"/>
              <a:ext cx="571784" cy="160214"/>
            </a:xfrm>
            <a:prstGeom prst="rect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42"/>
            <p:cNvSpPr>
              <a:spLocks noChangeArrowheads="1"/>
            </p:cNvSpPr>
            <p:nvPr/>
          </p:nvSpPr>
          <p:spPr bwMode="auto">
            <a:xfrm>
              <a:off x="3336362" y="4349882"/>
              <a:ext cx="53942" cy="47122"/>
            </a:xfrm>
            <a:prstGeom prst="ellipse">
              <a:avLst/>
            </a:prstGeom>
            <a:grp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6836" name="Line 26"/>
          <p:cNvSpPr>
            <a:spLocks noChangeShapeType="1"/>
          </p:cNvSpPr>
          <p:nvPr/>
        </p:nvSpPr>
        <p:spPr bwMode="auto">
          <a:xfrm>
            <a:off x="4827588" y="4397375"/>
            <a:ext cx="1587" cy="1525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7" name="Line 41"/>
          <p:cNvSpPr>
            <a:spLocks noChangeShapeType="1"/>
          </p:cNvSpPr>
          <p:nvPr/>
        </p:nvSpPr>
        <p:spPr bwMode="auto">
          <a:xfrm>
            <a:off x="3371850" y="4418013"/>
            <a:ext cx="1588" cy="105886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1752600" y="3327400"/>
            <a:ext cx="1892300" cy="1092200"/>
            <a:chOff x="1753168" y="3327338"/>
            <a:chExt cx="1892011" cy="1092048"/>
          </a:xfrm>
        </p:grpSpPr>
        <p:sp>
          <p:nvSpPr>
            <p:cNvPr id="76843" name="Text Box 44"/>
            <p:cNvSpPr txBox="1">
              <a:spLocks noChangeArrowheads="1"/>
            </p:cNvSpPr>
            <p:nvPr/>
          </p:nvSpPr>
          <p:spPr bwMode="auto">
            <a:xfrm>
              <a:off x="1753168" y="3327338"/>
              <a:ext cx="1229875" cy="525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VPN acts as</a:t>
              </a:r>
            </a:p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table index</a:t>
              </a:r>
            </a:p>
          </p:txBody>
        </p:sp>
        <p:sp>
          <p:nvSpPr>
            <p:cNvPr id="76844" name="Line 45"/>
            <p:cNvSpPr>
              <a:spLocks noChangeShapeType="1"/>
            </p:cNvSpPr>
            <p:nvPr/>
          </p:nvSpPr>
          <p:spPr bwMode="auto">
            <a:xfrm flipH="1">
              <a:off x="2269661" y="3610069"/>
              <a:ext cx="1375518" cy="50891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5" name="Line 46"/>
            <p:cNvSpPr>
              <a:spLocks noChangeShapeType="1"/>
            </p:cNvSpPr>
            <p:nvPr/>
          </p:nvSpPr>
          <p:spPr bwMode="auto">
            <a:xfrm>
              <a:off x="2272358" y="4108383"/>
              <a:ext cx="1349" cy="30982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6" name="Line 47"/>
            <p:cNvSpPr>
              <a:spLocks noChangeShapeType="1"/>
            </p:cNvSpPr>
            <p:nvPr/>
          </p:nvSpPr>
          <p:spPr bwMode="auto">
            <a:xfrm>
              <a:off x="2272358" y="4418208"/>
              <a:ext cx="771369" cy="117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" name="Group 76"/>
          <p:cNvGrpSpPr>
            <a:grpSpLocks/>
          </p:cNvGrpSpPr>
          <p:nvPr/>
        </p:nvGrpSpPr>
        <p:grpSpPr bwMode="auto">
          <a:xfrm>
            <a:off x="3048000" y="4300538"/>
            <a:ext cx="3549650" cy="158750"/>
            <a:chOff x="3058226" y="4299809"/>
            <a:chExt cx="3549376" cy="160214"/>
          </a:xfrm>
        </p:grpSpPr>
        <p:sp>
          <p:nvSpPr>
            <p:cNvPr id="78" name="Rectangle 22"/>
            <p:cNvSpPr>
              <a:spLocks noChangeArrowheads="1"/>
            </p:cNvSpPr>
            <p:nvPr/>
          </p:nvSpPr>
          <p:spPr bwMode="auto">
            <a:xfrm>
              <a:off x="4223361" y="4299809"/>
              <a:ext cx="2384241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3058226" y="4299809"/>
              <a:ext cx="571456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Rectangle 38"/>
            <p:cNvSpPr>
              <a:spLocks noChangeArrowheads="1"/>
            </p:cNvSpPr>
            <p:nvPr/>
          </p:nvSpPr>
          <p:spPr bwMode="auto">
            <a:xfrm>
              <a:off x="3640794" y="4299809"/>
              <a:ext cx="571456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0929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685800" y="130175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3366"/>
              </a:buClr>
              <a:buFont typeface="Tahoma" pitchFamily="34" charset="0"/>
              <a:buNone/>
            </a:pPr>
            <a:r>
              <a:rPr lang="en-GB" altLang="en-US" sz="3200">
                <a:solidFill>
                  <a:srgbClr val="003366"/>
                </a:solidFill>
                <a:latin typeface="Tahoma" pitchFamily="34" charset="0"/>
              </a:rPr>
              <a:t>Page table operation</a:t>
            </a:r>
          </a:p>
        </p:txBody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924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39775" indent="-28257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099CC"/>
              </a:buClr>
              <a:buSzPct val="93000"/>
              <a:buFont typeface="Times New Roman" pitchFamily="18" charset="0"/>
              <a:buBlip>
                <a:blip r:embed="rId3"/>
              </a:buBlip>
            </a:pPr>
            <a:r>
              <a:rPr lang="en-GB" altLang="en-US" sz="1600">
                <a:solidFill>
                  <a:srgbClr val="0000FF"/>
                </a:solidFill>
              </a:rPr>
              <a:t>Computing physical address</a:t>
            </a:r>
          </a:p>
          <a:p>
            <a:pPr lvl="1" eaLnBrk="1" hangingPunct="1">
              <a:spcBef>
                <a:spcPts val="500"/>
              </a:spcBef>
              <a:buFont typeface="Arial" charset="0"/>
              <a:buChar char="–"/>
            </a:pPr>
            <a:r>
              <a:rPr lang="en-GB" altLang="en-US">
                <a:solidFill>
                  <a:srgbClr val="FF0000"/>
                </a:solidFill>
              </a:rPr>
              <a:t>Page Table Entry (PTE) provides info about page</a:t>
            </a:r>
          </a:p>
          <a:p>
            <a:pPr lvl="2" eaLnBrk="1" hangingPunct="1">
              <a:spcBef>
                <a:spcPts val="450"/>
              </a:spcBef>
              <a:buFont typeface="Arial" charset="0"/>
              <a:buChar char="•"/>
            </a:pPr>
            <a:r>
              <a:rPr lang="en-GB" altLang="en-US" sz="1600">
                <a:solidFill>
                  <a:srgbClr val="000000"/>
                </a:solidFill>
              </a:rPr>
              <a:t>if (valid bit = 1) then the page is in memory.</a:t>
            </a:r>
          </a:p>
          <a:p>
            <a:pPr lvl="3" eaLnBrk="1" hangingPunct="1">
              <a:spcBef>
                <a:spcPts val="400"/>
              </a:spcBef>
              <a:buFont typeface="Arial" charset="0"/>
              <a:buChar char="–"/>
            </a:pPr>
            <a:r>
              <a:rPr lang="en-GB" altLang="en-US" sz="1400">
                <a:solidFill>
                  <a:srgbClr val="000000"/>
                </a:solidFill>
              </a:rPr>
              <a:t>Use physical page number (PPN) to construct address</a:t>
            </a:r>
          </a:p>
          <a:p>
            <a:pPr lvl="2" eaLnBrk="1" hangingPunct="1">
              <a:spcBef>
                <a:spcPts val="450"/>
              </a:spcBef>
              <a:buFont typeface="Arial" charset="0"/>
              <a:buChar char="•"/>
            </a:pPr>
            <a:r>
              <a:rPr lang="en-GB" altLang="en-US" sz="1600">
                <a:solidFill>
                  <a:srgbClr val="000000"/>
                </a:solidFill>
              </a:rPr>
              <a:t>if (valid bit = 0) then the page is on disk - page fault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691563" y="64008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875"/>
              </a:spcBef>
              <a:buClr>
                <a:srgbClr val="FFFFFF"/>
              </a:buClr>
              <a:buFont typeface="Arial" charset="0"/>
              <a:buNone/>
            </a:pPr>
            <a:fld id="{F4E3CBA1-6DFF-4263-B45D-AE8C9E3D0B0E}" type="slidenum">
              <a:rPr lang="en-GB" altLang="en-US" sz="1400">
                <a:solidFill>
                  <a:srgbClr val="FFFFFF"/>
                </a:solidFill>
              </a:rPr>
              <a:pPr algn="ctr" eaLnBrk="1" hangingPunct="1">
                <a:spcBef>
                  <a:spcPts val="875"/>
                </a:spcBef>
                <a:buClr>
                  <a:srgbClr val="FFFFFF"/>
                </a:buClr>
                <a:buFont typeface="Arial" charset="0"/>
                <a:buNone/>
              </a:pPr>
              <a:t>6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850900" y="4579938"/>
            <a:ext cx="7254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0900" y="4579938"/>
            <a:ext cx="7254875" cy="191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n-lt"/>
            </a:endParaRPr>
          </a:p>
        </p:txBody>
      </p:sp>
      <p:sp>
        <p:nvSpPr>
          <p:cNvPr id="77831" name="Rectangle 5"/>
          <p:cNvSpPr>
            <a:spLocks noChangeArrowheads="1"/>
          </p:cNvSpPr>
          <p:nvPr/>
        </p:nvSpPr>
        <p:spPr bwMode="auto">
          <a:xfrm>
            <a:off x="3182938" y="3332163"/>
            <a:ext cx="2708275" cy="27305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virtual page number (VPN)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7832" name="Rectangle 6"/>
          <p:cNvSpPr>
            <a:spLocks noChangeArrowheads="1"/>
          </p:cNvSpPr>
          <p:nvPr/>
        </p:nvSpPr>
        <p:spPr bwMode="auto">
          <a:xfrm>
            <a:off x="5900738" y="3332163"/>
            <a:ext cx="1866900" cy="27305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page offset</a:t>
            </a:r>
          </a:p>
        </p:txBody>
      </p:sp>
      <p:sp>
        <p:nvSpPr>
          <p:cNvPr id="77833" name="Rectangle 7"/>
          <p:cNvSpPr>
            <a:spLocks noChangeArrowheads="1"/>
          </p:cNvSpPr>
          <p:nvPr/>
        </p:nvSpPr>
        <p:spPr bwMode="auto">
          <a:xfrm>
            <a:off x="4483100" y="2801938"/>
            <a:ext cx="1463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FF0000"/>
                </a:solidFill>
                <a:latin typeface="Helvetica" pitchFamily="34" charset="0"/>
              </a:rPr>
              <a:t>virtual address</a:t>
            </a:r>
          </a:p>
        </p:txBody>
      </p:sp>
      <p:sp>
        <p:nvSpPr>
          <p:cNvPr id="77834" name="Rectangle 8"/>
          <p:cNvSpPr>
            <a:spLocks noChangeArrowheads="1"/>
          </p:cNvSpPr>
          <p:nvPr/>
        </p:nvSpPr>
        <p:spPr bwMode="auto">
          <a:xfrm>
            <a:off x="3182938" y="5932488"/>
            <a:ext cx="2643187" cy="274637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7835" name="Rectangle 9"/>
          <p:cNvSpPr>
            <a:spLocks noChangeArrowheads="1"/>
          </p:cNvSpPr>
          <p:nvPr/>
        </p:nvSpPr>
        <p:spPr bwMode="auto">
          <a:xfrm>
            <a:off x="5837238" y="5932488"/>
            <a:ext cx="1865312" cy="274637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page offset</a:t>
            </a:r>
          </a:p>
        </p:txBody>
      </p:sp>
      <p:sp>
        <p:nvSpPr>
          <p:cNvPr id="77836" name="Rectangle 10"/>
          <p:cNvSpPr>
            <a:spLocks noChangeArrowheads="1"/>
          </p:cNvSpPr>
          <p:nvPr/>
        </p:nvSpPr>
        <p:spPr bwMode="auto">
          <a:xfrm>
            <a:off x="4730750" y="6324600"/>
            <a:ext cx="1644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address</a:t>
            </a:r>
          </a:p>
        </p:txBody>
      </p:sp>
      <p:sp>
        <p:nvSpPr>
          <p:cNvPr id="77837" name="Line 11"/>
          <p:cNvSpPr>
            <a:spLocks noChangeShapeType="1"/>
          </p:cNvSpPr>
          <p:nvPr/>
        </p:nvSpPr>
        <p:spPr bwMode="auto">
          <a:xfrm>
            <a:off x="6931025" y="3614738"/>
            <a:ext cx="1588" cy="22812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8" name="Rectangle 12"/>
          <p:cNvSpPr>
            <a:spLocks noChangeArrowheads="1"/>
          </p:cNvSpPr>
          <p:nvPr/>
        </p:nvSpPr>
        <p:spPr bwMode="auto">
          <a:xfrm>
            <a:off x="7566025" y="56864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7839" name="Rectangle 13"/>
          <p:cNvSpPr>
            <a:spLocks noChangeArrowheads="1"/>
          </p:cNvSpPr>
          <p:nvPr/>
        </p:nvSpPr>
        <p:spPr bwMode="auto">
          <a:xfrm>
            <a:off x="5819775" y="5686425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p–1</a:t>
            </a:r>
          </a:p>
        </p:txBody>
      </p:sp>
      <p:sp>
        <p:nvSpPr>
          <p:cNvPr id="77840" name="Rectangle 14"/>
          <p:cNvSpPr>
            <a:spLocks noChangeArrowheads="1"/>
          </p:cNvSpPr>
          <p:nvPr/>
        </p:nvSpPr>
        <p:spPr bwMode="auto">
          <a:xfrm>
            <a:off x="5559425" y="5686425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77841" name="Rectangle 15"/>
          <p:cNvSpPr>
            <a:spLocks noChangeArrowheads="1"/>
          </p:cNvSpPr>
          <p:nvPr/>
        </p:nvSpPr>
        <p:spPr bwMode="auto">
          <a:xfrm>
            <a:off x="3359150" y="5686425"/>
            <a:ext cx="542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m–1</a:t>
            </a:r>
          </a:p>
        </p:txBody>
      </p:sp>
      <p:sp>
        <p:nvSpPr>
          <p:cNvPr id="77842" name="Rectangle 16"/>
          <p:cNvSpPr>
            <a:spLocks noChangeArrowheads="1"/>
          </p:cNvSpPr>
          <p:nvPr/>
        </p:nvSpPr>
        <p:spPr bwMode="auto">
          <a:xfrm>
            <a:off x="3165475" y="3084513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n–1</a:t>
            </a:r>
          </a:p>
        </p:txBody>
      </p:sp>
      <p:sp>
        <p:nvSpPr>
          <p:cNvPr id="77843" name="Rectangle 17"/>
          <p:cNvSpPr>
            <a:spLocks noChangeArrowheads="1"/>
          </p:cNvSpPr>
          <p:nvPr/>
        </p:nvSpPr>
        <p:spPr bwMode="auto">
          <a:xfrm>
            <a:off x="7510463" y="30845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7844" name="Rectangle 18"/>
          <p:cNvSpPr>
            <a:spLocks noChangeArrowheads="1"/>
          </p:cNvSpPr>
          <p:nvPr/>
        </p:nvSpPr>
        <p:spPr bwMode="auto">
          <a:xfrm>
            <a:off x="5827713" y="3084513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p–1</a:t>
            </a:r>
          </a:p>
        </p:txBody>
      </p:sp>
      <p:sp>
        <p:nvSpPr>
          <p:cNvPr id="77845" name="Rectangle 19"/>
          <p:cNvSpPr>
            <a:spLocks noChangeArrowheads="1"/>
          </p:cNvSpPr>
          <p:nvPr/>
        </p:nvSpPr>
        <p:spPr bwMode="auto">
          <a:xfrm>
            <a:off x="5559425" y="3084513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77846" name="Rectangle 20"/>
          <p:cNvSpPr>
            <a:spLocks noChangeArrowheads="1"/>
          </p:cNvSpPr>
          <p:nvPr/>
        </p:nvSpPr>
        <p:spPr bwMode="auto">
          <a:xfrm>
            <a:off x="657225" y="2862263"/>
            <a:ext cx="2238375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FF0000"/>
                </a:solidFill>
                <a:latin typeface="Helvetica" pitchFamily="34" charset="0"/>
              </a:rPr>
              <a:t>page table base register</a:t>
            </a:r>
          </a:p>
        </p:txBody>
      </p:sp>
      <p:sp>
        <p:nvSpPr>
          <p:cNvPr id="77847" name="Rectangle 21"/>
          <p:cNvSpPr>
            <a:spLocks noChangeArrowheads="1"/>
          </p:cNvSpPr>
          <p:nvPr/>
        </p:nvSpPr>
        <p:spPr bwMode="auto">
          <a:xfrm>
            <a:off x="4217988" y="4124325"/>
            <a:ext cx="2384425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48" name="Rectangle 22"/>
          <p:cNvSpPr>
            <a:spLocks noChangeArrowheads="1"/>
          </p:cNvSpPr>
          <p:nvPr/>
        </p:nvSpPr>
        <p:spPr bwMode="auto">
          <a:xfrm>
            <a:off x="4217988" y="4292600"/>
            <a:ext cx="2384425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49" name="Rectangle 23"/>
          <p:cNvSpPr>
            <a:spLocks noChangeArrowheads="1"/>
          </p:cNvSpPr>
          <p:nvPr/>
        </p:nvSpPr>
        <p:spPr bwMode="auto">
          <a:xfrm>
            <a:off x="4217988" y="4462463"/>
            <a:ext cx="2384425" cy="160337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0" name="Rectangle 24"/>
          <p:cNvSpPr>
            <a:spLocks noChangeArrowheads="1"/>
          </p:cNvSpPr>
          <p:nvPr/>
        </p:nvSpPr>
        <p:spPr bwMode="auto">
          <a:xfrm>
            <a:off x="4217988" y="4632325"/>
            <a:ext cx="2384425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1" name="Rectangle 29"/>
          <p:cNvSpPr>
            <a:spLocks noChangeArrowheads="1"/>
          </p:cNvSpPr>
          <p:nvPr/>
        </p:nvSpPr>
        <p:spPr bwMode="auto">
          <a:xfrm>
            <a:off x="3043238" y="3851275"/>
            <a:ext cx="592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valid</a:t>
            </a:r>
          </a:p>
        </p:txBody>
      </p:sp>
      <p:sp>
        <p:nvSpPr>
          <p:cNvPr id="77852" name="Rectangle 30"/>
          <p:cNvSpPr>
            <a:spLocks noChangeArrowheads="1"/>
          </p:cNvSpPr>
          <p:nvPr/>
        </p:nvSpPr>
        <p:spPr bwMode="auto">
          <a:xfrm>
            <a:off x="4278313" y="3836988"/>
            <a:ext cx="2616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grpSp>
        <p:nvGrpSpPr>
          <p:cNvPr id="77853" name="Group 1"/>
          <p:cNvGrpSpPr>
            <a:grpSpLocks/>
          </p:cNvGrpSpPr>
          <p:nvPr/>
        </p:nvGrpSpPr>
        <p:grpSpPr bwMode="auto">
          <a:xfrm>
            <a:off x="1752600" y="3157538"/>
            <a:ext cx="1219200" cy="1641475"/>
            <a:chOff x="1753168" y="3157700"/>
            <a:chExt cx="1219086" cy="1641017"/>
          </a:xfrm>
        </p:grpSpPr>
        <p:sp>
          <p:nvSpPr>
            <p:cNvPr id="77881" name="Line 31"/>
            <p:cNvSpPr>
              <a:spLocks noChangeShapeType="1"/>
            </p:cNvSpPr>
            <p:nvPr/>
          </p:nvSpPr>
          <p:spPr bwMode="auto">
            <a:xfrm>
              <a:off x="1753168" y="3157700"/>
              <a:ext cx="1349" cy="163983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82" name="Line 32"/>
            <p:cNvSpPr>
              <a:spLocks noChangeShapeType="1"/>
            </p:cNvSpPr>
            <p:nvPr/>
          </p:nvSpPr>
          <p:spPr bwMode="auto">
            <a:xfrm>
              <a:off x="1753168" y="4797539"/>
              <a:ext cx="1219086" cy="117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54" name="Rectangle 33"/>
          <p:cNvSpPr>
            <a:spLocks noChangeArrowheads="1"/>
          </p:cNvSpPr>
          <p:nvPr/>
        </p:nvSpPr>
        <p:spPr bwMode="auto">
          <a:xfrm>
            <a:off x="3052763" y="4124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5" name="Rectangle 34"/>
          <p:cNvSpPr>
            <a:spLocks noChangeArrowheads="1"/>
          </p:cNvSpPr>
          <p:nvPr/>
        </p:nvSpPr>
        <p:spPr bwMode="auto">
          <a:xfrm>
            <a:off x="3052763" y="4292600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6" name="Rectangle 35"/>
          <p:cNvSpPr>
            <a:spLocks noChangeArrowheads="1"/>
          </p:cNvSpPr>
          <p:nvPr/>
        </p:nvSpPr>
        <p:spPr bwMode="auto">
          <a:xfrm>
            <a:off x="3052763" y="4462463"/>
            <a:ext cx="571500" cy="160337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7" name="Rectangle 36"/>
          <p:cNvSpPr>
            <a:spLocks noChangeArrowheads="1"/>
          </p:cNvSpPr>
          <p:nvPr/>
        </p:nvSpPr>
        <p:spPr bwMode="auto">
          <a:xfrm>
            <a:off x="3052763" y="4632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8" name="Rectangle 37"/>
          <p:cNvSpPr>
            <a:spLocks noChangeArrowheads="1"/>
          </p:cNvSpPr>
          <p:nvPr/>
        </p:nvSpPr>
        <p:spPr bwMode="auto">
          <a:xfrm>
            <a:off x="3635375" y="4124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9" name="Rectangle 38"/>
          <p:cNvSpPr>
            <a:spLocks noChangeArrowheads="1"/>
          </p:cNvSpPr>
          <p:nvPr/>
        </p:nvSpPr>
        <p:spPr bwMode="auto">
          <a:xfrm>
            <a:off x="3635375" y="4292600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0" name="Rectangle 39"/>
          <p:cNvSpPr>
            <a:spLocks noChangeArrowheads="1"/>
          </p:cNvSpPr>
          <p:nvPr/>
        </p:nvSpPr>
        <p:spPr bwMode="auto">
          <a:xfrm>
            <a:off x="3635375" y="4462463"/>
            <a:ext cx="571500" cy="160337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1" name="Rectangle 40"/>
          <p:cNvSpPr>
            <a:spLocks noChangeArrowheads="1"/>
          </p:cNvSpPr>
          <p:nvPr/>
        </p:nvSpPr>
        <p:spPr bwMode="auto">
          <a:xfrm>
            <a:off x="3635375" y="4632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2" name="Rectangle 43"/>
          <p:cNvSpPr>
            <a:spLocks noChangeArrowheads="1"/>
          </p:cNvSpPr>
          <p:nvPr/>
        </p:nvSpPr>
        <p:spPr bwMode="auto">
          <a:xfrm>
            <a:off x="3567113" y="3838575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access</a:t>
            </a:r>
          </a:p>
        </p:txBody>
      </p:sp>
      <p:grpSp>
        <p:nvGrpSpPr>
          <p:cNvPr id="77863" name="Group 3"/>
          <p:cNvGrpSpPr>
            <a:grpSpLocks/>
          </p:cNvGrpSpPr>
          <p:nvPr/>
        </p:nvGrpSpPr>
        <p:grpSpPr bwMode="auto">
          <a:xfrm>
            <a:off x="1752600" y="3327400"/>
            <a:ext cx="1892300" cy="1092200"/>
            <a:chOff x="1753168" y="3327338"/>
            <a:chExt cx="1892011" cy="1092048"/>
          </a:xfrm>
        </p:grpSpPr>
        <p:sp>
          <p:nvSpPr>
            <p:cNvPr id="77877" name="Text Box 44"/>
            <p:cNvSpPr txBox="1">
              <a:spLocks noChangeArrowheads="1"/>
            </p:cNvSpPr>
            <p:nvPr/>
          </p:nvSpPr>
          <p:spPr bwMode="auto">
            <a:xfrm>
              <a:off x="1753168" y="3327338"/>
              <a:ext cx="1229875" cy="525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VPN acts as</a:t>
              </a:r>
            </a:p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table index</a:t>
              </a:r>
            </a:p>
          </p:txBody>
        </p:sp>
        <p:sp>
          <p:nvSpPr>
            <p:cNvPr id="77878" name="Line 45"/>
            <p:cNvSpPr>
              <a:spLocks noChangeShapeType="1"/>
            </p:cNvSpPr>
            <p:nvPr/>
          </p:nvSpPr>
          <p:spPr bwMode="auto">
            <a:xfrm flipH="1">
              <a:off x="2269661" y="3610069"/>
              <a:ext cx="1375518" cy="5089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79" name="Line 46"/>
            <p:cNvSpPr>
              <a:spLocks noChangeShapeType="1"/>
            </p:cNvSpPr>
            <p:nvPr/>
          </p:nvSpPr>
          <p:spPr bwMode="auto">
            <a:xfrm>
              <a:off x="2272358" y="4108383"/>
              <a:ext cx="1349" cy="3098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80" name="Line 47"/>
            <p:cNvSpPr>
              <a:spLocks noChangeShapeType="1"/>
            </p:cNvSpPr>
            <p:nvPr/>
          </p:nvSpPr>
          <p:spPr bwMode="auto">
            <a:xfrm>
              <a:off x="2272358" y="4418208"/>
              <a:ext cx="771369" cy="11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64" name="Text Box 44"/>
          <p:cNvSpPr txBox="1">
            <a:spLocks noChangeArrowheads="1"/>
          </p:cNvSpPr>
          <p:nvPr/>
        </p:nvSpPr>
        <p:spPr bwMode="auto">
          <a:xfrm>
            <a:off x="5334000" y="4859338"/>
            <a:ext cx="123031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 i="1">
                <a:solidFill>
                  <a:srgbClr val="000000"/>
                </a:solidFill>
                <a:latin typeface="Helvetica" pitchFamily="34" charset="0"/>
              </a:rPr>
              <a:t>Page table</a:t>
            </a:r>
          </a:p>
        </p:txBody>
      </p:sp>
      <p:grpSp>
        <p:nvGrpSpPr>
          <p:cNvPr id="77865" name="Group 4"/>
          <p:cNvGrpSpPr>
            <a:grpSpLocks/>
          </p:cNvGrpSpPr>
          <p:nvPr/>
        </p:nvGrpSpPr>
        <p:grpSpPr bwMode="auto">
          <a:xfrm>
            <a:off x="3048000" y="4300538"/>
            <a:ext cx="3549650" cy="158750"/>
            <a:chOff x="3058226" y="4299809"/>
            <a:chExt cx="3549376" cy="160214"/>
          </a:xfrm>
        </p:grpSpPr>
        <p:sp>
          <p:nvSpPr>
            <p:cNvPr id="59" name="Rectangle 22"/>
            <p:cNvSpPr>
              <a:spLocks noChangeArrowheads="1"/>
            </p:cNvSpPr>
            <p:nvPr/>
          </p:nvSpPr>
          <p:spPr bwMode="auto">
            <a:xfrm>
              <a:off x="4223361" y="4299809"/>
              <a:ext cx="2384241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Rectangle 34"/>
            <p:cNvSpPr>
              <a:spLocks noChangeArrowheads="1"/>
            </p:cNvSpPr>
            <p:nvPr/>
          </p:nvSpPr>
          <p:spPr bwMode="auto">
            <a:xfrm>
              <a:off x="3058226" y="4299809"/>
              <a:ext cx="571456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Rectangle 38"/>
            <p:cNvSpPr>
              <a:spLocks noChangeArrowheads="1"/>
            </p:cNvSpPr>
            <p:nvPr/>
          </p:nvSpPr>
          <p:spPr bwMode="auto">
            <a:xfrm>
              <a:off x="3640794" y="4299809"/>
              <a:ext cx="571456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7866" name="Line 26"/>
          <p:cNvSpPr>
            <a:spLocks noChangeShapeType="1"/>
          </p:cNvSpPr>
          <p:nvPr/>
        </p:nvSpPr>
        <p:spPr bwMode="auto">
          <a:xfrm>
            <a:off x="4827588" y="4397375"/>
            <a:ext cx="1587" cy="1525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Rectangle 34"/>
          <p:cNvSpPr>
            <a:spLocks noChangeArrowheads="1"/>
          </p:cNvSpPr>
          <p:nvPr/>
        </p:nvSpPr>
        <p:spPr bwMode="auto">
          <a:xfrm>
            <a:off x="3048000" y="4284663"/>
            <a:ext cx="571500" cy="160337"/>
          </a:xfrm>
          <a:prstGeom prst="rect">
            <a:avLst/>
          </a:prstGeom>
          <a:solidFill>
            <a:srgbClr val="8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1558925" y="4418013"/>
            <a:ext cx="1814513" cy="1568450"/>
            <a:chOff x="1558977" y="4418208"/>
            <a:chExt cx="1815144" cy="1567979"/>
          </a:xfrm>
        </p:grpSpPr>
        <p:sp>
          <p:nvSpPr>
            <p:cNvPr id="77871" name="Line 27"/>
            <p:cNvSpPr>
              <a:spLocks noChangeShapeType="1"/>
            </p:cNvSpPr>
            <p:nvPr/>
          </p:nvSpPr>
          <p:spPr bwMode="auto">
            <a:xfrm flipH="1">
              <a:off x="2786155" y="5476093"/>
              <a:ext cx="587966" cy="117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72" name="Rectangle 28"/>
            <p:cNvSpPr>
              <a:spLocks noChangeArrowheads="1"/>
            </p:cNvSpPr>
            <p:nvPr/>
          </p:nvSpPr>
          <p:spPr bwMode="auto">
            <a:xfrm>
              <a:off x="1558977" y="5249909"/>
              <a:ext cx="1438900" cy="736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360" tIns="44280" rIns="90360" bIns="4428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if valid=0</a:t>
              </a:r>
            </a:p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then page</a:t>
              </a:r>
            </a:p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not in memory</a:t>
              </a:r>
            </a:p>
          </p:txBody>
        </p:sp>
        <p:sp>
          <p:nvSpPr>
            <p:cNvPr id="77873" name="Line 41"/>
            <p:cNvSpPr>
              <a:spLocks noChangeShapeType="1"/>
            </p:cNvSpPr>
            <p:nvPr/>
          </p:nvSpPr>
          <p:spPr bwMode="auto">
            <a:xfrm>
              <a:off x="3371424" y="4418208"/>
              <a:ext cx="1349" cy="105788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69" name="Oval 25"/>
          <p:cNvSpPr>
            <a:spLocks noChangeArrowheads="1"/>
          </p:cNvSpPr>
          <p:nvPr/>
        </p:nvSpPr>
        <p:spPr bwMode="auto">
          <a:xfrm>
            <a:off x="4800600" y="4349750"/>
            <a:ext cx="53975" cy="47625"/>
          </a:xfrm>
          <a:prstGeom prst="ellipse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70" name="Oval 42"/>
          <p:cNvSpPr>
            <a:spLocks noChangeArrowheads="1"/>
          </p:cNvSpPr>
          <p:nvPr/>
        </p:nvSpPr>
        <p:spPr bwMode="auto">
          <a:xfrm>
            <a:off x="3336925" y="4349750"/>
            <a:ext cx="53975" cy="47625"/>
          </a:xfrm>
          <a:prstGeom prst="ellipse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187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/>
          <p:cNvSpPr txBox="1">
            <a:spLocks noChangeArrowheads="1"/>
          </p:cNvSpPr>
          <p:nvPr/>
        </p:nvSpPr>
        <p:spPr bwMode="auto">
          <a:xfrm>
            <a:off x="685800" y="130175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3366"/>
              </a:buClr>
              <a:buFont typeface="Tahoma" pitchFamily="34" charset="0"/>
              <a:buNone/>
            </a:pPr>
            <a:r>
              <a:rPr lang="en-GB" altLang="en-US" sz="3200">
                <a:solidFill>
                  <a:srgbClr val="003366"/>
                </a:solidFill>
                <a:latin typeface="Tahoma" pitchFamily="34" charset="0"/>
              </a:rPr>
              <a:t>Page table operation</a:t>
            </a:r>
          </a:p>
        </p:txBody>
      </p:sp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924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39775" indent="-28257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099CC"/>
              </a:buClr>
              <a:buSzPct val="93000"/>
              <a:buFont typeface="Times New Roman" pitchFamily="18" charset="0"/>
              <a:buBlip>
                <a:blip r:embed="rId3"/>
              </a:buBlip>
            </a:pPr>
            <a:r>
              <a:rPr lang="en-GB" altLang="en-US" sz="1600">
                <a:solidFill>
                  <a:srgbClr val="0000FF"/>
                </a:solidFill>
              </a:rPr>
              <a:t>Checking protection</a:t>
            </a:r>
          </a:p>
          <a:p>
            <a:pPr lvl="1" eaLnBrk="1" hangingPunct="1">
              <a:spcBef>
                <a:spcPts val="500"/>
              </a:spcBef>
              <a:buFont typeface="Arial" charset="0"/>
              <a:buChar char="–"/>
            </a:pPr>
            <a:r>
              <a:rPr lang="en-GB" altLang="en-US">
                <a:solidFill>
                  <a:srgbClr val="000000"/>
                </a:solidFill>
              </a:rPr>
              <a:t>Access rights field indicate allowable access</a:t>
            </a:r>
          </a:p>
          <a:p>
            <a:pPr lvl="2" eaLnBrk="1" hangingPunct="1">
              <a:spcBef>
                <a:spcPts val="450"/>
              </a:spcBef>
              <a:buFont typeface="Arial" charset="0"/>
              <a:buChar char="•"/>
            </a:pPr>
            <a:r>
              <a:rPr lang="en-GB" altLang="en-US" sz="1600">
                <a:solidFill>
                  <a:srgbClr val="000000"/>
                </a:solidFill>
              </a:rPr>
              <a:t>e.g., read-only, read-write, execute-only</a:t>
            </a:r>
          </a:p>
          <a:p>
            <a:pPr lvl="2" eaLnBrk="1" hangingPunct="1">
              <a:spcBef>
                <a:spcPts val="450"/>
              </a:spcBef>
              <a:buFont typeface="Arial" charset="0"/>
              <a:buChar char="•"/>
            </a:pPr>
            <a:r>
              <a:rPr lang="en-GB" altLang="en-US" sz="1600">
                <a:solidFill>
                  <a:srgbClr val="000000"/>
                </a:solidFill>
              </a:rPr>
              <a:t>typically support multiple protection modes</a:t>
            </a:r>
          </a:p>
          <a:p>
            <a:pPr lvl="1" eaLnBrk="1" hangingPunct="1">
              <a:spcBef>
                <a:spcPts val="500"/>
              </a:spcBef>
              <a:buFont typeface="Arial" charset="0"/>
              <a:buChar char="–"/>
            </a:pPr>
            <a:r>
              <a:rPr lang="en-GB" altLang="en-US">
                <a:solidFill>
                  <a:srgbClr val="FF0000"/>
                </a:solidFill>
              </a:rPr>
              <a:t>Protection violation fault if user doesn’t have necessary permission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8691563" y="64008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875"/>
              </a:spcBef>
              <a:buClr>
                <a:srgbClr val="FFFFFF"/>
              </a:buClr>
              <a:buFont typeface="Arial" charset="0"/>
              <a:buNone/>
            </a:pPr>
            <a:fld id="{1E075978-E26F-4EA8-A411-2C96BADF37F9}" type="slidenum">
              <a:rPr lang="en-GB" altLang="en-US" sz="1400">
                <a:solidFill>
                  <a:srgbClr val="FFFFFF"/>
                </a:solidFill>
              </a:rPr>
              <a:pPr algn="ctr" eaLnBrk="1" hangingPunct="1">
                <a:spcBef>
                  <a:spcPts val="875"/>
                </a:spcBef>
                <a:buClr>
                  <a:srgbClr val="FFFFFF"/>
                </a:buClr>
                <a:buFont typeface="Arial" charset="0"/>
                <a:buNone/>
              </a:pPr>
              <a:t>7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850900" y="4368800"/>
            <a:ext cx="7254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850900" y="4579938"/>
            <a:ext cx="7254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50900" y="4579938"/>
            <a:ext cx="7254875" cy="191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+mn-lt"/>
            </a:endParaRPr>
          </a:p>
        </p:txBody>
      </p:sp>
      <p:sp>
        <p:nvSpPr>
          <p:cNvPr id="78856" name="Rectangle 5"/>
          <p:cNvSpPr>
            <a:spLocks noChangeArrowheads="1"/>
          </p:cNvSpPr>
          <p:nvPr/>
        </p:nvSpPr>
        <p:spPr bwMode="auto">
          <a:xfrm>
            <a:off x="3182938" y="3332163"/>
            <a:ext cx="2708275" cy="27305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virtual page number (VPN)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8857" name="Rectangle 6"/>
          <p:cNvSpPr>
            <a:spLocks noChangeArrowheads="1"/>
          </p:cNvSpPr>
          <p:nvPr/>
        </p:nvSpPr>
        <p:spPr bwMode="auto">
          <a:xfrm>
            <a:off x="5900738" y="3332163"/>
            <a:ext cx="1866900" cy="27305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page offset</a:t>
            </a:r>
          </a:p>
        </p:txBody>
      </p:sp>
      <p:sp>
        <p:nvSpPr>
          <p:cNvPr id="78858" name="Rectangle 7"/>
          <p:cNvSpPr>
            <a:spLocks noChangeArrowheads="1"/>
          </p:cNvSpPr>
          <p:nvPr/>
        </p:nvSpPr>
        <p:spPr bwMode="auto">
          <a:xfrm>
            <a:off x="4483100" y="2801938"/>
            <a:ext cx="1463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FF0000"/>
                </a:solidFill>
                <a:latin typeface="Helvetica" pitchFamily="34" charset="0"/>
              </a:rPr>
              <a:t>virtual address</a:t>
            </a:r>
          </a:p>
        </p:txBody>
      </p:sp>
      <p:sp>
        <p:nvSpPr>
          <p:cNvPr id="78859" name="Rectangle 8"/>
          <p:cNvSpPr>
            <a:spLocks noChangeArrowheads="1"/>
          </p:cNvSpPr>
          <p:nvPr/>
        </p:nvSpPr>
        <p:spPr bwMode="auto">
          <a:xfrm>
            <a:off x="3182938" y="5932488"/>
            <a:ext cx="2643187" cy="274637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8860" name="Rectangle 9"/>
          <p:cNvSpPr>
            <a:spLocks noChangeArrowheads="1"/>
          </p:cNvSpPr>
          <p:nvPr/>
        </p:nvSpPr>
        <p:spPr bwMode="auto">
          <a:xfrm>
            <a:off x="5837238" y="5932488"/>
            <a:ext cx="1865312" cy="274637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page offset</a:t>
            </a:r>
          </a:p>
        </p:txBody>
      </p:sp>
      <p:sp>
        <p:nvSpPr>
          <p:cNvPr id="78861" name="Rectangle 10"/>
          <p:cNvSpPr>
            <a:spLocks noChangeArrowheads="1"/>
          </p:cNvSpPr>
          <p:nvPr/>
        </p:nvSpPr>
        <p:spPr bwMode="auto">
          <a:xfrm>
            <a:off x="4730750" y="6324600"/>
            <a:ext cx="1644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address</a:t>
            </a:r>
          </a:p>
        </p:txBody>
      </p:sp>
      <p:sp>
        <p:nvSpPr>
          <p:cNvPr id="78862" name="Line 11"/>
          <p:cNvSpPr>
            <a:spLocks noChangeShapeType="1"/>
          </p:cNvSpPr>
          <p:nvPr/>
        </p:nvSpPr>
        <p:spPr bwMode="auto">
          <a:xfrm>
            <a:off x="6931025" y="3614738"/>
            <a:ext cx="1588" cy="228123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3" name="Rectangle 12"/>
          <p:cNvSpPr>
            <a:spLocks noChangeArrowheads="1"/>
          </p:cNvSpPr>
          <p:nvPr/>
        </p:nvSpPr>
        <p:spPr bwMode="auto">
          <a:xfrm>
            <a:off x="7566025" y="568642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8864" name="Rectangle 13"/>
          <p:cNvSpPr>
            <a:spLocks noChangeArrowheads="1"/>
          </p:cNvSpPr>
          <p:nvPr/>
        </p:nvSpPr>
        <p:spPr bwMode="auto">
          <a:xfrm>
            <a:off x="5819775" y="5686425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p–1</a:t>
            </a:r>
          </a:p>
        </p:txBody>
      </p:sp>
      <p:sp>
        <p:nvSpPr>
          <p:cNvPr id="78865" name="Rectangle 14"/>
          <p:cNvSpPr>
            <a:spLocks noChangeArrowheads="1"/>
          </p:cNvSpPr>
          <p:nvPr/>
        </p:nvSpPr>
        <p:spPr bwMode="auto">
          <a:xfrm>
            <a:off x="5559425" y="5686425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78866" name="Rectangle 15"/>
          <p:cNvSpPr>
            <a:spLocks noChangeArrowheads="1"/>
          </p:cNvSpPr>
          <p:nvPr/>
        </p:nvSpPr>
        <p:spPr bwMode="auto">
          <a:xfrm>
            <a:off x="3359150" y="5686425"/>
            <a:ext cx="542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m–1</a:t>
            </a:r>
          </a:p>
        </p:txBody>
      </p:sp>
      <p:sp>
        <p:nvSpPr>
          <p:cNvPr id="78867" name="Rectangle 16"/>
          <p:cNvSpPr>
            <a:spLocks noChangeArrowheads="1"/>
          </p:cNvSpPr>
          <p:nvPr/>
        </p:nvSpPr>
        <p:spPr bwMode="auto">
          <a:xfrm>
            <a:off x="3165475" y="3084513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n–1</a:t>
            </a:r>
          </a:p>
        </p:txBody>
      </p:sp>
      <p:sp>
        <p:nvSpPr>
          <p:cNvPr id="78868" name="Rectangle 17"/>
          <p:cNvSpPr>
            <a:spLocks noChangeArrowheads="1"/>
          </p:cNvSpPr>
          <p:nvPr/>
        </p:nvSpPr>
        <p:spPr bwMode="auto">
          <a:xfrm>
            <a:off x="7510463" y="3084513"/>
            <a:ext cx="280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8869" name="Rectangle 18"/>
          <p:cNvSpPr>
            <a:spLocks noChangeArrowheads="1"/>
          </p:cNvSpPr>
          <p:nvPr/>
        </p:nvSpPr>
        <p:spPr bwMode="auto">
          <a:xfrm>
            <a:off x="5827713" y="3084513"/>
            <a:ext cx="492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p–1</a:t>
            </a:r>
          </a:p>
        </p:txBody>
      </p:sp>
      <p:sp>
        <p:nvSpPr>
          <p:cNvPr id="78870" name="Rectangle 19"/>
          <p:cNvSpPr>
            <a:spLocks noChangeArrowheads="1"/>
          </p:cNvSpPr>
          <p:nvPr/>
        </p:nvSpPr>
        <p:spPr bwMode="auto">
          <a:xfrm>
            <a:off x="5559425" y="3084513"/>
            <a:ext cx="29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</a:t>
            </a:r>
          </a:p>
        </p:txBody>
      </p:sp>
      <p:sp>
        <p:nvSpPr>
          <p:cNvPr id="78871" name="Rectangle 20"/>
          <p:cNvSpPr>
            <a:spLocks noChangeArrowheads="1"/>
          </p:cNvSpPr>
          <p:nvPr/>
        </p:nvSpPr>
        <p:spPr bwMode="auto">
          <a:xfrm>
            <a:off x="657225" y="2862263"/>
            <a:ext cx="2238375" cy="3048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FF0000"/>
                </a:solidFill>
                <a:latin typeface="Helvetica" pitchFamily="34" charset="0"/>
              </a:rPr>
              <a:t>page table base register</a:t>
            </a:r>
          </a:p>
        </p:txBody>
      </p:sp>
      <p:sp>
        <p:nvSpPr>
          <p:cNvPr id="78872" name="Rectangle 21"/>
          <p:cNvSpPr>
            <a:spLocks noChangeArrowheads="1"/>
          </p:cNvSpPr>
          <p:nvPr/>
        </p:nvSpPr>
        <p:spPr bwMode="auto">
          <a:xfrm>
            <a:off x="4217988" y="4124325"/>
            <a:ext cx="2384425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3" name="Rectangle 22"/>
          <p:cNvSpPr>
            <a:spLocks noChangeArrowheads="1"/>
          </p:cNvSpPr>
          <p:nvPr/>
        </p:nvSpPr>
        <p:spPr bwMode="auto">
          <a:xfrm>
            <a:off x="4217988" y="4292600"/>
            <a:ext cx="2384425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4" name="Rectangle 23"/>
          <p:cNvSpPr>
            <a:spLocks noChangeArrowheads="1"/>
          </p:cNvSpPr>
          <p:nvPr/>
        </p:nvSpPr>
        <p:spPr bwMode="auto">
          <a:xfrm>
            <a:off x="4217988" y="4462463"/>
            <a:ext cx="2384425" cy="160337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5" name="Rectangle 24"/>
          <p:cNvSpPr>
            <a:spLocks noChangeArrowheads="1"/>
          </p:cNvSpPr>
          <p:nvPr/>
        </p:nvSpPr>
        <p:spPr bwMode="auto">
          <a:xfrm>
            <a:off x="4217988" y="4632325"/>
            <a:ext cx="2384425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6" name="Line 27"/>
          <p:cNvSpPr>
            <a:spLocks noChangeShapeType="1"/>
          </p:cNvSpPr>
          <p:nvPr/>
        </p:nvSpPr>
        <p:spPr bwMode="auto">
          <a:xfrm flipH="1">
            <a:off x="2786063" y="5476875"/>
            <a:ext cx="58737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7" name="Rectangle 28"/>
          <p:cNvSpPr>
            <a:spLocks noChangeArrowheads="1"/>
          </p:cNvSpPr>
          <p:nvPr/>
        </p:nvSpPr>
        <p:spPr bwMode="auto">
          <a:xfrm>
            <a:off x="1558925" y="5249863"/>
            <a:ext cx="14382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if valid=0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then page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not in memory</a:t>
            </a:r>
          </a:p>
        </p:txBody>
      </p:sp>
      <p:sp>
        <p:nvSpPr>
          <p:cNvPr id="78878" name="Rectangle 29"/>
          <p:cNvSpPr>
            <a:spLocks noChangeArrowheads="1"/>
          </p:cNvSpPr>
          <p:nvPr/>
        </p:nvSpPr>
        <p:spPr bwMode="auto">
          <a:xfrm>
            <a:off x="3043238" y="3851275"/>
            <a:ext cx="592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valid</a:t>
            </a:r>
          </a:p>
        </p:txBody>
      </p:sp>
      <p:sp>
        <p:nvSpPr>
          <p:cNvPr id="78879" name="Rectangle 30"/>
          <p:cNvSpPr>
            <a:spLocks noChangeArrowheads="1"/>
          </p:cNvSpPr>
          <p:nvPr/>
        </p:nvSpPr>
        <p:spPr bwMode="auto">
          <a:xfrm>
            <a:off x="4278313" y="3836988"/>
            <a:ext cx="2616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grpSp>
        <p:nvGrpSpPr>
          <p:cNvPr id="78880" name="Group 31"/>
          <p:cNvGrpSpPr>
            <a:grpSpLocks/>
          </p:cNvGrpSpPr>
          <p:nvPr/>
        </p:nvGrpSpPr>
        <p:grpSpPr bwMode="auto">
          <a:xfrm>
            <a:off x="1752600" y="3157538"/>
            <a:ext cx="1219200" cy="1641475"/>
            <a:chOff x="1753168" y="3157700"/>
            <a:chExt cx="1219086" cy="1641017"/>
          </a:xfrm>
        </p:grpSpPr>
        <p:sp>
          <p:nvSpPr>
            <p:cNvPr id="78910" name="Line 31"/>
            <p:cNvSpPr>
              <a:spLocks noChangeShapeType="1"/>
            </p:cNvSpPr>
            <p:nvPr/>
          </p:nvSpPr>
          <p:spPr bwMode="auto">
            <a:xfrm>
              <a:off x="1753168" y="3157700"/>
              <a:ext cx="1349" cy="163983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11" name="Line 32"/>
            <p:cNvSpPr>
              <a:spLocks noChangeShapeType="1"/>
            </p:cNvSpPr>
            <p:nvPr/>
          </p:nvSpPr>
          <p:spPr bwMode="auto">
            <a:xfrm>
              <a:off x="1753168" y="4797539"/>
              <a:ext cx="1219086" cy="117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81" name="Rectangle 33"/>
          <p:cNvSpPr>
            <a:spLocks noChangeArrowheads="1"/>
          </p:cNvSpPr>
          <p:nvPr/>
        </p:nvSpPr>
        <p:spPr bwMode="auto">
          <a:xfrm>
            <a:off x="3052763" y="4124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2" name="Rectangle 34"/>
          <p:cNvSpPr>
            <a:spLocks noChangeArrowheads="1"/>
          </p:cNvSpPr>
          <p:nvPr/>
        </p:nvSpPr>
        <p:spPr bwMode="auto">
          <a:xfrm>
            <a:off x="3052763" y="4292600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3052763" y="4462463"/>
            <a:ext cx="571500" cy="160337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4" name="Rectangle 36"/>
          <p:cNvSpPr>
            <a:spLocks noChangeArrowheads="1"/>
          </p:cNvSpPr>
          <p:nvPr/>
        </p:nvSpPr>
        <p:spPr bwMode="auto">
          <a:xfrm>
            <a:off x="3052763" y="4632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5" name="Rectangle 37"/>
          <p:cNvSpPr>
            <a:spLocks noChangeArrowheads="1"/>
          </p:cNvSpPr>
          <p:nvPr/>
        </p:nvSpPr>
        <p:spPr bwMode="auto">
          <a:xfrm>
            <a:off x="3635375" y="4124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6" name="Rectangle 38"/>
          <p:cNvSpPr>
            <a:spLocks noChangeArrowheads="1"/>
          </p:cNvSpPr>
          <p:nvPr/>
        </p:nvSpPr>
        <p:spPr bwMode="auto">
          <a:xfrm>
            <a:off x="3635375" y="4292600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7" name="Rectangle 39"/>
          <p:cNvSpPr>
            <a:spLocks noChangeArrowheads="1"/>
          </p:cNvSpPr>
          <p:nvPr/>
        </p:nvSpPr>
        <p:spPr bwMode="auto">
          <a:xfrm>
            <a:off x="3635375" y="4462463"/>
            <a:ext cx="571500" cy="160337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8" name="Rectangle 40"/>
          <p:cNvSpPr>
            <a:spLocks noChangeArrowheads="1"/>
          </p:cNvSpPr>
          <p:nvPr/>
        </p:nvSpPr>
        <p:spPr bwMode="auto">
          <a:xfrm>
            <a:off x="3635375" y="4632325"/>
            <a:ext cx="571500" cy="160338"/>
          </a:xfrm>
          <a:prstGeom prst="rect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89" name="Rectangle 43"/>
          <p:cNvSpPr>
            <a:spLocks noChangeArrowheads="1"/>
          </p:cNvSpPr>
          <p:nvPr/>
        </p:nvSpPr>
        <p:spPr bwMode="auto">
          <a:xfrm>
            <a:off x="3567113" y="3838575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access</a:t>
            </a:r>
          </a:p>
        </p:txBody>
      </p:sp>
      <p:grpSp>
        <p:nvGrpSpPr>
          <p:cNvPr id="78890" name="Group 43"/>
          <p:cNvGrpSpPr>
            <a:grpSpLocks/>
          </p:cNvGrpSpPr>
          <p:nvPr/>
        </p:nvGrpSpPr>
        <p:grpSpPr bwMode="auto">
          <a:xfrm>
            <a:off x="1752600" y="3327400"/>
            <a:ext cx="1892300" cy="1092200"/>
            <a:chOff x="1753168" y="3327338"/>
            <a:chExt cx="1892011" cy="1092048"/>
          </a:xfrm>
        </p:grpSpPr>
        <p:sp>
          <p:nvSpPr>
            <p:cNvPr id="78906" name="Text Box 44"/>
            <p:cNvSpPr txBox="1">
              <a:spLocks noChangeArrowheads="1"/>
            </p:cNvSpPr>
            <p:nvPr/>
          </p:nvSpPr>
          <p:spPr bwMode="auto">
            <a:xfrm>
              <a:off x="1753168" y="3327338"/>
              <a:ext cx="1229875" cy="525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VPN acts as</a:t>
              </a:r>
            </a:p>
            <a:p>
              <a:pPr eaLnBrk="1" hangingPunct="1">
                <a:buFont typeface="Helvetica" pitchFamily="34" charset="0"/>
                <a:buNone/>
              </a:pPr>
              <a:r>
                <a:rPr lang="en-GB" altLang="en-US" sz="1400" b="1">
                  <a:solidFill>
                    <a:srgbClr val="000000"/>
                  </a:solidFill>
                  <a:latin typeface="Helvetica" pitchFamily="34" charset="0"/>
                </a:rPr>
                <a:t>table index</a:t>
              </a:r>
            </a:p>
          </p:txBody>
        </p:sp>
        <p:sp>
          <p:nvSpPr>
            <p:cNvPr id="78907" name="Line 45"/>
            <p:cNvSpPr>
              <a:spLocks noChangeShapeType="1"/>
            </p:cNvSpPr>
            <p:nvPr/>
          </p:nvSpPr>
          <p:spPr bwMode="auto">
            <a:xfrm flipH="1">
              <a:off x="2269661" y="3610069"/>
              <a:ext cx="1375518" cy="5089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08" name="Line 46"/>
            <p:cNvSpPr>
              <a:spLocks noChangeShapeType="1"/>
            </p:cNvSpPr>
            <p:nvPr/>
          </p:nvSpPr>
          <p:spPr bwMode="auto">
            <a:xfrm>
              <a:off x="2272358" y="4108383"/>
              <a:ext cx="1349" cy="3098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09" name="Line 47"/>
            <p:cNvSpPr>
              <a:spLocks noChangeShapeType="1"/>
            </p:cNvSpPr>
            <p:nvPr/>
          </p:nvSpPr>
          <p:spPr bwMode="auto">
            <a:xfrm>
              <a:off x="2272358" y="4418208"/>
              <a:ext cx="771369" cy="11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91" name="Text Box 44"/>
          <p:cNvSpPr txBox="1">
            <a:spLocks noChangeArrowheads="1"/>
          </p:cNvSpPr>
          <p:nvPr/>
        </p:nvSpPr>
        <p:spPr bwMode="auto">
          <a:xfrm>
            <a:off x="5334000" y="4859338"/>
            <a:ext cx="123031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 b="1" i="1">
                <a:solidFill>
                  <a:srgbClr val="000000"/>
                </a:solidFill>
                <a:latin typeface="Helvetica" pitchFamily="34" charset="0"/>
              </a:rPr>
              <a:t>Page table</a:t>
            </a:r>
          </a:p>
        </p:txBody>
      </p:sp>
      <p:grpSp>
        <p:nvGrpSpPr>
          <p:cNvPr id="78892" name="Group 49"/>
          <p:cNvGrpSpPr>
            <a:grpSpLocks/>
          </p:cNvGrpSpPr>
          <p:nvPr/>
        </p:nvGrpSpPr>
        <p:grpSpPr bwMode="auto">
          <a:xfrm>
            <a:off x="3048000" y="4300538"/>
            <a:ext cx="3549650" cy="158750"/>
            <a:chOff x="3058226" y="4299809"/>
            <a:chExt cx="3549376" cy="160214"/>
          </a:xfrm>
        </p:grpSpPr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4223361" y="4299809"/>
              <a:ext cx="2384241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3058226" y="4299809"/>
              <a:ext cx="571456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3640794" y="4299809"/>
              <a:ext cx="571456" cy="16021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8893" name="Line 26"/>
          <p:cNvSpPr>
            <a:spLocks noChangeShapeType="1"/>
          </p:cNvSpPr>
          <p:nvPr/>
        </p:nvSpPr>
        <p:spPr bwMode="auto">
          <a:xfrm>
            <a:off x="4827588" y="4397375"/>
            <a:ext cx="1587" cy="1525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94" name="Line 41"/>
          <p:cNvSpPr>
            <a:spLocks noChangeShapeType="1"/>
          </p:cNvSpPr>
          <p:nvPr/>
        </p:nvSpPr>
        <p:spPr bwMode="auto">
          <a:xfrm>
            <a:off x="3371850" y="4418013"/>
            <a:ext cx="1588" cy="105886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95" name="Oval 25"/>
          <p:cNvSpPr>
            <a:spLocks noChangeArrowheads="1"/>
          </p:cNvSpPr>
          <p:nvPr/>
        </p:nvSpPr>
        <p:spPr bwMode="auto">
          <a:xfrm>
            <a:off x="4800600" y="4349750"/>
            <a:ext cx="53975" cy="47625"/>
          </a:xfrm>
          <a:prstGeom prst="ellipse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96" name="Oval 42"/>
          <p:cNvSpPr>
            <a:spLocks noChangeArrowheads="1"/>
          </p:cNvSpPr>
          <p:nvPr/>
        </p:nvSpPr>
        <p:spPr bwMode="auto">
          <a:xfrm>
            <a:off x="3336925" y="4349750"/>
            <a:ext cx="53975" cy="47625"/>
          </a:xfrm>
          <a:prstGeom prst="ellipse">
            <a:avLst/>
          </a:prstGeom>
          <a:solidFill>
            <a:srgbClr val="CCEED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3200400" y="5943600"/>
            <a:ext cx="2643188" cy="273050"/>
          </a:xfrm>
          <a:prstGeom prst="rect">
            <a:avLst/>
          </a:prstGeom>
          <a:solidFill>
            <a:srgbClr val="32946A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00"/>
                </a:solidFill>
                <a:latin typeface="Helvetica" pitchFamily="34" charset="0"/>
              </a:rPr>
              <a:t>physical page number (PPN)</a:t>
            </a:r>
            <a:r>
              <a:rPr lang="en-US" altLang="en-US" sz="1400" b="1">
                <a:solidFill>
                  <a:srgbClr val="000000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00"/>
              </a:solidFill>
              <a:latin typeface="Helvetica" pitchFamily="34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822950" y="3338513"/>
            <a:ext cx="1931988" cy="2873375"/>
            <a:chOff x="5841281" y="3352800"/>
            <a:chExt cx="1931119" cy="2874432"/>
          </a:xfrm>
        </p:grpSpPr>
        <p:sp>
          <p:nvSpPr>
            <p:cNvPr id="59" name="Rectangle 6"/>
            <p:cNvSpPr>
              <a:spLocks noChangeArrowheads="1"/>
            </p:cNvSpPr>
            <p:nvPr/>
          </p:nvSpPr>
          <p:spPr bwMode="auto">
            <a:xfrm>
              <a:off x="5906340" y="3352800"/>
              <a:ext cx="1866060" cy="2731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b="1">
                  <a:solidFill>
                    <a:srgbClr val="000000"/>
                  </a:solidFill>
                  <a:latin typeface="Helvetica" pitchFamily="34" charset="0"/>
                </a:rPr>
                <a:t>page offset</a:t>
              </a:r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5841281" y="5954082"/>
              <a:ext cx="1866060" cy="2731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b="1">
                  <a:solidFill>
                    <a:srgbClr val="000000"/>
                  </a:solidFill>
                  <a:latin typeface="Helvetica" pitchFamily="34" charset="0"/>
                </a:rPr>
                <a:t>page offset</a:t>
              </a:r>
            </a:p>
          </p:txBody>
        </p:sp>
        <p:sp>
          <p:nvSpPr>
            <p:cNvPr id="78902" name="Line 11"/>
            <p:cNvSpPr>
              <a:spLocks noChangeShapeType="1"/>
            </p:cNvSpPr>
            <p:nvPr/>
          </p:nvSpPr>
          <p:spPr bwMode="auto">
            <a:xfrm>
              <a:off x="6936301" y="3635531"/>
              <a:ext cx="1349" cy="228069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3640138" y="4303713"/>
            <a:ext cx="571500" cy="158750"/>
          </a:xfrm>
          <a:prstGeom prst="rect">
            <a:avLst/>
          </a:prstGeom>
          <a:solidFill>
            <a:srgbClr val="8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42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Problem: what if you have a sparse address </a:t>
            </a:r>
            <a:r>
              <a:rPr lang="en-US" sz="1800" dirty="0" smtClean="0">
                <a:solidFill>
                  <a:srgbClr val="0000FF"/>
                </a:solidFill>
              </a:rPr>
              <a:t>space?</a:t>
            </a:r>
            <a:endParaRPr lang="en-US" sz="1800" dirty="0">
              <a:solidFill>
                <a:srgbClr val="0000FF"/>
              </a:solidFill>
            </a:endParaRPr>
          </a:p>
          <a:p>
            <a:pPr lvl="1"/>
            <a:r>
              <a:rPr lang="en-US" sz="1400" dirty="0" smtClean="0"/>
              <a:t>need </a:t>
            </a:r>
            <a:r>
              <a:rPr lang="en-US" sz="1400" dirty="0"/>
              <a:t>one PTE per page in virtual address space</a:t>
            </a:r>
          </a:p>
          <a:p>
            <a:pPr lvl="1"/>
            <a:r>
              <a:rPr lang="en-US" sz="1400" dirty="0" smtClean="0"/>
              <a:t>For 32 bit addresses: 1,048,576 PTEs are needed to map 4GB of pages</a:t>
            </a:r>
          </a:p>
          <a:p>
            <a:pPr lvl="1"/>
            <a:r>
              <a:rPr lang="fr-FR" sz="1400" dirty="0" err="1" smtClean="0"/>
              <a:t>What</a:t>
            </a:r>
            <a:r>
              <a:rPr lang="fr-FR" sz="1400" dirty="0" smtClean="0"/>
              <a:t> if </a:t>
            </a:r>
            <a:r>
              <a:rPr lang="fr-FR" sz="1400" dirty="0" err="1" smtClean="0"/>
              <a:t>you</a:t>
            </a:r>
            <a:r>
              <a:rPr lang="fr-FR" sz="1400" dirty="0" smtClean="0"/>
              <a:t> </a:t>
            </a:r>
            <a:r>
              <a:rPr lang="fr-FR" sz="1400" dirty="0" err="1" smtClean="0"/>
              <a:t>only</a:t>
            </a:r>
            <a:r>
              <a:rPr lang="fr-FR" sz="1400" dirty="0" smtClean="0"/>
              <a:t> use ~1024 of </a:t>
            </a:r>
            <a:r>
              <a:rPr lang="fr-FR" sz="1400" dirty="0" err="1" smtClean="0"/>
              <a:t>them</a:t>
            </a:r>
            <a:r>
              <a:rPr lang="fr-FR" sz="1400" dirty="0" smtClean="0"/>
              <a:t>?</a:t>
            </a:r>
          </a:p>
          <a:p>
            <a:pPr lvl="1"/>
            <a:endParaRPr lang="fr-FR" sz="14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Use a tree based Page </a:t>
            </a:r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able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Upper level entries: </a:t>
            </a:r>
          </a:p>
          <a:p>
            <a:pPr lvl="2"/>
            <a:r>
              <a:rPr lang="en-US" sz="1200" dirty="0" smtClean="0"/>
              <a:t>Contain address of page containing lower level entries</a:t>
            </a:r>
          </a:p>
          <a:p>
            <a:pPr lvl="2"/>
            <a:r>
              <a:rPr lang="en-US" sz="1200" dirty="0" smtClean="0"/>
              <a:t>NULL for </a:t>
            </a:r>
            <a:r>
              <a:rPr lang="en-US" sz="1200" dirty="0"/>
              <a:t>unused lower levels</a:t>
            </a:r>
          </a:p>
          <a:p>
            <a:pPr lvl="1"/>
            <a:r>
              <a:rPr lang="en-US" sz="1400" dirty="0" smtClean="0"/>
              <a:t>Lowest </a:t>
            </a:r>
            <a:r>
              <a:rPr lang="en-US" sz="1400" dirty="0"/>
              <a:t>level </a:t>
            </a:r>
            <a:r>
              <a:rPr lang="en-US" sz="1400" dirty="0" smtClean="0"/>
              <a:t>entries: </a:t>
            </a:r>
          </a:p>
          <a:p>
            <a:pPr lvl="2"/>
            <a:r>
              <a:rPr lang="en-US" sz="1200" dirty="0" smtClean="0"/>
              <a:t>Contains actual physical page address translation</a:t>
            </a:r>
          </a:p>
          <a:p>
            <a:pPr lvl="2"/>
            <a:r>
              <a:rPr lang="en-US" sz="1200" dirty="0" smtClean="0"/>
              <a:t>Null for unallocated page</a:t>
            </a:r>
          </a:p>
          <a:p>
            <a:pPr lvl="2"/>
            <a:endParaRPr lang="en-US" sz="1200" dirty="0"/>
          </a:p>
          <a:p>
            <a:r>
              <a:rPr lang="en-US" sz="1800" dirty="0" smtClean="0"/>
              <a:t>Could </a:t>
            </a:r>
            <a:r>
              <a:rPr lang="en-US" sz="1800" dirty="0"/>
              <a:t>have any number of levels</a:t>
            </a:r>
          </a:p>
          <a:p>
            <a:pPr lvl="1"/>
            <a:r>
              <a:rPr lang="en-US" sz="1400" dirty="0"/>
              <a:t>x</a:t>
            </a:r>
            <a:r>
              <a:rPr lang="en-US" sz="1400" dirty="0" smtClean="0"/>
              <a:t>86-32 </a:t>
            </a:r>
            <a:r>
              <a:rPr lang="en-US" sz="1400" dirty="0"/>
              <a:t>has 2</a:t>
            </a:r>
          </a:p>
          <a:p>
            <a:pPr lvl="1"/>
            <a:r>
              <a:rPr lang="en-US" sz="1400" dirty="0"/>
              <a:t>x</a:t>
            </a:r>
            <a:r>
              <a:rPr lang="en-US" sz="1400" dirty="0" smtClean="0"/>
              <a:t>86-64 </a:t>
            </a:r>
            <a:r>
              <a:rPr lang="en-US" sz="1400" dirty="0"/>
              <a:t>has 4</a:t>
            </a:r>
          </a:p>
        </p:txBody>
      </p:sp>
    </p:spTree>
    <p:extLst>
      <p:ext uri="{BB962C8B-B14F-4D97-AF65-F5344CB8AC3E}">
        <p14:creationId xmlns:p14="http://schemas.microsoft.com/office/powerpoint/2010/main" val="106001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level page tables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2765" y="1646238"/>
            <a:ext cx="170367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Master Page #</a:t>
            </a:r>
          </a:p>
          <a:p>
            <a:pPr algn="ctr"/>
            <a:r>
              <a:rPr lang="en-US" sz="1600" dirty="0" smtClean="0"/>
              <a:t>(10 bits)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146437" y="1646238"/>
            <a:ext cx="171329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Secondary Page #</a:t>
            </a:r>
          </a:p>
          <a:p>
            <a:pPr algn="ctr"/>
            <a:r>
              <a:rPr lang="en-US" sz="1600" dirty="0" smtClean="0"/>
              <a:t>(10 bits)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3859732" y="1646238"/>
            <a:ext cx="2512194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 (12 bits)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2765" y="1289256"/>
            <a:ext cx="161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Virtual Address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5143" y="2881164"/>
            <a:ext cx="1607419" cy="442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5142" y="3323926"/>
            <a:ext cx="1607419" cy="442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Secondary </a:t>
            </a:r>
          </a:p>
          <a:p>
            <a:pPr algn="ctr"/>
            <a:r>
              <a:rPr lang="en-US" sz="1400" b="1" dirty="0" smtClean="0"/>
              <a:t>Page Table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895141" y="3766688"/>
            <a:ext cx="1607419" cy="442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5140" y="4207845"/>
            <a:ext cx="1607419" cy="442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5143" y="4657022"/>
            <a:ext cx="1607419" cy="442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34091" y="3986464"/>
            <a:ext cx="1607419" cy="442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34090" y="4429226"/>
            <a:ext cx="1607419" cy="442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3234089" y="4871988"/>
            <a:ext cx="1607419" cy="442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Page Frame</a:t>
            </a:r>
          </a:p>
          <a:p>
            <a:pPr algn="ctr"/>
            <a:r>
              <a:rPr lang="en-US" sz="1400" b="1" dirty="0"/>
              <a:t>Number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34088" y="5313145"/>
            <a:ext cx="1607419" cy="442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34091" y="5762322"/>
            <a:ext cx="1607419" cy="442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Elbow Connector 20"/>
          <p:cNvCxnSpPr>
            <a:endCxn id="9" idx="1"/>
          </p:cNvCxnSpPr>
          <p:nvPr/>
        </p:nvCxnSpPr>
        <p:spPr>
          <a:xfrm rot="16200000" flipH="1">
            <a:off x="87582" y="2737746"/>
            <a:ext cx="1441869" cy="17325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5" idx="1"/>
          </p:cNvCxnSpPr>
          <p:nvPr/>
        </p:nvCxnSpPr>
        <p:spPr>
          <a:xfrm rot="16200000" flipH="1">
            <a:off x="1522555" y="3381835"/>
            <a:ext cx="2989930" cy="43313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</p:cNvCxnSpPr>
          <p:nvPr/>
        </p:nvCxnSpPr>
        <p:spPr>
          <a:xfrm>
            <a:off x="2502561" y="3545307"/>
            <a:ext cx="731527" cy="442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787543" y="2737419"/>
            <a:ext cx="1607419" cy="44276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Frame #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382571" y="3468305"/>
            <a:ext cx="1607419" cy="4427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Frame 0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382570" y="3911067"/>
            <a:ext cx="1607419" cy="4427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Frame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382569" y="4353829"/>
            <a:ext cx="1607419" cy="4427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Frame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382568" y="4794986"/>
            <a:ext cx="1607419" cy="4427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Frame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382571" y="5244163"/>
            <a:ext cx="1607419" cy="4427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Frame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394962" y="2737419"/>
            <a:ext cx="1381225" cy="4427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cxnSp>
        <p:nvCxnSpPr>
          <p:cNvPr id="37" name="Elbow Connector 36"/>
          <p:cNvCxnSpPr>
            <a:endCxn id="35" idx="0"/>
          </p:cNvCxnSpPr>
          <p:nvPr/>
        </p:nvCxnSpPr>
        <p:spPr>
          <a:xfrm rot="16200000" flipH="1">
            <a:off x="5768584" y="2420427"/>
            <a:ext cx="633981" cy="1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5" idx="3"/>
          </p:cNvCxnSpPr>
          <p:nvPr/>
        </p:nvCxnSpPr>
        <p:spPr>
          <a:xfrm flipV="1">
            <a:off x="4841508" y="3180181"/>
            <a:ext cx="274321" cy="191318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5" idx="3"/>
            <a:endCxn id="31" idx="1"/>
          </p:cNvCxnSpPr>
          <p:nvPr/>
        </p:nvCxnSpPr>
        <p:spPr>
          <a:xfrm>
            <a:off x="6776187" y="2958800"/>
            <a:ext cx="606383" cy="1173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81771" y="5112619"/>
            <a:ext cx="1349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Master Page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29685" y="6205084"/>
            <a:ext cx="1216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Secondary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Page Table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81828" y="2368086"/>
            <a:ext cx="172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Physical Address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95231" y="2995515"/>
            <a:ext cx="1782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Physical Memory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1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5439</TotalTime>
  <Words>2287</Words>
  <Application>Microsoft Office PowerPoint</Application>
  <PresentationFormat>On-screen Show (4:3)</PresentationFormat>
  <Paragraphs>442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Paging</vt:lpstr>
      <vt:lpstr>Paging</vt:lpstr>
      <vt:lpstr>Simple Page Table</vt:lpstr>
      <vt:lpstr>Simple PTE</vt:lpstr>
      <vt:lpstr>PowerPoint Presentation</vt:lpstr>
      <vt:lpstr>PowerPoint Presentation</vt:lpstr>
      <vt:lpstr>PowerPoint Presentation</vt:lpstr>
      <vt:lpstr>Multi-level translation</vt:lpstr>
      <vt:lpstr>2 level page tables</vt:lpstr>
      <vt:lpstr>Multilevel page tables</vt:lpstr>
      <vt:lpstr>Inverted Page Table</vt:lpstr>
      <vt:lpstr>Page Size Tradeoffs</vt:lpstr>
      <vt:lpstr>Paging infrastructure</vt:lpstr>
      <vt:lpstr>Page Frame Database</vt:lpstr>
      <vt:lpstr>Addressing Page Tables</vt:lpstr>
      <vt:lpstr>X86 address translation (32 bit)</vt:lpstr>
      <vt:lpstr>Paging Translation</vt:lpstr>
      <vt:lpstr>X86 32 bit PDE/PTE details</vt:lpstr>
      <vt:lpstr>Making it efficient</vt:lpstr>
      <vt:lpstr>TLBs</vt:lpstr>
      <vt:lpstr>TLB Organization</vt:lpstr>
      <vt:lpstr>Managing TLBs</vt:lpstr>
      <vt:lpstr>Managing TLBs (2)</vt:lpstr>
      <vt:lpstr>x86 TLB</vt:lpstr>
      <vt:lpstr>Software TLBs (SPARC / POWER)</vt:lpstr>
      <vt:lpstr>Managing Software TLB</vt:lpstr>
      <vt:lpstr>HW vs SW TLBs</vt:lpstr>
      <vt:lpstr>Impact on Applications</vt:lpstr>
      <vt:lpstr>Page Faults</vt:lpstr>
      <vt:lpstr>Determining the cause of a page fault</vt:lpstr>
      <vt:lpstr>Handling Page faults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jarusl</cp:lastModifiedBy>
  <cp:revision>64</cp:revision>
  <dcterms:created xsi:type="dcterms:W3CDTF">2012-09-15T17:00:50Z</dcterms:created>
  <dcterms:modified xsi:type="dcterms:W3CDTF">2017-11-08T06:15:18Z</dcterms:modified>
</cp:coreProperties>
</file>