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sldIdLst>
    <p:sldId id="256" r:id="rId2"/>
    <p:sldId id="271" r:id="rId3"/>
    <p:sldId id="285" r:id="rId4"/>
    <p:sldId id="257" r:id="rId5"/>
    <p:sldId id="298" r:id="rId6"/>
    <p:sldId id="284" r:id="rId7"/>
    <p:sldId id="283" r:id="rId8"/>
    <p:sldId id="282" r:id="rId9"/>
    <p:sldId id="258" r:id="rId10"/>
    <p:sldId id="279" r:id="rId11"/>
    <p:sldId id="280" r:id="rId12"/>
    <p:sldId id="281" r:id="rId13"/>
    <p:sldId id="287" r:id="rId14"/>
    <p:sldId id="272" r:id="rId15"/>
    <p:sldId id="264" r:id="rId16"/>
    <p:sldId id="273" r:id="rId17"/>
    <p:sldId id="267" r:id="rId18"/>
    <p:sldId id="268" r:id="rId19"/>
    <p:sldId id="295" r:id="rId20"/>
    <p:sldId id="296" r:id="rId21"/>
    <p:sldId id="297" r:id="rId22"/>
    <p:sldId id="266" r:id="rId23"/>
    <p:sldId id="299" r:id="rId24"/>
    <p:sldId id="288" r:id="rId25"/>
    <p:sldId id="289" r:id="rId26"/>
    <p:sldId id="290" r:id="rId27"/>
    <p:sldId id="278" r:id="rId28"/>
    <p:sldId id="291" r:id="rId29"/>
    <p:sldId id="292" r:id="rId30"/>
    <p:sldId id="293" r:id="rId31"/>
    <p:sldId id="294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D400C93-69C1-4E33-B5E2-A5FA3E6B5917}">
          <p14:sldIdLst>
            <p14:sldId id="256"/>
            <p14:sldId id="271"/>
            <p14:sldId id="285"/>
            <p14:sldId id="257"/>
            <p14:sldId id="298"/>
            <p14:sldId id="284"/>
            <p14:sldId id="283"/>
            <p14:sldId id="282"/>
            <p14:sldId id="258"/>
            <p14:sldId id="279"/>
            <p14:sldId id="280"/>
            <p14:sldId id="281"/>
            <p14:sldId id="287"/>
            <p14:sldId id="272"/>
            <p14:sldId id="264"/>
            <p14:sldId id="273"/>
            <p14:sldId id="267"/>
            <p14:sldId id="268"/>
            <p14:sldId id="295"/>
            <p14:sldId id="296"/>
            <p14:sldId id="297"/>
            <p14:sldId id="266"/>
            <p14:sldId id="299"/>
            <p14:sldId id="288"/>
            <p14:sldId id="289"/>
            <p14:sldId id="290"/>
            <p14:sldId id="278"/>
            <p14:sldId id="291"/>
            <p14:sldId id="292"/>
            <p14:sldId id="293"/>
            <p14:sldId id="29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619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2085A4-E1CF-4643-A5F1-1DE432757385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59BE4-0A18-42C9-A27B-8446AF49D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14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02756" indent="-27029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727FF6D-2B60-554E-8EF3-40400311D8A1}" type="slidenum">
              <a:rPr lang="en-GB"/>
              <a:pPr eaLnBrk="1" hangingPunct="1"/>
              <a:t>2</a:t>
            </a:fld>
            <a:endParaRPr lang="en-GB"/>
          </a:p>
        </p:txBody>
      </p:sp>
      <p:sp>
        <p:nvSpPr>
          <p:cNvPr id="81923" name="Text Box 1"/>
          <p:cNvSpPr txBox="1">
            <a:spLocks noChangeArrowheads="1"/>
          </p:cNvSpPr>
          <p:nvPr/>
        </p:nvSpPr>
        <p:spPr bwMode="auto">
          <a:xfrm>
            <a:off x="3884414" y="8685894"/>
            <a:ext cx="2972098" cy="45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601" tIns="45630" rIns="91601" bIns="45630"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buFont typeface="Arial" charset="0"/>
              <a:buNone/>
            </a:pPr>
            <a:fld id="{8751A4C7-296E-E345-B510-F87F8F2B6106}" type="slidenum">
              <a:rPr lang="en-GB" sz="1100">
                <a:solidFill>
                  <a:srgbClr val="000000"/>
                </a:solidFill>
              </a:rPr>
              <a:pPr algn="r" eaLnBrk="1" hangingPunct="1">
                <a:buFont typeface="Arial" charset="0"/>
                <a:buNone/>
              </a:pPr>
              <a:t>2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81924" name="Text Box 2"/>
          <p:cNvSpPr txBox="1">
            <a:spLocks noChangeArrowheads="1"/>
          </p:cNvSpPr>
          <p:nvPr/>
        </p:nvSpPr>
        <p:spPr bwMode="auto">
          <a:xfrm>
            <a:off x="1178719" y="686405"/>
            <a:ext cx="45005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192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6099" y="4343704"/>
            <a:ext cx="5484316" cy="411389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/>
              <a:t>Main memory is organized as an array of contiguous byte-sized cells, starting at address 0; given that, physical addressing is the most natural way for the CPU to use it.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02756" indent="-270291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8BD95B9-9012-E547-81E8-72EC300C4671}" type="slidenum">
              <a:rPr lang="en-GB"/>
              <a:pPr eaLnBrk="1" hangingPunct="1"/>
              <a:t>8</a:t>
            </a:fld>
            <a:endParaRPr lang="en-GB"/>
          </a:p>
        </p:txBody>
      </p:sp>
      <p:sp>
        <p:nvSpPr>
          <p:cNvPr id="82947" name="Text Box 1"/>
          <p:cNvSpPr txBox="1">
            <a:spLocks noChangeArrowheads="1"/>
          </p:cNvSpPr>
          <p:nvPr/>
        </p:nvSpPr>
        <p:spPr bwMode="auto">
          <a:xfrm>
            <a:off x="3884414" y="8685894"/>
            <a:ext cx="2972098" cy="45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601" tIns="45630" rIns="91601" bIns="45630"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buFont typeface="Arial" charset="0"/>
              <a:buNone/>
            </a:pPr>
            <a:fld id="{1327282C-5870-EC4D-A0D4-A25D62CF7A4E}" type="slidenum">
              <a:rPr lang="en-GB" sz="1100">
                <a:solidFill>
                  <a:srgbClr val="000000"/>
                </a:solidFill>
              </a:rPr>
              <a:pPr algn="r" eaLnBrk="1" hangingPunct="1">
                <a:buFont typeface="Arial" charset="0"/>
                <a:buNone/>
              </a:pPr>
              <a:t>8</a:t>
            </a:fld>
            <a:endParaRPr lang="en-GB" sz="1100">
              <a:solidFill>
                <a:srgbClr val="000000"/>
              </a:solidFill>
            </a:endParaRPr>
          </a:p>
        </p:txBody>
      </p:sp>
      <p:sp>
        <p:nvSpPr>
          <p:cNvPr id="82948" name="Text Box 2"/>
          <p:cNvSpPr txBox="1">
            <a:spLocks noChangeArrowheads="1"/>
          </p:cNvSpPr>
          <p:nvPr/>
        </p:nvSpPr>
        <p:spPr bwMode="auto">
          <a:xfrm>
            <a:off x="1178719" y="686405"/>
            <a:ext cx="45005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294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6099" y="4343704"/>
            <a:ext cx="5484316" cy="411389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02756" indent="-27029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81164" indent="-21623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13629" indent="-21623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46095" indent="-21623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7070FE6-9759-4CD3-AABC-E09F7A54FFD3}" type="slidenum">
              <a:rPr lang="en-GB" altLang="en-US"/>
              <a:pPr eaLnBrk="1" hangingPunct="1"/>
              <a:t>26</a:t>
            </a:fld>
            <a:endParaRPr lang="en-GB" altLang="en-US"/>
          </a:p>
        </p:txBody>
      </p:sp>
      <p:sp>
        <p:nvSpPr>
          <p:cNvPr id="95235" name="Text Box 1"/>
          <p:cNvSpPr txBox="1">
            <a:spLocks noChangeArrowheads="1"/>
          </p:cNvSpPr>
          <p:nvPr/>
        </p:nvSpPr>
        <p:spPr bwMode="auto">
          <a:xfrm>
            <a:off x="3884414" y="8685894"/>
            <a:ext cx="2972098" cy="45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601" tIns="45630" rIns="91601" bIns="45630"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buFont typeface="Arial" charset="0"/>
              <a:buNone/>
            </a:pPr>
            <a:fld id="{DDD2F682-329B-4A81-959B-70DB968CC2F8}" type="slidenum">
              <a:rPr lang="en-GB" altLang="en-US" sz="1100">
                <a:solidFill>
                  <a:srgbClr val="000000"/>
                </a:solidFill>
              </a:rPr>
              <a:pPr algn="r" eaLnBrk="1" hangingPunct="1">
                <a:buFont typeface="Arial" charset="0"/>
                <a:buNone/>
              </a:pPr>
              <a:t>26</a:t>
            </a:fld>
            <a:endParaRPr lang="en-GB" altLang="en-US" sz="1100">
              <a:solidFill>
                <a:srgbClr val="000000"/>
              </a:solidFill>
            </a:endParaRPr>
          </a:p>
        </p:txBody>
      </p:sp>
      <p:sp>
        <p:nvSpPr>
          <p:cNvPr id="95236" name="Text Box 2"/>
          <p:cNvSpPr txBox="1">
            <a:spLocks noChangeArrowheads="1"/>
          </p:cNvSpPr>
          <p:nvPr/>
        </p:nvSpPr>
        <p:spPr bwMode="auto">
          <a:xfrm>
            <a:off x="1178719" y="686405"/>
            <a:ext cx="45005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523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6099" y="4343704"/>
            <a:ext cx="5484316" cy="411389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11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9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1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98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42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8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6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020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4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6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2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DFC72-2FAA-5E48-95AD-211F38CA4C3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01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Virtual Memory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350169"/>
            <a:ext cx="575972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/>
              <a:t>Partially Adapted from:</a:t>
            </a:r>
          </a:p>
          <a:p>
            <a:r>
              <a:rPr lang="en-US" sz="900" dirty="0" smtClean="0"/>
              <a:t>© 2004-2007</a:t>
            </a:r>
            <a:r>
              <a:rPr lang="en-US" sz="900" dirty="0"/>
              <a:t> </a:t>
            </a:r>
            <a:r>
              <a:rPr lang="en-US" sz="900" dirty="0" smtClean="0"/>
              <a:t>Ed </a:t>
            </a:r>
            <a:r>
              <a:rPr lang="en-US" sz="900" dirty="0" err="1" smtClean="0"/>
              <a:t>Lazowska</a:t>
            </a:r>
            <a:r>
              <a:rPr lang="en-US" sz="900" dirty="0" smtClean="0"/>
              <a:t>, Hank Levy, Andrea And </a:t>
            </a:r>
            <a:r>
              <a:rPr lang="en-US" sz="900" dirty="0" err="1" smtClean="0"/>
              <a:t>Remzi</a:t>
            </a:r>
            <a:r>
              <a:rPr lang="en-US" sz="900" dirty="0" smtClean="0"/>
              <a:t> </a:t>
            </a:r>
            <a:r>
              <a:rPr lang="en-US" sz="900" dirty="0" err="1" smtClean="0"/>
              <a:t>Arpaci-Dussea</a:t>
            </a:r>
            <a:r>
              <a:rPr lang="en-US" sz="900" dirty="0" smtClean="0"/>
              <a:t>, Michael Swift</a:t>
            </a:r>
          </a:p>
          <a:p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54368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Memory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Each process has its own address space specified with a memory map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truct</a:t>
            </a:r>
            <a:r>
              <a:rPr lang="en-US" dirty="0" smtClean="0"/>
              <a:t> </a:t>
            </a:r>
            <a:r>
              <a:rPr lang="en-US" dirty="0" err="1" smtClean="0"/>
              <a:t>mm_struct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Allocated regions of the address space are represented using a </a:t>
            </a:r>
            <a:r>
              <a:rPr lang="en-US" dirty="0" err="1" smtClean="0">
                <a:solidFill>
                  <a:srgbClr val="FF0000"/>
                </a:solidFill>
              </a:rPr>
              <a:t>vm_area_struct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vma</a:t>
            </a:r>
            <a:r>
              <a:rPr lang="en-US" dirty="0">
                <a:solidFill>
                  <a:srgbClr val="FF0000"/>
                </a:solidFill>
              </a:rPr>
              <a:t>) 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Recall: A process has a sparse address space</a:t>
            </a:r>
          </a:p>
          <a:p>
            <a:endParaRPr lang="en-US" dirty="0"/>
          </a:p>
          <a:p>
            <a:r>
              <a:rPr lang="en-US" dirty="0" smtClean="0"/>
              <a:t>Includes</a:t>
            </a:r>
            <a:r>
              <a:rPr lang="en-US" dirty="0"/>
              <a:t>: </a:t>
            </a:r>
          </a:p>
          <a:p>
            <a:pPr lvl="1"/>
            <a:r>
              <a:rPr lang="en-US" dirty="0" smtClean="0"/>
              <a:t>Start </a:t>
            </a:r>
            <a:r>
              <a:rPr lang="en-US" dirty="0"/>
              <a:t>address (virtual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End </a:t>
            </a:r>
            <a:r>
              <a:rPr lang="en-US" dirty="0"/>
              <a:t>address (first address after </a:t>
            </a:r>
            <a:r>
              <a:rPr lang="en-US" dirty="0" err="1"/>
              <a:t>vma</a:t>
            </a:r>
            <a:r>
              <a:rPr lang="en-US" dirty="0" smtClean="0"/>
              <a:t>)</a:t>
            </a:r>
            <a:endParaRPr lang="en-US" dirty="0"/>
          </a:p>
          <a:p>
            <a:pPr lvl="2"/>
            <a:r>
              <a:rPr lang="en-US" dirty="0" smtClean="0"/>
              <a:t>Memory </a:t>
            </a:r>
            <a:r>
              <a:rPr lang="en-US" dirty="0"/>
              <a:t>regions are page </a:t>
            </a:r>
            <a:r>
              <a:rPr lang="en-US" dirty="0" smtClean="0"/>
              <a:t>aligned</a:t>
            </a:r>
            <a:endParaRPr lang="en-US" dirty="0"/>
          </a:p>
          <a:p>
            <a:pPr lvl="1"/>
            <a:r>
              <a:rPr lang="en-US" dirty="0" smtClean="0"/>
              <a:t>Protection </a:t>
            </a:r>
            <a:r>
              <a:rPr lang="en-US" dirty="0"/>
              <a:t>(read, write, execute, </a:t>
            </a:r>
            <a:r>
              <a:rPr lang="en-US" dirty="0" err="1"/>
              <a:t>etc</a:t>
            </a:r>
            <a:r>
              <a:rPr lang="en-US" dirty="0" smtClean="0"/>
              <a:t>…)</a:t>
            </a:r>
            <a:endParaRPr lang="en-US" dirty="0"/>
          </a:p>
          <a:p>
            <a:pPr lvl="2"/>
            <a:r>
              <a:rPr lang="en-US" dirty="0" smtClean="0"/>
              <a:t>Different </a:t>
            </a:r>
            <a:r>
              <a:rPr lang="en-US" dirty="0"/>
              <a:t>page protections means new </a:t>
            </a:r>
            <a:r>
              <a:rPr lang="en-US" dirty="0" err="1" smtClean="0"/>
              <a:t>vma</a:t>
            </a:r>
            <a:endParaRPr lang="en-US" dirty="0"/>
          </a:p>
          <a:p>
            <a:pPr lvl="1"/>
            <a:r>
              <a:rPr lang="en-US" dirty="0" smtClean="0"/>
              <a:t>Pointer </a:t>
            </a:r>
            <a:r>
              <a:rPr lang="en-US" dirty="0"/>
              <a:t>to file (if one) </a:t>
            </a:r>
            <a:endParaRPr lang="en-US" dirty="0" smtClean="0"/>
          </a:p>
          <a:p>
            <a:pPr lvl="1"/>
            <a:r>
              <a:rPr lang="en-US" dirty="0" smtClean="0"/>
              <a:t>References to memory backing the region</a:t>
            </a:r>
            <a:endParaRPr lang="en-US" dirty="0"/>
          </a:p>
          <a:p>
            <a:pPr lvl="1"/>
            <a:r>
              <a:rPr lang="en-US" dirty="0" smtClean="0"/>
              <a:t>Other </a:t>
            </a:r>
            <a:r>
              <a:rPr lang="en-US" dirty="0"/>
              <a:t>bookkeeping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291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map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2036" y="2178844"/>
            <a:ext cx="7759926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92036" y="1491972"/>
            <a:ext cx="7244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Linked list of memory regions assigned to valid virtual addresses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153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13"/>
          </a:xfrm>
        </p:spPr>
        <p:txBody>
          <a:bodyPr>
            <a:normAutofit/>
          </a:bodyPr>
          <a:lstStyle/>
          <a:p>
            <a:r>
              <a:rPr lang="en-US" dirty="0" smtClean="0"/>
              <a:t>Each region has a specific use</a:t>
            </a:r>
          </a:p>
          <a:p>
            <a:pPr lvl="1"/>
            <a:r>
              <a:rPr lang="en-US" dirty="0" smtClean="0"/>
              <a:t>Loaded executable segments</a:t>
            </a:r>
          </a:p>
          <a:p>
            <a:pPr lvl="1"/>
            <a:r>
              <a:rPr lang="en-US" dirty="0" smtClean="0"/>
              <a:t>Stack</a:t>
            </a:r>
          </a:p>
          <a:p>
            <a:pPr lvl="1"/>
            <a:r>
              <a:rPr lang="en-US" dirty="0" smtClean="0"/>
              <a:t>Heap</a:t>
            </a:r>
          </a:p>
          <a:p>
            <a:pPr lvl="1"/>
            <a:r>
              <a:rPr lang="en-US" dirty="0" smtClean="0"/>
              <a:t>Memory mapped files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Modifying the memory map yourself</a:t>
            </a:r>
          </a:p>
          <a:p>
            <a:pPr lvl="1"/>
            <a:r>
              <a:rPr lang="en-US" sz="2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mmap</a:t>
            </a:r>
            <a:r>
              <a:rPr lang="en-US" sz="2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(void *start, </a:t>
            </a:r>
            <a:r>
              <a:rPr lang="en-US" sz="2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length, </a:t>
            </a:r>
            <a:r>
              <a:rPr lang="en-US" sz="2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</a:t>
            </a:r>
            <a:r>
              <a:rPr lang="en-US" sz="2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 </a:t>
            </a:r>
            <a:r>
              <a:rPr lang="en-US" sz="22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flags, </a:t>
            </a:r>
            <a:r>
              <a:rPr lang="en-US" sz="22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2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off_t</a:t>
            </a:r>
            <a:r>
              <a:rPr lang="en-US" sz="2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offset); </a:t>
            </a:r>
          </a:p>
          <a:p>
            <a:pPr lvl="1"/>
            <a:r>
              <a:rPr lang="en-US" sz="2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munmap</a:t>
            </a:r>
            <a:r>
              <a:rPr lang="en-US" sz="2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(void *start, </a:t>
            </a:r>
            <a:r>
              <a:rPr lang="en-US" sz="2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length);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11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Instantiating the memory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The OS must translate the memory map to a hardware configuration</a:t>
            </a:r>
          </a:p>
          <a:p>
            <a:pPr lvl="1"/>
            <a:r>
              <a:rPr lang="en-US" sz="2000" dirty="0" smtClean="0"/>
              <a:t>Policy that the CPU can enforce</a:t>
            </a:r>
          </a:p>
          <a:p>
            <a:endParaRPr lang="en-US" sz="2400" dirty="0" smtClean="0"/>
          </a:p>
          <a:p>
            <a:r>
              <a:rPr lang="en-US" sz="2400" dirty="0" smtClean="0"/>
              <a:t>Two main hardware techniques for doing this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Segmentation</a:t>
            </a:r>
          </a:p>
          <a:p>
            <a:pPr lvl="2"/>
            <a:r>
              <a:rPr lang="en-US" sz="1800" dirty="0" smtClean="0"/>
              <a:t>Each region is stored as a single entity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Paging</a:t>
            </a:r>
          </a:p>
          <a:p>
            <a:pPr lvl="2"/>
            <a:r>
              <a:rPr lang="en-US" sz="1800" dirty="0" smtClean="0"/>
              <a:t>Regions are broken into fixed sized memory units (pages)</a:t>
            </a:r>
          </a:p>
          <a:p>
            <a:pPr lvl="2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612936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062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 Segmentation </a:t>
            </a:r>
            <a:r>
              <a:rPr lang="en-US" dirty="0">
                <a:solidFill>
                  <a:srgbClr val="0000FF"/>
                </a:solidFill>
              </a:rPr>
              <a:t>partitions memory into logical units </a:t>
            </a:r>
          </a:p>
          <a:p>
            <a:pPr lvl="1"/>
            <a:r>
              <a:rPr lang="en-US" dirty="0" smtClean="0"/>
              <a:t>stack</a:t>
            </a:r>
            <a:r>
              <a:rPr lang="en-US" dirty="0"/>
              <a:t>, code, heap, ..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on </a:t>
            </a:r>
            <a:r>
              <a:rPr lang="en-US" dirty="0"/>
              <a:t>a segmented machine, a VA is &lt;segment #, offset</a:t>
            </a:r>
            <a:r>
              <a:rPr lang="en-US" dirty="0" smtClean="0"/>
              <a:t>&gt;</a:t>
            </a:r>
            <a:endParaRPr lang="en-US" dirty="0"/>
          </a:p>
          <a:p>
            <a:pPr lvl="1"/>
            <a:r>
              <a:rPr lang="en-US" dirty="0" smtClean="0"/>
              <a:t>segments </a:t>
            </a:r>
            <a:r>
              <a:rPr lang="en-US" dirty="0"/>
              <a:t>are units of memory, from the user’s perspective </a:t>
            </a:r>
            <a:endParaRPr lang="en-US" dirty="0" smtClean="0"/>
          </a:p>
          <a:p>
            <a:pPr lvl="1"/>
            <a:r>
              <a:rPr lang="en-US" dirty="0" smtClean="0"/>
              <a:t>segmentation </a:t>
            </a:r>
            <a:r>
              <a:rPr lang="en-US" dirty="0"/>
              <a:t>= many segments/process </a:t>
            </a:r>
          </a:p>
          <a:p>
            <a:endParaRPr lang="en-US" dirty="0" smtClean="0"/>
          </a:p>
          <a:p>
            <a:r>
              <a:rPr lang="en-US" dirty="0" smtClean="0"/>
              <a:t>Segments</a:t>
            </a:r>
          </a:p>
          <a:p>
            <a:pPr lvl="1"/>
            <a:r>
              <a:rPr lang="en-US" dirty="0" smtClean="0"/>
              <a:t>Regions of contiguous memory</a:t>
            </a:r>
          </a:p>
          <a:p>
            <a:pPr lvl="1"/>
            <a:r>
              <a:rPr lang="en-US" dirty="0" smtClean="0"/>
              <a:t>Defined by:</a:t>
            </a:r>
          </a:p>
          <a:p>
            <a:pPr lvl="2"/>
            <a:r>
              <a:rPr lang="en-US" dirty="0" smtClean="0"/>
              <a:t>Base address – Physical Start address of the segment</a:t>
            </a:r>
          </a:p>
          <a:p>
            <a:pPr lvl="2"/>
            <a:r>
              <a:rPr lang="en-US" dirty="0" smtClean="0"/>
              <a:t>Limit – Size of the segment (Maximum value of virtual address)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Hardware support: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multiple </a:t>
            </a:r>
            <a:r>
              <a:rPr lang="en-US" dirty="0"/>
              <a:t>base/limit pairs, one per segment </a:t>
            </a:r>
          </a:p>
          <a:p>
            <a:pPr lvl="2"/>
            <a:r>
              <a:rPr lang="en-US" dirty="0" smtClean="0"/>
              <a:t>stored </a:t>
            </a:r>
            <a:r>
              <a:rPr lang="en-US" dirty="0"/>
              <a:t>in a segment </a:t>
            </a:r>
            <a:r>
              <a:rPr lang="en-US" dirty="0" smtClean="0"/>
              <a:t>table</a:t>
            </a:r>
            <a:endParaRPr lang="en-US" dirty="0"/>
          </a:p>
          <a:p>
            <a:pPr lvl="1"/>
            <a:r>
              <a:rPr lang="en-US" dirty="0" smtClean="0"/>
              <a:t>segments </a:t>
            </a:r>
            <a:r>
              <a:rPr lang="en-US" dirty="0"/>
              <a:t>named by segment #, used as index into table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254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Segments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3411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Divide address space into logical segments</a:t>
            </a:r>
          </a:p>
          <a:p>
            <a:pPr lvl="1"/>
            <a:r>
              <a:rPr lang="en-US" dirty="0" smtClean="0"/>
              <a:t>Each logical segment can be in separate part of physical memory</a:t>
            </a:r>
          </a:p>
          <a:p>
            <a:pPr lvl="1"/>
            <a:r>
              <a:rPr lang="en-US" dirty="0" smtClean="0"/>
              <a:t>Separate base and limit for each segment (+ protection bits)</a:t>
            </a:r>
          </a:p>
          <a:p>
            <a:pPr lvl="2"/>
            <a:r>
              <a:rPr lang="en-US" dirty="0" smtClean="0"/>
              <a:t>Read and write bits for each segment</a:t>
            </a:r>
          </a:p>
          <a:p>
            <a:pPr lvl="2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How to designate segment?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Use part of logical address</a:t>
            </a:r>
          </a:p>
          <a:p>
            <a:pPr lvl="2"/>
            <a:r>
              <a:rPr lang="en-US" dirty="0" smtClean="0"/>
              <a:t>Top bits of logical address select segment</a:t>
            </a:r>
          </a:p>
          <a:p>
            <a:pPr lvl="2"/>
            <a:r>
              <a:rPr lang="en-US" dirty="0" smtClean="0"/>
              <a:t>Low bits of logical address select offset within segment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Implicitly by type of memory reference</a:t>
            </a:r>
          </a:p>
          <a:p>
            <a:pPr lvl="2"/>
            <a:r>
              <a:rPr lang="en-US" dirty="0" smtClean="0"/>
              <a:t>Code vs. Data segments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Special registers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83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 lookups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917" y="1691216"/>
            <a:ext cx="7723716" cy="484118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60917" y="1321884"/>
            <a:ext cx="81258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Segment Table: Base and limit for every segment in process</a:t>
            </a:r>
          </a:p>
        </p:txBody>
      </p:sp>
    </p:spTree>
    <p:extLst>
      <p:ext uri="{BB962C8B-B14F-4D97-AF65-F5344CB8AC3E}">
        <p14:creationId xmlns:p14="http://schemas.microsoft.com/office/powerpoint/2010/main" val="3279581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</a:t>
            </a:r>
            <a:r>
              <a:rPr lang="en-US" dirty="0" smtClean="0"/>
              <a:t>86 Segments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CS = Code Segment</a:t>
            </a:r>
          </a:p>
          <a:p>
            <a:r>
              <a:rPr lang="en-US" dirty="0" smtClean="0"/>
              <a:t>DS = Data Segment</a:t>
            </a:r>
          </a:p>
          <a:p>
            <a:r>
              <a:rPr lang="en-US" dirty="0" smtClean="0"/>
              <a:t>SS = Stack Segment</a:t>
            </a:r>
          </a:p>
          <a:p>
            <a:r>
              <a:rPr lang="en-US" dirty="0" smtClean="0"/>
              <a:t>ES, FS, GS = Auxiliary segments</a:t>
            </a:r>
          </a:p>
          <a:p>
            <a:pPr lvl="1"/>
            <a:r>
              <a:rPr lang="en-US" dirty="0" smtClean="0"/>
              <a:t>Explicit or implicitly specified by instructions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Accessed via special registers</a:t>
            </a:r>
          </a:p>
          <a:p>
            <a:pPr lvl="1"/>
            <a:r>
              <a:rPr lang="en-US" dirty="0" smtClean="0"/>
              <a:t>16 bit “Selectors”</a:t>
            </a:r>
          </a:p>
          <a:p>
            <a:pPr lvl="1"/>
            <a:r>
              <a:rPr lang="en-US" dirty="0" smtClean="0"/>
              <a:t>Identify the segment to the hardware MMU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Functionality depends on CPU operating mode</a:t>
            </a:r>
          </a:p>
        </p:txBody>
      </p:sp>
    </p:spTree>
    <p:extLst>
      <p:ext uri="{BB962C8B-B14F-4D97-AF65-F5344CB8AC3E}">
        <p14:creationId xmlns:p14="http://schemas.microsoft.com/office/powerpoint/2010/main" val="150844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Protected Mode (32 bits)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Segment information stored as a table</a:t>
            </a:r>
          </a:p>
          <a:p>
            <a:pPr lvl="1"/>
            <a:r>
              <a:rPr lang="en-US" dirty="0" smtClean="0"/>
              <a:t>GDT (Global </a:t>
            </a:r>
            <a:r>
              <a:rPr lang="en-US" dirty="0"/>
              <a:t>D</a:t>
            </a:r>
            <a:r>
              <a:rPr lang="en-US" dirty="0" smtClean="0"/>
              <a:t>escriptor Table)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Where is the GDT?</a:t>
            </a:r>
          </a:p>
          <a:p>
            <a:pPr lvl="1"/>
            <a:r>
              <a:rPr lang="en-US" dirty="0" smtClean="0"/>
              <a:t>Array of segment descriptions (base, limit, flags)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Segment registers now indicate array index</a:t>
            </a:r>
          </a:p>
          <a:p>
            <a:pPr lvl="1"/>
            <a:r>
              <a:rPr lang="en-US" dirty="0" smtClean="0"/>
              <a:t>Segment registers select segment descriptor</a:t>
            </a:r>
          </a:p>
          <a:p>
            <a:pPr lvl="2"/>
            <a:r>
              <a:rPr lang="en-US" dirty="0" smtClean="0"/>
              <a:t>E.g. CS points to Code Segment descriptor in GDT </a:t>
            </a:r>
          </a:p>
          <a:p>
            <a:pPr lvl="1"/>
            <a:r>
              <a:rPr lang="en-US" dirty="0" smtClean="0"/>
              <a:t>Registers are 16 bits</a:t>
            </a:r>
          </a:p>
        </p:txBody>
      </p:sp>
    </p:spTree>
    <p:extLst>
      <p:ext uri="{BB962C8B-B14F-4D97-AF65-F5344CB8AC3E}">
        <p14:creationId xmlns:p14="http://schemas.microsoft.com/office/powerpoint/2010/main" val="67294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address calculation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193" y="1770710"/>
            <a:ext cx="7920664" cy="4682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5586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Content Placeholder 9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1600">
                <a:solidFill>
                  <a:srgbClr val="0000FF"/>
                </a:solidFill>
                <a:latin typeface="Arial" charset="0"/>
              </a:rPr>
              <a:t>Main memory </a:t>
            </a:r>
            <a:r>
              <a:rPr lang="en-GB" sz="1600">
                <a:latin typeface="Arial" charset="0"/>
              </a:rPr>
              <a:t>- An array of M contiguous byte-sized cells, each with a unique physical address</a:t>
            </a:r>
            <a:endParaRPr lang="en-GB" sz="1400">
              <a:latin typeface="Arial" charset="0"/>
            </a:endParaRPr>
          </a:p>
          <a:p>
            <a:pPr eaLnBrk="1" hangingPunct="1"/>
            <a:r>
              <a:rPr lang="en-GB" sz="1600">
                <a:solidFill>
                  <a:srgbClr val="FF0000"/>
                </a:solidFill>
                <a:latin typeface="Arial" charset="0"/>
              </a:rPr>
              <a:t>Physical addressing</a:t>
            </a:r>
          </a:p>
          <a:p>
            <a:pPr lvl="1" eaLnBrk="1" hangingPunct="1"/>
            <a:r>
              <a:rPr lang="en-GB" sz="1400">
                <a:latin typeface="Arial" charset="0"/>
              </a:rPr>
              <a:t>Most natural way to access it – Addresses generated by the CPU correspond to bytes in it</a:t>
            </a:r>
            <a:endParaRPr lang="en-GB" sz="1800">
              <a:latin typeface="Arial" charset="0"/>
            </a:endParaRPr>
          </a:p>
          <a:p>
            <a:pPr lvl="1" eaLnBrk="1" hangingPunct="1"/>
            <a:r>
              <a:rPr lang="en-GB" sz="1400">
                <a:latin typeface="Arial" charset="0"/>
              </a:rPr>
              <a:t>Used in simple systems like early PCs and embedded microcontrollers (e.g. cars and elevators)</a:t>
            </a:r>
          </a:p>
          <a:p>
            <a:pPr eaLnBrk="1" hangingPunct="1"/>
            <a:endParaRPr lang="en-US" sz="1600">
              <a:latin typeface="Calibri" charset="0"/>
            </a:endParaRPr>
          </a:p>
        </p:txBody>
      </p:sp>
      <p:sp>
        <p:nvSpPr>
          <p:cNvPr id="55299" name="Title 9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aramond" charset="0"/>
              </a:rPr>
              <a:t>A system with physical addressing</a:t>
            </a:r>
          </a:p>
        </p:txBody>
      </p:sp>
      <p:sp>
        <p:nvSpPr>
          <p:cNvPr id="55300" name="Text Box 1"/>
          <p:cNvSpPr txBox="1">
            <a:spLocks noChangeArrowheads="1"/>
          </p:cNvSpPr>
          <p:nvPr/>
        </p:nvSpPr>
        <p:spPr bwMode="auto">
          <a:xfrm>
            <a:off x="685800" y="130175"/>
            <a:ext cx="792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3366"/>
              </a:buClr>
              <a:buFont typeface="Tahoma" charset="0"/>
              <a:buNone/>
            </a:pPr>
            <a:endParaRPr lang="en-GB" sz="3200">
              <a:solidFill>
                <a:srgbClr val="003366"/>
              </a:solidFill>
              <a:latin typeface="Tahoma" charset="0"/>
            </a:endParaRPr>
          </a:p>
        </p:txBody>
      </p:sp>
      <p:sp>
        <p:nvSpPr>
          <p:cNvPr id="55301" name="Text Box 4"/>
          <p:cNvSpPr txBox="1">
            <a:spLocks noChangeArrowheads="1"/>
          </p:cNvSpPr>
          <p:nvPr/>
        </p:nvSpPr>
        <p:spPr bwMode="auto">
          <a:xfrm>
            <a:off x="8691563" y="6400800"/>
            <a:ext cx="409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875"/>
              </a:spcBef>
              <a:buClr>
                <a:srgbClr val="FFFFFF"/>
              </a:buClr>
              <a:buFont typeface="Arial" charset="0"/>
              <a:buNone/>
            </a:pPr>
            <a:fld id="{D5CE99E6-1BF6-5E47-A01B-906495828545}" type="slidenum">
              <a:rPr lang="en-GB" sz="1400">
                <a:solidFill>
                  <a:srgbClr val="FFFFFF"/>
                </a:solidFill>
              </a:rPr>
              <a:pPr algn="ctr" eaLnBrk="1" hangingPunct="1">
                <a:spcBef>
                  <a:spcPts val="875"/>
                </a:spcBef>
                <a:buClr>
                  <a:srgbClr val="FFFFFF"/>
                </a:buClr>
                <a:buFont typeface="Arial" charset="0"/>
                <a:buNone/>
              </a:pPr>
              <a:t>2</a:t>
            </a:fld>
            <a:endParaRPr lang="en-GB" sz="1400">
              <a:solidFill>
                <a:srgbClr val="FFFFFF"/>
              </a:solidFill>
            </a:endParaRPr>
          </a:p>
        </p:txBody>
      </p:sp>
      <p:sp>
        <p:nvSpPr>
          <p:cNvPr id="68" name="Text Box 402"/>
          <p:cNvSpPr txBox="1">
            <a:spLocks noChangeArrowheads="1"/>
          </p:cNvSpPr>
          <p:nvPr/>
        </p:nvSpPr>
        <p:spPr bwMode="auto">
          <a:xfrm>
            <a:off x="5964238" y="3357563"/>
            <a:ext cx="1427162" cy="311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600" dirty="0">
                <a:latin typeface="+mn-lt"/>
                <a:ea typeface="+mn-ea"/>
              </a:rPr>
              <a:t>Main memory</a:t>
            </a:r>
          </a:p>
        </p:txBody>
      </p:sp>
      <p:sp>
        <p:nvSpPr>
          <p:cNvPr id="69" name="Line 403"/>
          <p:cNvSpPr>
            <a:spLocks noChangeShapeType="1"/>
          </p:cNvSpPr>
          <p:nvPr/>
        </p:nvSpPr>
        <p:spPr bwMode="auto">
          <a:xfrm flipV="1">
            <a:off x="3200400" y="4424363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>
              <a:defRPr/>
            </a:pPr>
            <a:endParaRPr lang="en-US" sz="1600">
              <a:latin typeface="+mn-lt"/>
              <a:ea typeface="+mn-ea"/>
            </a:endParaRPr>
          </a:p>
        </p:txBody>
      </p:sp>
      <p:sp>
        <p:nvSpPr>
          <p:cNvPr id="71" name="Rectangle 408"/>
          <p:cNvSpPr>
            <a:spLocks noChangeArrowheads="1"/>
          </p:cNvSpPr>
          <p:nvPr/>
        </p:nvSpPr>
        <p:spPr bwMode="auto">
          <a:xfrm>
            <a:off x="2133600" y="4119563"/>
            <a:ext cx="10668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600" dirty="0">
                <a:latin typeface="+mn-lt"/>
                <a:ea typeface="+mn-ea"/>
              </a:rPr>
              <a:t>CPU</a:t>
            </a:r>
          </a:p>
        </p:txBody>
      </p:sp>
      <p:grpSp>
        <p:nvGrpSpPr>
          <p:cNvPr id="110" name="Group 109"/>
          <p:cNvGrpSpPr>
            <a:grpSpLocks/>
          </p:cNvGrpSpPr>
          <p:nvPr/>
        </p:nvGrpSpPr>
        <p:grpSpPr bwMode="auto">
          <a:xfrm>
            <a:off x="2743200" y="4652963"/>
            <a:ext cx="3733800" cy="1835150"/>
            <a:chOff x="2819400" y="4424559"/>
            <a:chExt cx="3733800" cy="1835150"/>
          </a:xfrm>
        </p:grpSpPr>
        <p:sp>
          <p:nvSpPr>
            <p:cNvPr id="72" name="Line 409"/>
            <p:cNvSpPr>
              <a:spLocks noChangeShapeType="1"/>
            </p:cNvSpPr>
            <p:nvPr/>
          </p:nvSpPr>
          <p:spPr bwMode="auto">
            <a:xfrm flipV="1">
              <a:off x="6096000" y="4653159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  <p:sp>
          <p:nvSpPr>
            <p:cNvPr id="73" name="Line 410"/>
            <p:cNvSpPr>
              <a:spLocks noChangeShapeType="1"/>
            </p:cNvSpPr>
            <p:nvPr/>
          </p:nvSpPr>
          <p:spPr bwMode="auto">
            <a:xfrm>
              <a:off x="6553200" y="4653159"/>
              <a:ext cx="0" cy="16065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  <p:sp>
          <p:nvSpPr>
            <p:cNvPr id="74" name="Line 411"/>
            <p:cNvSpPr>
              <a:spLocks noChangeShapeType="1"/>
            </p:cNvSpPr>
            <p:nvPr/>
          </p:nvSpPr>
          <p:spPr bwMode="auto">
            <a:xfrm flipH="1">
              <a:off x="2819400" y="6259709"/>
              <a:ext cx="3733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  <p:sp>
          <p:nvSpPr>
            <p:cNvPr id="75" name="Line 412"/>
            <p:cNvSpPr>
              <a:spLocks noChangeShapeType="1"/>
            </p:cNvSpPr>
            <p:nvPr/>
          </p:nvSpPr>
          <p:spPr bwMode="auto">
            <a:xfrm flipV="1">
              <a:off x="2819400" y="4424559"/>
              <a:ext cx="0" cy="18351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</p:grpSp>
      <p:grpSp>
        <p:nvGrpSpPr>
          <p:cNvPr id="101" name="Group 100"/>
          <p:cNvGrpSpPr>
            <a:grpSpLocks/>
          </p:cNvGrpSpPr>
          <p:nvPr/>
        </p:nvGrpSpPr>
        <p:grpSpPr bwMode="auto">
          <a:xfrm>
            <a:off x="3424238" y="3627438"/>
            <a:ext cx="1003300" cy="1166812"/>
            <a:chOff x="3500438" y="3398294"/>
            <a:chExt cx="1003801" cy="1167356"/>
          </a:xfrm>
        </p:grpSpPr>
        <p:sp>
          <p:nvSpPr>
            <p:cNvPr id="70" name="Text Box 407"/>
            <p:cNvSpPr txBox="1">
              <a:spLocks noChangeArrowheads="1"/>
            </p:cNvSpPr>
            <p:nvPr/>
          </p:nvSpPr>
          <p:spPr bwMode="auto">
            <a:xfrm>
              <a:off x="3500438" y="3398294"/>
              <a:ext cx="1003801" cy="7575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sz="1600" dirty="0">
                  <a:latin typeface="+mn-lt"/>
                  <a:ea typeface="+mn-ea"/>
                </a:rPr>
                <a:t>Physical </a:t>
              </a:r>
            </a:p>
            <a:p>
              <a:pPr algn="ctr">
                <a:defRPr/>
              </a:pPr>
              <a:r>
                <a:rPr lang="en-US" sz="1600" dirty="0">
                  <a:latin typeface="+mn-lt"/>
                  <a:ea typeface="+mn-ea"/>
                </a:rPr>
                <a:t>address</a:t>
              </a:r>
            </a:p>
            <a:p>
              <a:pPr algn="ctr">
                <a:defRPr/>
              </a:pPr>
              <a:r>
                <a:rPr lang="en-US" sz="1600" dirty="0">
                  <a:latin typeface="+mn-lt"/>
                  <a:ea typeface="+mn-ea"/>
                </a:rPr>
                <a:t>(PA)</a:t>
              </a:r>
            </a:p>
          </p:txBody>
        </p:sp>
        <p:sp>
          <p:nvSpPr>
            <p:cNvPr id="91" name="Text Box 430"/>
            <p:cNvSpPr txBox="1">
              <a:spLocks noChangeArrowheads="1"/>
            </p:cNvSpPr>
            <p:nvPr/>
          </p:nvSpPr>
          <p:spPr bwMode="auto">
            <a:xfrm>
              <a:off x="3811743" y="4251178"/>
              <a:ext cx="298599" cy="31447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r>
                <a:rPr lang="en-US" sz="1600">
                  <a:latin typeface="+mn-lt"/>
                  <a:ea typeface="+mn-ea"/>
                </a:rPr>
                <a:t>4</a:t>
              </a:r>
            </a:p>
          </p:txBody>
        </p:sp>
      </p:grpSp>
      <p:sp>
        <p:nvSpPr>
          <p:cNvPr id="92" name="AutoShape 431"/>
          <p:cNvSpPr>
            <a:spLocks/>
          </p:cNvSpPr>
          <p:nvPr/>
        </p:nvSpPr>
        <p:spPr bwMode="auto">
          <a:xfrm>
            <a:off x="5867400" y="4424363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600">
              <a:latin typeface="+mn-lt"/>
              <a:ea typeface="+mn-ea"/>
            </a:endParaRPr>
          </a:p>
        </p:txBody>
      </p:sp>
      <p:sp>
        <p:nvSpPr>
          <p:cNvPr id="93" name="Text Box 432"/>
          <p:cNvSpPr txBox="1">
            <a:spLocks noChangeArrowheads="1"/>
          </p:cNvSpPr>
          <p:nvPr/>
        </p:nvSpPr>
        <p:spPr bwMode="auto">
          <a:xfrm>
            <a:off x="4114800" y="6467475"/>
            <a:ext cx="1119188" cy="314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600" dirty="0">
                <a:latin typeface="+mn-lt"/>
                <a:ea typeface="+mn-ea"/>
              </a:rPr>
              <a:t>Data word</a:t>
            </a:r>
          </a:p>
        </p:txBody>
      </p:sp>
      <p:grpSp>
        <p:nvGrpSpPr>
          <p:cNvPr id="55309" name="Group 108"/>
          <p:cNvGrpSpPr>
            <a:grpSpLocks/>
          </p:cNvGrpSpPr>
          <p:nvPr/>
        </p:nvGrpSpPr>
        <p:grpSpPr bwMode="auto">
          <a:xfrm>
            <a:off x="4267200" y="3505200"/>
            <a:ext cx="1600200" cy="2832100"/>
            <a:chOff x="4343400" y="3276797"/>
            <a:chExt cx="1600200" cy="2832317"/>
          </a:xfrm>
        </p:grpSpPr>
        <p:sp>
          <p:nvSpPr>
            <p:cNvPr id="64" name="Rectangle 397"/>
            <p:cNvSpPr>
              <a:spLocks noChangeArrowheads="1"/>
            </p:cNvSpPr>
            <p:nvPr/>
          </p:nvSpPr>
          <p:spPr bwMode="auto">
            <a:xfrm>
              <a:off x="4953000" y="5845569"/>
              <a:ext cx="914400" cy="22861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  <p:sp>
          <p:nvSpPr>
            <p:cNvPr id="65" name="Text Box 399"/>
            <p:cNvSpPr txBox="1">
              <a:spLocks noChangeArrowheads="1"/>
            </p:cNvSpPr>
            <p:nvPr/>
          </p:nvSpPr>
          <p:spPr bwMode="auto">
            <a:xfrm>
              <a:off x="4648200" y="3276797"/>
              <a:ext cx="354013" cy="311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90000"/>
                </a:lnSpc>
                <a:spcBef>
                  <a:spcPct val="30000"/>
                </a:spcBef>
                <a:defRPr/>
              </a:pPr>
              <a:r>
                <a:rPr lang="en-US" sz="1600">
                  <a:latin typeface="+mn-lt"/>
                  <a:ea typeface="+mn-ea"/>
                </a:rPr>
                <a:t>0:</a:t>
              </a:r>
            </a:p>
          </p:txBody>
        </p:sp>
        <p:sp>
          <p:nvSpPr>
            <p:cNvPr id="66" name="Text Box 400"/>
            <p:cNvSpPr txBox="1">
              <a:spLocks noChangeArrowheads="1"/>
            </p:cNvSpPr>
            <p:nvPr/>
          </p:nvSpPr>
          <p:spPr bwMode="auto">
            <a:xfrm>
              <a:off x="4648200" y="3505415"/>
              <a:ext cx="354013" cy="311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90000"/>
                </a:lnSpc>
                <a:spcBef>
                  <a:spcPct val="30000"/>
                </a:spcBef>
                <a:defRPr/>
              </a:pPr>
              <a:r>
                <a:rPr lang="en-US" sz="1600">
                  <a:latin typeface="+mn-lt"/>
                  <a:ea typeface="+mn-ea"/>
                </a:rPr>
                <a:t>1:</a:t>
              </a:r>
            </a:p>
          </p:txBody>
        </p:sp>
        <p:sp>
          <p:nvSpPr>
            <p:cNvPr id="67" name="Text Box 401"/>
            <p:cNvSpPr txBox="1">
              <a:spLocks noChangeArrowheads="1"/>
            </p:cNvSpPr>
            <p:nvPr/>
          </p:nvSpPr>
          <p:spPr bwMode="auto">
            <a:xfrm>
              <a:off x="4343400" y="5797940"/>
              <a:ext cx="652463" cy="311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90000"/>
                </a:lnSpc>
                <a:spcBef>
                  <a:spcPct val="30000"/>
                </a:spcBef>
                <a:defRPr/>
              </a:pPr>
              <a:r>
                <a:rPr lang="en-US" sz="1600">
                  <a:latin typeface="+mn-lt"/>
                  <a:ea typeface="+mn-ea"/>
                </a:rPr>
                <a:t>M -1:</a:t>
              </a:r>
            </a:p>
          </p:txBody>
        </p:sp>
        <p:sp>
          <p:nvSpPr>
            <p:cNvPr id="76" name="Text Box 414"/>
            <p:cNvSpPr txBox="1">
              <a:spLocks noChangeArrowheads="1"/>
            </p:cNvSpPr>
            <p:nvPr/>
          </p:nvSpPr>
          <p:spPr bwMode="auto">
            <a:xfrm>
              <a:off x="4648200" y="3734032"/>
              <a:ext cx="354013" cy="311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90000"/>
                </a:lnSpc>
                <a:spcBef>
                  <a:spcPct val="30000"/>
                </a:spcBef>
                <a:defRPr/>
              </a:pPr>
              <a:r>
                <a:rPr lang="en-US" sz="1600">
                  <a:latin typeface="+mn-lt"/>
                  <a:ea typeface="+mn-ea"/>
                </a:rPr>
                <a:t>2:</a:t>
              </a:r>
            </a:p>
          </p:txBody>
        </p:sp>
        <p:sp>
          <p:nvSpPr>
            <p:cNvPr id="77" name="Text Box 415"/>
            <p:cNvSpPr txBox="1">
              <a:spLocks noChangeArrowheads="1"/>
            </p:cNvSpPr>
            <p:nvPr/>
          </p:nvSpPr>
          <p:spPr bwMode="auto">
            <a:xfrm>
              <a:off x="4648200" y="3962650"/>
              <a:ext cx="354013" cy="311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90000"/>
                </a:lnSpc>
                <a:spcBef>
                  <a:spcPct val="30000"/>
                </a:spcBef>
                <a:defRPr/>
              </a:pPr>
              <a:r>
                <a:rPr lang="en-US" sz="1600">
                  <a:latin typeface="+mn-lt"/>
                  <a:ea typeface="+mn-ea"/>
                </a:rPr>
                <a:t>3:</a:t>
              </a:r>
            </a:p>
          </p:txBody>
        </p:sp>
        <p:sp>
          <p:nvSpPr>
            <p:cNvPr id="78" name="Rectangle 416"/>
            <p:cNvSpPr>
              <a:spLocks noChangeArrowheads="1"/>
            </p:cNvSpPr>
            <p:nvPr/>
          </p:nvSpPr>
          <p:spPr bwMode="auto">
            <a:xfrm>
              <a:off x="4953000" y="3281560"/>
              <a:ext cx="914400" cy="22861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  <p:sp>
          <p:nvSpPr>
            <p:cNvPr id="79" name="Rectangle 417"/>
            <p:cNvSpPr>
              <a:spLocks noChangeArrowheads="1"/>
            </p:cNvSpPr>
            <p:nvPr/>
          </p:nvSpPr>
          <p:spPr bwMode="auto">
            <a:xfrm>
              <a:off x="4953000" y="3510178"/>
              <a:ext cx="914400" cy="22861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  <p:sp>
          <p:nvSpPr>
            <p:cNvPr id="80" name="Rectangle 418"/>
            <p:cNvSpPr>
              <a:spLocks noChangeArrowheads="1"/>
            </p:cNvSpPr>
            <p:nvPr/>
          </p:nvSpPr>
          <p:spPr bwMode="auto">
            <a:xfrm>
              <a:off x="4953000" y="3738795"/>
              <a:ext cx="914400" cy="22861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  <p:sp>
          <p:nvSpPr>
            <p:cNvPr id="81" name="Rectangle 419"/>
            <p:cNvSpPr>
              <a:spLocks noChangeArrowheads="1"/>
            </p:cNvSpPr>
            <p:nvPr/>
          </p:nvSpPr>
          <p:spPr bwMode="auto">
            <a:xfrm>
              <a:off x="4953000" y="3967413"/>
              <a:ext cx="914400" cy="22861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  <p:sp>
          <p:nvSpPr>
            <p:cNvPr id="84" name="Text Box 422"/>
            <p:cNvSpPr txBox="1">
              <a:spLocks noChangeArrowheads="1"/>
            </p:cNvSpPr>
            <p:nvPr/>
          </p:nvSpPr>
          <p:spPr bwMode="auto">
            <a:xfrm>
              <a:off x="4648200" y="4191267"/>
              <a:ext cx="354013" cy="311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90000"/>
                </a:lnSpc>
                <a:spcBef>
                  <a:spcPct val="30000"/>
                </a:spcBef>
                <a:defRPr/>
              </a:pPr>
              <a:r>
                <a:rPr lang="en-US" sz="1600">
                  <a:latin typeface="+mn-lt"/>
                  <a:ea typeface="+mn-ea"/>
                </a:rPr>
                <a:t>4:</a:t>
              </a:r>
            </a:p>
          </p:txBody>
        </p:sp>
        <p:sp>
          <p:nvSpPr>
            <p:cNvPr id="85" name="Text Box 423"/>
            <p:cNvSpPr txBox="1">
              <a:spLocks noChangeArrowheads="1"/>
            </p:cNvSpPr>
            <p:nvPr/>
          </p:nvSpPr>
          <p:spPr bwMode="auto">
            <a:xfrm>
              <a:off x="4648200" y="4419885"/>
              <a:ext cx="354013" cy="311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90000"/>
                </a:lnSpc>
                <a:spcBef>
                  <a:spcPct val="30000"/>
                </a:spcBef>
                <a:defRPr/>
              </a:pPr>
              <a:r>
                <a:rPr lang="en-US" sz="1600">
                  <a:latin typeface="+mn-lt"/>
                  <a:ea typeface="+mn-ea"/>
                </a:rPr>
                <a:t>5:</a:t>
              </a:r>
            </a:p>
          </p:txBody>
        </p:sp>
        <p:sp>
          <p:nvSpPr>
            <p:cNvPr id="88" name="Text Box 426"/>
            <p:cNvSpPr txBox="1">
              <a:spLocks noChangeArrowheads="1"/>
            </p:cNvSpPr>
            <p:nvPr/>
          </p:nvSpPr>
          <p:spPr bwMode="auto">
            <a:xfrm>
              <a:off x="4648200" y="4648502"/>
              <a:ext cx="354013" cy="311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90000"/>
                </a:lnSpc>
                <a:spcBef>
                  <a:spcPct val="30000"/>
                </a:spcBef>
                <a:defRPr/>
              </a:pPr>
              <a:r>
                <a:rPr lang="en-US" sz="1600">
                  <a:latin typeface="+mn-lt"/>
                  <a:ea typeface="+mn-ea"/>
                </a:rPr>
                <a:t>6:</a:t>
              </a:r>
            </a:p>
          </p:txBody>
        </p:sp>
        <p:sp>
          <p:nvSpPr>
            <p:cNvPr id="89" name="Text Box 427"/>
            <p:cNvSpPr txBox="1">
              <a:spLocks noChangeArrowheads="1"/>
            </p:cNvSpPr>
            <p:nvPr/>
          </p:nvSpPr>
          <p:spPr bwMode="auto">
            <a:xfrm>
              <a:off x="4648200" y="4877120"/>
              <a:ext cx="354013" cy="311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90000"/>
                </a:lnSpc>
                <a:spcBef>
                  <a:spcPct val="30000"/>
                </a:spcBef>
                <a:defRPr/>
              </a:pPr>
              <a:r>
                <a:rPr lang="en-US" sz="1600">
                  <a:latin typeface="+mn-lt"/>
                  <a:ea typeface="+mn-ea"/>
                </a:rPr>
                <a:t>7:</a:t>
              </a:r>
            </a:p>
          </p:txBody>
        </p:sp>
        <p:sp>
          <p:nvSpPr>
            <p:cNvPr id="90" name="Rectangle 428"/>
            <p:cNvSpPr>
              <a:spLocks noChangeArrowheads="1"/>
            </p:cNvSpPr>
            <p:nvPr/>
          </p:nvSpPr>
          <p:spPr bwMode="auto">
            <a:xfrm>
              <a:off x="4953000" y="5621715"/>
              <a:ext cx="914400" cy="22861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  <p:sp>
          <p:nvSpPr>
            <p:cNvPr id="94" name="Rectangle 435"/>
            <p:cNvSpPr>
              <a:spLocks noChangeArrowheads="1"/>
            </p:cNvSpPr>
            <p:nvPr/>
          </p:nvSpPr>
          <p:spPr bwMode="auto">
            <a:xfrm>
              <a:off x="4953000" y="5116851"/>
              <a:ext cx="914400" cy="22861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  <p:sp>
          <p:nvSpPr>
            <p:cNvPr id="95" name="Text Box 436"/>
            <p:cNvSpPr txBox="1">
              <a:spLocks noChangeArrowheads="1"/>
            </p:cNvSpPr>
            <p:nvPr/>
          </p:nvSpPr>
          <p:spPr bwMode="auto">
            <a:xfrm>
              <a:off x="4648200" y="5112088"/>
              <a:ext cx="354013" cy="311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90000"/>
                </a:lnSpc>
                <a:spcBef>
                  <a:spcPct val="30000"/>
                </a:spcBef>
                <a:defRPr/>
              </a:pPr>
              <a:r>
                <a:rPr lang="en-US" sz="1600">
                  <a:latin typeface="+mn-lt"/>
                  <a:ea typeface="+mn-ea"/>
                </a:rPr>
                <a:t>8:</a:t>
              </a:r>
            </a:p>
          </p:txBody>
        </p:sp>
        <p:sp>
          <p:nvSpPr>
            <p:cNvPr id="96" name="Rectangle 437"/>
            <p:cNvSpPr>
              <a:spLocks noChangeArrowheads="1"/>
            </p:cNvSpPr>
            <p:nvPr/>
          </p:nvSpPr>
          <p:spPr bwMode="auto">
            <a:xfrm>
              <a:off x="5029200" y="5345468"/>
              <a:ext cx="914400" cy="22861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vert="eaVert" wrap="none" lIns="90487" tIns="44450" rIns="90487" bIns="44450" anchor="ctr"/>
            <a:lstStyle/>
            <a:p>
              <a:pPr>
                <a:defRPr/>
              </a:pPr>
              <a:r>
                <a:rPr lang="en-US" sz="1200">
                  <a:latin typeface="+mn-lt"/>
                  <a:ea typeface="+mn-ea"/>
                </a:rPr>
                <a:t>...</a:t>
              </a:r>
            </a:p>
          </p:txBody>
        </p:sp>
        <p:sp>
          <p:nvSpPr>
            <p:cNvPr id="104" name="Rectangle 416"/>
            <p:cNvSpPr>
              <a:spLocks noChangeArrowheads="1"/>
            </p:cNvSpPr>
            <p:nvPr/>
          </p:nvSpPr>
          <p:spPr bwMode="auto">
            <a:xfrm>
              <a:off x="4953000" y="4191267"/>
              <a:ext cx="914400" cy="22861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  <p:sp>
          <p:nvSpPr>
            <p:cNvPr id="105" name="Rectangle 417"/>
            <p:cNvSpPr>
              <a:spLocks noChangeArrowheads="1"/>
            </p:cNvSpPr>
            <p:nvPr/>
          </p:nvSpPr>
          <p:spPr bwMode="auto">
            <a:xfrm>
              <a:off x="4953000" y="4419885"/>
              <a:ext cx="914400" cy="22861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  <p:sp>
          <p:nvSpPr>
            <p:cNvPr id="106" name="Rectangle 418"/>
            <p:cNvSpPr>
              <a:spLocks noChangeArrowheads="1"/>
            </p:cNvSpPr>
            <p:nvPr/>
          </p:nvSpPr>
          <p:spPr bwMode="auto">
            <a:xfrm>
              <a:off x="4953000" y="4648502"/>
              <a:ext cx="914400" cy="22861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  <p:sp>
          <p:nvSpPr>
            <p:cNvPr id="107" name="Rectangle 419"/>
            <p:cNvSpPr>
              <a:spLocks noChangeArrowheads="1"/>
            </p:cNvSpPr>
            <p:nvPr/>
          </p:nvSpPr>
          <p:spPr bwMode="auto">
            <a:xfrm>
              <a:off x="4953000" y="4877120"/>
              <a:ext cx="914400" cy="22861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</p:grpSp>
      <p:grpSp>
        <p:nvGrpSpPr>
          <p:cNvPr id="103" name="Group 102"/>
          <p:cNvGrpSpPr>
            <a:grpSpLocks/>
          </p:cNvGrpSpPr>
          <p:nvPr/>
        </p:nvGrpSpPr>
        <p:grpSpPr bwMode="auto">
          <a:xfrm>
            <a:off x="4876800" y="4424363"/>
            <a:ext cx="914400" cy="914400"/>
            <a:chOff x="7315200" y="4195959"/>
            <a:chExt cx="914400" cy="914400"/>
          </a:xfrm>
        </p:grpSpPr>
        <p:sp>
          <p:nvSpPr>
            <p:cNvPr id="86" name="Rectangle 424"/>
            <p:cNvSpPr>
              <a:spLocks noChangeArrowheads="1"/>
            </p:cNvSpPr>
            <p:nvPr/>
          </p:nvSpPr>
          <p:spPr bwMode="auto">
            <a:xfrm>
              <a:off x="7315200" y="4653159"/>
              <a:ext cx="914400" cy="22860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  <p:sp>
          <p:nvSpPr>
            <p:cNvPr id="82" name="Rectangle 420"/>
            <p:cNvSpPr>
              <a:spLocks noChangeArrowheads="1"/>
            </p:cNvSpPr>
            <p:nvPr/>
          </p:nvSpPr>
          <p:spPr bwMode="auto">
            <a:xfrm>
              <a:off x="7315200" y="4195959"/>
              <a:ext cx="914400" cy="22860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  <p:sp>
          <p:nvSpPr>
            <p:cNvPr id="83" name="Rectangle 421"/>
            <p:cNvSpPr>
              <a:spLocks noChangeArrowheads="1"/>
            </p:cNvSpPr>
            <p:nvPr/>
          </p:nvSpPr>
          <p:spPr bwMode="auto">
            <a:xfrm>
              <a:off x="7315200" y="4424559"/>
              <a:ext cx="914400" cy="22860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  <p:sp>
          <p:nvSpPr>
            <p:cNvPr id="87" name="Rectangle 425"/>
            <p:cNvSpPr>
              <a:spLocks noChangeArrowheads="1"/>
            </p:cNvSpPr>
            <p:nvPr/>
          </p:nvSpPr>
          <p:spPr bwMode="auto">
            <a:xfrm>
              <a:off x="7315200" y="4881759"/>
              <a:ext cx="914400" cy="22860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62701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 descriptors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58" y="1567984"/>
            <a:ext cx="7850155" cy="5048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90696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Segmentation Registers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385874"/>
            <a:ext cx="8263714" cy="2472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657" y="1417638"/>
            <a:ext cx="6878332" cy="3051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03703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 of Segmentation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458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Advantages</a:t>
            </a:r>
          </a:p>
          <a:p>
            <a:pPr lvl="1"/>
            <a:r>
              <a:rPr lang="en-US" dirty="0" smtClean="0"/>
              <a:t>Supports dynamic relocation of address spaces</a:t>
            </a:r>
          </a:p>
          <a:p>
            <a:pPr lvl="1"/>
            <a:r>
              <a:rPr lang="en-US" dirty="0" smtClean="0"/>
              <a:t>Supports protection across multiple address spaces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Cheap: </a:t>
            </a:r>
            <a:r>
              <a:rPr lang="en-US" dirty="0" smtClean="0"/>
              <a:t>Few registers and little logic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Fast: </a:t>
            </a:r>
            <a:r>
              <a:rPr lang="en-US" dirty="0" smtClean="0"/>
              <a:t>Add and Compare is easy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Disadvantages</a:t>
            </a:r>
          </a:p>
          <a:p>
            <a:pPr lvl="1"/>
            <a:r>
              <a:rPr lang="en-US" dirty="0" smtClean="0"/>
              <a:t>Each process must be allocated contiguously in real memory</a:t>
            </a:r>
          </a:p>
          <a:p>
            <a:pPr lvl="2"/>
            <a:r>
              <a:rPr lang="en-US" dirty="0" smtClean="0"/>
              <a:t>Fragmentation: Cannot allocate a new process</a:t>
            </a:r>
          </a:p>
          <a:p>
            <a:pPr lvl="1"/>
            <a:r>
              <a:rPr lang="en-US" dirty="0" smtClean="0"/>
              <a:t>Must allocate memory that may not be used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No Sharing: Cannot share limited memory regions</a:t>
            </a:r>
          </a:p>
        </p:txBody>
      </p:sp>
    </p:spTree>
    <p:extLst>
      <p:ext uri="{BB962C8B-B14F-4D97-AF65-F5344CB8AC3E}">
        <p14:creationId xmlns:p14="http://schemas.microsoft.com/office/powerpoint/2010/main" val="305648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Pages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Break memory up into fixed sized chunks</a:t>
            </a:r>
          </a:p>
          <a:p>
            <a:pPr eaLnBrk="1" hangingPunct="1"/>
            <a:r>
              <a:rPr lang="en-US" altLang="en-US" sz="2800" smtClean="0">
                <a:solidFill>
                  <a:srgbClr val="0000FF"/>
                </a:solidFill>
              </a:rPr>
              <a:t>Fast to allocate and free</a:t>
            </a:r>
          </a:p>
          <a:p>
            <a:pPr eaLnBrk="1" hangingPunct="1"/>
            <a:r>
              <a:rPr lang="en-US" altLang="en-US" sz="2800" smtClean="0"/>
              <a:t>Easier to translate, less translations</a:t>
            </a:r>
          </a:p>
          <a:p>
            <a:pPr eaLnBrk="1" hangingPunct="1"/>
            <a:endParaRPr lang="en-US" altLang="en-US" sz="2800" smtClean="0"/>
          </a:p>
          <a:p>
            <a:pPr eaLnBrk="1" hangingPunct="1"/>
            <a:r>
              <a:rPr lang="en-US" altLang="en-US" sz="2800" smtClean="0">
                <a:solidFill>
                  <a:srgbClr val="FF0000"/>
                </a:solidFill>
              </a:rPr>
              <a:t>Mostly 4KB, but not always</a:t>
            </a:r>
          </a:p>
          <a:p>
            <a:pPr lvl="1" eaLnBrk="1" hangingPunct="1"/>
            <a:r>
              <a:rPr lang="en-US" altLang="en-US" sz="2400" smtClean="0"/>
              <a:t>32 bit x86 supports 4KB and 4MB </a:t>
            </a:r>
          </a:p>
          <a:p>
            <a:pPr lvl="1" eaLnBrk="1" hangingPunct="1"/>
            <a:r>
              <a:rPr lang="en-US" altLang="en-US" sz="2400" smtClean="0"/>
              <a:t>64 bit x86 supports 4KB, 2MB and 1GB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519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Paging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Translating virtual addresses</a:t>
            </a:r>
          </a:p>
          <a:p>
            <a:pPr lvl="1"/>
            <a:r>
              <a:rPr lang="en-US" sz="2400" dirty="0" smtClean="0"/>
              <a:t>a </a:t>
            </a:r>
            <a:r>
              <a:rPr lang="en-US" sz="2400" dirty="0"/>
              <a:t>virtual address has two parts: virtual page number &amp; offset</a:t>
            </a:r>
          </a:p>
          <a:p>
            <a:pPr lvl="1"/>
            <a:r>
              <a:rPr lang="en-US" sz="2400" dirty="0" smtClean="0"/>
              <a:t>virtual </a:t>
            </a:r>
            <a:r>
              <a:rPr lang="en-US" sz="2400" dirty="0"/>
              <a:t>page number (VPN) is index into a page table</a:t>
            </a:r>
          </a:p>
          <a:p>
            <a:pPr lvl="1"/>
            <a:r>
              <a:rPr lang="en-US" sz="2400" dirty="0" smtClean="0"/>
              <a:t>page </a:t>
            </a:r>
            <a:r>
              <a:rPr lang="en-US" sz="2400" dirty="0"/>
              <a:t>table entry contains page frame number (PFN)</a:t>
            </a:r>
          </a:p>
          <a:p>
            <a:pPr lvl="1"/>
            <a:r>
              <a:rPr lang="en-US" sz="2400" dirty="0" smtClean="0"/>
              <a:t>physical </a:t>
            </a:r>
            <a:r>
              <a:rPr lang="en-US" sz="2400" dirty="0"/>
              <a:t>address is PFN::</a:t>
            </a:r>
            <a:r>
              <a:rPr lang="en-US" sz="2400" dirty="0" smtClean="0"/>
              <a:t>offset</a:t>
            </a:r>
          </a:p>
          <a:p>
            <a:pPr lvl="1"/>
            <a:endParaRPr lang="en-US" sz="2400" dirty="0"/>
          </a:p>
          <a:p>
            <a:r>
              <a:rPr lang="en-US" sz="2800" dirty="0" smtClean="0">
                <a:solidFill>
                  <a:srgbClr val="FF0000"/>
                </a:solidFill>
              </a:rPr>
              <a:t>Page </a:t>
            </a:r>
            <a:r>
              <a:rPr lang="en-US" sz="2800" dirty="0">
                <a:solidFill>
                  <a:srgbClr val="FF0000"/>
                </a:solidFill>
              </a:rPr>
              <a:t>tables</a:t>
            </a:r>
          </a:p>
          <a:p>
            <a:pPr lvl="1"/>
            <a:r>
              <a:rPr lang="en-US" sz="2400" dirty="0" smtClean="0"/>
              <a:t>managed </a:t>
            </a:r>
            <a:r>
              <a:rPr lang="en-US" sz="2400" dirty="0"/>
              <a:t>by the OS</a:t>
            </a:r>
          </a:p>
          <a:p>
            <a:pPr lvl="1"/>
            <a:r>
              <a:rPr lang="en-US" sz="2400" dirty="0" smtClean="0"/>
              <a:t>map </a:t>
            </a:r>
            <a:r>
              <a:rPr lang="en-US" sz="2400" dirty="0"/>
              <a:t>virtual page number (VPN) to page frame number (PFN)</a:t>
            </a:r>
          </a:p>
          <a:p>
            <a:pPr lvl="2"/>
            <a:r>
              <a:rPr lang="en-US" sz="2000" dirty="0" smtClean="0"/>
              <a:t>VPN </a:t>
            </a:r>
            <a:r>
              <a:rPr lang="en-US" sz="2000" dirty="0"/>
              <a:t>is simply an index into the page table</a:t>
            </a:r>
          </a:p>
          <a:p>
            <a:pPr lvl="1"/>
            <a:r>
              <a:rPr lang="en-US" sz="2400" dirty="0" smtClean="0"/>
              <a:t>one </a:t>
            </a:r>
            <a:r>
              <a:rPr lang="en-US" sz="2400" dirty="0"/>
              <a:t>page table entry (PTE) per page in virtual address space</a:t>
            </a:r>
          </a:p>
          <a:p>
            <a:pPr lvl="2"/>
            <a:r>
              <a:rPr lang="en-US" sz="2000" dirty="0" smtClean="0"/>
              <a:t>i.e</a:t>
            </a:r>
            <a:r>
              <a:rPr lang="en-US" sz="2000" dirty="0"/>
              <a:t>., one PTE per VPN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9061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Paging with Large Address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Mapping of logical addresses to physical memory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en-US" sz="2400" dirty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 smtClean="0"/>
              <a:t>Page table for process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4738688" y="2400300"/>
            <a:ext cx="1152525" cy="2222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38688" y="2622550"/>
            <a:ext cx="1152525" cy="2206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38688" y="4783138"/>
            <a:ext cx="1152525" cy="2206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38688" y="5003800"/>
            <a:ext cx="1152525" cy="2222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38688" y="5226050"/>
            <a:ext cx="1152525" cy="2222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38688" y="2843213"/>
            <a:ext cx="1152525" cy="19399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032625" y="2290763"/>
            <a:ext cx="1831975" cy="25082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32625" y="2560638"/>
            <a:ext cx="1831975" cy="25241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032625" y="2801938"/>
            <a:ext cx="1831975" cy="25082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032625" y="3073400"/>
            <a:ext cx="1831975" cy="2508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032625" y="3344863"/>
            <a:ext cx="1831975" cy="25241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32625" y="3616325"/>
            <a:ext cx="1831975" cy="25082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032625" y="3857625"/>
            <a:ext cx="1831975" cy="2508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Free Page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032625" y="4127500"/>
            <a:ext cx="1831975" cy="2508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32625" y="4392613"/>
            <a:ext cx="1831975" cy="2508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Free Page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032625" y="4664075"/>
            <a:ext cx="1831975" cy="2508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032625" y="4903788"/>
            <a:ext cx="1831975" cy="25241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32625" y="5175250"/>
            <a:ext cx="1831975" cy="25082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032625" y="5448300"/>
            <a:ext cx="1831975" cy="2508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24" name="Straight Arrow Connector 23"/>
          <p:cNvCxnSpPr>
            <a:stCxn id="4" idx="3"/>
            <a:endCxn id="13" idx="1"/>
          </p:cNvCxnSpPr>
          <p:nvPr/>
        </p:nvCxnSpPr>
        <p:spPr>
          <a:xfrm>
            <a:off x="5891213" y="2511425"/>
            <a:ext cx="1141412" cy="6873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3"/>
            <a:endCxn id="17" idx="1"/>
          </p:cNvCxnSpPr>
          <p:nvPr/>
        </p:nvCxnSpPr>
        <p:spPr>
          <a:xfrm>
            <a:off x="5891213" y="2732088"/>
            <a:ext cx="1141412" cy="15208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3"/>
            <a:endCxn id="19" idx="1"/>
          </p:cNvCxnSpPr>
          <p:nvPr/>
        </p:nvCxnSpPr>
        <p:spPr>
          <a:xfrm flipV="1">
            <a:off x="5891213" y="4789488"/>
            <a:ext cx="1141412" cy="1047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3"/>
            <a:endCxn id="22" idx="1"/>
          </p:cNvCxnSpPr>
          <p:nvPr/>
        </p:nvCxnSpPr>
        <p:spPr>
          <a:xfrm>
            <a:off x="5891213" y="5114925"/>
            <a:ext cx="1141412" cy="4587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419" name="TextBox 27"/>
          <p:cNvSpPr txBox="1">
            <a:spLocks noChangeArrowheads="1"/>
          </p:cNvSpPr>
          <p:nvPr/>
        </p:nvSpPr>
        <p:spPr bwMode="auto">
          <a:xfrm>
            <a:off x="7032625" y="6003925"/>
            <a:ext cx="1831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0000"/>
                </a:solidFill>
                <a:latin typeface="Calibri" pitchFamily="34" charset="0"/>
              </a:rPr>
              <a:t>Physical Memory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032625" y="5699125"/>
            <a:ext cx="1831975" cy="2508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35" name="Straight Arrow Connector 34"/>
          <p:cNvCxnSpPr>
            <a:stCxn id="8" idx="3"/>
            <a:endCxn id="34" idx="1"/>
          </p:cNvCxnSpPr>
          <p:nvPr/>
        </p:nvCxnSpPr>
        <p:spPr>
          <a:xfrm>
            <a:off x="5891213" y="5337175"/>
            <a:ext cx="1141412" cy="4873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457200" y="3248251"/>
          <a:ext cx="3839780" cy="25958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274556"/>
                <a:gridCol w="15652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Base 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CTRL</a:t>
                      </a:r>
                      <a:r>
                        <a:rPr lang="en-US" baseline="0" dirty="0" smtClean="0"/>
                        <a:t> bits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1 0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 skipped entries..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813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1"/>
          <p:cNvSpPr txBox="1">
            <a:spLocks noChangeArrowheads="1"/>
          </p:cNvSpPr>
          <p:nvPr/>
        </p:nvSpPr>
        <p:spPr bwMode="auto">
          <a:xfrm>
            <a:off x="685800" y="130175"/>
            <a:ext cx="792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3366"/>
              </a:buClr>
              <a:buFont typeface="Tahoma" pitchFamily="34" charset="0"/>
              <a:buNone/>
            </a:pPr>
            <a:r>
              <a:rPr lang="en-GB" altLang="en-US" sz="3200">
                <a:solidFill>
                  <a:srgbClr val="003366"/>
                </a:solidFill>
                <a:latin typeface="Tahoma" pitchFamily="34" charset="0"/>
              </a:rPr>
              <a:t>Page tables</a:t>
            </a: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8691563" y="6400800"/>
            <a:ext cx="409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875"/>
              </a:spcBef>
              <a:buClr>
                <a:srgbClr val="FFFFFF"/>
              </a:buClr>
              <a:buFont typeface="Arial" charset="0"/>
              <a:buNone/>
            </a:pPr>
            <a:fld id="{1936785E-3597-4A05-B012-A38B0CBEDB44}" type="slidenum">
              <a:rPr lang="en-GB" altLang="en-US" sz="1400">
                <a:solidFill>
                  <a:srgbClr val="FFFFFF"/>
                </a:solidFill>
              </a:rPr>
              <a:pPr algn="ctr" eaLnBrk="1" hangingPunct="1">
                <a:spcBef>
                  <a:spcPts val="875"/>
                </a:spcBef>
                <a:buClr>
                  <a:srgbClr val="FFFFFF"/>
                </a:buClr>
                <a:buFont typeface="Arial" charset="0"/>
                <a:buNone/>
              </a:pPr>
              <a:t>26</a:t>
            </a:fld>
            <a:endParaRPr lang="en-GB" altLang="en-US" sz="1400">
              <a:solidFill>
                <a:srgbClr val="FFFFFF"/>
              </a:solidFill>
            </a:endParaRP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438400" y="3482975"/>
            <a:ext cx="1600200" cy="228600"/>
          </a:xfrm>
          <a:prstGeom prst="rect">
            <a:avLst/>
          </a:prstGeom>
          <a:solidFill>
            <a:srgbClr val="C0C0C0"/>
          </a:solidFill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2438400" y="3711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2438400" y="3940175"/>
            <a:ext cx="1600200" cy="228600"/>
          </a:xfrm>
          <a:prstGeom prst="rect">
            <a:avLst/>
          </a:prstGeom>
          <a:solidFill>
            <a:srgbClr val="C0C0C0"/>
          </a:solidFill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2438400" y="41687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2438400" y="32543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2438400" y="21113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690" name="Rectangle 10"/>
          <p:cNvSpPr>
            <a:spLocks noChangeArrowheads="1"/>
          </p:cNvSpPr>
          <p:nvPr/>
        </p:nvSpPr>
        <p:spPr bwMode="auto">
          <a:xfrm>
            <a:off x="2438400" y="23399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691" name="Rectangle 11"/>
          <p:cNvSpPr>
            <a:spLocks noChangeArrowheads="1"/>
          </p:cNvSpPr>
          <p:nvPr/>
        </p:nvSpPr>
        <p:spPr bwMode="auto">
          <a:xfrm>
            <a:off x="2438400" y="2568575"/>
            <a:ext cx="1600200" cy="228600"/>
          </a:xfrm>
          <a:prstGeom prst="rect">
            <a:avLst/>
          </a:prstGeom>
          <a:solidFill>
            <a:srgbClr val="C0C0C0"/>
          </a:solidFill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692" name="Rectangle 12"/>
          <p:cNvSpPr>
            <a:spLocks noChangeArrowheads="1"/>
          </p:cNvSpPr>
          <p:nvPr/>
        </p:nvSpPr>
        <p:spPr bwMode="auto">
          <a:xfrm>
            <a:off x="2438400" y="2797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693" name="Rectangle 13"/>
          <p:cNvSpPr>
            <a:spLocks noChangeArrowheads="1"/>
          </p:cNvSpPr>
          <p:nvPr/>
        </p:nvSpPr>
        <p:spPr bwMode="auto">
          <a:xfrm>
            <a:off x="2438400" y="30257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694" name="Oval 14"/>
          <p:cNvSpPr>
            <a:spLocks noChangeArrowheads="1"/>
          </p:cNvSpPr>
          <p:nvPr/>
        </p:nvSpPr>
        <p:spPr bwMode="auto">
          <a:xfrm>
            <a:off x="3238500" y="4244975"/>
            <a:ext cx="100013" cy="76200"/>
          </a:xfrm>
          <a:prstGeom prst="ellipse">
            <a:avLst/>
          </a:prstGeom>
          <a:solidFill>
            <a:srgbClr val="000000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695" name="Oval 15"/>
          <p:cNvSpPr>
            <a:spLocks noChangeArrowheads="1"/>
          </p:cNvSpPr>
          <p:nvPr/>
        </p:nvSpPr>
        <p:spPr bwMode="auto">
          <a:xfrm>
            <a:off x="3238500" y="3559175"/>
            <a:ext cx="100013" cy="76200"/>
          </a:xfrm>
          <a:prstGeom prst="ellipse">
            <a:avLst/>
          </a:prstGeom>
          <a:solidFill>
            <a:srgbClr val="000000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696" name="Oval 16"/>
          <p:cNvSpPr>
            <a:spLocks noChangeArrowheads="1"/>
          </p:cNvSpPr>
          <p:nvPr/>
        </p:nvSpPr>
        <p:spPr bwMode="auto">
          <a:xfrm>
            <a:off x="3238500" y="3787775"/>
            <a:ext cx="100013" cy="76200"/>
          </a:xfrm>
          <a:prstGeom prst="ellipse">
            <a:avLst/>
          </a:prstGeom>
          <a:solidFill>
            <a:srgbClr val="000000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697" name="Oval 17"/>
          <p:cNvSpPr>
            <a:spLocks noChangeArrowheads="1"/>
          </p:cNvSpPr>
          <p:nvPr/>
        </p:nvSpPr>
        <p:spPr bwMode="auto">
          <a:xfrm>
            <a:off x="3238500" y="4016375"/>
            <a:ext cx="100013" cy="76200"/>
          </a:xfrm>
          <a:prstGeom prst="ellipse">
            <a:avLst/>
          </a:prstGeom>
          <a:solidFill>
            <a:srgbClr val="000000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698" name="Oval 18"/>
          <p:cNvSpPr>
            <a:spLocks noChangeArrowheads="1"/>
          </p:cNvSpPr>
          <p:nvPr/>
        </p:nvSpPr>
        <p:spPr bwMode="auto">
          <a:xfrm>
            <a:off x="3238500" y="3330575"/>
            <a:ext cx="100013" cy="76200"/>
          </a:xfrm>
          <a:prstGeom prst="ellipse">
            <a:avLst/>
          </a:prstGeom>
          <a:solidFill>
            <a:srgbClr val="000000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699" name="Oval 19"/>
          <p:cNvSpPr>
            <a:spLocks noChangeArrowheads="1"/>
          </p:cNvSpPr>
          <p:nvPr/>
        </p:nvSpPr>
        <p:spPr bwMode="auto">
          <a:xfrm>
            <a:off x="3238500" y="3101975"/>
            <a:ext cx="100013" cy="76200"/>
          </a:xfrm>
          <a:prstGeom prst="ellipse">
            <a:avLst/>
          </a:prstGeom>
          <a:solidFill>
            <a:srgbClr val="000000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00" name="Oval 20"/>
          <p:cNvSpPr>
            <a:spLocks noChangeArrowheads="1"/>
          </p:cNvSpPr>
          <p:nvPr/>
        </p:nvSpPr>
        <p:spPr bwMode="auto">
          <a:xfrm>
            <a:off x="3238500" y="2873375"/>
            <a:ext cx="100013" cy="76200"/>
          </a:xfrm>
          <a:prstGeom prst="ellipse">
            <a:avLst/>
          </a:prstGeom>
          <a:solidFill>
            <a:srgbClr val="000000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01" name="Oval 21"/>
          <p:cNvSpPr>
            <a:spLocks noChangeArrowheads="1"/>
          </p:cNvSpPr>
          <p:nvPr/>
        </p:nvSpPr>
        <p:spPr bwMode="auto">
          <a:xfrm>
            <a:off x="3238500" y="2644775"/>
            <a:ext cx="100013" cy="76200"/>
          </a:xfrm>
          <a:prstGeom prst="ellipse">
            <a:avLst/>
          </a:prstGeom>
          <a:solidFill>
            <a:srgbClr val="000000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02" name="Oval 22"/>
          <p:cNvSpPr>
            <a:spLocks noChangeArrowheads="1"/>
          </p:cNvSpPr>
          <p:nvPr/>
        </p:nvSpPr>
        <p:spPr bwMode="auto">
          <a:xfrm>
            <a:off x="3238500" y="2187575"/>
            <a:ext cx="100013" cy="76200"/>
          </a:xfrm>
          <a:prstGeom prst="ellipse">
            <a:avLst/>
          </a:prstGeom>
          <a:solidFill>
            <a:srgbClr val="000000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03" name="Oval 23"/>
          <p:cNvSpPr>
            <a:spLocks noChangeArrowheads="1"/>
          </p:cNvSpPr>
          <p:nvPr/>
        </p:nvSpPr>
        <p:spPr bwMode="auto">
          <a:xfrm>
            <a:off x="3238500" y="2416175"/>
            <a:ext cx="100013" cy="76200"/>
          </a:xfrm>
          <a:prstGeom prst="ellipse">
            <a:avLst/>
          </a:prstGeom>
          <a:solidFill>
            <a:srgbClr val="000000"/>
          </a:solidFill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04" name="Text Box 24"/>
          <p:cNvSpPr txBox="1">
            <a:spLocks noChangeArrowheads="1"/>
          </p:cNvSpPr>
          <p:nvPr/>
        </p:nvSpPr>
        <p:spPr bwMode="auto">
          <a:xfrm>
            <a:off x="2246313" y="803275"/>
            <a:ext cx="202882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Helvetica" pitchFamily="34" charset="0"/>
              <a:buNone/>
            </a:pPr>
            <a:r>
              <a:rPr lang="en-GB" altLang="en-US" b="1">
                <a:solidFill>
                  <a:srgbClr val="0000FF"/>
                </a:solidFill>
                <a:latin typeface="Helvetica" pitchFamily="34" charset="0"/>
              </a:rPr>
              <a:t>Memory resident</a:t>
            </a:r>
          </a:p>
          <a:p>
            <a:pPr algn="ctr" eaLnBrk="1" hangingPunct="1">
              <a:buFont typeface="Helvetica" pitchFamily="34" charset="0"/>
              <a:buNone/>
            </a:pPr>
            <a:r>
              <a:rPr lang="en-GB" altLang="en-US" b="1">
                <a:solidFill>
                  <a:srgbClr val="0000FF"/>
                </a:solidFill>
                <a:latin typeface="Helvetica" pitchFamily="34" charset="0"/>
              </a:rPr>
              <a:t>page table</a:t>
            </a:r>
          </a:p>
          <a:p>
            <a:pPr algn="ctr"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FF"/>
                </a:solidFill>
                <a:latin typeface="Helvetica" pitchFamily="34" charset="0"/>
              </a:rPr>
              <a:t>(physical page </a:t>
            </a:r>
          </a:p>
          <a:p>
            <a:pPr algn="ctr" eaLnBrk="1" hangingPunct="1">
              <a:buFont typeface="Helvetica" pitchFamily="34" charset="0"/>
              <a:buNone/>
            </a:pPr>
            <a:r>
              <a:rPr lang="en-GB" altLang="en-US" sz="1400" b="1">
                <a:solidFill>
                  <a:srgbClr val="0000FF"/>
                </a:solidFill>
                <a:latin typeface="Helvetica" pitchFamily="34" charset="0"/>
              </a:rPr>
              <a:t> or disk address)</a:t>
            </a:r>
            <a:r>
              <a:rPr lang="en-US" altLang="en-US" sz="1400" b="1">
                <a:solidFill>
                  <a:srgbClr val="0000FF"/>
                </a:solidFill>
                <a:latin typeface="Helvetica" pitchFamily="34" charset="0"/>
                <a:cs typeface="Arial" charset="0"/>
              </a:rPr>
              <a:t>‏</a:t>
            </a:r>
            <a:endParaRPr lang="en-GB" altLang="en-US" sz="1400" b="1">
              <a:solidFill>
                <a:srgbClr val="0000FF"/>
              </a:solidFill>
              <a:latin typeface="Helvetica" pitchFamily="34" charset="0"/>
            </a:endParaRPr>
          </a:p>
        </p:txBody>
      </p:sp>
      <p:sp>
        <p:nvSpPr>
          <p:cNvPr id="71705" name="Text Box 25"/>
          <p:cNvSpPr txBox="1">
            <a:spLocks noChangeArrowheads="1"/>
          </p:cNvSpPr>
          <p:nvPr/>
        </p:nvSpPr>
        <p:spPr bwMode="auto">
          <a:xfrm>
            <a:off x="5413375" y="1654175"/>
            <a:ext cx="20669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b="1">
                <a:solidFill>
                  <a:srgbClr val="0000FF"/>
                </a:solidFill>
                <a:latin typeface="Helvetica" pitchFamily="34" charset="0"/>
              </a:rPr>
              <a:t>Physical Memory</a:t>
            </a:r>
          </a:p>
        </p:txBody>
      </p:sp>
      <p:grpSp>
        <p:nvGrpSpPr>
          <p:cNvPr id="71706" name="Group 26"/>
          <p:cNvGrpSpPr>
            <a:grpSpLocks/>
          </p:cNvGrpSpPr>
          <p:nvPr/>
        </p:nvGrpSpPr>
        <p:grpSpPr bwMode="auto">
          <a:xfrm>
            <a:off x="5791200" y="2111375"/>
            <a:ext cx="1377950" cy="1598613"/>
            <a:chOff x="3648" y="1330"/>
            <a:chExt cx="868" cy="1007"/>
          </a:xfrm>
        </p:grpSpPr>
        <p:sp>
          <p:nvSpPr>
            <p:cNvPr id="71753" name="Rectangle 27"/>
            <p:cNvSpPr>
              <a:spLocks noChangeArrowheads="1"/>
            </p:cNvSpPr>
            <p:nvPr/>
          </p:nvSpPr>
          <p:spPr bwMode="auto">
            <a:xfrm>
              <a:off x="3648" y="2194"/>
              <a:ext cx="869" cy="144"/>
            </a:xfrm>
            <a:prstGeom prst="rect">
              <a:avLst/>
            </a:prstGeom>
            <a:solidFill>
              <a:srgbClr val="FFFFFF"/>
            </a:solidFill>
            <a:ln w="1908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54" name="Rectangle 28"/>
            <p:cNvSpPr>
              <a:spLocks noChangeArrowheads="1"/>
            </p:cNvSpPr>
            <p:nvPr/>
          </p:nvSpPr>
          <p:spPr bwMode="auto">
            <a:xfrm>
              <a:off x="3648" y="2050"/>
              <a:ext cx="869" cy="144"/>
            </a:xfrm>
            <a:prstGeom prst="rect">
              <a:avLst/>
            </a:prstGeom>
            <a:solidFill>
              <a:srgbClr val="FFFFFF"/>
            </a:solidFill>
            <a:ln w="1908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55" name="Rectangle 29"/>
            <p:cNvSpPr>
              <a:spLocks noChangeArrowheads="1"/>
            </p:cNvSpPr>
            <p:nvPr/>
          </p:nvSpPr>
          <p:spPr bwMode="auto">
            <a:xfrm>
              <a:off x="3648" y="1330"/>
              <a:ext cx="869" cy="144"/>
            </a:xfrm>
            <a:prstGeom prst="rect">
              <a:avLst/>
            </a:prstGeom>
            <a:solidFill>
              <a:srgbClr val="FFFFFF"/>
            </a:solidFill>
            <a:ln w="1908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56" name="Rectangle 30"/>
            <p:cNvSpPr>
              <a:spLocks noChangeArrowheads="1"/>
            </p:cNvSpPr>
            <p:nvPr/>
          </p:nvSpPr>
          <p:spPr bwMode="auto">
            <a:xfrm>
              <a:off x="3648" y="1474"/>
              <a:ext cx="869" cy="144"/>
            </a:xfrm>
            <a:prstGeom prst="rect">
              <a:avLst/>
            </a:prstGeom>
            <a:solidFill>
              <a:srgbClr val="FFFFFF"/>
            </a:solidFill>
            <a:ln w="1908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57" name="Rectangle 31"/>
            <p:cNvSpPr>
              <a:spLocks noChangeArrowheads="1"/>
            </p:cNvSpPr>
            <p:nvPr/>
          </p:nvSpPr>
          <p:spPr bwMode="auto">
            <a:xfrm>
              <a:off x="3648" y="1618"/>
              <a:ext cx="869" cy="144"/>
            </a:xfrm>
            <a:prstGeom prst="rect">
              <a:avLst/>
            </a:prstGeom>
            <a:solidFill>
              <a:srgbClr val="FFFFFF"/>
            </a:solidFill>
            <a:ln w="1908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58" name="Rectangle 32"/>
            <p:cNvSpPr>
              <a:spLocks noChangeArrowheads="1"/>
            </p:cNvSpPr>
            <p:nvPr/>
          </p:nvSpPr>
          <p:spPr bwMode="auto">
            <a:xfrm>
              <a:off x="3648" y="1762"/>
              <a:ext cx="869" cy="144"/>
            </a:xfrm>
            <a:prstGeom prst="rect">
              <a:avLst/>
            </a:prstGeom>
            <a:solidFill>
              <a:srgbClr val="FFFFFF"/>
            </a:solidFill>
            <a:ln w="1908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59" name="Rectangle 33"/>
            <p:cNvSpPr>
              <a:spLocks noChangeArrowheads="1"/>
            </p:cNvSpPr>
            <p:nvPr/>
          </p:nvSpPr>
          <p:spPr bwMode="auto">
            <a:xfrm>
              <a:off x="3648" y="1906"/>
              <a:ext cx="869" cy="144"/>
            </a:xfrm>
            <a:prstGeom prst="rect">
              <a:avLst/>
            </a:prstGeom>
            <a:solidFill>
              <a:srgbClr val="FFFFFF"/>
            </a:solidFill>
            <a:ln w="1908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1707" name="Line 34"/>
          <p:cNvSpPr>
            <a:spLocks noChangeShapeType="1"/>
          </p:cNvSpPr>
          <p:nvPr/>
        </p:nvSpPr>
        <p:spPr bwMode="auto">
          <a:xfrm flipV="1">
            <a:off x="3276600" y="3098800"/>
            <a:ext cx="2514600" cy="1187450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8" name="Line 35"/>
          <p:cNvSpPr>
            <a:spLocks noChangeShapeType="1"/>
          </p:cNvSpPr>
          <p:nvPr/>
        </p:nvSpPr>
        <p:spPr bwMode="auto">
          <a:xfrm>
            <a:off x="3276600" y="3584575"/>
            <a:ext cx="2522538" cy="2232025"/>
          </a:xfrm>
          <a:prstGeom prst="line">
            <a:avLst/>
          </a:prstGeom>
          <a:noFill/>
          <a:ln w="19080">
            <a:solidFill>
              <a:srgbClr val="000000"/>
            </a:solidFill>
            <a:prstDash val="lg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9" name="Line 36"/>
          <p:cNvSpPr>
            <a:spLocks noChangeShapeType="1"/>
          </p:cNvSpPr>
          <p:nvPr/>
        </p:nvSpPr>
        <p:spPr bwMode="auto">
          <a:xfrm flipV="1">
            <a:off x="3282950" y="2717800"/>
            <a:ext cx="2508250" cy="1111250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0" name="Line 37"/>
          <p:cNvSpPr>
            <a:spLocks noChangeShapeType="1"/>
          </p:cNvSpPr>
          <p:nvPr/>
        </p:nvSpPr>
        <p:spPr bwMode="auto">
          <a:xfrm>
            <a:off x="3276600" y="4041775"/>
            <a:ext cx="2522538" cy="2043113"/>
          </a:xfrm>
          <a:prstGeom prst="line">
            <a:avLst/>
          </a:prstGeom>
          <a:noFill/>
          <a:ln w="19080">
            <a:solidFill>
              <a:srgbClr val="000000"/>
            </a:solidFill>
            <a:prstDash val="lg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1" name="Line 38"/>
          <p:cNvSpPr>
            <a:spLocks noChangeShapeType="1"/>
          </p:cNvSpPr>
          <p:nvPr/>
        </p:nvSpPr>
        <p:spPr bwMode="auto">
          <a:xfrm flipV="1">
            <a:off x="3270250" y="2489200"/>
            <a:ext cx="2520950" cy="889000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2" name="Line 39"/>
          <p:cNvSpPr>
            <a:spLocks noChangeShapeType="1"/>
          </p:cNvSpPr>
          <p:nvPr/>
        </p:nvSpPr>
        <p:spPr bwMode="auto">
          <a:xfrm flipV="1">
            <a:off x="3282950" y="2184400"/>
            <a:ext cx="2508250" cy="958850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3" name="Line 40"/>
          <p:cNvSpPr>
            <a:spLocks noChangeShapeType="1"/>
          </p:cNvSpPr>
          <p:nvPr/>
        </p:nvSpPr>
        <p:spPr bwMode="auto">
          <a:xfrm>
            <a:off x="3289300" y="2905125"/>
            <a:ext cx="2501900" cy="730250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4" name="Line 41"/>
          <p:cNvSpPr>
            <a:spLocks noChangeShapeType="1"/>
          </p:cNvSpPr>
          <p:nvPr/>
        </p:nvSpPr>
        <p:spPr bwMode="auto">
          <a:xfrm>
            <a:off x="3295650" y="2689225"/>
            <a:ext cx="2516188" cy="2786063"/>
          </a:xfrm>
          <a:prstGeom prst="line">
            <a:avLst/>
          </a:prstGeom>
          <a:noFill/>
          <a:ln w="19080">
            <a:solidFill>
              <a:srgbClr val="000000"/>
            </a:solidFill>
            <a:prstDash val="lg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5" name="Line 42"/>
          <p:cNvSpPr>
            <a:spLocks noChangeShapeType="1"/>
          </p:cNvSpPr>
          <p:nvPr/>
        </p:nvSpPr>
        <p:spPr bwMode="auto">
          <a:xfrm>
            <a:off x="3289300" y="2238375"/>
            <a:ext cx="2501900" cy="711200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6" name="Line 43"/>
          <p:cNvSpPr>
            <a:spLocks noChangeShapeType="1"/>
          </p:cNvSpPr>
          <p:nvPr/>
        </p:nvSpPr>
        <p:spPr bwMode="auto">
          <a:xfrm>
            <a:off x="3263900" y="2454275"/>
            <a:ext cx="2527300" cy="952500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7" name="Rectangle 44"/>
          <p:cNvSpPr>
            <a:spLocks noChangeArrowheads="1"/>
          </p:cNvSpPr>
          <p:nvPr/>
        </p:nvSpPr>
        <p:spPr bwMode="auto">
          <a:xfrm>
            <a:off x="5418138" y="5068888"/>
            <a:ext cx="212407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18" name="Oval 45"/>
          <p:cNvSpPr>
            <a:spLocks noChangeArrowheads="1"/>
          </p:cNvSpPr>
          <p:nvPr/>
        </p:nvSpPr>
        <p:spPr bwMode="auto">
          <a:xfrm>
            <a:off x="5418138" y="4816475"/>
            <a:ext cx="2124075" cy="341313"/>
          </a:xfrm>
          <a:prstGeom prst="ellipse">
            <a:avLst/>
          </a:prstGeom>
          <a:noFill/>
          <a:ln w="1908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19" name="Line 46"/>
          <p:cNvSpPr>
            <a:spLocks noChangeShapeType="1"/>
          </p:cNvSpPr>
          <p:nvPr/>
        </p:nvSpPr>
        <p:spPr bwMode="auto">
          <a:xfrm>
            <a:off x="5418138" y="5008563"/>
            <a:ext cx="1587" cy="107632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0" name="Line 47"/>
          <p:cNvSpPr>
            <a:spLocks noChangeShapeType="1"/>
          </p:cNvSpPr>
          <p:nvPr/>
        </p:nvSpPr>
        <p:spPr bwMode="auto">
          <a:xfrm>
            <a:off x="7542213" y="5008563"/>
            <a:ext cx="1587" cy="107632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1" name="AutoShape 48"/>
          <p:cNvSpPr>
            <a:spLocks noChangeArrowheads="1"/>
          </p:cNvSpPr>
          <p:nvPr/>
        </p:nvSpPr>
        <p:spPr bwMode="auto">
          <a:xfrm>
            <a:off x="5418138" y="6084888"/>
            <a:ext cx="2124075" cy="239712"/>
          </a:xfrm>
          <a:custGeom>
            <a:avLst/>
            <a:gdLst>
              <a:gd name="T0" fmla="*/ 0 w 816"/>
              <a:gd name="T1" fmla="*/ 0 h 84"/>
              <a:gd name="T2" fmla="*/ 1016367284 w 816"/>
              <a:gd name="T3" fmla="*/ 488621521 h 84"/>
              <a:gd name="T4" fmla="*/ 2147483647 w 816"/>
              <a:gd name="T5" fmla="*/ 684069559 h 84"/>
              <a:gd name="T6" fmla="*/ 2147483647 w 816"/>
              <a:gd name="T7" fmla="*/ 488621521 h 84"/>
              <a:gd name="T8" fmla="*/ 2147483647 w 816"/>
              <a:gd name="T9" fmla="*/ 0 h 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16"/>
              <a:gd name="T16" fmla="*/ 0 h 84"/>
              <a:gd name="T17" fmla="*/ 816 w 816"/>
              <a:gd name="T18" fmla="*/ 84 h 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16" h="84">
                <a:moveTo>
                  <a:pt x="0" y="0"/>
                </a:moveTo>
                <a:cubicBezTo>
                  <a:pt x="25" y="10"/>
                  <a:pt x="81" y="46"/>
                  <a:pt x="150" y="60"/>
                </a:cubicBezTo>
                <a:cubicBezTo>
                  <a:pt x="219" y="74"/>
                  <a:pt x="326" y="84"/>
                  <a:pt x="414" y="84"/>
                </a:cubicBezTo>
                <a:cubicBezTo>
                  <a:pt x="502" y="84"/>
                  <a:pt x="611" y="74"/>
                  <a:pt x="678" y="60"/>
                </a:cubicBezTo>
                <a:cubicBezTo>
                  <a:pt x="745" y="46"/>
                  <a:pt x="787" y="12"/>
                  <a:pt x="816" y="0"/>
                </a:cubicBezTo>
              </a:path>
            </a:pathLst>
          </a:custGeom>
          <a:noFill/>
          <a:ln w="1908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2" name="Text Box 49"/>
          <p:cNvSpPr txBox="1">
            <a:spLocks noChangeArrowheads="1"/>
          </p:cNvSpPr>
          <p:nvPr/>
        </p:nvSpPr>
        <p:spPr bwMode="auto">
          <a:xfrm>
            <a:off x="5641975" y="3886200"/>
            <a:ext cx="2695575" cy="92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b="1">
                <a:solidFill>
                  <a:srgbClr val="0000FF"/>
                </a:solidFill>
                <a:latin typeface="Helvetica" pitchFamily="34" charset="0"/>
              </a:rPr>
              <a:t>Disk Storage</a:t>
            </a:r>
          </a:p>
          <a:p>
            <a:pPr eaLnBrk="1" hangingPunct="1">
              <a:buFont typeface="Helvetica" pitchFamily="34" charset="0"/>
              <a:buNone/>
            </a:pPr>
            <a:r>
              <a:rPr lang="en-GB" altLang="en-US" b="1">
                <a:solidFill>
                  <a:srgbClr val="0000FF"/>
                </a:solidFill>
                <a:latin typeface="Helvetica" pitchFamily="34" charset="0"/>
              </a:rPr>
              <a:t>(swap file or</a:t>
            </a:r>
          </a:p>
          <a:p>
            <a:pPr eaLnBrk="1" hangingPunct="1">
              <a:buFont typeface="Helvetica" pitchFamily="34" charset="0"/>
              <a:buNone/>
            </a:pPr>
            <a:r>
              <a:rPr lang="en-GB" altLang="en-US" b="1">
                <a:solidFill>
                  <a:srgbClr val="0000FF"/>
                </a:solidFill>
                <a:latin typeface="Helvetica" pitchFamily="34" charset="0"/>
              </a:rPr>
              <a:t>regular file system file)</a:t>
            </a:r>
            <a:r>
              <a:rPr lang="en-US" altLang="en-US" b="1">
                <a:solidFill>
                  <a:srgbClr val="0000FF"/>
                </a:solidFill>
                <a:latin typeface="Helvetica" pitchFamily="34" charset="0"/>
                <a:cs typeface="Arial" charset="0"/>
              </a:rPr>
              <a:t>‏</a:t>
            </a:r>
            <a:endParaRPr lang="en-GB" altLang="en-US" b="1">
              <a:solidFill>
                <a:srgbClr val="0000FF"/>
              </a:solidFill>
              <a:latin typeface="Helvetica" pitchFamily="34" charset="0"/>
            </a:endParaRPr>
          </a:p>
        </p:txBody>
      </p:sp>
      <p:sp>
        <p:nvSpPr>
          <p:cNvPr id="71723" name="Rectangle 50"/>
          <p:cNvSpPr>
            <a:spLocks noChangeArrowheads="1"/>
          </p:cNvSpPr>
          <p:nvPr/>
        </p:nvSpPr>
        <p:spPr bwMode="auto">
          <a:xfrm>
            <a:off x="5799138" y="5588000"/>
            <a:ext cx="1379537" cy="228600"/>
          </a:xfrm>
          <a:prstGeom prst="rect">
            <a:avLst/>
          </a:prstGeom>
          <a:solidFill>
            <a:srgbClr val="C0C0C0"/>
          </a:solidFill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24" name="Rectangle 51"/>
          <p:cNvSpPr>
            <a:spLocks noChangeArrowheads="1"/>
          </p:cNvSpPr>
          <p:nvPr/>
        </p:nvSpPr>
        <p:spPr bwMode="auto">
          <a:xfrm>
            <a:off x="5799138" y="5246688"/>
            <a:ext cx="1379537" cy="228600"/>
          </a:xfrm>
          <a:prstGeom prst="rect">
            <a:avLst/>
          </a:prstGeom>
          <a:solidFill>
            <a:srgbClr val="C0C0C0"/>
          </a:solidFill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25" name="Rectangle 52"/>
          <p:cNvSpPr>
            <a:spLocks noChangeArrowheads="1"/>
          </p:cNvSpPr>
          <p:nvPr/>
        </p:nvSpPr>
        <p:spPr bwMode="auto">
          <a:xfrm>
            <a:off x="5799138" y="5932488"/>
            <a:ext cx="1379537" cy="228600"/>
          </a:xfrm>
          <a:prstGeom prst="rect">
            <a:avLst/>
          </a:prstGeom>
          <a:solidFill>
            <a:srgbClr val="C0C0C0"/>
          </a:solidFill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71726" name="Group 53"/>
          <p:cNvGrpSpPr>
            <a:grpSpLocks/>
          </p:cNvGrpSpPr>
          <p:nvPr/>
        </p:nvGrpSpPr>
        <p:grpSpPr bwMode="auto">
          <a:xfrm>
            <a:off x="2133600" y="2111375"/>
            <a:ext cx="303213" cy="2284413"/>
            <a:chOff x="1344" y="1330"/>
            <a:chExt cx="191" cy="1439"/>
          </a:xfrm>
        </p:grpSpPr>
        <p:sp>
          <p:nvSpPr>
            <p:cNvPr id="71743" name="Rectangle 54"/>
            <p:cNvSpPr>
              <a:spLocks noChangeArrowheads="1"/>
            </p:cNvSpPr>
            <p:nvPr/>
          </p:nvSpPr>
          <p:spPr bwMode="auto">
            <a:xfrm>
              <a:off x="1344" y="2194"/>
              <a:ext cx="192" cy="144"/>
            </a:xfrm>
            <a:prstGeom prst="rect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44" name="Rectangle 55"/>
            <p:cNvSpPr>
              <a:spLocks noChangeArrowheads="1"/>
            </p:cNvSpPr>
            <p:nvPr/>
          </p:nvSpPr>
          <p:spPr bwMode="auto">
            <a:xfrm>
              <a:off x="1344" y="2338"/>
              <a:ext cx="192" cy="144"/>
            </a:xfrm>
            <a:prstGeom prst="rect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45" name="Rectangle 56"/>
            <p:cNvSpPr>
              <a:spLocks noChangeArrowheads="1"/>
            </p:cNvSpPr>
            <p:nvPr/>
          </p:nvSpPr>
          <p:spPr bwMode="auto">
            <a:xfrm>
              <a:off x="1344" y="2482"/>
              <a:ext cx="192" cy="144"/>
            </a:xfrm>
            <a:prstGeom prst="rect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46" name="Rectangle 57"/>
            <p:cNvSpPr>
              <a:spLocks noChangeArrowheads="1"/>
            </p:cNvSpPr>
            <p:nvPr/>
          </p:nvSpPr>
          <p:spPr bwMode="auto">
            <a:xfrm>
              <a:off x="1344" y="2626"/>
              <a:ext cx="192" cy="144"/>
            </a:xfrm>
            <a:prstGeom prst="rect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47" name="Rectangle 58"/>
            <p:cNvSpPr>
              <a:spLocks noChangeArrowheads="1"/>
            </p:cNvSpPr>
            <p:nvPr/>
          </p:nvSpPr>
          <p:spPr bwMode="auto">
            <a:xfrm>
              <a:off x="1344" y="2050"/>
              <a:ext cx="192" cy="144"/>
            </a:xfrm>
            <a:prstGeom prst="rect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48" name="Rectangle 59"/>
            <p:cNvSpPr>
              <a:spLocks noChangeArrowheads="1"/>
            </p:cNvSpPr>
            <p:nvPr/>
          </p:nvSpPr>
          <p:spPr bwMode="auto">
            <a:xfrm>
              <a:off x="1344" y="1330"/>
              <a:ext cx="192" cy="144"/>
            </a:xfrm>
            <a:prstGeom prst="rect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49" name="Rectangle 60"/>
            <p:cNvSpPr>
              <a:spLocks noChangeArrowheads="1"/>
            </p:cNvSpPr>
            <p:nvPr/>
          </p:nvSpPr>
          <p:spPr bwMode="auto">
            <a:xfrm>
              <a:off x="1344" y="1474"/>
              <a:ext cx="192" cy="144"/>
            </a:xfrm>
            <a:prstGeom prst="rect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50" name="Rectangle 61"/>
            <p:cNvSpPr>
              <a:spLocks noChangeArrowheads="1"/>
            </p:cNvSpPr>
            <p:nvPr/>
          </p:nvSpPr>
          <p:spPr bwMode="auto">
            <a:xfrm>
              <a:off x="1344" y="1618"/>
              <a:ext cx="192" cy="144"/>
            </a:xfrm>
            <a:prstGeom prst="rect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51" name="Rectangle 62"/>
            <p:cNvSpPr>
              <a:spLocks noChangeArrowheads="1"/>
            </p:cNvSpPr>
            <p:nvPr/>
          </p:nvSpPr>
          <p:spPr bwMode="auto">
            <a:xfrm>
              <a:off x="1344" y="1762"/>
              <a:ext cx="192" cy="144"/>
            </a:xfrm>
            <a:prstGeom prst="rect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52" name="Rectangle 63"/>
            <p:cNvSpPr>
              <a:spLocks noChangeArrowheads="1"/>
            </p:cNvSpPr>
            <p:nvPr/>
          </p:nvSpPr>
          <p:spPr bwMode="auto">
            <a:xfrm>
              <a:off x="1344" y="1906"/>
              <a:ext cx="192" cy="144"/>
            </a:xfrm>
            <a:prstGeom prst="rect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1727" name="Text Box 64"/>
          <p:cNvSpPr txBox="1">
            <a:spLocks noChangeArrowheads="1"/>
          </p:cNvSpPr>
          <p:nvPr/>
        </p:nvSpPr>
        <p:spPr bwMode="auto">
          <a:xfrm>
            <a:off x="1981200" y="1806575"/>
            <a:ext cx="609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200" b="1" i="1">
                <a:solidFill>
                  <a:srgbClr val="000000"/>
                </a:solidFill>
                <a:latin typeface="Helvetica" pitchFamily="34" charset="0"/>
              </a:rPr>
              <a:t>Valid</a:t>
            </a:r>
          </a:p>
        </p:txBody>
      </p:sp>
      <p:sp>
        <p:nvSpPr>
          <p:cNvPr id="71728" name="Text Box 65"/>
          <p:cNvSpPr txBox="1">
            <a:spLocks noChangeArrowheads="1"/>
          </p:cNvSpPr>
          <p:nvPr/>
        </p:nvSpPr>
        <p:spPr bwMode="auto">
          <a:xfrm>
            <a:off x="2135188" y="2081213"/>
            <a:ext cx="279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>
                <a:solidFill>
                  <a:srgbClr val="000000"/>
                </a:solidFill>
                <a:latin typeface="Helvetica" pitchFamily="34" charset="0"/>
              </a:rPr>
              <a:t>1</a:t>
            </a:r>
          </a:p>
        </p:txBody>
      </p:sp>
      <p:sp>
        <p:nvSpPr>
          <p:cNvPr id="71729" name="Text Box 66"/>
          <p:cNvSpPr txBox="1">
            <a:spLocks noChangeArrowheads="1"/>
          </p:cNvSpPr>
          <p:nvPr/>
        </p:nvSpPr>
        <p:spPr bwMode="auto">
          <a:xfrm>
            <a:off x="2135188" y="2339975"/>
            <a:ext cx="279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>
                <a:solidFill>
                  <a:srgbClr val="000000"/>
                </a:solidFill>
                <a:latin typeface="Helvetica" pitchFamily="34" charset="0"/>
              </a:rPr>
              <a:t>1</a:t>
            </a:r>
          </a:p>
        </p:txBody>
      </p:sp>
      <p:sp>
        <p:nvSpPr>
          <p:cNvPr id="71730" name="Text Box 67"/>
          <p:cNvSpPr txBox="1">
            <a:spLocks noChangeArrowheads="1"/>
          </p:cNvSpPr>
          <p:nvPr/>
        </p:nvSpPr>
        <p:spPr bwMode="auto">
          <a:xfrm>
            <a:off x="2135188" y="2797175"/>
            <a:ext cx="279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>
                <a:solidFill>
                  <a:srgbClr val="000000"/>
                </a:solidFill>
                <a:latin typeface="Helvetica" pitchFamily="34" charset="0"/>
              </a:rPr>
              <a:t>1</a:t>
            </a:r>
          </a:p>
        </p:txBody>
      </p:sp>
      <p:sp>
        <p:nvSpPr>
          <p:cNvPr id="71731" name="Text Box 68"/>
          <p:cNvSpPr txBox="1">
            <a:spLocks noChangeArrowheads="1"/>
          </p:cNvSpPr>
          <p:nvPr/>
        </p:nvSpPr>
        <p:spPr bwMode="auto">
          <a:xfrm>
            <a:off x="2135188" y="3025775"/>
            <a:ext cx="279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>
                <a:solidFill>
                  <a:srgbClr val="000000"/>
                </a:solidFill>
                <a:latin typeface="Helvetica" pitchFamily="34" charset="0"/>
              </a:rPr>
              <a:t>1</a:t>
            </a:r>
          </a:p>
        </p:txBody>
      </p:sp>
      <p:sp>
        <p:nvSpPr>
          <p:cNvPr id="71732" name="Text Box 69"/>
          <p:cNvSpPr txBox="1">
            <a:spLocks noChangeArrowheads="1"/>
          </p:cNvSpPr>
          <p:nvPr/>
        </p:nvSpPr>
        <p:spPr bwMode="auto">
          <a:xfrm>
            <a:off x="2135188" y="3254375"/>
            <a:ext cx="279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>
                <a:solidFill>
                  <a:srgbClr val="000000"/>
                </a:solidFill>
                <a:latin typeface="Helvetica" pitchFamily="34" charset="0"/>
              </a:rPr>
              <a:t>1</a:t>
            </a:r>
          </a:p>
        </p:txBody>
      </p:sp>
      <p:sp>
        <p:nvSpPr>
          <p:cNvPr id="71733" name="Text Box 70"/>
          <p:cNvSpPr txBox="1">
            <a:spLocks noChangeArrowheads="1"/>
          </p:cNvSpPr>
          <p:nvPr/>
        </p:nvSpPr>
        <p:spPr bwMode="auto">
          <a:xfrm>
            <a:off x="2135188" y="3711575"/>
            <a:ext cx="279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>
                <a:solidFill>
                  <a:srgbClr val="000000"/>
                </a:solidFill>
                <a:latin typeface="Helvetica" pitchFamily="34" charset="0"/>
              </a:rPr>
              <a:t>1</a:t>
            </a:r>
          </a:p>
        </p:txBody>
      </p:sp>
      <p:sp>
        <p:nvSpPr>
          <p:cNvPr id="71734" name="Text Box 71"/>
          <p:cNvSpPr txBox="1">
            <a:spLocks noChangeArrowheads="1"/>
          </p:cNvSpPr>
          <p:nvPr/>
        </p:nvSpPr>
        <p:spPr bwMode="auto">
          <a:xfrm>
            <a:off x="2135188" y="4168775"/>
            <a:ext cx="279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>
                <a:solidFill>
                  <a:srgbClr val="000000"/>
                </a:solidFill>
                <a:latin typeface="Helvetica" pitchFamily="34" charset="0"/>
              </a:rPr>
              <a:t>1</a:t>
            </a:r>
          </a:p>
        </p:txBody>
      </p:sp>
      <p:sp>
        <p:nvSpPr>
          <p:cNvPr id="71735" name="Text Box 72"/>
          <p:cNvSpPr txBox="1">
            <a:spLocks noChangeArrowheads="1"/>
          </p:cNvSpPr>
          <p:nvPr/>
        </p:nvSpPr>
        <p:spPr bwMode="auto">
          <a:xfrm>
            <a:off x="2135188" y="3940175"/>
            <a:ext cx="279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>
                <a:solidFill>
                  <a:srgbClr val="000000"/>
                </a:solidFill>
                <a:latin typeface="Helvetica" pitchFamily="34" charset="0"/>
              </a:rPr>
              <a:t>0</a:t>
            </a:r>
          </a:p>
        </p:txBody>
      </p:sp>
      <p:sp>
        <p:nvSpPr>
          <p:cNvPr id="71736" name="Text Box 73"/>
          <p:cNvSpPr txBox="1">
            <a:spLocks noChangeArrowheads="1"/>
          </p:cNvSpPr>
          <p:nvPr/>
        </p:nvSpPr>
        <p:spPr bwMode="auto">
          <a:xfrm>
            <a:off x="2135188" y="3482975"/>
            <a:ext cx="279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>
                <a:solidFill>
                  <a:srgbClr val="000000"/>
                </a:solidFill>
                <a:latin typeface="Helvetica" pitchFamily="34" charset="0"/>
              </a:rPr>
              <a:t>0</a:t>
            </a:r>
          </a:p>
        </p:txBody>
      </p:sp>
      <p:sp>
        <p:nvSpPr>
          <p:cNvPr id="71737" name="Text Box 74"/>
          <p:cNvSpPr txBox="1">
            <a:spLocks noChangeArrowheads="1"/>
          </p:cNvSpPr>
          <p:nvPr/>
        </p:nvSpPr>
        <p:spPr bwMode="auto">
          <a:xfrm>
            <a:off x="2135188" y="2568575"/>
            <a:ext cx="279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Helvetica" pitchFamily="34" charset="0"/>
              <a:buNone/>
            </a:pPr>
            <a:r>
              <a:rPr lang="en-GB" altLang="en-US" sz="1400">
                <a:solidFill>
                  <a:srgbClr val="000000"/>
                </a:solidFill>
                <a:latin typeface="Helvetica" pitchFamily="34" charset="0"/>
              </a:rPr>
              <a:t>0</a:t>
            </a:r>
          </a:p>
        </p:txBody>
      </p:sp>
      <p:sp>
        <p:nvSpPr>
          <p:cNvPr id="71738" name="Rectangle 75"/>
          <p:cNvSpPr>
            <a:spLocks noChangeArrowheads="1"/>
          </p:cNvSpPr>
          <p:nvPr/>
        </p:nvSpPr>
        <p:spPr bwMode="auto">
          <a:xfrm>
            <a:off x="685800" y="1654175"/>
            <a:ext cx="7620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39" name="Text Box 76"/>
          <p:cNvSpPr txBox="1">
            <a:spLocks noChangeArrowheads="1"/>
          </p:cNvSpPr>
          <p:nvPr/>
        </p:nvSpPr>
        <p:spPr bwMode="auto">
          <a:xfrm>
            <a:off x="387350" y="990600"/>
            <a:ext cx="1501775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Helvetica" pitchFamily="34" charset="0"/>
              <a:buNone/>
            </a:pPr>
            <a:r>
              <a:rPr lang="en-GB" altLang="en-US" b="1">
                <a:solidFill>
                  <a:srgbClr val="0000FF"/>
                </a:solidFill>
                <a:latin typeface="Helvetica" pitchFamily="34" charset="0"/>
              </a:rPr>
              <a:t>Virtual Page</a:t>
            </a:r>
          </a:p>
          <a:p>
            <a:pPr algn="ctr" eaLnBrk="1" hangingPunct="1">
              <a:buFont typeface="Helvetica" pitchFamily="34" charset="0"/>
              <a:buNone/>
            </a:pPr>
            <a:r>
              <a:rPr lang="en-GB" altLang="en-US" b="1">
                <a:solidFill>
                  <a:srgbClr val="0000FF"/>
                </a:solidFill>
                <a:latin typeface="Helvetica" pitchFamily="34" charset="0"/>
              </a:rPr>
              <a:t>Number</a:t>
            </a:r>
          </a:p>
        </p:txBody>
      </p:sp>
      <p:grpSp>
        <p:nvGrpSpPr>
          <p:cNvPr id="71740" name="Group 77"/>
          <p:cNvGrpSpPr>
            <a:grpSpLocks/>
          </p:cNvGrpSpPr>
          <p:nvPr/>
        </p:nvGrpSpPr>
        <p:grpSpPr bwMode="auto">
          <a:xfrm>
            <a:off x="1066800" y="1882775"/>
            <a:ext cx="989013" cy="1295400"/>
            <a:chOff x="672" y="1186"/>
            <a:chExt cx="623" cy="816"/>
          </a:xfrm>
        </p:grpSpPr>
        <p:sp>
          <p:nvSpPr>
            <p:cNvPr id="71741" name="Line 78"/>
            <p:cNvSpPr>
              <a:spLocks noChangeShapeType="1"/>
            </p:cNvSpPr>
            <p:nvPr/>
          </p:nvSpPr>
          <p:spPr bwMode="auto">
            <a:xfrm>
              <a:off x="672" y="1186"/>
              <a:ext cx="1" cy="816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42" name="Line 79"/>
            <p:cNvSpPr>
              <a:spLocks noChangeShapeType="1"/>
            </p:cNvSpPr>
            <p:nvPr/>
          </p:nvSpPr>
          <p:spPr bwMode="auto">
            <a:xfrm>
              <a:off x="672" y="2002"/>
              <a:ext cx="624" cy="1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015216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Translation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13777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How are virtual addresses translated to physical addresses</a:t>
            </a:r>
          </a:p>
          <a:p>
            <a:pPr lvl="1"/>
            <a:r>
              <a:rPr lang="en-US" sz="2000" dirty="0" smtClean="0"/>
              <a:t>Upper bits of address designate page number</a:t>
            </a:r>
            <a:endParaRPr lang="en-US" sz="20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1092701" y="2477201"/>
            <a:ext cx="7295188" cy="2529232"/>
            <a:chOff x="1092702" y="2746766"/>
            <a:chExt cx="7295188" cy="2529232"/>
          </a:xfrm>
        </p:grpSpPr>
        <p:sp>
          <p:nvSpPr>
            <p:cNvPr id="4" name="Rectangle 3"/>
            <p:cNvSpPr/>
            <p:nvPr/>
          </p:nvSpPr>
          <p:spPr>
            <a:xfrm>
              <a:off x="2274001" y="3116098"/>
              <a:ext cx="2657925" cy="531657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Page Number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4931926" y="3116098"/>
              <a:ext cx="1476625" cy="531657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Page Offset</a:t>
              </a:r>
              <a:endParaRPr lang="en-US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189510" y="3647755"/>
              <a:ext cx="0" cy="9806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3932560" y="3647755"/>
              <a:ext cx="0" cy="9806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2274001" y="4628421"/>
              <a:ext cx="2657925" cy="53165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Page Base Address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931926" y="4628421"/>
              <a:ext cx="1476625" cy="531657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Page Offset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716990" y="3832798"/>
              <a:ext cx="1653820" cy="50212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Page Table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92702" y="3130866"/>
              <a:ext cx="94128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Virtual</a:t>
              </a:r>
            </a:p>
            <a:p>
              <a:r>
                <a:rPr lang="en-US" dirty="0" smtClean="0"/>
                <a:t>Address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245102" y="4629667"/>
              <a:ext cx="94128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Physical</a:t>
              </a:r>
            </a:p>
            <a:p>
              <a:r>
                <a:rPr lang="en-US" dirty="0" smtClean="0"/>
                <a:t>Address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74001" y="2761534"/>
              <a:ext cx="26579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20 Bits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31925" y="2746766"/>
              <a:ext cx="14766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12 Bits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881072" y="3062979"/>
              <a:ext cx="15068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4K Pages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1" name="Content Placeholder 2"/>
          <p:cNvSpPr txBox="1">
            <a:spLocks/>
          </p:cNvSpPr>
          <p:nvPr/>
        </p:nvSpPr>
        <p:spPr>
          <a:xfrm>
            <a:off x="458179" y="5025919"/>
            <a:ext cx="8229600" cy="18320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rgbClr val="0000FF"/>
                </a:solidFill>
              </a:rPr>
              <a:t>No comparison or addition: Table lookup and bit substitution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1 page table per process: One entry per page in address space</a:t>
            </a:r>
            <a:endParaRPr lang="en-US" sz="2000" dirty="0"/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Base address of each page in physical memory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Read/Write protection bits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How many entries in page table?</a:t>
            </a:r>
          </a:p>
        </p:txBody>
      </p:sp>
    </p:spTree>
    <p:extLst>
      <p:ext uri="{BB962C8B-B14F-4D97-AF65-F5344CB8AC3E}">
        <p14:creationId xmlns:p14="http://schemas.microsoft.com/office/powerpoint/2010/main" val="32108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 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063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Easy </a:t>
            </a:r>
            <a:r>
              <a:rPr lang="en-US" dirty="0"/>
              <a:t>to allocate physical </a:t>
            </a:r>
            <a:r>
              <a:rPr lang="en-US" dirty="0" smtClean="0"/>
              <a:t>memory</a:t>
            </a:r>
          </a:p>
          <a:p>
            <a:pPr lvl="1"/>
            <a:r>
              <a:rPr lang="en-US" dirty="0" smtClean="0"/>
              <a:t>Just grab a page anywhere in memory that is available</a:t>
            </a:r>
            <a:endParaRPr lang="en-US" dirty="0"/>
          </a:p>
          <a:p>
            <a:pPr lvl="2"/>
            <a:r>
              <a:rPr lang="en-US" dirty="0" smtClean="0"/>
              <a:t>Free pages are stored together in a linked list</a:t>
            </a:r>
            <a:endParaRPr lang="en-US" dirty="0"/>
          </a:p>
          <a:p>
            <a:pPr lvl="1"/>
            <a:r>
              <a:rPr lang="en-US" dirty="0" smtClean="0"/>
              <a:t>To free a page, just put it back on the list</a:t>
            </a:r>
          </a:p>
          <a:p>
            <a:endParaRPr lang="en-US" dirty="0" smtClean="0"/>
          </a:p>
          <a:p>
            <a:r>
              <a:rPr lang="en-US" dirty="0" smtClean="0"/>
              <a:t>External fragmentation </a:t>
            </a:r>
            <a:r>
              <a:rPr lang="en-US" dirty="0"/>
              <a:t>is not a </a:t>
            </a:r>
            <a:r>
              <a:rPr lang="en-US" dirty="0" smtClean="0"/>
              <a:t>problem</a:t>
            </a:r>
            <a:endParaRPr lang="en-US" dirty="0"/>
          </a:p>
          <a:p>
            <a:pPr lvl="1"/>
            <a:r>
              <a:rPr lang="en-US" dirty="0" smtClean="0"/>
              <a:t>Large contiguous virtual address regions are easy to map</a:t>
            </a:r>
          </a:p>
          <a:p>
            <a:pPr lvl="1"/>
            <a:r>
              <a:rPr lang="en-US" dirty="0" smtClean="0"/>
              <a:t>Don’t even need to map the entire region</a:t>
            </a:r>
          </a:p>
          <a:p>
            <a:endParaRPr lang="en-US" dirty="0"/>
          </a:p>
          <a:p>
            <a:r>
              <a:rPr lang="en-US" dirty="0" smtClean="0"/>
              <a:t>Easy </a:t>
            </a:r>
            <a:r>
              <a:rPr lang="en-US" dirty="0"/>
              <a:t>to “page out” chunks of programs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chunks are the same size (page size)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valid bit to detect references to “paged-out” pages</a:t>
            </a:r>
          </a:p>
          <a:p>
            <a:pPr lvl="1"/>
            <a:r>
              <a:rPr lang="en-US" dirty="0" smtClean="0"/>
              <a:t>also</a:t>
            </a:r>
            <a:r>
              <a:rPr lang="en-US" dirty="0"/>
              <a:t>, page sizes are usually chosen to be </a:t>
            </a:r>
            <a:r>
              <a:rPr lang="en-US" dirty="0" smtClean="0"/>
              <a:t>convenient multiples </a:t>
            </a:r>
            <a:r>
              <a:rPr lang="en-US" dirty="0"/>
              <a:t>of disk block sizes</a:t>
            </a:r>
          </a:p>
        </p:txBody>
      </p:sp>
    </p:spTree>
    <p:extLst>
      <p:ext uri="{BB962C8B-B14F-4D97-AF65-F5344CB8AC3E}">
        <p14:creationId xmlns:p14="http://schemas.microsoft.com/office/powerpoint/2010/main" val="16892970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Paging 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Can </a:t>
            </a:r>
            <a:r>
              <a:rPr lang="en-US" dirty="0" smtClean="0"/>
              <a:t>have </a:t>
            </a:r>
            <a:r>
              <a:rPr lang="en-US" dirty="0"/>
              <a:t>internal </a:t>
            </a:r>
            <a:r>
              <a:rPr lang="en-US" dirty="0" smtClean="0"/>
              <a:t>fragmentation</a:t>
            </a:r>
          </a:p>
          <a:p>
            <a:pPr lvl="1"/>
            <a:r>
              <a:rPr lang="en-US" dirty="0" smtClean="0"/>
              <a:t>process </a:t>
            </a:r>
            <a:r>
              <a:rPr lang="en-US" dirty="0"/>
              <a:t>may not </a:t>
            </a:r>
            <a:r>
              <a:rPr lang="en-US" dirty="0" smtClean="0"/>
              <a:t>allocate memory </a:t>
            </a:r>
            <a:r>
              <a:rPr lang="en-US" dirty="0"/>
              <a:t>in </a:t>
            </a:r>
            <a:r>
              <a:rPr lang="en-US" dirty="0" smtClean="0"/>
              <a:t>multiples </a:t>
            </a:r>
            <a:r>
              <a:rPr lang="en-US" dirty="0"/>
              <a:t>of </a:t>
            </a:r>
            <a:r>
              <a:rPr lang="en-US" dirty="0" smtClean="0"/>
              <a:t>page size</a:t>
            </a:r>
          </a:p>
          <a:p>
            <a:pPr lvl="1"/>
            <a:endParaRPr lang="en-US" dirty="0"/>
          </a:p>
          <a:p>
            <a:r>
              <a:rPr lang="en-US" dirty="0" smtClean="0"/>
              <a:t>Memory </a:t>
            </a:r>
            <a:r>
              <a:rPr lang="en-US" dirty="0"/>
              <a:t>reference overhead</a:t>
            </a:r>
          </a:p>
          <a:p>
            <a:pPr lvl="1"/>
            <a:r>
              <a:rPr lang="en-US" dirty="0" smtClean="0"/>
              <a:t>2 </a:t>
            </a:r>
            <a:r>
              <a:rPr lang="en-US" dirty="0"/>
              <a:t>references per address lookup (page table, then memory)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olution</a:t>
            </a:r>
            <a:r>
              <a:rPr lang="en-US" dirty="0"/>
              <a:t>: use a hardware cache to absorb page table lookups</a:t>
            </a:r>
          </a:p>
          <a:p>
            <a:pPr lvl="2"/>
            <a:r>
              <a:rPr lang="en-US" dirty="0" smtClean="0"/>
              <a:t>translation </a:t>
            </a:r>
            <a:r>
              <a:rPr lang="en-US" dirty="0"/>
              <a:t>lookaside buffer (TLB) – next </a:t>
            </a:r>
            <a:r>
              <a:rPr lang="en-US" dirty="0" smtClean="0"/>
              <a:t>class</a:t>
            </a:r>
          </a:p>
          <a:p>
            <a:pPr lvl="2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Page tables are stored in memory</a:t>
            </a:r>
            <a:endParaRPr lang="en-US" dirty="0"/>
          </a:p>
          <a:p>
            <a:pPr lvl="1"/>
            <a:r>
              <a:rPr lang="en-US" dirty="0" smtClean="0"/>
              <a:t>need </a:t>
            </a:r>
            <a:r>
              <a:rPr lang="en-US" dirty="0"/>
              <a:t>one </a:t>
            </a:r>
            <a:r>
              <a:rPr lang="en-US" dirty="0" smtClean="0"/>
              <a:t>page table entry per </a:t>
            </a:r>
            <a:r>
              <a:rPr lang="en-US" dirty="0"/>
              <a:t>page in </a:t>
            </a:r>
            <a:r>
              <a:rPr lang="en-US" dirty="0" smtClean="0"/>
              <a:t>the virtual </a:t>
            </a:r>
            <a:r>
              <a:rPr lang="en-US" dirty="0"/>
              <a:t>address </a:t>
            </a:r>
            <a:r>
              <a:rPr lang="en-US" dirty="0" smtClean="0"/>
              <a:t>space</a:t>
            </a:r>
          </a:p>
          <a:p>
            <a:pPr lvl="1"/>
            <a:r>
              <a:rPr lang="en-US" dirty="0" smtClean="0"/>
              <a:t>32bit x86: 8KB page table required to map 4MB of address space</a:t>
            </a:r>
          </a:p>
          <a:p>
            <a:pPr lvl="1"/>
            <a:r>
              <a:rPr lang="en-US" dirty="0" smtClean="0"/>
              <a:t>64bit x86: 16KB page table required to map 2MB of address space</a:t>
            </a:r>
          </a:p>
          <a:p>
            <a:pPr lvl="1"/>
            <a:r>
              <a:rPr lang="en-US" dirty="0" smtClean="0"/>
              <a:t>Page tables can use a lot of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928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Overcommitting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Example:</a:t>
            </a:r>
          </a:p>
          <a:p>
            <a:pPr lvl="1"/>
            <a:r>
              <a:rPr lang="en-US" dirty="0" smtClean="0"/>
              <a:t>Set </a:t>
            </a:r>
            <a:r>
              <a:rPr lang="en-US" dirty="0"/>
              <a:t>of processes frequently referencing </a:t>
            </a:r>
            <a:r>
              <a:rPr lang="en-US" b="1" dirty="0"/>
              <a:t>33 </a:t>
            </a:r>
            <a:r>
              <a:rPr lang="en-US" dirty="0"/>
              <a:t>important pages</a:t>
            </a:r>
          </a:p>
          <a:p>
            <a:pPr lvl="1"/>
            <a:r>
              <a:rPr lang="en-US" dirty="0" smtClean="0"/>
              <a:t>Only </a:t>
            </a:r>
            <a:r>
              <a:rPr lang="en-US" b="1" dirty="0"/>
              <a:t>32 </a:t>
            </a:r>
            <a:r>
              <a:rPr lang="en-US" dirty="0"/>
              <a:t>frames in physical </a:t>
            </a:r>
            <a:r>
              <a:rPr lang="en-US" dirty="0" smtClean="0"/>
              <a:t>memory</a:t>
            </a:r>
          </a:p>
          <a:p>
            <a:pPr lvl="1"/>
            <a:endParaRPr lang="en-US" dirty="0"/>
          </a:p>
          <a:p>
            <a:r>
              <a:rPr lang="en-US" dirty="0"/>
              <a:t>System repeats cycle</a:t>
            </a:r>
          </a:p>
          <a:p>
            <a:pPr lvl="1"/>
            <a:r>
              <a:rPr lang="en-US" dirty="0" smtClean="0"/>
              <a:t>Reference </a:t>
            </a:r>
            <a:r>
              <a:rPr lang="en-US" dirty="0"/>
              <a:t>page not in memory</a:t>
            </a:r>
          </a:p>
          <a:p>
            <a:pPr lvl="1"/>
            <a:r>
              <a:rPr lang="en-US" dirty="0" smtClean="0"/>
              <a:t>Replace </a:t>
            </a:r>
            <a:r>
              <a:rPr lang="en-US" dirty="0"/>
              <a:t>a page in memory with newly referenced </a:t>
            </a:r>
            <a:r>
              <a:rPr lang="en-US" dirty="0" smtClean="0"/>
              <a:t>page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Thrashing</a:t>
            </a:r>
          </a:p>
          <a:p>
            <a:pPr lvl="1"/>
            <a:r>
              <a:rPr lang="en-US" dirty="0" smtClean="0"/>
              <a:t>System </a:t>
            </a:r>
            <a:r>
              <a:rPr lang="en-US" dirty="0"/>
              <a:t>reading and writing pages instead of executing </a:t>
            </a:r>
            <a:r>
              <a:rPr lang="en-US" dirty="0" smtClean="0"/>
              <a:t>useful instructions</a:t>
            </a:r>
            <a:endParaRPr lang="en-US" dirty="0"/>
          </a:p>
          <a:p>
            <a:pPr lvl="1"/>
            <a:r>
              <a:rPr lang="en-US" dirty="0" smtClean="0"/>
              <a:t>Average </a:t>
            </a:r>
            <a:r>
              <a:rPr lang="en-US" dirty="0"/>
              <a:t>memory access time equals disk access time</a:t>
            </a:r>
          </a:p>
          <a:p>
            <a:pPr lvl="1"/>
            <a:r>
              <a:rPr lang="en-US" dirty="0" smtClean="0"/>
              <a:t>Illusion </a:t>
            </a:r>
            <a:r>
              <a:rPr lang="en-US" dirty="0"/>
              <a:t>breaks: Memory appears slow as disk rather than </a:t>
            </a:r>
            <a:r>
              <a:rPr lang="en-US" dirty="0" smtClean="0"/>
              <a:t>disks appearing </a:t>
            </a:r>
            <a:r>
              <a:rPr lang="en-US" dirty="0"/>
              <a:t>fast as memory</a:t>
            </a:r>
          </a:p>
          <a:p>
            <a:r>
              <a:rPr lang="en-US" dirty="0"/>
              <a:t>Add more processes, thrashing gets </a:t>
            </a:r>
            <a:r>
              <a:rPr lang="en-US" dirty="0" smtClean="0"/>
              <a:t>worse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8086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Segmentation and Paging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3025"/>
            <a:ext cx="8229600" cy="5022056"/>
          </a:xfrm>
        </p:spPr>
        <p:txBody>
          <a:bodyPr>
            <a:noAutofit/>
          </a:bodyPr>
          <a:lstStyle/>
          <a:p>
            <a:r>
              <a:rPr lang="en-US" sz="2000" dirty="0" smtClean="0"/>
              <a:t>x86 (32bit) architecture </a:t>
            </a:r>
            <a:r>
              <a:rPr lang="en-US" sz="2000" dirty="0"/>
              <a:t>supports both segments and paging</a:t>
            </a:r>
          </a:p>
          <a:p>
            <a:endParaRPr lang="en-US" sz="2000" dirty="0" smtClean="0"/>
          </a:p>
          <a:p>
            <a:r>
              <a:rPr lang="en-US" sz="2000" dirty="0" smtClean="0"/>
              <a:t>Use </a:t>
            </a:r>
            <a:r>
              <a:rPr lang="en-US" sz="2000" dirty="0"/>
              <a:t>segments to manage logically related units</a:t>
            </a:r>
          </a:p>
          <a:p>
            <a:pPr lvl="1"/>
            <a:r>
              <a:rPr lang="en-US" sz="1600" dirty="0" smtClean="0"/>
              <a:t>stack</a:t>
            </a:r>
            <a:r>
              <a:rPr lang="en-US" sz="1600" dirty="0"/>
              <a:t>, file, module, heap, …?</a:t>
            </a:r>
          </a:p>
          <a:p>
            <a:pPr lvl="1"/>
            <a:r>
              <a:rPr lang="en-US" sz="1600" dirty="0" smtClean="0"/>
              <a:t>segment </a:t>
            </a:r>
            <a:r>
              <a:rPr lang="en-US" sz="1600" dirty="0"/>
              <a:t>vary in size, but usually large (multiple pages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Can manage policy at a single location</a:t>
            </a:r>
            <a:endParaRPr lang="en-US" sz="1400" dirty="0"/>
          </a:p>
          <a:p>
            <a:r>
              <a:rPr lang="en-US" sz="2000" dirty="0" smtClean="0"/>
              <a:t>Use </a:t>
            </a:r>
            <a:r>
              <a:rPr lang="en-US" sz="2000" dirty="0"/>
              <a:t>pages to partition segments into fixed chunks</a:t>
            </a:r>
          </a:p>
          <a:p>
            <a:pPr lvl="1"/>
            <a:r>
              <a:rPr lang="en-US" sz="1600" dirty="0" smtClean="0"/>
              <a:t>Separates translation from protection</a:t>
            </a:r>
          </a:p>
          <a:p>
            <a:pPr lvl="1"/>
            <a:r>
              <a:rPr lang="en-US" sz="1600" dirty="0" smtClean="0"/>
              <a:t>no </a:t>
            </a:r>
            <a:r>
              <a:rPr lang="en-US" sz="1600" dirty="0"/>
              <a:t>external fragmentation</a:t>
            </a:r>
          </a:p>
          <a:p>
            <a:pPr lvl="1"/>
            <a:r>
              <a:rPr lang="en-US" sz="1600" dirty="0" smtClean="0"/>
              <a:t>segments </a:t>
            </a:r>
            <a:r>
              <a:rPr lang="en-US" sz="1600" dirty="0"/>
              <a:t>are “</a:t>
            </a:r>
            <a:r>
              <a:rPr lang="en-US" sz="1600" dirty="0" err="1"/>
              <a:t>pageable</a:t>
            </a:r>
            <a:r>
              <a:rPr lang="en-US" sz="1600" dirty="0"/>
              <a:t>”- don’t need entire segment in memory </a:t>
            </a:r>
            <a:r>
              <a:rPr lang="en-US" sz="1600" dirty="0" smtClean="0"/>
              <a:t>at same time</a:t>
            </a:r>
          </a:p>
          <a:p>
            <a:pPr lvl="2"/>
            <a:endParaRPr lang="en-US" sz="1400" dirty="0"/>
          </a:p>
          <a:p>
            <a:r>
              <a:rPr lang="en-US" sz="2000" dirty="0" smtClean="0"/>
              <a:t>Linux</a:t>
            </a:r>
            <a:r>
              <a:rPr lang="en-US" sz="2000" dirty="0"/>
              <a:t>:</a:t>
            </a:r>
          </a:p>
          <a:p>
            <a:pPr lvl="1"/>
            <a:r>
              <a:rPr lang="it-IT" sz="1600" dirty="0" smtClean="0"/>
              <a:t>1 </a:t>
            </a:r>
            <a:r>
              <a:rPr lang="it-IT" sz="1600" dirty="0"/>
              <a:t>kernel code segment, 1 kernel data segment</a:t>
            </a:r>
          </a:p>
          <a:p>
            <a:pPr lvl="1"/>
            <a:r>
              <a:rPr lang="en-US" sz="1600" dirty="0" smtClean="0"/>
              <a:t>1 </a:t>
            </a:r>
            <a:r>
              <a:rPr lang="en-US" sz="1600" dirty="0"/>
              <a:t>user code segment, 1 user data segment</a:t>
            </a:r>
          </a:p>
          <a:p>
            <a:pPr lvl="1"/>
            <a:r>
              <a:rPr lang="en-US" sz="1600" dirty="0" smtClean="0"/>
              <a:t>1 </a:t>
            </a:r>
            <a:r>
              <a:rPr lang="en-US" sz="1600" dirty="0"/>
              <a:t>task state segments (stores registers on context switch)</a:t>
            </a:r>
          </a:p>
          <a:p>
            <a:pPr lvl="1"/>
            <a:r>
              <a:rPr lang="en-US" sz="1600" dirty="0" smtClean="0"/>
              <a:t>1 </a:t>
            </a:r>
            <a:r>
              <a:rPr lang="en-US" sz="1600" dirty="0"/>
              <a:t>“local descriptor table” segment (not really used)</a:t>
            </a:r>
          </a:p>
          <a:p>
            <a:pPr lvl="1"/>
            <a:r>
              <a:rPr lang="en-US" sz="1600" dirty="0" smtClean="0"/>
              <a:t>all </a:t>
            </a:r>
            <a:r>
              <a:rPr lang="en-US" sz="1600" dirty="0"/>
              <a:t>of these segments are paged</a:t>
            </a:r>
          </a:p>
        </p:txBody>
      </p:sp>
    </p:spTree>
    <p:extLst>
      <p:ext uri="{BB962C8B-B14F-4D97-AF65-F5344CB8AC3E}">
        <p14:creationId xmlns:p14="http://schemas.microsoft.com/office/powerpoint/2010/main" val="292630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Implementing Segmentation and Paging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5721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IBM System 370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43012" y="2303859"/>
            <a:ext cx="1214438" cy="53578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Segment #</a:t>
            </a:r>
          </a:p>
          <a:p>
            <a:pPr algn="ctr"/>
            <a:r>
              <a:rPr lang="en-US" dirty="0" smtClean="0"/>
              <a:t>(4 bits)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57450" y="2303858"/>
            <a:ext cx="1835945" cy="53578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#</a:t>
            </a:r>
          </a:p>
          <a:p>
            <a:pPr algn="ctr"/>
            <a:r>
              <a:rPr lang="en-US" dirty="0" smtClean="0"/>
              <a:t>(8 bits)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293395" y="2303859"/>
            <a:ext cx="2336007" cy="5357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Offset</a:t>
            </a:r>
          </a:p>
          <a:p>
            <a:pPr algn="ctr"/>
            <a:r>
              <a:rPr lang="en-US" dirty="0" smtClean="0"/>
              <a:t>(12 bits)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329" y="3841753"/>
            <a:ext cx="3429510" cy="2027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Elbow Connector 10"/>
          <p:cNvCxnSpPr>
            <a:endCxn id="18" idx="1"/>
          </p:cNvCxnSpPr>
          <p:nvPr/>
        </p:nvCxnSpPr>
        <p:spPr>
          <a:xfrm>
            <a:off x="3579019" y="5851527"/>
            <a:ext cx="1200150" cy="436364"/>
          </a:xfrm>
          <a:prstGeom prst="bentConnector3">
            <a:avLst>
              <a:gd name="adj1" fmla="val 595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779169" y="6063855"/>
            <a:ext cx="1685925" cy="4480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Tables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600950" y="3436144"/>
            <a:ext cx="1164431" cy="330755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Physical Memory</a:t>
            </a:r>
            <a:endParaRPr lang="en-US" dirty="0"/>
          </a:p>
        </p:txBody>
      </p:sp>
      <p:cxnSp>
        <p:nvCxnSpPr>
          <p:cNvPr id="27" name="Elbow Connector 26"/>
          <p:cNvCxnSpPr>
            <a:stCxn id="18" idx="3"/>
            <a:endCxn id="23" idx="1"/>
          </p:cNvCxnSpPr>
          <p:nvPr/>
        </p:nvCxnSpPr>
        <p:spPr>
          <a:xfrm flipV="1">
            <a:off x="6465094" y="5089922"/>
            <a:ext cx="1135856" cy="1197969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379369" y="4468772"/>
            <a:ext cx="924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Physical</a:t>
            </a:r>
          </a:p>
          <a:p>
            <a:r>
              <a:rPr lang="en-US" dirty="0" smtClean="0"/>
              <a:t>Address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514753" y="6287891"/>
            <a:ext cx="2128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(aka Virtual Address)</a:t>
            </a:r>
            <a:endParaRPr lang="en-US" dirty="0"/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457200" y="3157537"/>
            <a:ext cx="8229600" cy="5572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X86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350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The basic abstraction that the OS provides for memory management is virtual memory (VM) </a:t>
            </a:r>
            <a:endParaRPr lang="en-US" sz="8800" dirty="0" smtClean="0">
              <a:solidFill>
                <a:srgbClr val="0000FF"/>
              </a:solidFill>
            </a:endParaRPr>
          </a:p>
          <a:p>
            <a:pPr lvl="1"/>
            <a:r>
              <a:rPr lang="en-US" sz="1800" dirty="0" smtClean="0"/>
              <a:t>VM </a:t>
            </a:r>
            <a:r>
              <a:rPr lang="en-US" sz="1800" dirty="0"/>
              <a:t>enables programs to execute without requiring their entire address space to be resident in physical memory </a:t>
            </a:r>
            <a:endParaRPr lang="en-US" sz="8000" dirty="0"/>
          </a:p>
          <a:p>
            <a:pPr lvl="2"/>
            <a:r>
              <a:rPr lang="en-US" sz="1800" dirty="0" smtClean="0"/>
              <a:t>program </a:t>
            </a:r>
            <a:r>
              <a:rPr lang="en-US" sz="1800" dirty="0"/>
              <a:t>can also execute on machines with less RAM than it “needs” </a:t>
            </a:r>
            <a:endParaRPr lang="en-US" sz="11500" dirty="0" smtClean="0"/>
          </a:p>
          <a:p>
            <a:pPr lvl="1"/>
            <a:r>
              <a:rPr lang="en-US" sz="1800" dirty="0" smtClean="0"/>
              <a:t>many </a:t>
            </a:r>
            <a:r>
              <a:rPr lang="en-US" sz="1800" dirty="0"/>
              <a:t>programs don’t need all of their code or data at once (or ever</a:t>
            </a:r>
            <a:r>
              <a:rPr lang="en-US" sz="1800" dirty="0" smtClean="0"/>
              <a:t>)</a:t>
            </a:r>
            <a:endParaRPr lang="en-US" sz="8000" dirty="0"/>
          </a:p>
          <a:p>
            <a:pPr lvl="2"/>
            <a:r>
              <a:rPr lang="en-US" sz="1800" dirty="0" smtClean="0"/>
              <a:t>e.g</a:t>
            </a:r>
            <a:r>
              <a:rPr lang="en-US" sz="1800" dirty="0"/>
              <a:t>., branches they never take, or data they never read/</a:t>
            </a:r>
            <a:r>
              <a:rPr lang="en-US" sz="1800" dirty="0" smtClean="0"/>
              <a:t>write</a:t>
            </a:r>
          </a:p>
          <a:p>
            <a:pPr lvl="2"/>
            <a:r>
              <a:rPr lang="en-US" sz="2000" dirty="0" smtClean="0"/>
              <a:t>no </a:t>
            </a:r>
            <a:r>
              <a:rPr lang="en-US" sz="2000" dirty="0"/>
              <a:t>need to allocate memory for it, OS should adjust amount allocated based </a:t>
            </a:r>
            <a:r>
              <a:rPr lang="en-US" sz="2000" dirty="0" smtClean="0"/>
              <a:t>on its </a:t>
            </a:r>
            <a:r>
              <a:rPr lang="en-US" sz="2000" dirty="0"/>
              <a:t>run-time behavior </a:t>
            </a:r>
            <a:endParaRPr lang="en-US" sz="7200" dirty="0"/>
          </a:p>
          <a:p>
            <a:pPr lvl="1"/>
            <a:r>
              <a:rPr lang="en-US" sz="1800" dirty="0" smtClean="0"/>
              <a:t>virtual </a:t>
            </a:r>
            <a:r>
              <a:rPr lang="en-US" sz="1800" dirty="0"/>
              <a:t>memory isolates processes from each other </a:t>
            </a:r>
            <a:endParaRPr lang="en-US" sz="8000" dirty="0" smtClean="0"/>
          </a:p>
          <a:p>
            <a:pPr lvl="2"/>
            <a:r>
              <a:rPr lang="en-US" sz="1800" dirty="0" smtClean="0"/>
              <a:t>one </a:t>
            </a:r>
            <a:r>
              <a:rPr lang="en-US" sz="1800" dirty="0"/>
              <a:t>process cannot name addresses visible to others; each process has its own isolated address space </a:t>
            </a:r>
            <a:endParaRPr lang="en-US" sz="80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VM </a:t>
            </a:r>
            <a:r>
              <a:rPr lang="en-US" sz="2400" dirty="0">
                <a:solidFill>
                  <a:srgbClr val="FF0000"/>
                </a:solidFill>
              </a:rPr>
              <a:t>requires hardware and OS support 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/>
            <a:r>
              <a:rPr lang="en-US" sz="1800" dirty="0" smtClean="0"/>
              <a:t>MMU’s</a:t>
            </a:r>
            <a:r>
              <a:rPr lang="en-US" sz="1800" dirty="0"/>
              <a:t>, TLB’s, page tables, ... 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165646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Many applications have a common memory access pattern</a:t>
            </a:r>
          </a:p>
          <a:p>
            <a:pPr lvl="1"/>
            <a:r>
              <a:rPr lang="en-US" dirty="0" smtClean="0"/>
              <a:t>Accessed in a common order over a window of time</a:t>
            </a:r>
            <a:endParaRPr lang="en-US" dirty="0"/>
          </a:p>
          <a:p>
            <a:pPr lvl="1"/>
            <a:r>
              <a:rPr lang="en-US" dirty="0" smtClean="0"/>
              <a:t>Tied closely to the idea of a computational kernel</a:t>
            </a:r>
          </a:p>
          <a:p>
            <a:pPr lvl="2"/>
            <a:r>
              <a:rPr lang="en-US" dirty="0" smtClean="0"/>
              <a:t>The code that is the “heart” of an application</a:t>
            </a:r>
          </a:p>
          <a:p>
            <a:pPr lvl="2"/>
            <a:r>
              <a:rPr lang="en-US" dirty="0" smtClean="0"/>
              <a:t>Executes for the majority of time</a:t>
            </a:r>
            <a:endParaRPr lang="en-US" dirty="0"/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The Working </a:t>
            </a:r>
            <a:r>
              <a:rPr lang="en-US" b="1" dirty="0">
                <a:solidFill>
                  <a:srgbClr val="FF0000"/>
                </a:solidFill>
              </a:rPr>
              <a:t>S</a:t>
            </a:r>
            <a:r>
              <a:rPr lang="en-US" b="1" dirty="0" smtClean="0">
                <a:solidFill>
                  <a:srgbClr val="FF0000"/>
                </a:solidFill>
              </a:rPr>
              <a:t>et</a:t>
            </a:r>
          </a:p>
          <a:p>
            <a:pPr lvl="1"/>
            <a:r>
              <a:rPr lang="en-US" dirty="0" smtClean="0"/>
              <a:t>The memory itself accessed as part of the pattern</a:t>
            </a:r>
          </a:p>
          <a:p>
            <a:pPr lvl="1"/>
            <a:r>
              <a:rPr lang="en-US" dirty="0" smtClean="0"/>
              <a:t>Working set is usually much smaller than all memory allocated</a:t>
            </a:r>
          </a:p>
          <a:p>
            <a:pPr lvl="1"/>
            <a:r>
              <a:rPr lang="en-US" dirty="0" smtClean="0"/>
              <a:t>Ideally: A </a:t>
            </a:r>
            <a:r>
              <a:rPr lang="en-US" dirty="0"/>
              <a:t>fixed region of memory of a certain size</a:t>
            </a:r>
          </a:p>
          <a:p>
            <a:pPr lvl="2"/>
            <a:r>
              <a:rPr lang="en-US" dirty="0" smtClean="0"/>
              <a:t>Not so clean in the real world</a:t>
            </a:r>
          </a:p>
          <a:p>
            <a:pPr lvl="2"/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Most of the time memory accesses will be to the working set</a:t>
            </a:r>
          </a:p>
          <a:p>
            <a:pPr lvl="1"/>
            <a:r>
              <a:rPr lang="en-US" dirty="0" smtClean="0"/>
              <a:t>OS tries to make sure they are always available</a:t>
            </a:r>
          </a:p>
        </p:txBody>
      </p:sp>
    </p:spTree>
    <p:extLst>
      <p:ext uri="{BB962C8B-B14F-4D97-AF65-F5344CB8AC3E}">
        <p14:creationId xmlns:p14="http://schemas.microsoft.com/office/powerpoint/2010/main" val="313852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Memory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2056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Translation</a:t>
            </a:r>
            <a:r>
              <a:rPr lang="en-US" b="1" dirty="0">
                <a:solidFill>
                  <a:srgbClr val="FF0000"/>
                </a:solidFill>
              </a:rPr>
              <a:t>:</a:t>
            </a:r>
          </a:p>
          <a:p>
            <a:pPr lvl="1"/>
            <a:r>
              <a:rPr lang="en-US" dirty="0" smtClean="0"/>
              <a:t>Ability </a:t>
            </a:r>
            <a:r>
              <a:rPr lang="en-US" dirty="0"/>
              <a:t>to translate accesses from one address space (</a:t>
            </a:r>
            <a:r>
              <a:rPr lang="en-US" dirty="0" smtClean="0"/>
              <a:t>virtual to </a:t>
            </a:r>
            <a:r>
              <a:rPr lang="en-US" dirty="0"/>
              <a:t>a different one (physical)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translation exists, processor uses virtual </a:t>
            </a:r>
            <a:r>
              <a:rPr lang="en-US" dirty="0" smtClean="0"/>
              <a:t>addresses, physical </a:t>
            </a:r>
            <a:r>
              <a:rPr lang="en-US" dirty="0"/>
              <a:t>memory uses physical addresses</a:t>
            </a:r>
          </a:p>
          <a:p>
            <a:pPr lvl="1"/>
            <a:r>
              <a:rPr lang="en-US" dirty="0" smtClean="0"/>
              <a:t>Side </a:t>
            </a:r>
            <a:r>
              <a:rPr lang="en-US" dirty="0"/>
              <a:t>effects:</a:t>
            </a:r>
          </a:p>
          <a:p>
            <a:pPr lvl="2"/>
            <a:r>
              <a:rPr lang="en-US" dirty="0" smtClean="0"/>
              <a:t>Can </a:t>
            </a:r>
            <a:r>
              <a:rPr lang="en-US" dirty="0"/>
              <a:t>be used to avoid overlap</a:t>
            </a:r>
          </a:p>
          <a:p>
            <a:pPr lvl="2"/>
            <a:r>
              <a:rPr lang="en-US" dirty="0" smtClean="0"/>
              <a:t>Can </a:t>
            </a:r>
            <a:r>
              <a:rPr lang="en-US" dirty="0"/>
              <a:t>be used to give uniform view of memory to </a:t>
            </a:r>
            <a:r>
              <a:rPr lang="en-US" dirty="0" smtClean="0"/>
              <a:t>programs</a:t>
            </a:r>
          </a:p>
          <a:p>
            <a:pPr lvl="2"/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Protection</a:t>
            </a:r>
            <a:r>
              <a:rPr lang="en-US" b="1" dirty="0">
                <a:solidFill>
                  <a:srgbClr val="FF0000"/>
                </a:solidFill>
              </a:rPr>
              <a:t>:</a:t>
            </a:r>
          </a:p>
          <a:p>
            <a:pPr lvl="1"/>
            <a:r>
              <a:rPr lang="en-US" dirty="0" smtClean="0"/>
              <a:t>Prevent </a:t>
            </a:r>
            <a:r>
              <a:rPr lang="en-US" dirty="0"/>
              <a:t>access to private memory of other processes</a:t>
            </a:r>
          </a:p>
          <a:p>
            <a:pPr lvl="2"/>
            <a:r>
              <a:rPr lang="en-US" dirty="0" smtClean="0"/>
              <a:t>Different </a:t>
            </a:r>
            <a:r>
              <a:rPr lang="en-US" dirty="0"/>
              <a:t>pages of memory can be given special </a:t>
            </a:r>
            <a:r>
              <a:rPr lang="en-US" dirty="0" smtClean="0"/>
              <a:t>behavior (Read </a:t>
            </a:r>
            <a:r>
              <a:rPr lang="en-US" dirty="0"/>
              <a:t>Only, Invisible to user programs, </a:t>
            </a:r>
            <a:r>
              <a:rPr lang="en-US" dirty="0" err="1"/>
              <a:t>etc</a:t>
            </a:r>
            <a:r>
              <a:rPr lang="en-US" dirty="0"/>
              <a:t>).</a:t>
            </a:r>
          </a:p>
          <a:p>
            <a:pPr lvl="2"/>
            <a:r>
              <a:rPr lang="en-US" dirty="0" smtClean="0"/>
              <a:t>Kernel </a:t>
            </a:r>
            <a:r>
              <a:rPr lang="en-US" dirty="0"/>
              <a:t>data protected from User programs</a:t>
            </a:r>
          </a:p>
          <a:p>
            <a:pPr lvl="2"/>
            <a:r>
              <a:rPr lang="en-US" dirty="0" smtClean="0"/>
              <a:t>Programs </a:t>
            </a:r>
            <a:r>
              <a:rPr lang="en-US" dirty="0"/>
              <a:t>protected from themselves</a:t>
            </a:r>
          </a:p>
        </p:txBody>
      </p:sp>
    </p:spTree>
    <p:extLst>
      <p:ext uri="{BB962C8B-B14F-4D97-AF65-F5344CB8AC3E}">
        <p14:creationId xmlns:p14="http://schemas.microsoft.com/office/powerpoint/2010/main" val="3698739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550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Two operating modes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Privileged (protected, kernel) mode: </a:t>
            </a:r>
            <a:r>
              <a:rPr lang="en-US" dirty="0" smtClean="0"/>
              <a:t>OS context</a:t>
            </a:r>
          </a:p>
          <a:p>
            <a:pPr lvl="2"/>
            <a:r>
              <a:rPr lang="en-US" dirty="0" smtClean="0"/>
              <a:t>Result of OS invocation (system call, interrupt, exception)</a:t>
            </a:r>
          </a:p>
          <a:p>
            <a:pPr lvl="2"/>
            <a:r>
              <a:rPr lang="en-US" dirty="0" smtClean="0"/>
              <a:t>Allows execution of privileged instructions</a:t>
            </a:r>
          </a:p>
          <a:p>
            <a:pPr lvl="2"/>
            <a:r>
              <a:rPr lang="en-US" dirty="0" smtClean="0"/>
              <a:t>Allows access to all of memory (sort of)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User Mode: </a:t>
            </a:r>
            <a:r>
              <a:rPr lang="en-US" dirty="0" smtClean="0"/>
              <a:t>Process context</a:t>
            </a:r>
          </a:p>
          <a:p>
            <a:pPr lvl="2"/>
            <a:r>
              <a:rPr lang="en-US" dirty="0" smtClean="0"/>
              <a:t>Only access resources (memory) in its context (address space)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58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6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aramond" charset="0"/>
              </a:rPr>
              <a:t>A system with virtual addressing</a:t>
            </a:r>
          </a:p>
        </p:txBody>
      </p:sp>
      <p:sp>
        <p:nvSpPr>
          <p:cNvPr id="56323" name="Content Placeholder 6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60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800">
                <a:solidFill>
                  <a:srgbClr val="0000FF"/>
                </a:solidFill>
                <a:latin typeface="Arial" charset="0"/>
              </a:rPr>
              <a:t>Modern processors use virtual addresses</a:t>
            </a:r>
          </a:p>
          <a:p>
            <a:pPr eaLnBrk="1" hangingPunct="1">
              <a:spcBef>
                <a:spcPts val="60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800">
                <a:latin typeface="Arial" charset="0"/>
              </a:rPr>
              <a:t>CPU generates virtual address and address translation is done by dedicated hardware (</a:t>
            </a:r>
            <a:r>
              <a:rPr lang="en-GB" sz="1800" i="1">
                <a:solidFill>
                  <a:srgbClr val="FF0000"/>
                </a:solidFill>
                <a:latin typeface="Arial" charset="0"/>
              </a:rPr>
              <a:t>memory management unit</a:t>
            </a:r>
            <a:r>
              <a:rPr lang="en-GB" sz="1800">
                <a:latin typeface="Arial" charset="0"/>
              </a:rPr>
              <a:t>) via OS-managed lookup table</a:t>
            </a:r>
            <a:endParaRPr lang="en-US" sz="1800">
              <a:latin typeface="Calibri" charset="0"/>
            </a:endParaRP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8691563" y="6400800"/>
            <a:ext cx="409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875"/>
              </a:spcBef>
              <a:buClr>
                <a:srgbClr val="FFFFFF"/>
              </a:buClr>
              <a:buFont typeface="Arial" charset="0"/>
              <a:buNone/>
            </a:pPr>
            <a:fld id="{363E55E9-888D-F245-9E04-1909DE71AD58}" type="slidenum">
              <a:rPr lang="en-GB" sz="1400">
                <a:solidFill>
                  <a:srgbClr val="FFFFFF"/>
                </a:solidFill>
              </a:rPr>
              <a:pPr algn="ctr" eaLnBrk="1" hangingPunct="1">
                <a:spcBef>
                  <a:spcPts val="875"/>
                </a:spcBef>
                <a:buClr>
                  <a:srgbClr val="FFFFFF"/>
                </a:buClr>
                <a:buFont typeface="Arial" charset="0"/>
                <a:buNone/>
              </a:pPr>
              <a:t>8</a:t>
            </a:fld>
            <a:endParaRPr lang="en-GB" sz="1400">
              <a:solidFill>
                <a:srgbClr val="FFFFFF"/>
              </a:solidFill>
            </a:endParaRPr>
          </a:p>
        </p:txBody>
      </p:sp>
      <p:sp>
        <p:nvSpPr>
          <p:cNvPr id="69" name="Rectangle 432"/>
          <p:cNvSpPr>
            <a:spLocks noChangeArrowheads="1"/>
          </p:cNvSpPr>
          <p:nvPr/>
        </p:nvSpPr>
        <p:spPr bwMode="auto">
          <a:xfrm>
            <a:off x="3533775" y="3798888"/>
            <a:ext cx="10668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600">
                <a:latin typeface="+mn-lt"/>
                <a:ea typeface="+mn-ea"/>
              </a:rPr>
              <a:t>MMU</a:t>
            </a:r>
          </a:p>
        </p:txBody>
      </p:sp>
      <p:sp>
        <p:nvSpPr>
          <p:cNvPr id="70" name="Line 434"/>
          <p:cNvSpPr>
            <a:spLocks noChangeShapeType="1"/>
          </p:cNvSpPr>
          <p:nvPr/>
        </p:nvSpPr>
        <p:spPr bwMode="auto">
          <a:xfrm flipV="1">
            <a:off x="4600575" y="4132263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1600">
              <a:latin typeface="+mn-lt"/>
              <a:ea typeface="+mn-ea"/>
            </a:endParaRPr>
          </a:p>
        </p:txBody>
      </p:sp>
      <p:sp>
        <p:nvSpPr>
          <p:cNvPr id="72" name="Rectangle 437"/>
          <p:cNvSpPr>
            <a:spLocks noChangeArrowheads="1"/>
          </p:cNvSpPr>
          <p:nvPr/>
        </p:nvSpPr>
        <p:spPr bwMode="auto">
          <a:xfrm>
            <a:off x="6746875" y="5237163"/>
            <a:ext cx="914400" cy="22860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 anchor="ctr"/>
          <a:lstStyle/>
          <a:p>
            <a:pPr algn="ctr">
              <a:defRPr/>
            </a:pPr>
            <a:r>
              <a:rPr lang="en-US" sz="1400">
                <a:latin typeface="+mn-lt"/>
                <a:ea typeface="+mn-ea"/>
              </a:rPr>
              <a:t>...</a:t>
            </a:r>
          </a:p>
        </p:txBody>
      </p:sp>
      <p:sp>
        <p:nvSpPr>
          <p:cNvPr id="73" name="Rectangle 438"/>
          <p:cNvSpPr>
            <a:spLocks noChangeArrowheads="1"/>
          </p:cNvSpPr>
          <p:nvPr/>
        </p:nvSpPr>
        <p:spPr bwMode="auto">
          <a:xfrm>
            <a:off x="6657975" y="5710238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1600">
              <a:latin typeface="+mn-lt"/>
              <a:ea typeface="+mn-ea"/>
            </a:endParaRPr>
          </a:p>
        </p:txBody>
      </p:sp>
      <p:sp>
        <p:nvSpPr>
          <p:cNvPr id="74" name="Text Box 439"/>
          <p:cNvSpPr txBox="1">
            <a:spLocks noChangeArrowheads="1"/>
          </p:cNvSpPr>
          <p:nvPr/>
        </p:nvSpPr>
        <p:spPr bwMode="auto">
          <a:xfrm>
            <a:off x="6357938" y="3141663"/>
            <a:ext cx="354012" cy="311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600">
                <a:latin typeface="+mn-lt"/>
                <a:ea typeface="+mn-ea"/>
              </a:rPr>
              <a:t>0:</a:t>
            </a:r>
          </a:p>
        </p:txBody>
      </p:sp>
      <p:sp>
        <p:nvSpPr>
          <p:cNvPr id="75" name="Text Box 440"/>
          <p:cNvSpPr txBox="1">
            <a:spLocks noChangeArrowheads="1"/>
          </p:cNvSpPr>
          <p:nvPr/>
        </p:nvSpPr>
        <p:spPr bwMode="auto">
          <a:xfrm>
            <a:off x="6357938" y="3370263"/>
            <a:ext cx="354012" cy="311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600">
                <a:latin typeface="+mn-lt"/>
                <a:ea typeface="+mn-ea"/>
              </a:rPr>
              <a:t>1:</a:t>
            </a:r>
          </a:p>
        </p:txBody>
      </p:sp>
      <p:sp>
        <p:nvSpPr>
          <p:cNvPr id="76" name="Text Box 441"/>
          <p:cNvSpPr txBox="1">
            <a:spLocks noChangeArrowheads="1"/>
          </p:cNvSpPr>
          <p:nvPr/>
        </p:nvSpPr>
        <p:spPr bwMode="auto">
          <a:xfrm>
            <a:off x="6143625" y="5727700"/>
            <a:ext cx="595313" cy="311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600">
                <a:latin typeface="+mn-lt"/>
                <a:ea typeface="+mn-ea"/>
              </a:rPr>
              <a:t>M-1:</a:t>
            </a:r>
          </a:p>
        </p:txBody>
      </p:sp>
      <p:sp>
        <p:nvSpPr>
          <p:cNvPr id="77" name="Text Box 442"/>
          <p:cNvSpPr txBox="1">
            <a:spLocks noChangeArrowheads="1"/>
          </p:cNvSpPr>
          <p:nvPr/>
        </p:nvSpPr>
        <p:spPr bwMode="auto">
          <a:xfrm>
            <a:off x="6465888" y="2832100"/>
            <a:ext cx="1425575" cy="311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600">
                <a:latin typeface="+mn-lt"/>
                <a:ea typeface="+mn-ea"/>
              </a:rPr>
              <a:t>Main memory</a:t>
            </a:r>
          </a:p>
        </p:txBody>
      </p:sp>
      <p:sp>
        <p:nvSpPr>
          <p:cNvPr id="78" name="Line 443"/>
          <p:cNvSpPr>
            <a:spLocks noChangeShapeType="1"/>
          </p:cNvSpPr>
          <p:nvPr/>
        </p:nvSpPr>
        <p:spPr bwMode="auto">
          <a:xfrm flipV="1">
            <a:off x="2085975" y="4125913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1600">
              <a:latin typeface="+mn-lt"/>
              <a:ea typeface="+mn-ea"/>
            </a:endParaRPr>
          </a:p>
        </p:txBody>
      </p:sp>
      <p:sp>
        <p:nvSpPr>
          <p:cNvPr id="80" name="Rectangle 445"/>
          <p:cNvSpPr>
            <a:spLocks noChangeArrowheads="1"/>
          </p:cNvSpPr>
          <p:nvPr/>
        </p:nvSpPr>
        <p:spPr bwMode="auto">
          <a:xfrm>
            <a:off x="1019175" y="3821113"/>
            <a:ext cx="10668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600">
                <a:latin typeface="+mn-lt"/>
                <a:ea typeface="+mn-ea"/>
              </a:rPr>
              <a:t>CPU</a:t>
            </a:r>
          </a:p>
        </p:txBody>
      </p:sp>
      <p:sp>
        <p:nvSpPr>
          <p:cNvPr id="85" name="Text Box 450"/>
          <p:cNvSpPr txBox="1">
            <a:spLocks noChangeArrowheads="1"/>
          </p:cNvSpPr>
          <p:nvPr/>
        </p:nvSpPr>
        <p:spPr bwMode="auto">
          <a:xfrm>
            <a:off x="6357938" y="3598863"/>
            <a:ext cx="354012" cy="311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600">
                <a:latin typeface="+mn-lt"/>
                <a:ea typeface="+mn-ea"/>
              </a:rPr>
              <a:t>2:</a:t>
            </a:r>
          </a:p>
        </p:txBody>
      </p:sp>
      <p:sp>
        <p:nvSpPr>
          <p:cNvPr id="86" name="Text Box 451"/>
          <p:cNvSpPr txBox="1">
            <a:spLocks noChangeArrowheads="1"/>
          </p:cNvSpPr>
          <p:nvPr/>
        </p:nvSpPr>
        <p:spPr bwMode="auto">
          <a:xfrm>
            <a:off x="6357938" y="3827463"/>
            <a:ext cx="354012" cy="311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600">
                <a:latin typeface="+mn-lt"/>
                <a:ea typeface="+mn-ea"/>
              </a:rPr>
              <a:t>3:</a:t>
            </a:r>
          </a:p>
        </p:txBody>
      </p:sp>
      <p:sp>
        <p:nvSpPr>
          <p:cNvPr id="87" name="Rectangle 452"/>
          <p:cNvSpPr>
            <a:spLocks noChangeArrowheads="1"/>
          </p:cNvSpPr>
          <p:nvPr/>
        </p:nvSpPr>
        <p:spPr bwMode="auto">
          <a:xfrm>
            <a:off x="6657975" y="3146425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1600">
              <a:latin typeface="+mn-lt"/>
              <a:ea typeface="+mn-ea"/>
            </a:endParaRPr>
          </a:p>
        </p:txBody>
      </p:sp>
      <p:sp>
        <p:nvSpPr>
          <p:cNvPr id="88" name="Rectangle 453"/>
          <p:cNvSpPr>
            <a:spLocks noChangeArrowheads="1"/>
          </p:cNvSpPr>
          <p:nvPr/>
        </p:nvSpPr>
        <p:spPr bwMode="auto">
          <a:xfrm>
            <a:off x="6657975" y="3375025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1600">
              <a:latin typeface="+mn-lt"/>
              <a:ea typeface="+mn-ea"/>
            </a:endParaRPr>
          </a:p>
        </p:txBody>
      </p:sp>
      <p:sp>
        <p:nvSpPr>
          <p:cNvPr id="89" name="Rectangle 454"/>
          <p:cNvSpPr>
            <a:spLocks noChangeArrowheads="1"/>
          </p:cNvSpPr>
          <p:nvPr/>
        </p:nvSpPr>
        <p:spPr bwMode="auto">
          <a:xfrm>
            <a:off x="6657975" y="3603625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1600">
              <a:latin typeface="+mn-lt"/>
              <a:ea typeface="+mn-ea"/>
            </a:endParaRPr>
          </a:p>
        </p:txBody>
      </p:sp>
      <p:sp>
        <p:nvSpPr>
          <p:cNvPr id="90" name="Rectangle 455"/>
          <p:cNvSpPr>
            <a:spLocks noChangeArrowheads="1"/>
          </p:cNvSpPr>
          <p:nvPr/>
        </p:nvSpPr>
        <p:spPr bwMode="auto">
          <a:xfrm>
            <a:off x="6657975" y="3832225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1600">
              <a:latin typeface="+mn-lt"/>
              <a:ea typeface="+mn-ea"/>
            </a:endParaRPr>
          </a:p>
        </p:txBody>
      </p:sp>
      <p:sp>
        <p:nvSpPr>
          <p:cNvPr id="93" name="Text Box 458"/>
          <p:cNvSpPr txBox="1">
            <a:spLocks noChangeArrowheads="1"/>
          </p:cNvSpPr>
          <p:nvPr/>
        </p:nvSpPr>
        <p:spPr bwMode="auto">
          <a:xfrm>
            <a:off x="6357938" y="4056063"/>
            <a:ext cx="354012" cy="311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600">
                <a:latin typeface="+mn-lt"/>
                <a:ea typeface="+mn-ea"/>
              </a:rPr>
              <a:t>4:</a:t>
            </a:r>
          </a:p>
        </p:txBody>
      </p:sp>
      <p:sp>
        <p:nvSpPr>
          <p:cNvPr id="94" name="Text Box 459"/>
          <p:cNvSpPr txBox="1">
            <a:spLocks noChangeArrowheads="1"/>
          </p:cNvSpPr>
          <p:nvPr/>
        </p:nvSpPr>
        <p:spPr bwMode="auto">
          <a:xfrm>
            <a:off x="6357938" y="4284663"/>
            <a:ext cx="354012" cy="311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600">
                <a:latin typeface="+mn-lt"/>
                <a:ea typeface="+mn-ea"/>
              </a:rPr>
              <a:t>5:</a:t>
            </a:r>
          </a:p>
        </p:txBody>
      </p:sp>
      <p:sp>
        <p:nvSpPr>
          <p:cNvPr id="97" name="Text Box 462"/>
          <p:cNvSpPr txBox="1">
            <a:spLocks noChangeArrowheads="1"/>
          </p:cNvSpPr>
          <p:nvPr/>
        </p:nvSpPr>
        <p:spPr bwMode="auto">
          <a:xfrm>
            <a:off x="6357938" y="4513263"/>
            <a:ext cx="354012" cy="311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600">
                <a:latin typeface="+mn-lt"/>
                <a:ea typeface="+mn-ea"/>
              </a:rPr>
              <a:t>6:</a:t>
            </a:r>
          </a:p>
        </p:txBody>
      </p:sp>
      <p:sp>
        <p:nvSpPr>
          <p:cNvPr id="98" name="Text Box 463"/>
          <p:cNvSpPr txBox="1">
            <a:spLocks noChangeArrowheads="1"/>
          </p:cNvSpPr>
          <p:nvPr/>
        </p:nvSpPr>
        <p:spPr bwMode="auto">
          <a:xfrm>
            <a:off x="6357938" y="4741863"/>
            <a:ext cx="354012" cy="311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1600">
                <a:latin typeface="+mn-lt"/>
                <a:ea typeface="+mn-ea"/>
              </a:rPr>
              <a:t>7:</a:t>
            </a:r>
          </a:p>
        </p:txBody>
      </p:sp>
      <p:sp>
        <p:nvSpPr>
          <p:cNvPr id="99" name="Rectangle 464"/>
          <p:cNvSpPr>
            <a:spLocks noChangeArrowheads="1"/>
          </p:cNvSpPr>
          <p:nvPr/>
        </p:nvSpPr>
        <p:spPr bwMode="auto">
          <a:xfrm>
            <a:off x="6657975" y="5486400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1600">
              <a:latin typeface="+mn-lt"/>
              <a:ea typeface="+mn-ea"/>
            </a:endParaRPr>
          </a:p>
        </p:txBody>
      </p:sp>
      <p:grpSp>
        <p:nvGrpSpPr>
          <p:cNvPr id="44" name="Group 43"/>
          <p:cNvGrpSpPr>
            <a:grpSpLocks/>
          </p:cNvGrpSpPr>
          <p:nvPr/>
        </p:nvGrpSpPr>
        <p:grpSpPr bwMode="auto">
          <a:xfrm>
            <a:off x="2292350" y="3328988"/>
            <a:ext cx="914400" cy="1166812"/>
            <a:chOff x="2291978" y="3328444"/>
            <a:chExt cx="914032" cy="1167356"/>
          </a:xfrm>
        </p:grpSpPr>
        <p:sp>
          <p:nvSpPr>
            <p:cNvPr id="79" name="Text Box 444"/>
            <p:cNvSpPr txBox="1">
              <a:spLocks noChangeArrowheads="1"/>
            </p:cNvSpPr>
            <p:nvPr/>
          </p:nvSpPr>
          <p:spPr bwMode="auto">
            <a:xfrm>
              <a:off x="2291978" y="3328444"/>
              <a:ext cx="914032" cy="7575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sz="1600" dirty="0">
                  <a:latin typeface="+mn-lt"/>
                  <a:ea typeface="+mn-ea"/>
                </a:rPr>
                <a:t>Virtual</a:t>
              </a:r>
            </a:p>
            <a:p>
              <a:pPr algn="ctr">
                <a:defRPr/>
              </a:pPr>
              <a:r>
                <a:rPr lang="en-US" sz="1600" dirty="0">
                  <a:latin typeface="+mn-lt"/>
                  <a:ea typeface="+mn-ea"/>
                </a:rPr>
                <a:t>address</a:t>
              </a:r>
            </a:p>
            <a:p>
              <a:pPr algn="ctr">
                <a:defRPr/>
              </a:pPr>
              <a:r>
                <a:rPr lang="en-US" sz="1600" dirty="0">
                  <a:latin typeface="+mn-lt"/>
                  <a:ea typeface="+mn-ea"/>
                </a:rPr>
                <a:t>(VA)</a:t>
              </a:r>
            </a:p>
          </p:txBody>
        </p:sp>
        <p:sp>
          <p:nvSpPr>
            <p:cNvPr id="100" name="Text Box 466"/>
            <p:cNvSpPr txBox="1">
              <a:spLocks noChangeArrowheads="1"/>
            </p:cNvSpPr>
            <p:nvPr/>
          </p:nvSpPr>
          <p:spPr bwMode="auto">
            <a:xfrm>
              <a:off x="2491923" y="4181328"/>
              <a:ext cx="639506" cy="31447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sz="1600">
                  <a:latin typeface="+mn-lt"/>
                  <a:ea typeface="+mn-ea"/>
                </a:rPr>
                <a:t>4100</a:t>
              </a:r>
            </a:p>
          </p:txBody>
        </p:sp>
      </p:grpSp>
      <p:sp>
        <p:nvSpPr>
          <p:cNvPr id="102" name="Text Box 468"/>
          <p:cNvSpPr txBox="1">
            <a:spLocks noChangeArrowheads="1"/>
          </p:cNvSpPr>
          <p:nvPr/>
        </p:nvSpPr>
        <p:spPr bwMode="auto">
          <a:xfrm>
            <a:off x="4084638" y="6162675"/>
            <a:ext cx="1119187" cy="314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1600">
                <a:latin typeface="+mn-lt"/>
                <a:ea typeface="+mn-ea"/>
              </a:rPr>
              <a:t>Data word</a:t>
            </a:r>
          </a:p>
        </p:txBody>
      </p:sp>
      <p:grpSp>
        <p:nvGrpSpPr>
          <p:cNvPr id="45" name="Group 44"/>
          <p:cNvGrpSpPr>
            <a:grpSpLocks/>
          </p:cNvGrpSpPr>
          <p:nvPr/>
        </p:nvGrpSpPr>
        <p:grpSpPr bwMode="auto">
          <a:xfrm>
            <a:off x="4959350" y="3328988"/>
            <a:ext cx="946150" cy="1173162"/>
            <a:chOff x="4959256" y="3328444"/>
            <a:chExt cx="946092" cy="1173706"/>
          </a:xfrm>
        </p:grpSpPr>
        <p:sp>
          <p:nvSpPr>
            <p:cNvPr id="71" name="Text Box 435"/>
            <p:cNvSpPr txBox="1">
              <a:spLocks noChangeArrowheads="1"/>
            </p:cNvSpPr>
            <p:nvPr/>
          </p:nvSpPr>
          <p:spPr bwMode="auto">
            <a:xfrm>
              <a:off x="4959256" y="3328444"/>
              <a:ext cx="946092" cy="7575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sz="1600">
                  <a:latin typeface="+mn-lt"/>
                  <a:ea typeface="+mn-ea"/>
                </a:rPr>
                <a:t>Physical</a:t>
              </a:r>
            </a:p>
            <a:p>
              <a:pPr algn="ctr">
                <a:defRPr/>
              </a:pPr>
              <a:r>
                <a:rPr lang="en-US" sz="1600">
                  <a:latin typeface="+mn-lt"/>
                  <a:ea typeface="+mn-ea"/>
                </a:rPr>
                <a:t>address</a:t>
              </a:r>
            </a:p>
            <a:p>
              <a:pPr algn="ctr">
                <a:defRPr/>
              </a:pPr>
              <a:r>
                <a:rPr lang="en-US" sz="1600">
                  <a:latin typeface="+mn-lt"/>
                  <a:ea typeface="+mn-ea"/>
                </a:rPr>
                <a:t>(PA)</a:t>
              </a:r>
            </a:p>
          </p:txBody>
        </p:sp>
        <p:sp>
          <p:nvSpPr>
            <p:cNvPr id="103" name="Text Box 469"/>
            <p:cNvSpPr txBox="1">
              <a:spLocks noChangeArrowheads="1"/>
            </p:cNvSpPr>
            <p:nvPr/>
          </p:nvSpPr>
          <p:spPr bwMode="auto">
            <a:xfrm>
              <a:off x="5297373" y="4187679"/>
              <a:ext cx="298432" cy="3144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sz="1600">
                  <a:latin typeface="+mn-lt"/>
                  <a:ea typeface="+mn-ea"/>
                </a:rPr>
                <a:t>4</a:t>
              </a:r>
            </a:p>
          </p:txBody>
        </p:sp>
      </p:grpSp>
      <p:sp>
        <p:nvSpPr>
          <p:cNvPr id="104" name="Rectangle 470"/>
          <p:cNvSpPr>
            <a:spLocks noChangeArrowheads="1"/>
          </p:cNvSpPr>
          <p:nvPr/>
        </p:nvSpPr>
        <p:spPr bwMode="auto">
          <a:xfrm>
            <a:off x="866775" y="3217863"/>
            <a:ext cx="3886200" cy="1447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>
              <a:latin typeface="+mn-lt"/>
              <a:ea typeface="+mn-ea"/>
            </a:endParaRPr>
          </a:p>
        </p:txBody>
      </p:sp>
      <p:sp>
        <p:nvSpPr>
          <p:cNvPr id="105" name="Text Box 472"/>
          <p:cNvSpPr txBox="1">
            <a:spLocks noChangeArrowheads="1"/>
          </p:cNvSpPr>
          <p:nvPr/>
        </p:nvSpPr>
        <p:spPr bwMode="auto">
          <a:xfrm>
            <a:off x="762000" y="2924175"/>
            <a:ext cx="1049338" cy="314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1600" dirty="0">
                <a:latin typeface="+mn-lt"/>
                <a:ea typeface="+mn-ea"/>
              </a:rPr>
              <a:t>CPU chip</a:t>
            </a:r>
          </a:p>
        </p:txBody>
      </p:sp>
      <p:sp>
        <p:nvSpPr>
          <p:cNvPr id="106" name="Rectangle 474"/>
          <p:cNvSpPr>
            <a:spLocks noChangeArrowheads="1"/>
          </p:cNvSpPr>
          <p:nvPr/>
        </p:nvSpPr>
        <p:spPr bwMode="auto">
          <a:xfrm>
            <a:off x="6659563" y="4953000"/>
            <a:ext cx="9144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1600">
              <a:latin typeface="+mn-lt"/>
              <a:ea typeface="+mn-ea"/>
            </a:endParaRPr>
          </a:p>
        </p:txBody>
      </p:sp>
      <p:sp>
        <p:nvSpPr>
          <p:cNvPr id="107" name="Text Box 475"/>
          <p:cNvSpPr txBox="1">
            <a:spLocks noChangeArrowheads="1"/>
          </p:cNvSpPr>
          <p:nvPr/>
        </p:nvSpPr>
        <p:spPr bwMode="auto">
          <a:xfrm>
            <a:off x="3565525" y="3268663"/>
            <a:ext cx="1095375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1600" i="1" dirty="0">
                <a:solidFill>
                  <a:srgbClr val="FF0000"/>
                </a:solidFill>
                <a:latin typeface="+mn-lt"/>
                <a:ea typeface="+mn-ea"/>
              </a:rPr>
              <a:t>Address</a:t>
            </a:r>
          </a:p>
          <a:p>
            <a:pPr algn="ctr">
              <a:defRPr/>
            </a:pPr>
            <a:r>
              <a:rPr lang="en-US" sz="1600" i="1" dirty="0">
                <a:solidFill>
                  <a:srgbClr val="FF0000"/>
                </a:solidFill>
                <a:latin typeface="+mn-lt"/>
                <a:ea typeface="+mn-ea"/>
              </a:rPr>
              <a:t>translation</a:t>
            </a:r>
          </a:p>
        </p:txBody>
      </p:sp>
      <p:sp>
        <p:nvSpPr>
          <p:cNvPr id="47" name="Rectangle 452"/>
          <p:cNvSpPr>
            <a:spLocks noChangeArrowheads="1"/>
          </p:cNvSpPr>
          <p:nvPr/>
        </p:nvSpPr>
        <p:spPr bwMode="auto">
          <a:xfrm>
            <a:off x="6659563" y="4052888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1600">
              <a:latin typeface="+mn-lt"/>
              <a:ea typeface="+mn-ea"/>
            </a:endParaRPr>
          </a:p>
        </p:txBody>
      </p:sp>
      <p:sp>
        <p:nvSpPr>
          <p:cNvPr id="48" name="Rectangle 453"/>
          <p:cNvSpPr>
            <a:spLocks noChangeArrowheads="1"/>
          </p:cNvSpPr>
          <p:nvPr/>
        </p:nvSpPr>
        <p:spPr bwMode="auto">
          <a:xfrm>
            <a:off x="6659563" y="4281488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1600">
              <a:latin typeface="+mn-lt"/>
              <a:ea typeface="+mn-ea"/>
            </a:endParaRPr>
          </a:p>
        </p:txBody>
      </p:sp>
      <p:sp>
        <p:nvSpPr>
          <p:cNvPr id="49" name="Rectangle 454"/>
          <p:cNvSpPr>
            <a:spLocks noChangeArrowheads="1"/>
          </p:cNvSpPr>
          <p:nvPr/>
        </p:nvSpPr>
        <p:spPr bwMode="auto">
          <a:xfrm>
            <a:off x="6659563" y="4510088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1600">
              <a:latin typeface="+mn-lt"/>
              <a:ea typeface="+mn-ea"/>
            </a:endParaRPr>
          </a:p>
        </p:txBody>
      </p:sp>
      <p:sp>
        <p:nvSpPr>
          <p:cNvPr id="50" name="Rectangle 455"/>
          <p:cNvSpPr>
            <a:spLocks noChangeArrowheads="1"/>
          </p:cNvSpPr>
          <p:nvPr/>
        </p:nvSpPr>
        <p:spPr bwMode="auto">
          <a:xfrm>
            <a:off x="6659563" y="4738688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1600">
              <a:latin typeface="+mn-lt"/>
              <a:ea typeface="+mn-ea"/>
            </a:endParaRPr>
          </a:p>
        </p:txBody>
      </p:sp>
      <p:grpSp>
        <p:nvGrpSpPr>
          <p:cNvPr id="51" name="Group 50"/>
          <p:cNvGrpSpPr>
            <a:grpSpLocks/>
          </p:cNvGrpSpPr>
          <p:nvPr/>
        </p:nvGrpSpPr>
        <p:grpSpPr bwMode="auto">
          <a:xfrm>
            <a:off x="1552575" y="4360863"/>
            <a:ext cx="6738938" cy="1803400"/>
            <a:chOff x="1553175" y="4361059"/>
            <a:chExt cx="6737635" cy="1803400"/>
          </a:xfrm>
        </p:grpSpPr>
        <p:sp>
          <p:nvSpPr>
            <p:cNvPr id="82" name="Line 447"/>
            <p:cNvSpPr>
              <a:spLocks noChangeShapeType="1"/>
            </p:cNvSpPr>
            <p:nvPr/>
          </p:nvSpPr>
          <p:spPr bwMode="auto">
            <a:xfrm flipH="1">
              <a:off x="8259066" y="4513459"/>
              <a:ext cx="0" cy="16383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  <p:sp>
          <p:nvSpPr>
            <p:cNvPr id="83" name="Line 448"/>
            <p:cNvSpPr>
              <a:spLocks noChangeShapeType="1"/>
            </p:cNvSpPr>
            <p:nvPr/>
          </p:nvSpPr>
          <p:spPr bwMode="auto">
            <a:xfrm flipH="1">
              <a:off x="1553175" y="6139059"/>
              <a:ext cx="6705891" cy="63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  <p:sp>
          <p:nvSpPr>
            <p:cNvPr id="84" name="Line 449"/>
            <p:cNvSpPr>
              <a:spLocks noChangeShapeType="1"/>
            </p:cNvSpPr>
            <p:nvPr/>
          </p:nvSpPr>
          <p:spPr bwMode="auto">
            <a:xfrm flipV="1">
              <a:off x="1553175" y="4361059"/>
              <a:ext cx="0" cy="180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  <p:sp>
          <p:nvSpPr>
            <p:cNvPr id="81" name="Line 446"/>
            <p:cNvSpPr>
              <a:spLocks noChangeShapeType="1"/>
            </p:cNvSpPr>
            <p:nvPr/>
          </p:nvSpPr>
          <p:spPr bwMode="auto">
            <a:xfrm flipV="1">
              <a:off x="7833698" y="4526159"/>
              <a:ext cx="4571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</p:grpSp>
      <p:grpSp>
        <p:nvGrpSpPr>
          <p:cNvPr id="46" name="Group 45"/>
          <p:cNvGrpSpPr>
            <a:grpSpLocks/>
          </p:cNvGrpSpPr>
          <p:nvPr/>
        </p:nvGrpSpPr>
        <p:grpSpPr bwMode="auto">
          <a:xfrm>
            <a:off x="6656388" y="4054475"/>
            <a:ext cx="1066800" cy="914400"/>
            <a:chOff x="6658575" y="4061022"/>
            <a:chExt cx="1066800" cy="914400"/>
          </a:xfrm>
        </p:grpSpPr>
        <p:sp>
          <p:nvSpPr>
            <p:cNvPr id="91" name="Rectangle 456"/>
            <p:cNvSpPr>
              <a:spLocks noChangeArrowheads="1"/>
            </p:cNvSpPr>
            <p:nvPr/>
          </p:nvSpPr>
          <p:spPr bwMode="auto">
            <a:xfrm>
              <a:off x="6658575" y="4061022"/>
              <a:ext cx="914400" cy="22860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  <p:sp>
          <p:nvSpPr>
            <p:cNvPr id="92" name="Rectangle 457"/>
            <p:cNvSpPr>
              <a:spLocks noChangeArrowheads="1"/>
            </p:cNvSpPr>
            <p:nvPr/>
          </p:nvSpPr>
          <p:spPr bwMode="auto">
            <a:xfrm>
              <a:off x="6658575" y="4289622"/>
              <a:ext cx="914400" cy="22860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  <p:sp>
          <p:nvSpPr>
            <p:cNvPr id="95" name="Rectangle 460"/>
            <p:cNvSpPr>
              <a:spLocks noChangeArrowheads="1"/>
            </p:cNvSpPr>
            <p:nvPr/>
          </p:nvSpPr>
          <p:spPr bwMode="auto">
            <a:xfrm>
              <a:off x="6658575" y="4518222"/>
              <a:ext cx="914400" cy="22860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  <p:sp>
          <p:nvSpPr>
            <p:cNvPr id="96" name="Rectangle 461"/>
            <p:cNvSpPr>
              <a:spLocks noChangeArrowheads="1"/>
            </p:cNvSpPr>
            <p:nvPr/>
          </p:nvSpPr>
          <p:spPr bwMode="auto">
            <a:xfrm>
              <a:off x="6658575" y="4746822"/>
              <a:ext cx="914400" cy="22860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  <p:sp>
          <p:nvSpPr>
            <p:cNvPr id="101" name="AutoShape 467"/>
            <p:cNvSpPr>
              <a:spLocks/>
            </p:cNvSpPr>
            <p:nvPr/>
          </p:nvSpPr>
          <p:spPr bwMode="auto">
            <a:xfrm>
              <a:off x="7649175" y="4061022"/>
              <a:ext cx="76200" cy="914400"/>
            </a:xfrm>
            <a:prstGeom prst="rightBrace">
              <a:avLst>
                <a:gd name="adj1" fmla="val 100000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>
                <a:latin typeface="+mn-lt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47274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0631"/>
          </a:xfrm>
        </p:spPr>
        <p:txBody>
          <a:bodyPr>
            <a:normAutofit fontScale="55000" lnSpcReduction="20000"/>
          </a:bodyPr>
          <a:lstStyle/>
          <a:p>
            <a:r>
              <a:rPr lang="en-US" sz="4000" dirty="0" smtClean="0"/>
              <a:t>Virtual </a:t>
            </a:r>
            <a:r>
              <a:rPr lang="en-US" sz="4000" dirty="0"/>
              <a:t>addresses are independent of location in physical memory (RAM) that referenced data lives </a:t>
            </a:r>
          </a:p>
          <a:p>
            <a:pPr lvl="1"/>
            <a:r>
              <a:rPr lang="en-US" sz="3300" dirty="0" smtClean="0"/>
              <a:t>OS </a:t>
            </a:r>
            <a:r>
              <a:rPr lang="en-US" sz="3300" dirty="0"/>
              <a:t>determines location in physical </a:t>
            </a:r>
            <a:r>
              <a:rPr lang="en-US" sz="3300" dirty="0" smtClean="0"/>
              <a:t>memory</a:t>
            </a:r>
            <a:endParaRPr lang="en-US" sz="3300" dirty="0"/>
          </a:p>
          <a:p>
            <a:pPr lvl="1"/>
            <a:r>
              <a:rPr lang="en-US" sz="3600" dirty="0" smtClean="0"/>
              <a:t>instructions </a:t>
            </a:r>
            <a:r>
              <a:rPr lang="en-US" sz="3600" dirty="0"/>
              <a:t>issued by CPU reference virtual </a:t>
            </a:r>
            <a:r>
              <a:rPr lang="en-US" sz="3600" dirty="0" smtClean="0"/>
              <a:t>addresses</a:t>
            </a:r>
          </a:p>
          <a:p>
            <a:pPr lvl="2"/>
            <a:r>
              <a:rPr lang="en-US" sz="2900" dirty="0" smtClean="0"/>
              <a:t>e.g</a:t>
            </a:r>
            <a:r>
              <a:rPr lang="en-US" sz="2900" dirty="0"/>
              <a:t>., pointers, arguments to load/store instruction, PC, ... </a:t>
            </a:r>
          </a:p>
          <a:p>
            <a:pPr lvl="1"/>
            <a:r>
              <a:rPr lang="en-US" sz="3600" dirty="0" smtClean="0"/>
              <a:t>virtual </a:t>
            </a:r>
            <a:r>
              <a:rPr lang="en-US" sz="3600" dirty="0"/>
              <a:t>addresses are translated by hardware into physical addresses (with some help from OS) </a:t>
            </a:r>
          </a:p>
          <a:p>
            <a:endParaRPr lang="en-US" sz="4400" dirty="0" smtClean="0">
              <a:solidFill>
                <a:srgbClr val="0000FF"/>
              </a:solidFill>
            </a:endParaRPr>
          </a:p>
          <a:p>
            <a:r>
              <a:rPr lang="en-US" sz="4400" dirty="0" smtClean="0">
                <a:solidFill>
                  <a:srgbClr val="0000FF"/>
                </a:solidFill>
              </a:rPr>
              <a:t>The </a:t>
            </a:r>
            <a:r>
              <a:rPr lang="en-US" sz="4400" dirty="0">
                <a:solidFill>
                  <a:srgbClr val="0000FF"/>
                </a:solidFill>
              </a:rPr>
              <a:t>set of virtual addresses a process can reference is its address space </a:t>
            </a:r>
          </a:p>
          <a:p>
            <a:pPr lvl="1"/>
            <a:r>
              <a:rPr lang="en-US" sz="3600" dirty="0" smtClean="0"/>
              <a:t>many </a:t>
            </a:r>
            <a:r>
              <a:rPr lang="en-US" sz="3600" dirty="0"/>
              <a:t>different possible mechanisms for translating virtual addresses to physical addresses </a:t>
            </a:r>
            <a:endParaRPr lang="en-US" sz="3600" dirty="0" smtClean="0"/>
          </a:p>
          <a:p>
            <a:pPr lvl="1"/>
            <a:endParaRPr lang="en-US" sz="2900" dirty="0"/>
          </a:p>
          <a:p>
            <a:r>
              <a:rPr lang="en-US" sz="4400" dirty="0" smtClean="0">
                <a:solidFill>
                  <a:srgbClr val="FF0000"/>
                </a:solidFill>
              </a:rPr>
              <a:t>In </a:t>
            </a:r>
            <a:r>
              <a:rPr lang="en-US" sz="4400" dirty="0">
                <a:solidFill>
                  <a:srgbClr val="FF0000"/>
                </a:solidFill>
              </a:rPr>
              <a:t>reality, an address space is a </a:t>
            </a:r>
            <a:r>
              <a:rPr lang="en-US" sz="4400" b="1" dirty="0">
                <a:solidFill>
                  <a:srgbClr val="FF0000"/>
                </a:solidFill>
              </a:rPr>
              <a:t>data structure </a:t>
            </a:r>
            <a:r>
              <a:rPr lang="en-US" sz="4400" dirty="0">
                <a:solidFill>
                  <a:srgbClr val="FF0000"/>
                </a:solidFill>
              </a:rPr>
              <a:t>in the </a:t>
            </a:r>
            <a:r>
              <a:rPr lang="en-US" sz="4400" dirty="0" smtClean="0">
                <a:solidFill>
                  <a:srgbClr val="FF0000"/>
                </a:solidFill>
              </a:rPr>
              <a:t>kernel</a:t>
            </a:r>
          </a:p>
          <a:p>
            <a:pPr lvl="1"/>
            <a:r>
              <a:rPr lang="en-US" sz="4000" dirty="0" smtClean="0"/>
              <a:t>Typically called a Memory Map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88221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1938</TotalTime>
  <Words>2027</Words>
  <Application>Microsoft Office PowerPoint</Application>
  <PresentationFormat>On-screen Show (4:3)</PresentationFormat>
  <Paragraphs>389</Paragraphs>
  <Slides>31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Virtual Memory</vt:lpstr>
      <vt:lpstr>A system with physical addressing</vt:lpstr>
      <vt:lpstr>Overcommitting Memory</vt:lpstr>
      <vt:lpstr>Virtual Memory</vt:lpstr>
      <vt:lpstr>Working Set</vt:lpstr>
      <vt:lpstr>Virtual Memory Features</vt:lpstr>
      <vt:lpstr>Hardware Support</vt:lpstr>
      <vt:lpstr>A system with virtual addressing</vt:lpstr>
      <vt:lpstr>Virtual Addresses</vt:lpstr>
      <vt:lpstr>Linux Memory Map</vt:lpstr>
      <vt:lpstr>Memory map</vt:lpstr>
      <vt:lpstr>Memory mapping</vt:lpstr>
      <vt:lpstr>Instantiating the memory map</vt:lpstr>
      <vt:lpstr>Segmentation</vt:lpstr>
      <vt:lpstr>Using Segments</vt:lpstr>
      <vt:lpstr>Segment lookups</vt:lpstr>
      <vt:lpstr>x86 Segments</vt:lpstr>
      <vt:lpstr>Protected Mode (32 bits)</vt:lpstr>
      <vt:lpstr>Linear address calculation</vt:lpstr>
      <vt:lpstr>Segment descriptors</vt:lpstr>
      <vt:lpstr>Segmentation Registers</vt:lpstr>
      <vt:lpstr>Pros and Cons of Segmentation</vt:lpstr>
      <vt:lpstr>Pages</vt:lpstr>
      <vt:lpstr>Paging</vt:lpstr>
      <vt:lpstr>Paging with Large Address Spaces</vt:lpstr>
      <vt:lpstr>PowerPoint Presentation</vt:lpstr>
      <vt:lpstr>Page Translation</vt:lpstr>
      <vt:lpstr>Paging Advantages</vt:lpstr>
      <vt:lpstr>Paging Disadvantages</vt:lpstr>
      <vt:lpstr>Combining Segmentation and Paging</vt:lpstr>
      <vt:lpstr>Implementing Segmentation and Paging</vt:lpstr>
    </vt:vector>
  </TitlesOfParts>
  <Company>University of Pittsburgh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 Lange</dc:creator>
  <cp:lastModifiedBy>jarusl</cp:lastModifiedBy>
  <cp:revision>51</cp:revision>
  <dcterms:created xsi:type="dcterms:W3CDTF">2012-09-15T17:00:50Z</dcterms:created>
  <dcterms:modified xsi:type="dcterms:W3CDTF">2017-11-08T06:18:54Z</dcterms:modified>
</cp:coreProperties>
</file>