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3"/>
  </p:notesMasterIdLst>
  <p:sldIdLst>
    <p:sldId id="462" r:id="rId2"/>
    <p:sldId id="420" r:id="rId3"/>
    <p:sldId id="421" r:id="rId4"/>
    <p:sldId id="422" r:id="rId5"/>
    <p:sldId id="424" r:id="rId6"/>
    <p:sldId id="438" r:id="rId7"/>
    <p:sldId id="425" r:id="rId8"/>
    <p:sldId id="448" r:id="rId9"/>
    <p:sldId id="426" r:id="rId10"/>
    <p:sldId id="450" r:id="rId11"/>
    <p:sldId id="451" r:id="rId12"/>
    <p:sldId id="452" r:id="rId13"/>
    <p:sldId id="453" r:id="rId14"/>
    <p:sldId id="454" r:id="rId15"/>
    <p:sldId id="455" r:id="rId16"/>
    <p:sldId id="456" r:id="rId17"/>
    <p:sldId id="457" r:id="rId18"/>
    <p:sldId id="458" r:id="rId19"/>
    <p:sldId id="459" r:id="rId20"/>
    <p:sldId id="460" r:id="rId21"/>
    <p:sldId id="461" r:id="rId22"/>
  </p:sldIdLst>
  <p:sldSz cx="9144000" cy="6858000" type="screen4x3"/>
  <p:notesSz cx="6934200" cy="91186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Helvetic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Helvetic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Helvetic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Helvetic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Helvetica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Helvetica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Helvetica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Helvetica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Helvetic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66"/>
    <a:srgbClr val="FFFF00"/>
    <a:srgbClr val="FF0000"/>
    <a:srgbClr val="6876E7"/>
    <a:srgbClr val="CCECFF"/>
    <a:srgbClr val="ED181E"/>
    <a:srgbClr val="E22708"/>
    <a:srgbClr val="73738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6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80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7.xml"/><Relationship Id="rId4" Type="http://schemas.openxmlformats.org/officeDocument/2006/relationships/slide" Target="slides/slide8.xml"/><Relationship Id="rId1" Type="http://schemas.openxmlformats.org/officeDocument/2006/relationships/slide" Target="slides/slide4.xml"/><Relationship Id="rId2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22" tIns="45861" rIns="91722" bIns="45861" numCol="1" anchor="t" anchorCtr="0" compatLnSpc="1">
            <a:prstTxWarp prst="textNoShape">
              <a:avLst/>
            </a:prstTxWarp>
          </a:bodyPr>
          <a:lstStyle>
            <a:lvl1pPr defTabSz="917575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22" tIns="45861" rIns="91722" bIns="45861" numCol="1" anchor="t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684213"/>
            <a:ext cx="4559300" cy="34194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330700"/>
            <a:ext cx="5083175" cy="410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22" tIns="45861" rIns="91722" bIns="458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2988"/>
            <a:ext cx="3005138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22" tIns="45861" rIns="91722" bIns="45861" numCol="1" anchor="b" anchorCtr="0" compatLnSpc="1">
            <a:prstTxWarp prst="textNoShape">
              <a:avLst/>
            </a:prstTxWarp>
          </a:bodyPr>
          <a:lstStyle>
            <a:lvl1pPr defTabSz="917575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662988"/>
            <a:ext cx="3005137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22" tIns="45861" rIns="91722" bIns="45861" numCol="1" anchor="b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latin typeface="Times" charset="0"/>
              </a:defRPr>
            </a:lvl1pPr>
          </a:lstStyle>
          <a:p>
            <a:pPr>
              <a:defRPr/>
            </a:pPr>
            <a:fld id="{38D4B40D-A923-4F4A-98D9-EE0BD0525E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9067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8D4B40D-A923-4F4A-98D9-EE0BD0525EB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4676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eaLnBrk="1" hangingPunct="1"/>
            <a:fld id="{ACC8F199-D0B3-42FB-B747-1A13F3BCBE09}" type="slidenum">
              <a:rPr lang="en-GB">
                <a:solidFill>
                  <a:srgbClr val="000000"/>
                </a:solidFill>
              </a:rPr>
              <a:pPr eaLnBrk="1" hangingPunct="1"/>
              <a:t>18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499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499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1587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eaLnBrk="1" hangingPunct="1"/>
            <a:fld id="{0674B991-E8A5-4F75-A33F-DDA69B3F8012}" type="slidenum">
              <a:rPr lang="en-GB">
                <a:solidFill>
                  <a:srgbClr val="000000"/>
                </a:solidFill>
              </a:rPr>
              <a:pPr eaLnBrk="1" hangingPunct="1"/>
              <a:t>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601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602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3434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eaLnBrk="1" hangingPunct="1"/>
            <a:fld id="{2799845E-B703-4769-8F27-D7702AE560C6}" type="slidenum">
              <a:rPr lang="en-GB">
                <a:solidFill>
                  <a:srgbClr val="000000"/>
                </a:solidFill>
              </a:rPr>
              <a:pPr eaLnBrk="1" hangingPunct="1"/>
              <a:t>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704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704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209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eaLnBrk="1" hangingPunct="1"/>
            <a:fld id="{29F1B345-7C69-4B96-9A8D-0F8EBD2EB827}" type="slidenum">
              <a:rPr lang="en-GB">
                <a:solidFill>
                  <a:srgbClr val="000000"/>
                </a:solidFill>
              </a:rPr>
              <a:pPr eaLnBrk="1" hangingPunct="1"/>
              <a:t>10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7680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7680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811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eaLnBrk="1" hangingPunct="1"/>
            <a:fld id="{12889D67-ECA6-48EF-9018-E623B9328DBA}" type="slidenum">
              <a:rPr lang="en-GB">
                <a:solidFill>
                  <a:srgbClr val="000000"/>
                </a:solidFill>
              </a:rPr>
              <a:pPr eaLnBrk="1" hangingPunct="1"/>
              <a:t>11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7782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7782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6062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eaLnBrk="1" hangingPunct="1"/>
            <a:fld id="{62CAE73A-235D-4471-8FCB-B445EBFDBC65}" type="slidenum">
              <a:rPr lang="en-GB">
                <a:solidFill>
                  <a:srgbClr val="000000"/>
                </a:solidFill>
              </a:rPr>
              <a:pPr eaLnBrk="1" hangingPunct="1"/>
              <a:t>12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7885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1067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eaLnBrk="1" hangingPunct="1"/>
            <a:fld id="{CA8704E2-8B88-41E6-BDA9-CD395E85C57E}" type="slidenum">
              <a:rPr lang="en-GB">
                <a:solidFill>
                  <a:srgbClr val="000000"/>
                </a:solidFill>
              </a:rPr>
              <a:pPr eaLnBrk="1" hangingPunct="1"/>
              <a:t>13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7987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7987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3524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eaLnBrk="1" hangingPunct="1"/>
            <a:fld id="{9A6C123E-9F87-4938-825A-EC79FB83CD80}" type="slidenum">
              <a:rPr lang="en-GB">
                <a:solidFill>
                  <a:srgbClr val="000000"/>
                </a:solidFill>
              </a:rPr>
              <a:pPr eaLnBrk="1" hangingPunct="1"/>
              <a:t>14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089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5750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eaLnBrk="1" hangingPunct="1"/>
            <a:fld id="{82F0BEEE-6650-48AE-9F9D-C135FC57839D}" type="slidenum">
              <a:rPr lang="en-GB">
                <a:solidFill>
                  <a:srgbClr val="000000"/>
                </a:solidFill>
              </a:rPr>
              <a:pPr eaLnBrk="1" hangingPunct="1"/>
              <a:t>15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192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192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2281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eaLnBrk="1" hangingPunct="1"/>
            <a:fld id="{E295A2C8-CC82-4859-97A7-640063B6C31E}" type="slidenum">
              <a:rPr lang="en-GB">
                <a:solidFill>
                  <a:srgbClr val="000000"/>
                </a:solidFill>
              </a:rPr>
              <a:pPr eaLnBrk="1" hangingPunct="1"/>
              <a:t>16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294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7326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eaLnBrk="1" hangingPunct="1"/>
            <a:fld id="{C65C393D-B500-4A4A-85C2-7B4A0BF39432}" type="slidenum">
              <a:rPr lang="en-GB">
                <a:solidFill>
                  <a:srgbClr val="000000"/>
                </a:solidFill>
              </a:rPr>
              <a:pPr eaLnBrk="1" hangingPunct="1"/>
              <a:t>17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397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397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676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6"/>
          <p:cNvSpPr>
            <a:spLocks noChangeArrowheads="1"/>
          </p:cNvSpPr>
          <p:nvPr/>
        </p:nvSpPr>
        <p:spPr bwMode="auto">
          <a:xfrm>
            <a:off x="290513" y="2546350"/>
            <a:ext cx="438150" cy="474663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" name="Rectangle 1027"/>
          <p:cNvSpPr>
            <a:spLocks noChangeArrowheads="1"/>
          </p:cNvSpPr>
          <p:nvPr/>
        </p:nvSpPr>
        <p:spPr bwMode="auto">
          <a:xfrm>
            <a:off x="673100" y="2546350"/>
            <a:ext cx="328613" cy="474663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6" name="Rectangle 1028"/>
          <p:cNvSpPr>
            <a:spLocks noChangeArrowheads="1"/>
          </p:cNvSpPr>
          <p:nvPr/>
        </p:nvSpPr>
        <p:spPr bwMode="auto">
          <a:xfrm>
            <a:off x="414338" y="2968625"/>
            <a:ext cx="422275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7" name="Rectangle 1029"/>
          <p:cNvSpPr>
            <a:spLocks noChangeArrowheads="1"/>
          </p:cNvSpPr>
          <p:nvPr/>
        </p:nvSpPr>
        <p:spPr bwMode="auto">
          <a:xfrm>
            <a:off x="784225" y="2968625"/>
            <a:ext cx="368300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8" name="Rectangle 1030"/>
          <p:cNvSpPr>
            <a:spLocks noChangeArrowheads="1"/>
          </p:cNvSpPr>
          <p:nvPr/>
        </p:nvSpPr>
        <p:spPr bwMode="auto">
          <a:xfrm>
            <a:off x="0" y="28956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9" name="Rectangle 1031"/>
          <p:cNvSpPr>
            <a:spLocks noChangeArrowheads="1"/>
          </p:cNvSpPr>
          <p:nvPr/>
        </p:nvSpPr>
        <p:spPr bwMode="auto">
          <a:xfrm>
            <a:off x="635000" y="24384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10" name="Rectangle 1035"/>
          <p:cNvSpPr>
            <a:spLocks noChangeArrowheads="1"/>
          </p:cNvSpPr>
          <p:nvPr/>
        </p:nvSpPr>
        <p:spPr bwMode="gray">
          <a:xfrm flipV="1">
            <a:off x="315913" y="3265488"/>
            <a:ext cx="8683625" cy="46037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/>
            <a:endParaRPr kumimoji="1" lang="en-US" altLang="en-US" sz="2400" dirty="0">
              <a:latin typeface="Arial" charset="0"/>
            </a:endParaRPr>
          </a:p>
        </p:txBody>
      </p:sp>
      <p:sp>
        <p:nvSpPr>
          <p:cNvPr id="4104" name="Rectangle 103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105" name="Rectangle 103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886200"/>
            <a:ext cx="7162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1" name="Rectangle 1034"/>
          <p:cNvSpPr>
            <a:spLocks noGrp="1" noChangeArrowheads="1"/>
          </p:cNvSpPr>
          <p:nvPr>
            <p:ph type="ftr" sz="quarter" idx="10"/>
          </p:nvPr>
        </p:nvSpPr>
        <p:spPr>
          <a:xfrm>
            <a:off x="1066800" y="6400800"/>
            <a:ext cx="7162800" cy="295275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837537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C4952-FD7D-481B-948C-C307ED92E0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028427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3250" y="533400"/>
            <a:ext cx="20383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533400"/>
            <a:ext cx="59626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9F14C-F778-438B-9613-13AC37FAF1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280202"/>
      </p:ext>
    </p:extLst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334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447800"/>
            <a:ext cx="398145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838200" y="4000500"/>
            <a:ext cx="398145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972050" y="1447800"/>
            <a:ext cx="3983038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2C280-8235-4285-A2DA-376EA3FC35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807989"/>
      </p:ext>
    </p:extLst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334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47800"/>
            <a:ext cx="398145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72050" y="1447800"/>
            <a:ext cx="3983038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642EEA-85B8-49C8-B893-CE9AC7FD81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289727"/>
      </p:ext>
    </p:extLst>
  </p:cSld>
  <p:clrMapOvr>
    <a:masterClrMapping/>
  </p:clrMapOvr>
  <p:transition xmlns:p14="http://schemas.microsoft.com/office/powerpoint/2010/main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334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447800"/>
            <a:ext cx="8116888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00" y="4000500"/>
            <a:ext cx="8116888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A03DA-DE58-48C6-B6D4-98C8AB024E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176968"/>
      </p:ext>
    </p:extLst>
  </p:cSld>
  <p:clrMapOvr>
    <a:masterClrMapping/>
  </p:clrMapOvr>
  <p:transition xmlns:p14="http://schemas.microsoft.com/office/powerpoint/2010/main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334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447800"/>
            <a:ext cx="398145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2050" y="1447800"/>
            <a:ext cx="3983038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AE23C-39F8-4235-B477-16D11E5740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932225"/>
      </p:ext>
    </p:extLst>
  </p:cSld>
  <p:clrMapOvr>
    <a:masterClrMapping/>
  </p:clrMapOvr>
  <p:transition xmlns:p14="http://schemas.microsoft.com/office/powerpoint/2010/main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334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47800"/>
            <a:ext cx="8116888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000500"/>
            <a:ext cx="8116888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72D52-2AF2-4A4F-87F0-C4140C6640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688156"/>
      </p:ext>
    </p:extLst>
  </p:cSld>
  <p:clrMapOvr>
    <a:masterClrMapping/>
  </p:clrMapOvr>
  <p:transition xmlns:p14="http://schemas.microsoft.com/office/powerpoint/2010/main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1600200"/>
            <a:ext cx="7772400" cy="46482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10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400800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076E7B4F-C2D6-400F-9494-D9DE29B2B2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8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354455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FB0A1-6E4E-4BEA-8967-5FDEE1C9B0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340505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47800"/>
            <a:ext cx="398145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2050" y="1447800"/>
            <a:ext cx="3983038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41DC46-798A-45D2-AD27-D3003C8D66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348627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49980-A525-40FD-9431-70A7C4FB15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155507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40E66-3D59-4BEF-B468-6FEFE60058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24822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A07E6-5E74-4F13-B8FB-7BD5A160CA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054221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C5CC4-2F63-4233-8CF1-B0D7CE43B7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337683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5193B-9B4C-43B1-B956-A5EA2EA1F4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220147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gray">
          <a:xfrm flipV="1">
            <a:off x="2895600" y="6477000"/>
            <a:ext cx="5940425" cy="762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/>
            <a:endParaRPr kumimoji="1" lang="en-US" altLang="en-US" sz="2400" dirty="0">
              <a:latin typeface="Arial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417513" y="488950"/>
            <a:ext cx="438150" cy="474663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/>
            <a:endParaRPr kumimoji="1" lang="en-US" altLang="en-US" sz="2400" dirty="0">
              <a:latin typeface="Arial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800100" y="488950"/>
            <a:ext cx="328613" cy="474663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/>
            <a:endParaRPr kumimoji="1" lang="en-US" altLang="en-US" sz="2400" dirty="0">
              <a:latin typeface="Arial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541338" y="911225"/>
            <a:ext cx="422275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/>
            <a:endParaRPr kumimoji="1" lang="en-US" altLang="en-US" sz="2400" dirty="0">
              <a:latin typeface="Arial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911225" y="911225"/>
            <a:ext cx="368300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/>
            <a:endParaRPr kumimoji="1" lang="en-US" altLang="en-US" sz="2400" dirty="0">
              <a:latin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ltGray">
          <a:xfrm>
            <a:off x="152400" y="7620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/>
            <a:endParaRPr kumimoji="1" lang="en-US" altLang="en-US" sz="2400" dirty="0">
              <a:latin typeface="Arial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762000" y="381000"/>
            <a:ext cx="31750" cy="105092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/>
            <a:endParaRPr kumimoji="1" lang="en-US" altLang="en-US" sz="2400" dirty="0">
              <a:latin typeface="Arial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533400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447800"/>
            <a:ext cx="8116888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553200"/>
            <a:ext cx="441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53400" y="6553200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latin typeface="+mj-lt"/>
              </a:defRPr>
            </a:lvl1pPr>
          </a:lstStyle>
          <a:p>
            <a:pPr>
              <a:defRPr/>
            </a:pPr>
            <a:fld id="{F626B950-8C82-4F3E-9268-A37C9DF674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553200"/>
            <a:ext cx="16002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latin typeface="+mj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gray">
          <a:xfrm flipV="1">
            <a:off x="533400" y="1219200"/>
            <a:ext cx="685800" cy="762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/>
            <a:endParaRPr kumimoji="1" lang="en-US" altLang="en-US" sz="2400" dirty="0">
              <a:latin typeface="Arial" charset="0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gray">
          <a:xfrm flipV="1">
            <a:off x="1143000" y="1219200"/>
            <a:ext cx="6550025" cy="76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/>
            <a:endParaRPr kumimoji="1" lang="en-US" altLang="en-US" sz="2400" dirty="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21" r:id="rId17"/>
  </p:sldLayoutIdLst>
  <p:transition xmlns:p14="http://schemas.microsoft.com/office/powerpoint/2010/main"/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1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1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5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5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5000"/>
        </a:spcBef>
        <a:spcAft>
          <a:spcPct val="0"/>
        </a:spcAft>
        <a:buClr>
          <a:schemeClr val="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5000"/>
        </a:spcBef>
        <a:spcAft>
          <a:spcPct val="0"/>
        </a:spcAft>
        <a:buClr>
          <a:schemeClr val="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5000"/>
        </a:spcBef>
        <a:spcAft>
          <a:spcPct val="0"/>
        </a:spcAft>
        <a:buClr>
          <a:schemeClr val="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5000"/>
        </a:spcBef>
        <a:spcAft>
          <a:spcPct val="0"/>
        </a:spcAft>
        <a:buClr>
          <a:schemeClr val="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5000"/>
        </a:spcBef>
        <a:spcAft>
          <a:spcPct val="0"/>
        </a:spcAft>
        <a:buClr>
          <a:schemeClr val="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Client Centric Consistency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471494"/>
      </p:ext>
    </p:extLst>
  </p:cSld>
  <p:clrMapOvr>
    <a:masterClrMapping/>
  </p:clrMapOvr>
  <p:transition xmlns:p14="http://schemas.microsoft.com/office/powerpoint/2010/main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1"/>
          <p:cNvSpPr>
            <a:spLocks noGrp="1" noChangeArrowheads="1"/>
          </p:cNvSpPr>
          <p:nvPr>
            <p:ph type="title"/>
          </p:nvPr>
        </p:nvSpPr>
        <p:spPr>
          <a:xfrm>
            <a:off x="1143000" y="61912"/>
            <a:ext cx="7772400" cy="11430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smtClean="0"/>
              <a:t>Monotonic Reads – Consistency </a:t>
            </a: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4038600"/>
            <a:ext cx="9144000" cy="1981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ko-KR" b="1" dirty="0" smtClean="0">
                <a:latin typeface="Arial" panose="020B0604020202020204" pitchFamily="34" charset="0"/>
              </a:rPr>
              <a:t>A data </a:t>
            </a:r>
            <a:r>
              <a:rPr lang="en-US" altLang="ko-KR" b="1" dirty="0">
                <a:latin typeface="Arial" panose="020B0604020202020204" pitchFamily="34" charset="0"/>
              </a:rPr>
              <a:t>store that is monotonic-read </a:t>
            </a:r>
            <a:r>
              <a:rPr lang="en-US" altLang="ko-KR" b="1" dirty="0" smtClean="0">
                <a:latin typeface="Arial" panose="020B0604020202020204" pitchFamily="34" charset="0"/>
              </a:rPr>
              <a:t>consistent</a:t>
            </a:r>
            <a:endParaRPr lang="en-US" altLang="ko-KR" dirty="0">
              <a:latin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r>
              <a:rPr lang="en-US" altLang="ko-KR" dirty="0" smtClean="0">
                <a:latin typeface="Arial" panose="020B0604020202020204" pitchFamily="34" charset="0"/>
              </a:rPr>
              <a:t>P </a:t>
            </a:r>
            <a:r>
              <a:rPr lang="en-US" altLang="ko-KR" dirty="0">
                <a:latin typeface="Arial" panose="020B0604020202020204" pitchFamily="34" charset="0"/>
              </a:rPr>
              <a:t>performs a read operation on </a:t>
            </a:r>
            <a:r>
              <a:rPr lang="en-US" altLang="ko-KR" i="1" dirty="0">
                <a:latin typeface="Arial" panose="020B0604020202020204" pitchFamily="34" charset="0"/>
              </a:rPr>
              <a:t>x</a:t>
            </a:r>
            <a:r>
              <a:rPr lang="en-US" altLang="ko-KR" dirty="0">
                <a:latin typeface="Arial" panose="020B0604020202020204" pitchFamily="34" charset="0"/>
              </a:rPr>
              <a:t> at L1, R(</a:t>
            </a:r>
            <a:r>
              <a:rPr lang="en-US" altLang="ko-KR" i="1" dirty="0">
                <a:latin typeface="Arial" panose="020B0604020202020204" pitchFamily="34" charset="0"/>
              </a:rPr>
              <a:t>x</a:t>
            </a:r>
            <a:r>
              <a:rPr lang="en-US" altLang="ko-KR" i="1" baseline="-10000" dirty="0">
                <a:latin typeface="Arial" panose="020B0604020202020204" pitchFamily="34" charset="0"/>
              </a:rPr>
              <a:t>1</a:t>
            </a:r>
            <a:r>
              <a:rPr lang="en-US" altLang="ko-KR" dirty="0">
                <a:latin typeface="Arial" panose="020B0604020202020204" pitchFamily="34" charset="0"/>
              </a:rPr>
              <a:t>). </a:t>
            </a:r>
            <a:endParaRPr lang="en-US" altLang="ko-KR" dirty="0" smtClean="0">
              <a:latin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r>
              <a:rPr lang="en-US" altLang="ko-KR" dirty="0" smtClean="0">
                <a:latin typeface="Arial" panose="020B0604020202020204" pitchFamily="34" charset="0"/>
              </a:rPr>
              <a:t>Later</a:t>
            </a:r>
            <a:r>
              <a:rPr lang="en-US" altLang="ko-KR" dirty="0">
                <a:latin typeface="Arial" panose="020B0604020202020204" pitchFamily="34" charset="0"/>
              </a:rPr>
              <a:t>, P performs a read operation on </a:t>
            </a:r>
            <a:r>
              <a:rPr lang="en-US" altLang="ko-KR" i="1" dirty="0">
                <a:latin typeface="Arial" panose="020B0604020202020204" pitchFamily="34" charset="0"/>
              </a:rPr>
              <a:t>x</a:t>
            </a:r>
            <a:r>
              <a:rPr lang="en-US" altLang="ko-KR" dirty="0">
                <a:latin typeface="Arial" panose="020B0604020202020204" pitchFamily="34" charset="0"/>
              </a:rPr>
              <a:t> at L2, R(</a:t>
            </a:r>
            <a:r>
              <a:rPr lang="en-US" altLang="ko-KR" i="1" dirty="0">
                <a:latin typeface="Arial" panose="020B0604020202020204" pitchFamily="34" charset="0"/>
              </a:rPr>
              <a:t>x</a:t>
            </a:r>
            <a:r>
              <a:rPr lang="en-US" altLang="ko-KR" i="1" baseline="-10000" dirty="0">
                <a:latin typeface="Arial" panose="020B0604020202020204" pitchFamily="34" charset="0"/>
              </a:rPr>
              <a:t>2</a:t>
            </a:r>
            <a:r>
              <a:rPr lang="en-US" altLang="ko-KR" dirty="0" smtClean="0">
                <a:latin typeface="Arial" panose="020B0604020202020204" pitchFamily="34" charset="0"/>
              </a:rPr>
              <a:t>)</a:t>
            </a:r>
          </a:p>
          <a:p>
            <a:pPr lvl="1">
              <a:spcBef>
                <a:spcPts val="0"/>
              </a:spcBef>
            </a:pPr>
            <a:r>
              <a:rPr lang="en-US" altLang="ko-KR" dirty="0" smtClean="0">
                <a:latin typeface="Arial" panose="020B0604020202020204" pitchFamily="34" charset="0"/>
              </a:rPr>
              <a:t>Effects of write </a:t>
            </a:r>
            <a:r>
              <a:rPr lang="en-US" altLang="ko-KR" dirty="0">
                <a:latin typeface="Arial" panose="020B0604020202020204" pitchFamily="34" charset="0"/>
              </a:rPr>
              <a:t>operations </a:t>
            </a:r>
            <a:r>
              <a:rPr lang="en-US" altLang="ko-KR" dirty="0" smtClean="0">
                <a:latin typeface="Arial" panose="020B0604020202020204" pitchFamily="34" charset="0"/>
              </a:rPr>
              <a:t>can be seen by succeeding read operations</a:t>
            </a:r>
          </a:p>
          <a:p>
            <a:pPr lvl="2">
              <a:spcBef>
                <a:spcPts val="0"/>
              </a:spcBef>
            </a:pPr>
            <a:r>
              <a:rPr lang="en-US" altLang="ko-KR" dirty="0" smtClean="0">
                <a:latin typeface="Arial" panose="020B0604020202020204" pitchFamily="34" charset="0"/>
              </a:rPr>
              <a:t>Expressed by WS(</a:t>
            </a:r>
            <a:r>
              <a:rPr lang="en-US" altLang="ko-KR" i="1" dirty="0" smtClean="0">
                <a:latin typeface="Arial" panose="020B0604020202020204" pitchFamily="34" charset="0"/>
              </a:rPr>
              <a:t>x</a:t>
            </a:r>
            <a:r>
              <a:rPr lang="en-US" altLang="ko-KR" i="1" baseline="-10000" dirty="0" smtClean="0">
                <a:latin typeface="Arial" panose="020B0604020202020204" pitchFamily="34" charset="0"/>
              </a:rPr>
              <a:t>1;</a:t>
            </a:r>
            <a:r>
              <a:rPr lang="en-US" altLang="ko-KR" i="1" dirty="0" smtClean="0">
                <a:latin typeface="Arial" panose="020B0604020202020204" pitchFamily="34" charset="0"/>
              </a:rPr>
              <a:t>x</a:t>
            </a:r>
            <a:r>
              <a:rPr lang="en-US" altLang="ko-KR" i="1" baseline="-10000" dirty="0" smtClean="0">
                <a:latin typeface="Arial" panose="020B0604020202020204" pitchFamily="34" charset="0"/>
              </a:rPr>
              <a:t>2</a:t>
            </a:r>
            <a:r>
              <a:rPr lang="en-US" altLang="ko-KR" dirty="0">
                <a:latin typeface="Arial" panose="020B0604020202020204" pitchFamily="34" charset="0"/>
              </a:rPr>
              <a:t>) </a:t>
            </a:r>
            <a:r>
              <a:rPr lang="en-US" altLang="ko-KR" dirty="0" smtClean="0">
                <a:latin typeface="Arial" panose="020B0604020202020204" pitchFamily="34" charset="0"/>
              </a:rPr>
              <a:t>which states WS(</a:t>
            </a:r>
            <a:r>
              <a:rPr lang="en-US" altLang="ko-KR" i="1" dirty="0" smtClean="0">
                <a:latin typeface="Arial" panose="020B0604020202020204" pitchFamily="34" charset="0"/>
              </a:rPr>
              <a:t>x</a:t>
            </a:r>
            <a:r>
              <a:rPr lang="en-US" altLang="ko-KR" i="1" baseline="-10000" dirty="0" smtClean="0">
                <a:latin typeface="Arial" panose="020B0604020202020204" pitchFamily="34" charset="0"/>
              </a:rPr>
              <a:t>1</a:t>
            </a:r>
            <a:r>
              <a:rPr lang="en-US" altLang="ko-KR" dirty="0" smtClean="0">
                <a:latin typeface="Arial" panose="020B0604020202020204" pitchFamily="34" charset="0"/>
              </a:rPr>
              <a:t>) is part of WS(</a:t>
            </a:r>
            <a:r>
              <a:rPr lang="en-US" altLang="ko-KR" i="1" dirty="0" smtClean="0">
                <a:latin typeface="Arial" panose="020B0604020202020204" pitchFamily="34" charset="0"/>
              </a:rPr>
              <a:t>x</a:t>
            </a:r>
            <a:r>
              <a:rPr lang="en-US" altLang="ko-KR" i="1" baseline="-10000" dirty="0" smtClean="0">
                <a:latin typeface="Arial" panose="020B0604020202020204" pitchFamily="34" charset="0"/>
              </a:rPr>
              <a:t>2</a:t>
            </a:r>
            <a:r>
              <a:rPr lang="en-US" altLang="ko-KR" dirty="0" smtClean="0">
                <a:latin typeface="Arial" panose="020B0604020202020204" pitchFamily="34" charset="0"/>
              </a:rPr>
              <a:t>)</a:t>
            </a:r>
            <a:endParaRPr lang="en-US" altLang="ko-KR" dirty="0">
              <a:latin typeface="Arial" panose="020B060402020202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616075" y="1905000"/>
            <a:ext cx="5992813" cy="2047875"/>
            <a:chOff x="1616075" y="1905000"/>
            <a:chExt cx="5992813" cy="2047875"/>
          </a:xfrm>
        </p:grpSpPr>
        <p:pic>
          <p:nvPicPr>
            <p:cNvPr id="26629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3397"/>
            <a:stretch>
              <a:fillRect/>
            </a:stretch>
          </p:blipFill>
          <p:spPr bwMode="auto">
            <a:xfrm>
              <a:off x="1616075" y="1905000"/>
              <a:ext cx="5992813" cy="1962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" name="Rectangle 1"/>
            <p:cNvSpPr/>
            <p:nvPr/>
          </p:nvSpPr>
          <p:spPr bwMode="auto">
            <a:xfrm>
              <a:off x="3698081" y="3419475"/>
              <a:ext cx="1828800" cy="5334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731133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1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7467600" cy="11430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smtClean="0"/>
              <a:t>Monotonic Reads – No Consistency</a:t>
            </a:r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5105400"/>
            <a:ext cx="9144000" cy="13335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6064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dirty="0" smtClean="0"/>
              <a:t>The read operations performed by a single process P at two different local copies of the same data store. </a:t>
            </a:r>
            <a:br>
              <a:rPr lang="en-GB" dirty="0" smtClean="0"/>
            </a:br>
            <a:r>
              <a:rPr lang="en-GB" dirty="0" smtClean="0"/>
              <a:t>(b) A data store that does not provide monotonic reads.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536700" y="2057400"/>
            <a:ext cx="5930900" cy="2022475"/>
            <a:chOff x="1536700" y="2244725"/>
            <a:chExt cx="5930900" cy="2022475"/>
          </a:xfrm>
        </p:grpSpPr>
        <p:pic>
          <p:nvPicPr>
            <p:cNvPr id="27653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3880"/>
            <a:stretch>
              <a:fillRect/>
            </a:stretch>
          </p:blipFill>
          <p:spPr bwMode="auto">
            <a:xfrm>
              <a:off x="1536700" y="2244725"/>
              <a:ext cx="5930900" cy="1962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6" name="Rectangle 5"/>
            <p:cNvSpPr/>
            <p:nvPr/>
          </p:nvSpPr>
          <p:spPr bwMode="auto">
            <a:xfrm>
              <a:off x="3581400" y="3733800"/>
              <a:ext cx="1828800" cy="5334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6590901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Monotonic Writes</a:t>
            </a:r>
            <a:endParaRPr lang="en-GB" dirty="0" smtClean="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 a monotonic-write consistent store, the following</a:t>
            </a:r>
          </a:p>
          <a:p>
            <a:pPr marL="0" indent="0">
              <a:buNone/>
            </a:pPr>
            <a:r>
              <a:rPr lang="en-GB" dirty="0" smtClean="0"/>
              <a:t>condition holds: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write operation by a process on a data </a:t>
            </a: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item x is completed before any successive write operation on x by the same process.</a:t>
            </a:r>
          </a:p>
        </p:txBody>
      </p:sp>
    </p:spTree>
    <p:extLst>
      <p:ext uri="{BB962C8B-B14F-4D97-AF65-F5344CB8AC3E}">
        <p14:creationId xmlns:p14="http://schemas.microsoft.com/office/powerpoint/2010/main" val="282775159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Monotonic Writes </a:t>
            </a:r>
            <a:r>
              <a:rPr lang="x-none" smtClean="0"/>
              <a:t>‏</a:t>
            </a:r>
            <a:endParaRPr lang="en-GB" dirty="0" smtClean="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8116888" cy="4953000"/>
          </a:xfrm>
        </p:spPr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r>
              <a:rPr lang="en-GB" sz="3200" dirty="0" smtClean="0"/>
              <a:t>A monotonic-write consistent data store. </a:t>
            </a:r>
          </a:p>
          <a:p>
            <a:pPr lvl="1"/>
            <a:r>
              <a:rPr lang="en-GB" sz="2800" dirty="0" smtClean="0"/>
              <a:t>Two </a:t>
            </a:r>
            <a:r>
              <a:rPr lang="en-GB" sz="2800" dirty="0"/>
              <a:t>w</a:t>
            </a:r>
            <a:r>
              <a:rPr lang="en-GB" sz="2800" dirty="0" smtClean="0"/>
              <a:t>rite operations performed by a single process P at two different locations</a:t>
            </a:r>
          </a:p>
          <a:p>
            <a:pPr lvl="1"/>
            <a:r>
              <a:rPr lang="en-GB" dirty="0" smtClean="0"/>
              <a:t>WS(x</a:t>
            </a:r>
            <a:r>
              <a:rPr lang="en-GB" baseline="-25000" dirty="0" smtClean="0"/>
              <a:t>1</a:t>
            </a:r>
            <a:r>
              <a:rPr lang="en-GB" dirty="0" smtClean="0"/>
              <a:t>) indicates that previous write operation at L1 has been propagated to L2</a:t>
            </a:r>
            <a:endParaRPr lang="en-GB" baseline="-25000" dirty="0" smtClean="0"/>
          </a:p>
        </p:txBody>
      </p:sp>
      <p:pic>
        <p:nvPicPr>
          <p:cNvPr id="2970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434"/>
          <a:stretch>
            <a:fillRect/>
          </a:stretch>
        </p:blipFill>
        <p:spPr bwMode="auto">
          <a:xfrm>
            <a:off x="1384300" y="1905000"/>
            <a:ext cx="6116638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 bwMode="auto">
          <a:xfrm>
            <a:off x="3200400" y="3343275"/>
            <a:ext cx="1828800" cy="533400"/>
          </a:xfrm>
          <a:prstGeom prst="rect">
            <a:avLst/>
          </a:pr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63103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Monotonic Writes (3)</a:t>
            </a:r>
            <a:r>
              <a:rPr lang="x-none" smtClean="0"/>
              <a:t>‏</a:t>
            </a:r>
            <a:endParaRPr lang="en-GB" smtClean="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sz="3200" dirty="0" smtClean="0"/>
              <a:t>A data store that does not provide monotonic-write consistency</a:t>
            </a:r>
          </a:p>
          <a:p>
            <a:pPr lvl="1"/>
            <a:r>
              <a:rPr lang="en-GB" sz="2800" dirty="0" smtClean="0"/>
              <a:t>Write operation at L1 has not propagated to L2</a:t>
            </a:r>
          </a:p>
        </p:txBody>
      </p:sp>
      <p:pic>
        <p:nvPicPr>
          <p:cNvPr id="3072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20"/>
          <a:stretch>
            <a:fillRect/>
          </a:stretch>
        </p:blipFill>
        <p:spPr bwMode="auto">
          <a:xfrm>
            <a:off x="1398588" y="2443163"/>
            <a:ext cx="5976937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 bwMode="auto">
          <a:xfrm>
            <a:off x="3276600" y="3886200"/>
            <a:ext cx="1828800" cy="533400"/>
          </a:xfrm>
          <a:prstGeom prst="rect">
            <a:avLst/>
          </a:pr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20342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Read Your Writes</a:t>
            </a:r>
            <a:endParaRPr lang="en-GB" dirty="0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 data store is said to provide read-your-writes consistency, if the following condition holds:</a:t>
            </a:r>
          </a:p>
          <a:p>
            <a:endParaRPr lang="en-GB" dirty="0" smtClean="0"/>
          </a:p>
          <a:p>
            <a:pPr marL="0" indent="0" algn="ctr">
              <a:buNone/>
            </a:pPr>
            <a:r>
              <a:rPr lang="en-GB" b="1" dirty="0" smtClean="0"/>
              <a:t>The effect of a write operation by a process on data item x will always be seen by a successive read operation on x by the same process.</a:t>
            </a:r>
          </a:p>
        </p:txBody>
      </p:sp>
    </p:spTree>
    <p:extLst>
      <p:ext uri="{BB962C8B-B14F-4D97-AF65-F5344CB8AC3E}">
        <p14:creationId xmlns:p14="http://schemas.microsoft.com/office/powerpoint/2010/main" val="256143538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Read Your Writes </a:t>
            </a:r>
            <a:endParaRPr lang="en-GB" dirty="0" smtClean="0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8116888" cy="4953000"/>
          </a:xfrm>
        </p:spPr>
        <p:txBody>
          <a:bodyPr/>
          <a:lstStyle/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A data store that provides read-your-writes consistency</a:t>
            </a:r>
          </a:p>
          <a:p>
            <a:pPr lvl="1"/>
            <a:r>
              <a:rPr lang="en-GB" dirty="0" smtClean="0"/>
              <a:t>WS(x</a:t>
            </a:r>
            <a:r>
              <a:rPr lang="en-GB" baseline="-25000" dirty="0" smtClean="0"/>
              <a:t>1</a:t>
            </a:r>
            <a:r>
              <a:rPr lang="en-GB" dirty="0" smtClean="0"/>
              <a:t>) is the series of write operations that took place since initialization at a local copy</a:t>
            </a:r>
            <a:r>
              <a:rPr lang="en-GB" dirty="0"/>
              <a:t>. </a:t>
            </a:r>
            <a:endParaRPr lang="en-GB" dirty="0" smtClean="0"/>
          </a:p>
          <a:p>
            <a:pPr lvl="1"/>
            <a:r>
              <a:rPr lang="en-GB" dirty="0" smtClean="0"/>
              <a:t>WS(x</a:t>
            </a:r>
            <a:r>
              <a:rPr lang="en-GB" baseline="-25000" dirty="0" smtClean="0"/>
              <a:t>1</a:t>
            </a:r>
            <a:r>
              <a:rPr lang="en-GB" dirty="0"/>
              <a:t>; </a:t>
            </a:r>
            <a:r>
              <a:rPr lang="en-GB" dirty="0" smtClean="0"/>
              <a:t>x</a:t>
            </a:r>
            <a:r>
              <a:rPr lang="en-GB" baseline="-25000" dirty="0" smtClean="0"/>
              <a:t>2</a:t>
            </a:r>
            <a:r>
              <a:rPr lang="en-GB" dirty="0" smtClean="0"/>
              <a:t>) denotes that operations </a:t>
            </a:r>
            <a:r>
              <a:rPr lang="en-GB" dirty="0"/>
              <a:t>in WS(x</a:t>
            </a:r>
            <a:r>
              <a:rPr lang="en-GB" baseline="-25000" dirty="0"/>
              <a:t>1</a:t>
            </a:r>
            <a:r>
              <a:rPr lang="en-GB" dirty="0" smtClean="0"/>
              <a:t>) also been performed at another local copy that has its set of operations </a:t>
            </a:r>
            <a:r>
              <a:rPr lang="en-GB" dirty="0"/>
              <a:t>in </a:t>
            </a:r>
            <a:r>
              <a:rPr lang="en-GB" dirty="0" smtClean="0"/>
              <a:t>WS(x</a:t>
            </a:r>
            <a:r>
              <a:rPr lang="en-GB" baseline="-25000" dirty="0" smtClean="0"/>
              <a:t>2</a:t>
            </a:r>
            <a:r>
              <a:rPr lang="en-GB" dirty="0" smtClean="0"/>
              <a:t>).</a:t>
            </a:r>
          </a:p>
        </p:txBody>
      </p:sp>
      <p:pic>
        <p:nvPicPr>
          <p:cNvPr id="3277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061"/>
          <a:stretch>
            <a:fillRect/>
          </a:stretch>
        </p:blipFill>
        <p:spPr bwMode="auto">
          <a:xfrm>
            <a:off x="1614488" y="1477780"/>
            <a:ext cx="6164262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 bwMode="auto">
          <a:xfrm>
            <a:off x="3429000" y="2895600"/>
            <a:ext cx="1828800" cy="533400"/>
          </a:xfrm>
          <a:prstGeom prst="rect">
            <a:avLst/>
          </a:pr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89318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Read Your Writes</a:t>
            </a:r>
            <a:endParaRPr lang="en-GB" dirty="0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A data store that does not provide read-your-writes consistency</a:t>
            </a:r>
          </a:p>
        </p:txBody>
      </p:sp>
      <p:pic>
        <p:nvPicPr>
          <p:cNvPr id="3379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13"/>
          <a:stretch>
            <a:fillRect/>
          </a:stretch>
        </p:blipFill>
        <p:spPr bwMode="auto">
          <a:xfrm>
            <a:off x="1320800" y="2349500"/>
            <a:ext cx="6054725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 bwMode="auto">
          <a:xfrm>
            <a:off x="3352800" y="3886200"/>
            <a:ext cx="1828800" cy="533400"/>
          </a:xfrm>
          <a:prstGeom prst="rect">
            <a:avLst/>
          </a:pr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80340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Writes Follow Reads</a:t>
            </a: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 data store is said to provide writes-follow-reads consistency, if the following holds:</a:t>
            </a:r>
          </a:p>
          <a:p>
            <a:endParaRPr lang="en-GB" dirty="0" smtClean="0"/>
          </a:p>
          <a:p>
            <a:pPr marL="0" indent="0" algn="ctr">
              <a:buNone/>
            </a:pPr>
            <a:r>
              <a:rPr lang="en-GB" b="1" dirty="0" smtClean="0"/>
              <a:t>A write operation by a process on a data</a:t>
            </a:r>
          </a:p>
          <a:p>
            <a:pPr marL="0" indent="0" algn="ctr">
              <a:buNone/>
            </a:pPr>
            <a:r>
              <a:rPr lang="en-GB" b="1" dirty="0" smtClean="0"/>
              <a:t> item x following a previous read operation </a:t>
            </a:r>
          </a:p>
          <a:p>
            <a:pPr marL="0" indent="0" algn="ctr">
              <a:buNone/>
            </a:pPr>
            <a:r>
              <a:rPr lang="en-GB" b="1" dirty="0" smtClean="0"/>
              <a:t>on x by the same process is guaranteed to take </a:t>
            </a:r>
          </a:p>
          <a:p>
            <a:pPr marL="0" indent="0" algn="ctr">
              <a:buNone/>
            </a:pPr>
            <a:r>
              <a:rPr lang="en-GB" b="1" dirty="0" smtClean="0"/>
              <a:t>place on the same or a more recent </a:t>
            </a:r>
          </a:p>
          <a:p>
            <a:pPr marL="0" indent="0" algn="ctr">
              <a:buNone/>
            </a:pPr>
            <a:r>
              <a:rPr lang="en-GB" b="1" dirty="0" smtClean="0"/>
              <a:t>value of x that was read.</a:t>
            </a:r>
          </a:p>
        </p:txBody>
      </p:sp>
    </p:spTree>
    <p:extLst>
      <p:ext uri="{BB962C8B-B14F-4D97-AF65-F5344CB8AC3E}">
        <p14:creationId xmlns:p14="http://schemas.microsoft.com/office/powerpoint/2010/main" val="153385118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Writes Follow Reads (2)</a:t>
            </a:r>
            <a:r>
              <a:rPr lang="x-none" smtClean="0"/>
              <a:t>‏</a:t>
            </a:r>
            <a:endParaRPr lang="en-GB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A writes-follow-reads consistent data store. </a:t>
            </a:r>
          </a:p>
        </p:txBody>
      </p:sp>
      <p:pic>
        <p:nvPicPr>
          <p:cNvPr id="3584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232"/>
          <a:stretch>
            <a:fillRect/>
          </a:stretch>
        </p:blipFill>
        <p:spPr bwMode="auto">
          <a:xfrm>
            <a:off x="1560513" y="2559050"/>
            <a:ext cx="601821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 bwMode="auto">
          <a:xfrm>
            <a:off x="3200400" y="3962400"/>
            <a:ext cx="1828800" cy="533400"/>
          </a:xfrm>
          <a:prstGeom prst="rect">
            <a:avLst/>
          </a:pr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32181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Client-Centric Consistency Models</a:t>
            </a:r>
            <a:endParaRPr lang="en-US" altLang="ko-KR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Data-centric consistency models aim at providing the system-wide view on a data store.</a:t>
            </a:r>
          </a:p>
          <a:p>
            <a:r>
              <a:rPr lang="en-US" altLang="ko-KR" dirty="0" smtClean="0"/>
              <a:t>Client-centric consistency models are generally used for applications that lack simultaneous updates</a:t>
            </a:r>
          </a:p>
          <a:p>
            <a:pPr lvl="1"/>
            <a:r>
              <a:rPr lang="en-US" altLang="ko-KR" dirty="0"/>
              <a:t>M</a:t>
            </a:r>
            <a:r>
              <a:rPr lang="en-US" altLang="ko-KR" dirty="0" smtClean="0"/>
              <a:t>ost operations involve reading data.</a:t>
            </a:r>
          </a:p>
          <a:p>
            <a:r>
              <a:rPr lang="en-US" altLang="ko-KR" dirty="0"/>
              <a:t>W</a:t>
            </a:r>
            <a:r>
              <a:rPr lang="en-US" altLang="ko-KR" dirty="0" smtClean="0"/>
              <a:t>eak, </a:t>
            </a:r>
            <a:r>
              <a:rPr lang="en-US" altLang="ko-KR" b="1" dirty="0" smtClean="0"/>
              <a:t>client-centric</a:t>
            </a:r>
            <a:r>
              <a:rPr lang="en-US" altLang="ko-KR" dirty="0" smtClean="0"/>
              <a:t> consistency models </a:t>
            </a:r>
          </a:p>
          <a:p>
            <a:pPr lvl="1"/>
            <a:r>
              <a:rPr lang="en-US" altLang="ko-KR" dirty="0" smtClean="0"/>
              <a:t>Eventual consistency</a:t>
            </a:r>
          </a:p>
          <a:p>
            <a:pPr lvl="1"/>
            <a:r>
              <a:rPr lang="en-US" altLang="ko-KR" dirty="0" smtClean="0"/>
              <a:t>Monotonic reads</a:t>
            </a:r>
          </a:p>
          <a:p>
            <a:pPr lvl="1"/>
            <a:r>
              <a:rPr lang="en-US" altLang="ko-KR" dirty="0" smtClean="0"/>
              <a:t>Monotonic writes</a:t>
            </a:r>
          </a:p>
          <a:p>
            <a:pPr lvl="1"/>
            <a:r>
              <a:rPr lang="en-US" altLang="ko-KR" dirty="0" smtClean="0"/>
              <a:t>Read your writes</a:t>
            </a:r>
          </a:p>
          <a:p>
            <a:pPr lvl="1"/>
            <a:r>
              <a:rPr lang="en-US" altLang="ko-KR" dirty="0" smtClean="0"/>
              <a:t>Writes follow reads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1878405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Writes Follow Reads </a:t>
            </a:r>
            <a:r>
              <a:rPr lang="x-none" dirty="0" smtClean="0"/>
              <a:t>‏</a:t>
            </a:r>
            <a:endParaRPr lang="en-GB" dirty="0" smtClean="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A data store that does  not provide writes-follow-reads consistency.</a:t>
            </a:r>
          </a:p>
        </p:txBody>
      </p:sp>
      <p:pic>
        <p:nvPicPr>
          <p:cNvPr id="3686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55"/>
          <a:stretch>
            <a:fillRect/>
          </a:stretch>
        </p:blipFill>
        <p:spPr bwMode="auto">
          <a:xfrm>
            <a:off x="1219200" y="1676400"/>
            <a:ext cx="6002337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 bwMode="auto">
          <a:xfrm>
            <a:off x="3200400" y="3276600"/>
            <a:ext cx="1828800" cy="533400"/>
          </a:xfrm>
          <a:prstGeom prst="rect">
            <a:avLst/>
          </a:pr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62950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 smtClean="0"/>
              <a:t>Consistency Models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Background – Replication Motivation</a:t>
            </a:r>
          </a:p>
          <a:p>
            <a:r>
              <a:rPr lang="en-US" altLang="en-US" dirty="0" smtClean="0"/>
              <a:t>Data-Centric Consistency Models</a:t>
            </a:r>
          </a:p>
          <a:p>
            <a:pPr lvl="1"/>
            <a:r>
              <a:rPr lang="en-US" altLang="en-US" dirty="0" smtClean="0"/>
              <a:t>Continuous Consistency</a:t>
            </a:r>
          </a:p>
          <a:p>
            <a:pPr lvl="1"/>
            <a:r>
              <a:rPr lang="en-US" altLang="en-US" dirty="0" smtClean="0"/>
              <a:t>Consistent Ordering of Operations</a:t>
            </a:r>
          </a:p>
          <a:p>
            <a:r>
              <a:rPr lang="en-US" altLang="en-US" dirty="0" smtClean="0"/>
              <a:t>Client-Centric Consistency Models</a:t>
            </a:r>
          </a:p>
          <a:p>
            <a:pPr lvl="1"/>
            <a:r>
              <a:rPr lang="en-US" altLang="en-US" dirty="0" smtClean="0"/>
              <a:t>Eventual Consistency</a:t>
            </a:r>
          </a:p>
          <a:p>
            <a:pPr lvl="1"/>
            <a:r>
              <a:rPr lang="en-US" altLang="en-US" dirty="0" smtClean="0"/>
              <a:t>Monotonic Reads</a:t>
            </a:r>
          </a:p>
          <a:p>
            <a:pPr lvl="1"/>
            <a:r>
              <a:rPr lang="en-US" altLang="en-US" dirty="0" smtClean="0"/>
              <a:t>Monotonic Writes</a:t>
            </a:r>
          </a:p>
          <a:p>
            <a:pPr lvl="1"/>
            <a:r>
              <a:rPr lang="en-US" altLang="en-US" dirty="0" smtClean="0"/>
              <a:t>Read Your Writes</a:t>
            </a:r>
          </a:p>
          <a:p>
            <a:pPr lvl="1"/>
            <a:r>
              <a:rPr lang="en-US" altLang="en-US" dirty="0" smtClean="0"/>
              <a:t>Writes Follow Reads</a:t>
            </a:r>
          </a:p>
        </p:txBody>
      </p:sp>
    </p:spTree>
    <p:extLst>
      <p:ext uri="{BB962C8B-B14F-4D97-AF65-F5344CB8AC3E}">
        <p14:creationId xmlns:p14="http://schemas.microsoft.com/office/powerpoint/2010/main" val="387172002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85800" y="420469"/>
            <a:ext cx="8001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3600" dirty="0">
                <a:solidFill>
                  <a:srgbClr val="000066"/>
                </a:solidFill>
                <a:latin typeface="Arial" panose="020B0604020202020204" pitchFamily="34" charset="0"/>
              </a:rPr>
              <a:t>Client-Centric Consistency Models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533400" y="1508125"/>
            <a:ext cx="8305800" cy="481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000" b="1" dirty="0">
                <a:latin typeface="Arial" panose="020B0604020202020204" pitchFamily="34" charset="0"/>
              </a:rPr>
              <a:t>Goal: </a:t>
            </a:r>
            <a:r>
              <a:rPr lang="en-US" altLang="ko-KR" sz="2000" dirty="0">
                <a:latin typeface="Arial" panose="020B0604020202020204" pitchFamily="34" charset="0"/>
              </a:rPr>
              <a:t>Show how we can perhaps </a:t>
            </a:r>
            <a:r>
              <a:rPr lang="en-US" altLang="ko-KR" sz="2000" dirty="0">
                <a:solidFill>
                  <a:schemeClr val="tx2">
                    <a:lumMod val="50000"/>
                  </a:schemeClr>
                </a:solidFill>
                <a:latin typeface="Georgia" panose="02040502050405020303" pitchFamily="18" charset="0"/>
              </a:rPr>
              <a:t>avoid system-wide consistency, by concentrating on </a:t>
            </a:r>
            <a:r>
              <a:rPr lang="en-US" altLang="ko-KR" sz="2000" b="1" dirty="0">
                <a:solidFill>
                  <a:srgbClr val="FF0000"/>
                </a:solidFill>
                <a:latin typeface="Georgia" panose="02040502050405020303" pitchFamily="18" charset="0"/>
              </a:rPr>
              <a:t>what specific </a:t>
            </a:r>
            <a:r>
              <a:rPr lang="en-US" altLang="ko-KR" sz="2000" b="1" i="1" dirty="0">
                <a:solidFill>
                  <a:srgbClr val="FF0000"/>
                </a:solidFill>
                <a:latin typeface="Georgia" panose="02040502050405020303" pitchFamily="18" charset="0"/>
              </a:rPr>
              <a:t>clients </a:t>
            </a:r>
            <a:r>
              <a:rPr lang="en-US" altLang="ko-KR" sz="2000" b="1" dirty="0">
                <a:solidFill>
                  <a:srgbClr val="FF0000"/>
                </a:solidFill>
                <a:latin typeface="Georgia" panose="02040502050405020303" pitchFamily="18" charset="0"/>
              </a:rPr>
              <a:t>want</a:t>
            </a:r>
            <a:r>
              <a:rPr lang="en-US" altLang="ko-KR" sz="2000" dirty="0">
                <a:solidFill>
                  <a:schemeClr val="tx2">
                    <a:lumMod val="50000"/>
                  </a:schemeClr>
                </a:solidFill>
                <a:latin typeface="Georgia" panose="02040502050405020303" pitchFamily="18" charset="0"/>
              </a:rPr>
              <a:t>, instead of what should be maintained by servers.</a:t>
            </a:r>
          </a:p>
          <a:p>
            <a:pPr>
              <a:spcBef>
                <a:spcPct val="50000"/>
              </a:spcBef>
            </a:pPr>
            <a:r>
              <a:rPr lang="en-US" altLang="ko-KR" sz="2000" b="1" dirty="0">
                <a:latin typeface="Arial" panose="020B0604020202020204" pitchFamily="34" charset="0"/>
              </a:rPr>
              <a:t>Background: </a:t>
            </a:r>
            <a:r>
              <a:rPr lang="en-US" altLang="ko-KR" sz="2000" dirty="0">
                <a:latin typeface="Arial" panose="020B0604020202020204" pitchFamily="34" charset="0"/>
              </a:rPr>
              <a:t>Most large-scale distributed systems </a:t>
            </a:r>
            <a:r>
              <a:rPr lang="en-US" altLang="ko-KR" sz="2000" dirty="0" smtClean="0">
                <a:latin typeface="Arial" panose="020B0604020202020204" pitchFamily="34" charset="0"/>
              </a:rPr>
              <a:t>apply </a:t>
            </a:r>
            <a:r>
              <a:rPr lang="en-US" altLang="ko-KR" sz="2000" dirty="0">
                <a:latin typeface="Arial" panose="020B0604020202020204" pitchFamily="34" charset="0"/>
              </a:rPr>
              <a:t>replication for scalability, but can support only weak consistency.</a:t>
            </a:r>
          </a:p>
          <a:p>
            <a:pPr>
              <a:spcBef>
                <a:spcPct val="50000"/>
              </a:spcBef>
            </a:pPr>
            <a:r>
              <a:rPr lang="en-US" altLang="ko-KR" sz="2000" b="1" dirty="0">
                <a:latin typeface="Arial" panose="020B0604020202020204" pitchFamily="34" charset="0"/>
              </a:rPr>
              <a:t>DNS: </a:t>
            </a:r>
            <a:r>
              <a:rPr lang="en-US" altLang="ko-KR" sz="2000" dirty="0">
                <a:latin typeface="Arial" panose="020B0604020202020204" pitchFamily="34" charset="0"/>
              </a:rPr>
              <a:t>Updates are propagated slowly, and inserts may not be immediately visible.</a:t>
            </a:r>
          </a:p>
          <a:p>
            <a:pPr>
              <a:spcBef>
                <a:spcPct val="50000"/>
              </a:spcBef>
            </a:pPr>
            <a:r>
              <a:rPr lang="en-US" altLang="ko-KR" sz="2000" b="1" dirty="0">
                <a:latin typeface="Arial" panose="020B0604020202020204" pitchFamily="34" charset="0"/>
              </a:rPr>
              <a:t>News: </a:t>
            </a:r>
            <a:r>
              <a:rPr lang="en-US" altLang="ko-KR" sz="2000" dirty="0">
                <a:latin typeface="Arial" panose="020B0604020202020204" pitchFamily="34" charset="0"/>
              </a:rPr>
              <a:t>Articles and reactions are pushed and pulled throughout the Internet, such that reactions can be seen before postings.</a:t>
            </a:r>
          </a:p>
          <a:p>
            <a:pPr>
              <a:spcBef>
                <a:spcPct val="50000"/>
              </a:spcBef>
            </a:pPr>
            <a:r>
              <a:rPr lang="en-US" altLang="ko-KR" sz="2000" b="1" dirty="0">
                <a:latin typeface="Arial" panose="020B0604020202020204" pitchFamily="34" charset="0"/>
              </a:rPr>
              <a:t>Lotus Notes: </a:t>
            </a:r>
            <a:r>
              <a:rPr lang="en-US" altLang="ko-KR" sz="2000" dirty="0">
                <a:latin typeface="Arial" panose="020B0604020202020204" pitchFamily="34" charset="0"/>
              </a:rPr>
              <a:t>Geographically dispersed servers replicate documents, but make no attempt to keep (concurrent) updates mutually consistent.</a:t>
            </a:r>
          </a:p>
          <a:p>
            <a:pPr>
              <a:spcBef>
                <a:spcPct val="50000"/>
              </a:spcBef>
            </a:pPr>
            <a:r>
              <a:rPr lang="en-US" altLang="ko-KR" sz="2000" b="1" dirty="0">
                <a:latin typeface="Arial" panose="020B0604020202020204" pitchFamily="34" charset="0"/>
              </a:rPr>
              <a:t>WWW: </a:t>
            </a:r>
            <a:r>
              <a:rPr lang="en-US" altLang="ko-KR" sz="2000" dirty="0">
                <a:latin typeface="Arial" panose="020B0604020202020204" pitchFamily="34" charset="0"/>
              </a:rPr>
              <a:t>Caches all over the place, but there need be no guarantee that you are reading the most recent version of a page.</a:t>
            </a:r>
          </a:p>
        </p:txBody>
      </p:sp>
    </p:spTree>
    <p:extLst>
      <p:ext uri="{BB962C8B-B14F-4D97-AF65-F5344CB8AC3E}">
        <p14:creationId xmlns:p14="http://schemas.microsoft.com/office/powerpoint/2010/main" val="269477237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latin typeface="Arial" panose="020B0604020202020204" pitchFamily="34" charset="0"/>
              </a:rPr>
              <a:t>Eventual </a:t>
            </a:r>
            <a:r>
              <a:rPr lang="en-US" altLang="ko-KR" b="1" dirty="0" smtClean="0">
                <a:latin typeface="Arial" panose="020B0604020202020204" pitchFamily="34" charset="0"/>
              </a:rPr>
              <a:t>Consistency</a:t>
            </a:r>
            <a:endParaRPr lang="en-US" dirty="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z="2400" dirty="0" smtClean="0"/>
              <a:t>Systems such as DNS and WWW can be viewed as applications of large scale distributed and replicated databases that tolerate a relatively high degree of inconsistency</a:t>
            </a:r>
          </a:p>
          <a:p>
            <a:r>
              <a:rPr lang="en-US" altLang="ko-K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Common Assumption </a:t>
            </a:r>
            <a:r>
              <a:rPr lang="en-US" altLang="ko-KR" sz="2400" dirty="0" smtClean="0"/>
              <a:t>– if no updates take place for a long time, all replicas will gradually and eventually become consistent</a:t>
            </a:r>
          </a:p>
          <a:p>
            <a:r>
              <a:rPr lang="en-US" altLang="ko-KR" sz="2400" dirty="0" smtClean="0"/>
              <a:t>This form of consistency is called </a:t>
            </a:r>
            <a:r>
              <a:rPr lang="en-US" altLang="ko-K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eventual consistency</a:t>
            </a:r>
          </a:p>
          <a:p>
            <a:r>
              <a:rPr lang="en-US" altLang="ko-KR" sz="2400" dirty="0" smtClean="0"/>
              <a:t>Eventual consistency requires only that updates are guaranteed to propagate to all replicas</a:t>
            </a:r>
          </a:p>
          <a:p>
            <a:r>
              <a:rPr lang="en-US" altLang="ko-KR" sz="2400" dirty="0" smtClean="0"/>
              <a:t>Eventual consistent data stores work fine as long as clients always access the same replica – </a:t>
            </a:r>
            <a:r>
              <a:rPr lang="en-US" altLang="ko-K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happens when different replicas are accessed?</a:t>
            </a:r>
            <a:endParaRPr lang="en-US" altLang="ko-K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3060993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4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4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4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4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4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4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4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4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4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4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3132138" y="152400"/>
            <a:ext cx="2879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ko-KR" b="1">
                <a:latin typeface="Arial" panose="020B0604020202020204" pitchFamily="34" charset="0"/>
              </a:rPr>
              <a:t>Basic Architecture</a:t>
            </a:r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71513"/>
            <a:ext cx="7772400" cy="542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379145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dirty="0" smtClean="0"/>
              <a:t>Consistency for Mobile Users –  Inconsistencies</a:t>
            </a:r>
            <a:endParaRPr lang="en-US" altLang="ko-KR" sz="3200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Various inconsistencies may occur as a mobile user moves from location A to location B</a:t>
            </a:r>
          </a:p>
          <a:p>
            <a:pPr lvl="1"/>
            <a:r>
              <a:rPr lang="en-US" altLang="ko-KR" dirty="0" smtClean="0"/>
              <a:t>Updates at A may not have yet been propagated to B</a:t>
            </a:r>
          </a:p>
          <a:p>
            <a:pPr lvl="1"/>
            <a:r>
              <a:rPr lang="en-US" altLang="ko-KR" dirty="0" smtClean="0"/>
              <a:t>May be reading newer entries than the ones available at A</a:t>
            </a:r>
          </a:p>
          <a:p>
            <a:pPr lvl="1"/>
            <a:r>
              <a:rPr lang="en-US" altLang="ko-KR" dirty="0" smtClean="0"/>
              <a:t>Updates at B may eventually conflict with those at A</a:t>
            </a:r>
          </a:p>
          <a:p>
            <a:r>
              <a:rPr lang="en-US" altLang="ko-KR" dirty="0" smtClean="0"/>
              <a:t>The consistency model must ensure that the entries updated and/or read at by the mobile user at A, are in B the way you left them in A. </a:t>
            </a:r>
          </a:p>
          <a:p>
            <a:pPr lvl="1"/>
            <a:r>
              <a:rPr lang="en-US" altLang="ko-KR" dirty="0" smtClean="0"/>
              <a:t>This requirement ensures that the database will appear to be consistent to you.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3287419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10444" y="464810"/>
            <a:ext cx="7772400" cy="609600"/>
          </a:xfrm>
        </p:spPr>
        <p:txBody>
          <a:bodyPr/>
          <a:lstStyle/>
          <a:p>
            <a:r>
              <a:rPr lang="en-US" altLang="ko-KR" dirty="0">
                <a:latin typeface="Arial" panose="020B0604020202020204" pitchFamily="34" charset="0"/>
              </a:rPr>
              <a:t>Client-centric</a:t>
            </a:r>
            <a:r>
              <a:rPr lang="en-US" altLang="ko-KR" b="1" dirty="0">
                <a:latin typeface="Arial" panose="020B0604020202020204" pitchFamily="34" charset="0"/>
              </a:rPr>
              <a:t> Consistency</a:t>
            </a:r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For the mobile user example, eventual consistent data stores will not work properly</a:t>
            </a:r>
          </a:p>
          <a:p>
            <a:r>
              <a:rPr lang="en-US" altLang="ko-KR" dirty="0" smtClean="0"/>
              <a:t>Client-centric consistency provides </a:t>
            </a:r>
            <a:r>
              <a:rPr lang="en-US" altLang="ko-K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guarantees for a single client</a:t>
            </a:r>
            <a:r>
              <a:rPr lang="en-US" altLang="ko-KR" dirty="0" smtClean="0"/>
              <a:t> concerning the consistency of access to a data store by that client</a:t>
            </a:r>
          </a:p>
          <a:p>
            <a:r>
              <a:rPr lang="en-US" altLang="ko-K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guarantees are given </a:t>
            </a:r>
            <a:r>
              <a:rPr lang="en-US" altLang="ko-KR" dirty="0" smtClean="0"/>
              <a:t>concerning concurrent accesses by different clients</a:t>
            </a:r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3424805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162800" cy="838200"/>
          </a:xfrm>
        </p:spPr>
        <p:txBody>
          <a:bodyPr/>
          <a:lstStyle/>
          <a:p>
            <a:r>
              <a:rPr lang="en-US" altLang="ko-KR" dirty="0" smtClean="0"/>
              <a:t>Client-Centric Consistency – Guarantees</a:t>
            </a:r>
            <a:endParaRPr lang="en-US" altLang="ko-KR" dirty="0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Guarantees are the responsibility of “session manager”, not servers</a:t>
            </a:r>
          </a:p>
          <a:p>
            <a:r>
              <a:rPr lang="en-US" dirty="0" smtClean="0"/>
              <a:t>Two sets are maintained</a:t>
            </a:r>
          </a:p>
          <a:p>
            <a:pPr lvl="1"/>
            <a:r>
              <a:rPr lang="en-US" b="1" dirty="0" smtClean="0"/>
              <a:t>Read-set</a:t>
            </a:r>
            <a:r>
              <a:rPr lang="en-US" dirty="0" smtClean="0"/>
              <a:t> – set of writes that are relevant to session reads</a:t>
            </a:r>
          </a:p>
          <a:p>
            <a:pPr lvl="1"/>
            <a:r>
              <a:rPr lang="en-US" b="1" dirty="0" smtClean="0"/>
              <a:t>Write-set</a:t>
            </a:r>
            <a:r>
              <a:rPr lang="en-US" dirty="0" smtClean="0"/>
              <a:t> – set of writes performed in session</a:t>
            </a:r>
          </a:p>
          <a:p>
            <a:r>
              <a:rPr lang="en-US" dirty="0" smtClean="0"/>
              <a:t>Update dependencies captured in read sets and write sets</a:t>
            </a:r>
          </a:p>
          <a:p>
            <a:r>
              <a:rPr lang="en-US" dirty="0" smtClean="0"/>
              <a:t>Four different client-central consistency models</a:t>
            </a:r>
          </a:p>
          <a:p>
            <a:pPr lvl="1"/>
            <a:r>
              <a:rPr lang="en-US" dirty="0" smtClean="0"/>
              <a:t>Monotonic reads</a:t>
            </a:r>
          </a:p>
          <a:p>
            <a:pPr lvl="1"/>
            <a:r>
              <a:rPr lang="en-US" dirty="0" smtClean="0"/>
              <a:t>Monotonic writes</a:t>
            </a:r>
          </a:p>
          <a:p>
            <a:pPr lvl="1"/>
            <a:r>
              <a:rPr lang="en-US" dirty="0" smtClean="0"/>
              <a:t>Read your writes</a:t>
            </a:r>
          </a:p>
          <a:p>
            <a:pPr lvl="1"/>
            <a:r>
              <a:rPr lang="en-US" dirty="0" smtClean="0"/>
              <a:t>Writes follow reads</a:t>
            </a:r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0046948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6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6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6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6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65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65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65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65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65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65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65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65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65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65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65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65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772400" cy="609600"/>
          </a:xfrm>
        </p:spPr>
        <p:txBody>
          <a:bodyPr/>
          <a:lstStyle/>
          <a:p>
            <a:r>
              <a:rPr lang="en-US" dirty="0"/>
              <a:t>Monotonic-Read </a:t>
            </a:r>
            <a:r>
              <a:rPr lang="en-US" dirty="0" smtClean="0"/>
              <a:t>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 data store is said to be monotonic-read consistent if the following condition holds:</a:t>
            </a:r>
          </a:p>
          <a:p>
            <a:pPr lvl="1"/>
            <a:r>
              <a:rPr lang="en-US" altLang="ko-KR" dirty="0" smtClean="0"/>
              <a:t>If a process reads the value of a data item x, any successive read operation on x by that process will always return that same or a more recent value.</a:t>
            </a:r>
          </a:p>
          <a:p>
            <a:pPr lvl="1"/>
            <a:r>
              <a:rPr lang="en-US" altLang="ko-KR" dirty="0" smtClean="0"/>
              <a:t>Consequently, if a process has seen a value of x at time t, it will never see an older version of x at a later time</a:t>
            </a:r>
          </a:p>
          <a:p>
            <a:r>
              <a:rPr lang="en-US" altLang="ko-KR" dirty="0" smtClean="0"/>
              <a:t>Notation: WS(xi[t]) is the set of write operations (at Li) that lead to version xi of x (at time t)</a:t>
            </a:r>
          </a:p>
          <a:p>
            <a:pPr lvl="1"/>
            <a:r>
              <a:rPr lang="en-US" altLang="ko-KR" dirty="0" smtClean="0"/>
              <a:t>WS(xi[t1];</a:t>
            </a:r>
            <a:r>
              <a:rPr lang="en-US" altLang="ko-KR" dirty="0" err="1" smtClean="0"/>
              <a:t>xj</a:t>
            </a:r>
            <a:r>
              <a:rPr lang="en-US" altLang="ko-KR" dirty="0" smtClean="0"/>
              <a:t> [t2]) indicates that it is known that WS(xi[t1]) is part of WS(</a:t>
            </a:r>
            <a:r>
              <a:rPr lang="en-US" altLang="ko-KR" dirty="0" err="1" smtClean="0"/>
              <a:t>xj</a:t>
            </a:r>
            <a:r>
              <a:rPr lang="en-US" altLang="ko-KR" dirty="0" smtClean="0"/>
              <a:t>[t2])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31807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UCSC talks">
  <a:themeElements>
    <a:clrScheme name="UCSC talks 5">
      <a:dk1>
        <a:srgbClr val="000000"/>
      </a:dk1>
      <a:lt1>
        <a:srgbClr val="FFFFFF"/>
      </a:lt1>
      <a:dk2>
        <a:srgbClr val="170995"/>
      </a:dk2>
      <a:lt2>
        <a:srgbClr val="1C1C1C"/>
      </a:lt2>
      <a:accent1>
        <a:srgbClr val="7F11EE"/>
      </a:accent1>
      <a:accent2>
        <a:srgbClr val="FFCF01"/>
      </a:accent2>
      <a:accent3>
        <a:srgbClr val="FFFFFF"/>
      </a:accent3>
      <a:accent4>
        <a:srgbClr val="000000"/>
      </a:accent4>
      <a:accent5>
        <a:srgbClr val="C0AAF5"/>
      </a:accent5>
      <a:accent6>
        <a:srgbClr val="E7BB01"/>
      </a:accent6>
      <a:hlink>
        <a:srgbClr val="00E3A8"/>
      </a:hlink>
      <a:folHlink>
        <a:srgbClr val="3333CC"/>
      </a:folHlink>
    </a:clrScheme>
    <a:fontScheme name="UCSC talks">
      <a:majorFont>
        <a:latin typeface="Arial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UCSC talks 1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CSC talks 2">
        <a:dk1>
          <a:srgbClr val="969696"/>
        </a:dk1>
        <a:lt1>
          <a:srgbClr val="FFFFFF"/>
        </a:lt1>
        <a:dk2>
          <a:srgbClr val="00002B"/>
        </a:dk2>
        <a:lt2>
          <a:srgbClr val="FFEA18"/>
        </a:lt2>
        <a:accent1>
          <a:srgbClr val="00E4A8"/>
        </a:accent1>
        <a:accent2>
          <a:srgbClr val="3333CC"/>
        </a:accent2>
        <a:accent3>
          <a:srgbClr val="AAAAAC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SC talks 3">
        <a:dk1>
          <a:srgbClr val="000000"/>
        </a:dk1>
        <a:lt1>
          <a:srgbClr val="FFFFFF"/>
        </a:lt1>
        <a:dk2>
          <a:srgbClr val="170995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7F11EE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CSC talks 4">
        <a:dk1>
          <a:srgbClr val="969696"/>
        </a:dk1>
        <a:lt1>
          <a:srgbClr val="FFFFFF"/>
        </a:lt1>
        <a:dk2>
          <a:srgbClr val="00002B"/>
        </a:dk2>
        <a:lt2>
          <a:srgbClr val="FFEA18"/>
        </a:lt2>
        <a:accent1>
          <a:srgbClr val="00E4A8"/>
        </a:accent1>
        <a:accent2>
          <a:srgbClr val="FFCC00"/>
        </a:accent2>
        <a:accent3>
          <a:srgbClr val="AAAAAC"/>
        </a:accent3>
        <a:accent4>
          <a:srgbClr val="DADADA"/>
        </a:accent4>
        <a:accent5>
          <a:srgbClr val="AAEFD1"/>
        </a:accent5>
        <a:accent6>
          <a:srgbClr val="E7B900"/>
        </a:accent6>
        <a:hlink>
          <a:srgbClr val="FF5050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SC talks 5">
        <a:dk1>
          <a:srgbClr val="000000"/>
        </a:dk1>
        <a:lt1>
          <a:srgbClr val="FFFFFF"/>
        </a:lt1>
        <a:dk2>
          <a:srgbClr val="170995"/>
        </a:dk2>
        <a:lt2>
          <a:srgbClr val="1C1C1C"/>
        </a:lt2>
        <a:accent1>
          <a:srgbClr val="7F11EE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C0AAF5"/>
        </a:accent5>
        <a:accent6>
          <a:srgbClr val="E7BB01"/>
        </a:accent6>
        <a:hlink>
          <a:srgbClr val="00E3A8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Feather:Users:Shared:My Templates:UCSC talks.pot</Template>
  <TotalTime>6539</TotalTime>
  <Words>1151</Words>
  <Application>Microsoft Macintosh PowerPoint</Application>
  <PresentationFormat>On-screen Show (4:3)</PresentationFormat>
  <Paragraphs>155</Paragraphs>
  <Slides>21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UCSC talks</vt:lpstr>
      <vt:lpstr>Client Centric Consistency</vt:lpstr>
      <vt:lpstr>Client-Centric Consistency Models</vt:lpstr>
      <vt:lpstr>PowerPoint Presentation</vt:lpstr>
      <vt:lpstr>Eventual Consistency</vt:lpstr>
      <vt:lpstr>PowerPoint Presentation</vt:lpstr>
      <vt:lpstr>Consistency for Mobile Users –  Inconsistencies</vt:lpstr>
      <vt:lpstr>Client-centric Consistency</vt:lpstr>
      <vt:lpstr>Client-Centric Consistency – Guarantees</vt:lpstr>
      <vt:lpstr>Monotonic-Read Consistency</vt:lpstr>
      <vt:lpstr>Monotonic Reads – Consistency </vt:lpstr>
      <vt:lpstr>Monotonic Reads – No Consistency</vt:lpstr>
      <vt:lpstr>Monotonic Writes</vt:lpstr>
      <vt:lpstr>Monotonic Writes ‏</vt:lpstr>
      <vt:lpstr>Monotonic Writes (3)‏</vt:lpstr>
      <vt:lpstr>Read Your Writes</vt:lpstr>
      <vt:lpstr>Read Your Writes </vt:lpstr>
      <vt:lpstr>Read Your Writes</vt:lpstr>
      <vt:lpstr>Writes Follow Reads</vt:lpstr>
      <vt:lpstr>Writes Follow Reads (2)‏</vt:lpstr>
      <vt:lpstr>Writes Follow Reads ‏</vt:lpstr>
      <vt:lpstr> Consistency Models</vt:lpstr>
    </vt:vector>
  </TitlesOfParts>
  <Company>UC Santa Cruz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Processes &amp; Threads</dc:title>
  <dc:creator>Ethan L. Miller</dc:creator>
  <cp:lastModifiedBy>Jack Lange</cp:lastModifiedBy>
  <cp:revision>255</cp:revision>
  <cp:lastPrinted>2002-09-03T05:59:18Z</cp:lastPrinted>
  <dcterms:created xsi:type="dcterms:W3CDTF">2001-09-10T06:15:33Z</dcterms:created>
  <dcterms:modified xsi:type="dcterms:W3CDTF">2017-10-24T02:02:17Z</dcterms:modified>
</cp:coreProperties>
</file>