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87" r:id="rId2"/>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3" d="100"/>
          <a:sy n="133" d="100"/>
        </p:scale>
        <p:origin x="-99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AB3D5-E41F-4CF9-B456-EE81F08C29A4}" type="datetimeFigureOut">
              <a:rPr lang="en-US" smtClean="0"/>
              <a:t>10/18/2017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21BEDE-1B43-4A71-9081-FAE7153E6395}" type="slidenum">
              <a:rPr lang="en-US" smtClean="0"/>
              <a:t>‹#›</a:t>
            </a:fld>
            <a:endParaRPr lang="en-US"/>
          </a:p>
        </p:txBody>
      </p:sp>
    </p:spTree>
    <p:extLst>
      <p:ext uri="{BB962C8B-B14F-4D97-AF65-F5344CB8AC3E}">
        <p14:creationId xmlns:p14="http://schemas.microsoft.com/office/powerpoint/2010/main" val="145332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3AC88C-FEFA-4896-A45C-58203CA0843B}" type="slidenum">
              <a:rPr lang="en-US"/>
              <a:pPr/>
              <a:t>2</a:t>
            </a:fld>
            <a:endParaRPr 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56170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D429C4-D3FC-472F-AEF5-FDDEDA0A29F0}" type="slidenum">
              <a:rPr lang="en-US"/>
              <a:pPr/>
              <a:t>18</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722223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25BB7C-707B-431A-98B5-EF277EA591B3}" type="slidenum">
              <a:rPr lang="en-US"/>
              <a:pPr/>
              <a:t>19</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07052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BF4F9A-A74B-4D21-BB92-2687863DEC68}" type="slidenum">
              <a:rPr lang="en-US"/>
              <a:pPr/>
              <a:t>21</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47658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BF4F9A-A74B-4D21-BB92-2687863DEC68}" type="slidenum">
              <a:rPr lang="en-US"/>
              <a:pPr/>
              <a:t>22</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35621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7706E5-44A9-4194-A62C-BD295A4E09AF}" type="slidenum">
              <a:rPr lang="en-US"/>
              <a:pPr/>
              <a:t>23</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29268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74008A-F084-4B3B-AE01-A8F933B234CB}" type="slidenum">
              <a:rPr lang="en-US"/>
              <a:pPr/>
              <a:t>26</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73980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74008A-F084-4B3B-AE01-A8F933B234CB}" type="slidenum">
              <a:rPr lang="en-US"/>
              <a:pPr/>
              <a:t>27</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91794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0D8185-8145-4A8E-A451-FA6036E70CD5}" type="slidenum">
              <a:rPr lang="en-US"/>
              <a:pPr/>
              <a:t>31</a:t>
            </a:fld>
            <a:endParaRPr 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96426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983BAE-97D2-435B-87B2-BF35086E4C67}" type="slidenum">
              <a:rPr lang="en-US"/>
              <a:pPr/>
              <a:t>6</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331078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B316B1-5D5E-41A3-8454-FDEF4A234A63}" type="slidenum">
              <a:rPr lang="ar-SA"/>
              <a:pPr/>
              <a:t>9</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33077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E6B021-A4C3-4B9F-9D1F-435A90103768}" type="slidenum">
              <a:rPr lang="ar-SA"/>
              <a:pPr/>
              <a:t>10</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08839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021AA5-5131-4B33-A0C2-BE6BF17DF444}" type="slidenum">
              <a:rPr lang="en-US"/>
              <a:pPr/>
              <a:t>11</a:t>
            </a:fld>
            <a:endParaRPr lang="en-US"/>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86068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021AA5-5131-4B33-A0C2-BE6BF17DF444}" type="slidenum">
              <a:rPr lang="en-US"/>
              <a:pPr/>
              <a:t>12</a:t>
            </a:fld>
            <a:endParaRPr lang="en-US"/>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61018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D0157C-0100-494F-A16A-ABC40AEA8AB8}" type="slidenum">
              <a:rPr lang="en-US"/>
              <a:pPr/>
              <a:t>14</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11387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2C79F4-CEFF-4387-B234-D40936FAC142}" type="slidenum">
              <a:rPr lang="en-US"/>
              <a:pPr/>
              <a:t>15</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21150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53CDC-F51A-4665-B4A6-7A55C9440C0E}" type="slidenum">
              <a:rPr lang="en-US"/>
              <a:pPr/>
              <a:t>17</a:t>
            </a:fld>
            <a:endParaRPr lang="en-US"/>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01821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0CEA62-D0E5-4BC4-BE1B-49C8F5AD760B}"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2157651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CEA62-D0E5-4BC4-BE1B-49C8F5AD760B}"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418796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CEA62-D0E5-4BC4-BE1B-49C8F5AD760B}"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70281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CEA62-D0E5-4BC4-BE1B-49C8F5AD760B}"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205771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0CEA62-D0E5-4BC4-BE1B-49C8F5AD760B}"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2950877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0CEA62-D0E5-4BC4-BE1B-49C8F5AD760B}"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682585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0CEA62-D0E5-4BC4-BE1B-49C8F5AD760B}"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1435670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0CEA62-D0E5-4BC4-BE1B-49C8F5AD760B}"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3587458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CEA62-D0E5-4BC4-BE1B-49C8F5AD760B}"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286147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CEA62-D0E5-4BC4-BE1B-49C8F5AD760B}"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3673094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CEA62-D0E5-4BC4-BE1B-49C8F5AD760B}"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DE4A1-BDDF-4DA2-BD57-BB9A760C6138}" type="slidenum">
              <a:rPr lang="en-US" smtClean="0"/>
              <a:t>‹#›</a:t>
            </a:fld>
            <a:endParaRPr lang="en-US"/>
          </a:p>
        </p:txBody>
      </p:sp>
    </p:spTree>
    <p:extLst>
      <p:ext uri="{BB962C8B-B14F-4D97-AF65-F5344CB8AC3E}">
        <p14:creationId xmlns:p14="http://schemas.microsoft.com/office/powerpoint/2010/main" val="97171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CEA62-D0E5-4BC4-BE1B-49C8F5AD760B}" type="datetimeFigureOut">
              <a:rPr lang="en-US" smtClean="0"/>
              <a:t>10/18/2017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DE4A1-BDDF-4DA2-BD57-BB9A760C6138}" type="slidenum">
              <a:rPr lang="en-US" smtClean="0"/>
              <a:t>‹#›</a:t>
            </a:fld>
            <a:endParaRPr lang="en-US"/>
          </a:p>
        </p:txBody>
      </p:sp>
    </p:spTree>
    <p:extLst>
      <p:ext uri="{BB962C8B-B14F-4D97-AF65-F5344CB8AC3E}">
        <p14:creationId xmlns:p14="http://schemas.microsoft.com/office/powerpoint/2010/main" val="39321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Consistency Models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953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Strict Consistency Diagrams</a:t>
            </a:r>
            <a:endParaRPr lang="en-US" dirty="0"/>
          </a:p>
        </p:txBody>
      </p:sp>
      <p:sp>
        <p:nvSpPr>
          <p:cNvPr id="7171" name="Rectangle 3"/>
          <p:cNvSpPr>
            <a:spLocks noGrp="1" noChangeArrowheads="1"/>
          </p:cNvSpPr>
          <p:nvPr>
            <p:ph type="body" idx="1"/>
          </p:nvPr>
        </p:nvSpPr>
        <p:spPr>
          <a:xfrm>
            <a:off x="457200" y="1600200"/>
            <a:ext cx="8229600" cy="5029200"/>
          </a:xfrm>
        </p:spPr>
        <p:txBody>
          <a:bodyPr>
            <a:normAutofit fontScale="92500" lnSpcReduction="10000"/>
          </a:bodyPr>
          <a:lstStyle/>
          <a:p>
            <a:r>
              <a:rPr lang="en-US" sz="2400" dirty="0" smtClean="0"/>
              <a:t>With </a:t>
            </a:r>
            <a:r>
              <a:rPr lang="en-US" sz="2400" b="1" dirty="0" smtClean="0">
                <a:solidFill>
                  <a:srgbClr val="FF0000"/>
                </a:solidFill>
              </a:rPr>
              <a:t>Strict Consistency</a:t>
            </a:r>
            <a:r>
              <a:rPr lang="en-US" sz="2400" dirty="0" smtClean="0"/>
              <a:t>, all writes are visible instantaneously to all processes </a:t>
            </a:r>
          </a:p>
          <a:p>
            <a:endParaRPr lang="en-US" sz="2400" dirty="0" smtClean="0"/>
          </a:p>
          <a:p>
            <a:endParaRPr lang="en-US" sz="2600" dirty="0" smtClean="0"/>
          </a:p>
          <a:p>
            <a:endParaRPr lang="en-US" dirty="0"/>
          </a:p>
          <a:p>
            <a:endParaRPr lang="en-US" dirty="0"/>
          </a:p>
          <a:p>
            <a:endParaRPr lang="en-US" dirty="0" smtClean="0"/>
          </a:p>
          <a:p>
            <a:pPr marL="0" indent="0">
              <a:buNone/>
            </a:pPr>
            <a:endParaRPr lang="en-US" dirty="0" smtClean="0"/>
          </a:p>
          <a:p>
            <a:pPr marL="342900" lvl="1" indent="-342900">
              <a:buClr>
                <a:schemeClr val="folHlink"/>
              </a:buClr>
            </a:pPr>
            <a:r>
              <a:rPr lang="en-US" altLang="ko-KR" sz="2000" b="1" i="1" dirty="0">
                <a:solidFill>
                  <a:srgbClr val="0000FF"/>
                </a:solidFill>
                <a:latin typeface="Arial" panose="020B0604020202020204" pitchFamily="34" charset="0"/>
              </a:rPr>
              <a:t>Any read to a shared data item X returns the value stored by the most recent write operation on X.</a:t>
            </a:r>
          </a:p>
          <a:p>
            <a:r>
              <a:rPr lang="en-US" sz="2400" dirty="0" smtClean="0"/>
              <a:t>Strict Consistency relies </a:t>
            </a:r>
            <a:r>
              <a:rPr lang="en-US" sz="2400" dirty="0"/>
              <a:t>on </a:t>
            </a:r>
            <a:r>
              <a:rPr lang="en-US" sz="2400" dirty="0">
                <a:solidFill>
                  <a:srgbClr val="FF0000"/>
                </a:solidFill>
              </a:rPr>
              <a:t>absolute </a:t>
            </a:r>
            <a:r>
              <a:rPr lang="en-US" sz="2400" dirty="0" smtClean="0">
                <a:solidFill>
                  <a:srgbClr val="FF0000"/>
                </a:solidFill>
              </a:rPr>
              <a:t>global </a:t>
            </a:r>
            <a:r>
              <a:rPr lang="en-US" sz="2400" dirty="0" smtClean="0">
                <a:solidFill>
                  <a:srgbClr val="FF0000"/>
                </a:solidFill>
              </a:rPr>
              <a:t>time</a:t>
            </a:r>
            <a:r>
              <a:rPr lang="en-US" sz="2400" dirty="0" smtClean="0"/>
              <a:t>, making it difficult to </a:t>
            </a:r>
            <a:r>
              <a:rPr lang="en-US" sz="2400" dirty="0"/>
              <a:t>implement in </a:t>
            </a:r>
            <a:r>
              <a:rPr lang="en-US" sz="2400" dirty="0" smtClean="0"/>
              <a:t>a distributed </a:t>
            </a:r>
            <a:r>
              <a:rPr lang="en-US" sz="2400" dirty="0"/>
              <a:t>system</a:t>
            </a:r>
            <a:r>
              <a:rPr lang="en-US" sz="2400" dirty="0" smtClean="0"/>
              <a:t>.</a:t>
            </a:r>
            <a:endParaRPr lang="en-US" sz="2400" dirty="0"/>
          </a:p>
        </p:txBody>
      </p:sp>
      <p:grpSp>
        <p:nvGrpSpPr>
          <p:cNvPr id="6" name="Group 5"/>
          <p:cNvGrpSpPr/>
          <p:nvPr/>
        </p:nvGrpSpPr>
        <p:grpSpPr>
          <a:xfrm>
            <a:off x="457200" y="2438400"/>
            <a:ext cx="8348662" cy="2233612"/>
            <a:chOff x="642938" y="2743200"/>
            <a:chExt cx="8348662" cy="2233612"/>
          </a:xfrm>
        </p:grpSpPr>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l="21379" t="48338" r="19241" b="42296"/>
            <a:stretch>
              <a:fillRect/>
            </a:stretch>
          </p:blipFill>
          <p:spPr bwMode="auto">
            <a:xfrm>
              <a:off x="642938" y="2743200"/>
              <a:ext cx="8348662" cy="223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4"/>
            <p:cNvGrpSpPr/>
            <p:nvPr/>
          </p:nvGrpSpPr>
          <p:grpSpPr>
            <a:xfrm>
              <a:off x="1295400" y="3986212"/>
              <a:ext cx="7315200" cy="732020"/>
              <a:chOff x="1295400" y="3986212"/>
              <a:chExt cx="7315200" cy="732020"/>
            </a:xfrm>
          </p:grpSpPr>
          <p:sp>
            <p:nvSpPr>
              <p:cNvPr id="4" name="Rectangle 3"/>
              <p:cNvSpPr/>
              <p:nvPr/>
            </p:nvSpPr>
            <p:spPr bwMode="auto">
              <a:xfrm>
                <a:off x="1295400" y="3986212"/>
                <a:ext cx="2209800" cy="685800"/>
              </a:xfrm>
              <a:prstGeom prst="rect">
                <a:avLst/>
              </a:prstGeom>
              <a:solidFill>
                <a:schemeClr val="bg1"/>
              </a:solidFill>
              <a:ln w="1905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rPr>
                  <a:t>Strictly Consistent Data Store</a:t>
                </a:r>
              </a:p>
            </p:txBody>
          </p:sp>
          <p:sp>
            <p:nvSpPr>
              <p:cNvPr id="8" name="Rectangle 7"/>
              <p:cNvSpPr/>
              <p:nvPr/>
            </p:nvSpPr>
            <p:spPr bwMode="auto">
              <a:xfrm>
                <a:off x="5791200" y="4032432"/>
                <a:ext cx="2819400" cy="685800"/>
              </a:xfrm>
              <a:prstGeom prst="rect">
                <a:avLst/>
              </a:prstGeom>
              <a:solidFill>
                <a:schemeClr val="bg1"/>
              </a:solidFill>
              <a:ln w="1905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rPr>
                  <a:t>Not strictly Consistent Data Store</a:t>
                </a:r>
              </a:p>
            </p:txBody>
          </p:sp>
        </p:grpSp>
      </p:grpSp>
      <p:sp>
        <p:nvSpPr>
          <p:cNvPr id="11" name="Rectangle 10"/>
          <p:cNvSpPr/>
          <p:nvPr/>
        </p:nvSpPr>
        <p:spPr bwMode="auto">
          <a:xfrm>
            <a:off x="762000" y="4419600"/>
            <a:ext cx="7543800" cy="557212"/>
          </a:xfrm>
          <a:prstGeom prst="rect">
            <a:avLst/>
          </a:prstGeom>
          <a:solidFill>
            <a:schemeClr val="bg1"/>
          </a:solidFill>
          <a:ln w="1905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en-US" sz="1800" dirty="0">
                <a:latin typeface="Aharoni" panose="02010803020104030203" pitchFamily="2" charset="-79"/>
                <a:cs typeface="Aharoni" panose="02010803020104030203" pitchFamily="2" charset="-79"/>
              </a:rPr>
              <a:t>Behavior of two processes, operating on the same data item</a:t>
            </a:r>
            <a:endParaRPr kumimoji="0" lang="en-US" sz="18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endParaRPr>
          </a:p>
        </p:txBody>
      </p:sp>
      <p:cxnSp>
        <p:nvCxnSpPr>
          <p:cNvPr id="9" name="Straight Arrow Connector 8"/>
          <p:cNvCxnSpPr/>
          <p:nvPr/>
        </p:nvCxnSpPr>
        <p:spPr bwMode="auto">
          <a:xfrm>
            <a:off x="3124200" y="2743200"/>
            <a:ext cx="3200400" cy="0"/>
          </a:xfrm>
          <a:prstGeom prst="straightConnector1">
            <a:avLst/>
          </a:prstGeom>
          <a:ln>
            <a:headEnd type="none" w="lg" len="lg"/>
            <a:tailEnd type="stealth" w="lg" len="lg"/>
          </a:ln>
          <a:extLst/>
        </p:spPr>
        <p:style>
          <a:lnRef idx="2">
            <a:schemeClr val="accent4"/>
          </a:lnRef>
          <a:fillRef idx="0">
            <a:schemeClr val="accent4"/>
          </a:fillRef>
          <a:effectRef idx="1">
            <a:schemeClr val="accent4"/>
          </a:effectRef>
          <a:fontRef idx="minor">
            <a:schemeClr val="tx1"/>
          </a:fontRef>
        </p:style>
      </p:cxnSp>
      <p:sp>
        <p:nvSpPr>
          <p:cNvPr id="14" name="Rectangle 13"/>
          <p:cNvSpPr/>
          <p:nvPr/>
        </p:nvSpPr>
        <p:spPr bwMode="auto">
          <a:xfrm>
            <a:off x="3221831" y="2432232"/>
            <a:ext cx="2819400" cy="284774"/>
          </a:xfrm>
          <a:prstGeom prst="rect">
            <a:avLst/>
          </a:prstGeom>
          <a:solidFill>
            <a:schemeClr val="bg1"/>
          </a:solidFill>
          <a:ln w="1905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Aharoni" panose="02010803020104030203" pitchFamily="2" charset="-79"/>
                <a:cs typeface="Aharoni" panose="02010803020104030203" pitchFamily="2" charset="-79"/>
              </a:rPr>
              <a:t>Time</a:t>
            </a:r>
            <a:endParaRPr kumimoji="0" lang="en-US" sz="18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6630536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dirty="0" smtClean="0"/>
              <a:t>Sequential Consistency – Definition</a:t>
            </a:r>
            <a:endParaRPr lang="en-US" dirty="0"/>
          </a:p>
        </p:txBody>
      </p:sp>
      <p:sp>
        <p:nvSpPr>
          <p:cNvPr id="100355" name="Rectangle 3"/>
          <p:cNvSpPr>
            <a:spLocks noGrp="1" noChangeArrowheads="1"/>
          </p:cNvSpPr>
          <p:nvPr>
            <p:ph type="body" idx="1"/>
          </p:nvPr>
        </p:nvSpPr>
        <p:spPr/>
        <p:txBody>
          <a:bodyPr>
            <a:normAutofit fontScale="92500" lnSpcReduction="10000"/>
          </a:bodyPr>
          <a:lstStyle/>
          <a:p>
            <a:pPr marL="0" lvl="1" indent="0">
              <a:buClr>
                <a:schemeClr val="folHlink"/>
              </a:buClr>
              <a:buNone/>
            </a:pPr>
            <a:r>
              <a:rPr lang="en-US" sz="2400" dirty="0" smtClean="0">
                <a:solidFill>
                  <a:srgbClr val="0000FF"/>
                </a:solidFill>
              </a:rPr>
              <a:t>Sequential consistency – The result of any execution is the same as if the </a:t>
            </a:r>
            <a:r>
              <a:rPr lang="en-US" sz="2400" b="1" dirty="0" smtClean="0">
                <a:solidFill>
                  <a:srgbClr val="0000FF"/>
                </a:solidFill>
                <a:effectLst>
                  <a:outerShdw blurRad="38100" dist="38100" dir="2700000" algn="tl">
                    <a:srgbClr val="000000">
                      <a:alpha val="43137"/>
                    </a:srgbClr>
                  </a:outerShdw>
                </a:effectLst>
              </a:rPr>
              <a:t>read</a:t>
            </a:r>
            <a:r>
              <a:rPr lang="en-US" sz="2400" dirty="0" smtClean="0">
                <a:solidFill>
                  <a:srgbClr val="0000FF"/>
                </a:solidFill>
              </a:rPr>
              <a:t> and </a:t>
            </a:r>
            <a:r>
              <a:rPr lang="en-US" sz="2400" b="1" dirty="0" smtClean="0">
                <a:solidFill>
                  <a:srgbClr val="0000FF"/>
                </a:solidFill>
                <a:effectLst>
                  <a:outerShdw blurRad="38100" dist="38100" dir="2700000" algn="tl">
                    <a:srgbClr val="000000">
                      <a:alpha val="43137"/>
                    </a:srgbClr>
                  </a:outerShdw>
                </a:effectLst>
              </a:rPr>
              <a:t>write</a:t>
            </a:r>
            <a:r>
              <a:rPr lang="en-US" sz="2400" dirty="0" smtClean="0">
                <a:solidFill>
                  <a:srgbClr val="0000FF"/>
                </a:solidFill>
              </a:rPr>
              <a:t> operations by all processes were executed </a:t>
            </a:r>
            <a:r>
              <a:rPr lang="en-US" sz="2400" b="1" i="1" dirty="0" smtClean="0">
                <a:solidFill>
                  <a:srgbClr val="0000FF"/>
                </a:solidFill>
                <a:effectLst>
                  <a:outerShdw blurRad="38100" dist="38100" dir="2700000" algn="tl">
                    <a:srgbClr val="000000">
                      <a:alpha val="43137"/>
                    </a:srgbClr>
                  </a:outerShdw>
                </a:effectLst>
              </a:rPr>
              <a:t>in some sequential order</a:t>
            </a:r>
            <a:r>
              <a:rPr lang="en-US" sz="2400" b="1" dirty="0" smtClean="0">
                <a:solidFill>
                  <a:srgbClr val="0000FF"/>
                </a:solidFill>
                <a:effectLst>
                  <a:outerShdw blurRad="38100" dist="38100" dir="2700000" algn="tl">
                    <a:srgbClr val="000000">
                      <a:alpha val="43137"/>
                    </a:srgbClr>
                  </a:outerShdw>
                </a:effectLst>
              </a:rPr>
              <a:t> </a:t>
            </a:r>
            <a:r>
              <a:rPr lang="en-US" sz="2400" dirty="0" smtClean="0">
                <a:solidFill>
                  <a:srgbClr val="0000FF"/>
                </a:solidFill>
              </a:rPr>
              <a:t>and the operations of each individual process appear in this sequence in the order specified by its program</a:t>
            </a:r>
          </a:p>
          <a:p>
            <a:r>
              <a:rPr lang="en-US" dirty="0" smtClean="0"/>
              <a:t>Any </a:t>
            </a:r>
            <a:r>
              <a:rPr lang="en-US" b="1" dirty="0" smtClean="0">
                <a:effectLst>
                  <a:outerShdw blurRad="38100" dist="38100" dir="2700000" algn="tl">
                    <a:srgbClr val="000000">
                      <a:alpha val="43137"/>
                    </a:srgbClr>
                  </a:outerShdw>
                </a:effectLst>
              </a:rPr>
              <a:t>valid</a:t>
            </a:r>
            <a:r>
              <a:rPr lang="en-US" dirty="0" smtClean="0"/>
              <a:t> interleaving of read and write operations is OK, but </a:t>
            </a:r>
            <a:r>
              <a:rPr lang="en-US" i="1" dirty="0" smtClean="0">
                <a:solidFill>
                  <a:srgbClr val="FF0000"/>
                </a:solidFill>
              </a:rPr>
              <a:t>all processes must see the same interleaving</a:t>
            </a:r>
            <a:r>
              <a:rPr lang="en-US" i="1" dirty="0" smtClean="0"/>
              <a:t>.</a:t>
            </a:r>
            <a:r>
              <a:rPr lang="en-US" dirty="0" smtClean="0"/>
              <a:t> </a:t>
            </a:r>
          </a:p>
          <a:p>
            <a:pPr lvl="1"/>
            <a:r>
              <a:rPr lang="en-US" dirty="0" smtClean="0"/>
              <a:t>The events observed by each process must globally occur in the same order, or it is not sequentially consistent. </a:t>
            </a:r>
          </a:p>
          <a:p>
            <a:pPr lvl="2"/>
            <a:r>
              <a:rPr lang="en-US" dirty="0" smtClean="0"/>
              <a:t>It doesn't actually matter if the events don't really agree with clock time, as long as they are consistent.</a:t>
            </a:r>
            <a:endParaRPr lang="en-US" dirty="0"/>
          </a:p>
        </p:txBody>
      </p:sp>
    </p:spTree>
    <p:extLst>
      <p:ext uri="{BB962C8B-B14F-4D97-AF65-F5344CB8AC3E}">
        <p14:creationId xmlns:p14="http://schemas.microsoft.com/office/powerpoint/2010/main" val="15844569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066800" y="533400"/>
            <a:ext cx="7772400" cy="609600"/>
          </a:xfrm>
        </p:spPr>
        <p:txBody>
          <a:bodyPr/>
          <a:lstStyle/>
          <a:p>
            <a:r>
              <a:rPr lang="en-US" sz="3200" dirty="0" smtClean="0"/>
              <a:t>Sequential Consistency – Interleaving</a:t>
            </a:r>
            <a:endParaRPr lang="en-US" sz="3200" dirty="0"/>
          </a:p>
        </p:txBody>
      </p:sp>
      <p:sp>
        <p:nvSpPr>
          <p:cNvPr id="100355" name="Rectangle 3"/>
          <p:cNvSpPr>
            <a:spLocks noGrp="1" noChangeArrowheads="1"/>
          </p:cNvSpPr>
          <p:nvPr>
            <p:ph type="body" idx="1"/>
          </p:nvPr>
        </p:nvSpPr>
        <p:spPr/>
        <p:txBody>
          <a:bodyPr/>
          <a:lstStyle/>
          <a:p>
            <a:pPr marL="0" lvl="1" indent="0">
              <a:buClr>
                <a:schemeClr val="folHlink"/>
              </a:buClr>
              <a:buNone/>
            </a:pPr>
            <a:endParaRPr lang="en-US" dirty="0"/>
          </a:p>
        </p:txBody>
      </p:sp>
      <p:pic>
        <p:nvPicPr>
          <p:cNvPr id="100356" name="Picture 4"/>
          <p:cNvPicPr>
            <a:picLocks noChangeAspect="1" noChangeArrowheads="1"/>
          </p:cNvPicPr>
          <p:nvPr/>
        </p:nvPicPr>
        <p:blipFill>
          <a:blip r:embed="rId3">
            <a:extLst>
              <a:ext uri="{28A0092B-C50C-407E-A947-70E740481C1C}">
                <a14:useLocalDpi xmlns:a14="http://schemas.microsoft.com/office/drawing/2010/main" val="0"/>
              </a:ext>
            </a:extLst>
          </a:blip>
          <a:srcRect l="20738" t="47885" r="19241" b="42447"/>
          <a:stretch>
            <a:fillRect/>
          </a:stretch>
        </p:blipFill>
        <p:spPr bwMode="auto">
          <a:xfrm>
            <a:off x="0" y="2286000"/>
            <a:ext cx="91440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9" name="Text Box 7"/>
          <p:cNvSpPr txBox="1">
            <a:spLocks noChangeArrowheads="1"/>
          </p:cNvSpPr>
          <p:nvPr/>
        </p:nvSpPr>
        <p:spPr bwMode="auto">
          <a:xfrm>
            <a:off x="5943600" y="4470112"/>
            <a:ext cx="2837636" cy="584775"/>
          </a:xfrm>
          <a:prstGeom prst="rect">
            <a:avLst/>
          </a:prstGeom>
          <a:solidFill>
            <a:schemeClr val="bg1"/>
          </a:solidFill>
          <a:ln>
            <a:noFill/>
          </a:ln>
          <a:effectLst/>
          <a:extLst/>
        </p:spPr>
        <p:txBody>
          <a:bodyPr wrap="none">
            <a:spAutoFit/>
          </a:bodyPr>
          <a:lstStyle/>
          <a:p>
            <a:pPr algn="ctr"/>
            <a:r>
              <a:rPr lang="en-US" sz="1600" b="0" i="1" dirty="0">
                <a:latin typeface="Aharoni" panose="02010803020104030203" pitchFamily="2" charset="-79"/>
                <a:cs typeface="Aharoni" panose="02010803020104030203" pitchFamily="2" charset="-79"/>
              </a:rPr>
              <a:t>P3 and P4 </a:t>
            </a:r>
            <a:r>
              <a:rPr lang="en-US" sz="1600" b="0" i="1" dirty="0" smtClean="0">
                <a:latin typeface="Aharoni" panose="02010803020104030203" pitchFamily="2" charset="-79"/>
                <a:cs typeface="Aharoni" panose="02010803020104030203" pitchFamily="2" charset="-79"/>
              </a:rPr>
              <a:t>do not see the</a:t>
            </a:r>
          </a:p>
          <a:p>
            <a:pPr algn="ctr"/>
            <a:r>
              <a:rPr lang="en-US" sz="1600" i="1" dirty="0" smtClean="0">
                <a:latin typeface="Aharoni" panose="02010803020104030203" pitchFamily="2" charset="-79"/>
                <a:cs typeface="Aharoni" panose="02010803020104030203" pitchFamily="2" charset="-79"/>
              </a:rPr>
              <a:t>same interleaving of </a:t>
            </a:r>
            <a:r>
              <a:rPr lang="en-US" sz="1600" b="0" i="1" dirty="0" smtClean="0">
                <a:latin typeface="Aharoni" panose="02010803020104030203" pitchFamily="2" charset="-79"/>
                <a:cs typeface="Aharoni" panose="02010803020104030203" pitchFamily="2" charset="-79"/>
              </a:rPr>
              <a:t>writes</a:t>
            </a:r>
            <a:endParaRPr lang="en-US" sz="1600" b="0" i="1" dirty="0">
              <a:latin typeface="Aharoni" panose="02010803020104030203" pitchFamily="2" charset="-79"/>
              <a:cs typeface="Aharoni" panose="02010803020104030203" pitchFamily="2" charset="-79"/>
            </a:endParaRPr>
          </a:p>
        </p:txBody>
      </p:sp>
      <p:sp>
        <p:nvSpPr>
          <p:cNvPr id="11" name="Rectangle 10"/>
          <p:cNvSpPr/>
          <p:nvPr/>
        </p:nvSpPr>
        <p:spPr bwMode="auto">
          <a:xfrm>
            <a:off x="1066800" y="1850457"/>
            <a:ext cx="2590800" cy="952703"/>
          </a:xfrm>
          <a:prstGeom prst="rect">
            <a:avLst/>
          </a:prstGeom>
          <a:solidFill>
            <a:schemeClr val="bg1"/>
          </a:solidFill>
          <a:ln w="1905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rPr>
              <a:t>Sequentially Consistent Data Store</a:t>
            </a:r>
          </a:p>
        </p:txBody>
      </p:sp>
      <p:sp>
        <p:nvSpPr>
          <p:cNvPr id="12" name="Rectangle 11"/>
          <p:cNvSpPr/>
          <p:nvPr/>
        </p:nvSpPr>
        <p:spPr bwMode="auto">
          <a:xfrm>
            <a:off x="5638800" y="1851879"/>
            <a:ext cx="2590800" cy="952703"/>
          </a:xfrm>
          <a:prstGeom prst="rect">
            <a:avLst/>
          </a:prstGeom>
          <a:solidFill>
            <a:schemeClr val="bg1"/>
          </a:solidFill>
          <a:ln w="1905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rPr>
              <a:t>Sequentially Not Consistent Data Store</a:t>
            </a:r>
          </a:p>
        </p:txBody>
      </p:sp>
      <p:sp>
        <p:nvSpPr>
          <p:cNvPr id="100358" name="Rectangle 6"/>
          <p:cNvSpPr>
            <a:spLocks noChangeArrowheads="1"/>
          </p:cNvSpPr>
          <p:nvPr/>
        </p:nvSpPr>
        <p:spPr bwMode="auto">
          <a:xfrm>
            <a:off x="7010400" y="3390697"/>
            <a:ext cx="1905000" cy="952703"/>
          </a:xfrm>
          <a:prstGeom prst="rect">
            <a:avLst/>
          </a:prstGeom>
          <a:noFill/>
          <a:ln w="31750">
            <a:solidFill>
              <a:srgbClr val="FF0000"/>
            </a:solidFill>
            <a:miter lim="800000"/>
            <a:headEnd/>
            <a:tailEnd/>
          </a:ln>
          <a:effectLst/>
          <a:extLst/>
        </p:spPr>
        <p:txBody>
          <a:bodyPr wrap="none" anchor="ctr"/>
          <a:lstStyle/>
          <a:p>
            <a:endParaRPr lang="en-US"/>
          </a:p>
        </p:txBody>
      </p:sp>
      <p:sp>
        <p:nvSpPr>
          <p:cNvPr id="13" name="Text Box 7"/>
          <p:cNvSpPr txBox="1">
            <a:spLocks noChangeArrowheads="1"/>
          </p:cNvSpPr>
          <p:nvPr/>
        </p:nvSpPr>
        <p:spPr bwMode="auto">
          <a:xfrm>
            <a:off x="1225446" y="4444425"/>
            <a:ext cx="2837636" cy="584775"/>
          </a:xfrm>
          <a:prstGeom prst="rect">
            <a:avLst/>
          </a:prstGeom>
          <a:solidFill>
            <a:schemeClr val="bg1"/>
          </a:solidFill>
          <a:ln>
            <a:noFill/>
          </a:ln>
          <a:effectLst/>
          <a:extLst/>
        </p:spPr>
        <p:txBody>
          <a:bodyPr wrap="none">
            <a:spAutoFit/>
          </a:bodyPr>
          <a:lstStyle/>
          <a:p>
            <a:pPr algn="ctr"/>
            <a:r>
              <a:rPr lang="en-US" sz="1600" b="0" i="1" dirty="0">
                <a:latin typeface="Aharoni" panose="02010803020104030203" pitchFamily="2" charset="-79"/>
                <a:cs typeface="Aharoni" panose="02010803020104030203" pitchFamily="2" charset="-79"/>
              </a:rPr>
              <a:t>P3 and P4 </a:t>
            </a:r>
            <a:r>
              <a:rPr lang="en-US" sz="1600" b="0" i="1" dirty="0" smtClean="0">
                <a:latin typeface="Aharoni" panose="02010803020104030203" pitchFamily="2" charset="-79"/>
                <a:cs typeface="Aharoni" panose="02010803020104030203" pitchFamily="2" charset="-79"/>
              </a:rPr>
              <a:t> do see the</a:t>
            </a:r>
          </a:p>
          <a:p>
            <a:pPr algn="ctr"/>
            <a:r>
              <a:rPr lang="en-US" sz="1600" i="1" dirty="0" smtClean="0">
                <a:latin typeface="Aharoni" panose="02010803020104030203" pitchFamily="2" charset="-79"/>
                <a:cs typeface="Aharoni" panose="02010803020104030203" pitchFamily="2" charset="-79"/>
              </a:rPr>
              <a:t>same interleaving of </a:t>
            </a:r>
            <a:r>
              <a:rPr lang="en-US" sz="1600" b="0" i="1" dirty="0" smtClean="0">
                <a:latin typeface="Aharoni" panose="02010803020104030203" pitchFamily="2" charset="-79"/>
                <a:cs typeface="Aharoni" panose="02010803020104030203" pitchFamily="2" charset="-79"/>
              </a:rPr>
              <a:t>writes</a:t>
            </a:r>
            <a:endParaRPr lang="en-US" sz="1600" b="0" i="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8717582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Consistency – Example</a:t>
            </a:r>
            <a:endParaRPr lang="en-US" dirty="0"/>
          </a:p>
        </p:txBody>
      </p:sp>
      <p:sp>
        <p:nvSpPr>
          <p:cNvPr id="3" name="Content Placeholder 2"/>
          <p:cNvSpPr>
            <a:spLocks noGrp="1"/>
          </p:cNvSpPr>
          <p:nvPr>
            <p:ph idx="1"/>
          </p:nvPr>
        </p:nvSpPr>
        <p:spPr>
          <a:xfrm>
            <a:off x="838200" y="1447800"/>
            <a:ext cx="8116888" cy="5181600"/>
          </a:xfrm>
        </p:spPr>
        <p:txBody>
          <a:bodyPr>
            <a:normAutofit lnSpcReduction="10000"/>
          </a:bodyPr>
          <a:lstStyle/>
          <a:p>
            <a:endParaRPr lang="en-US" sz="2400" dirty="0" smtClean="0"/>
          </a:p>
          <a:p>
            <a:endParaRPr lang="en-US" sz="2400" dirty="0"/>
          </a:p>
          <a:p>
            <a:pPr marL="0" indent="0">
              <a:buNone/>
            </a:pPr>
            <a:endParaRPr lang="en-US" sz="2400" dirty="0"/>
          </a:p>
          <a:p>
            <a:r>
              <a:rPr lang="en-US" sz="2400" dirty="0" smtClean="0">
                <a:solidFill>
                  <a:srgbClr val="0000FF"/>
                </a:solidFill>
              </a:rPr>
              <a:t>Three </a:t>
            </a:r>
            <a:r>
              <a:rPr lang="en-US" sz="2400" dirty="0">
                <a:solidFill>
                  <a:srgbClr val="0000FF"/>
                </a:solidFill>
              </a:rPr>
              <a:t>processes, executing concurrently. </a:t>
            </a:r>
            <a:endParaRPr lang="en-US" sz="2400" dirty="0" smtClean="0">
              <a:solidFill>
                <a:srgbClr val="0000FF"/>
              </a:solidFill>
            </a:endParaRPr>
          </a:p>
          <a:p>
            <a:pPr lvl="1"/>
            <a:r>
              <a:rPr lang="en-US" sz="2000" dirty="0" smtClean="0"/>
              <a:t>The 6 </a:t>
            </a:r>
            <a:r>
              <a:rPr lang="en-US" sz="2000" dirty="0"/>
              <a:t>statements shown can be ordered (and executed) in 6! = 720 possible </a:t>
            </a:r>
            <a:r>
              <a:rPr lang="en-US" sz="2000" dirty="0" smtClean="0"/>
              <a:t>ways, </a:t>
            </a:r>
            <a:r>
              <a:rPr lang="en-US" sz="2000" dirty="0" smtClean="0"/>
              <a:t>but most </a:t>
            </a:r>
            <a:r>
              <a:rPr lang="en-US" sz="2000" dirty="0"/>
              <a:t>of the orderings are </a:t>
            </a:r>
            <a:r>
              <a:rPr lang="en-US" sz="2000" b="1" dirty="0" smtClean="0"/>
              <a:t>invalid</a:t>
            </a:r>
          </a:p>
          <a:p>
            <a:pPr lvl="1"/>
            <a:r>
              <a:rPr lang="en-US" sz="2000" dirty="0">
                <a:solidFill>
                  <a:srgbClr val="FF0000"/>
                </a:solidFill>
              </a:rPr>
              <a:t>A</a:t>
            </a:r>
            <a:r>
              <a:rPr lang="en-US" sz="2000" dirty="0" smtClean="0">
                <a:solidFill>
                  <a:srgbClr val="FF0000"/>
                </a:solidFill>
              </a:rPr>
              <a:t>nalysis </a:t>
            </a:r>
            <a:r>
              <a:rPr lang="en-US" sz="2000" dirty="0">
                <a:solidFill>
                  <a:srgbClr val="FF0000"/>
                </a:solidFill>
              </a:rPr>
              <a:t>shows that 90 possible valid execution sequences exist</a:t>
            </a:r>
            <a:r>
              <a:rPr lang="en-US" sz="2000" dirty="0" smtClean="0">
                <a:solidFill>
                  <a:srgbClr val="FF0000"/>
                </a:solidFill>
              </a:rPr>
              <a:t>.</a:t>
            </a:r>
            <a:endParaRPr lang="en-US" sz="2000" dirty="0">
              <a:solidFill>
                <a:srgbClr val="FF0000"/>
              </a:solidFill>
            </a:endParaRPr>
          </a:p>
          <a:p>
            <a:pPr marL="457200" lvl="1" indent="0">
              <a:spcBef>
                <a:spcPts val="0"/>
              </a:spcBef>
              <a:buNone/>
            </a:pPr>
            <a:r>
              <a:rPr lang="en-US" b="1" dirty="0" smtClean="0"/>
              <a:t>     x </a:t>
            </a:r>
            <a:r>
              <a:rPr lang="en-US" b="1" dirty="0"/>
              <a:t>= 1; </a:t>
            </a:r>
            <a:endParaRPr lang="en-US" b="1" dirty="0" smtClean="0"/>
          </a:p>
          <a:p>
            <a:pPr marL="457200" lvl="1" indent="0">
              <a:spcBef>
                <a:spcPts val="0"/>
              </a:spcBef>
              <a:buNone/>
            </a:pPr>
            <a:r>
              <a:rPr lang="en-US" b="1" dirty="0" smtClean="0"/>
              <a:t>     print(</a:t>
            </a:r>
            <a:r>
              <a:rPr lang="en-US" b="1" dirty="0" err="1" smtClean="0"/>
              <a:t>y,z</a:t>
            </a:r>
            <a:r>
              <a:rPr lang="en-US" b="1" dirty="0"/>
              <a:t>); </a:t>
            </a:r>
            <a:endParaRPr lang="en-US" b="1" dirty="0" smtClean="0"/>
          </a:p>
          <a:p>
            <a:pPr marL="457200" lvl="1" indent="0">
              <a:spcBef>
                <a:spcPts val="0"/>
              </a:spcBef>
              <a:buNone/>
            </a:pPr>
            <a:r>
              <a:rPr lang="en-US" b="1" dirty="0" smtClean="0"/>
              <a:t>     print(</a:t>
            </a:r>
            <a:r>
              <a:rPr lang="en-US" b="1" dirty="0" err="1" smtClean="0"/>
              <a:t>x,z</a:t>
            </a:r>
            <a:r>
              <a:rPr lang="en-US" b="1" dirty="0"/>
              <a:t>); // </a:t>
            </a:r>
            <a:r>
              <a:rPr lang="en-US" b="1" dirty="0" smtClean="0"/>
              <a:t>Invalid </a:t>
            </a:r>
            <a:r>
              <a:rPr lang="en-US" b="1" dirty="0"/>
              <a:t>because it violates </a:t>
            </a:r>
            <a:r>
              <a:rPr lang="en-US" b="1" dirty="0" smtClean="0"/>
              <a:t>program</a:t>
            </a:r>
          </a:p>
          <a:p>
            <a:pPr marL="457200" lvl="1" indent="0">
              <a:spcBef>
                <a:spcPts val="0"/>
              </a:spcBef>
              <a:buNone/>
            </a:pPr>
            <a:r>
              <a:rPr lang="en-US" b="1" dirty="0" smtClean="0"/>
              <a:t>     y </a:t>
            </a:r>
            <a:r>
              <a:rPr lang="en-US" b="1" dirty="0"/>
              <a:t>= 1; </a:t>
            </a:r>
            <a:r>
              <a:rPr lang="en-US" b="1" dirty="0" smtClean="0"/>
              <a:t>      </a:t>
            </a:r>
            <a:r>
              <a:rPr lang="en-US" b="1" dirty="0" smtClean="0"/>
              <a:t>  // </a:t>
            </a:r>
            <a:r>
              <a:rPr lang="en-US" b="1" dirty="0"/>
              <a:t>order of process P2. </a:t>
            </a:r>
            <a:endParaRPr lang="en-US" b="1" dirty="0" smtClean="0"/>
          </a:p>
          <a:p>
            <a:pPr marL="457200" lvl="1" indent="0">
              <a:spcBef>
                <a:spcPts val="0"/>
              </a:spcBef>
              <a:buNone/>
            </a:pPr>
            <a:r>
              <a:rPr lang="en-US" b="1" dirty="0" smtClean="0"/>
              <a:t>     z </a:t>
            </a:r>
            <a:r>
              <a:rPr lang="en-US" b="1" dirty="0"/>
              <a:t>= 1; </a:t>
            </a:r>
            <a:endParaRPr lang="en-US" b="1" dirty="0" smtClean="0"/>
          </a:p>
          <a:p>
            <a:pPr marL="457200" lvl="1" indent="0">
              <a:spcBef>
                <a:spcPts val="0"/>
              </a:spcBef>
              <a:buNone/>
            </a:pPr>
            <a:r>
              <a:rPr lang="en-US" b="1" dirty="0" smtClean="0"/>
              <a:t>     print(</a:t>
            </a:r>
            <a:r>
              <a:rPr lang="en-US" b="1" dirty="0" err="1" smtClean="0"/>
              <a:t>x,y</a:t>
            </a:r>
            <a:r>
              <a:rPr lang="en-US" b="1" dirty="0"/>
              <a:t>); </a:t>
            </a:r>
            <a:endParaRPr lang="en-US" dirty="0"/>
          </a:p>
        </p:txBody>
      </p:sp>
      <p:graphicFrame>
        <p:nvGraphicFramePr>
          <p:cNvPr id="5" name="Group 4"/>
          <p:cNvGraphicFramePr>
            <a:graphicFrameLocks noGrp="1"/>
          </p:cNvGraphicFramePr>
          <p:nvPr>
            <p:extLst>
              <p:ext uri="{D42A27DB-BD31-4B8C-83A1-F6EECF244321}">
                <p14:modId xmlns:p14="http://schemas.microsoft.com/office/powerpoint/2010/main" val="2068048848"/>
              </p:ext>
            </p:extLst>
          </p:nvPr>
        </p:nvGraphicFramePr>
        <p:xfrm>
          <a:off x="858187" y="1143000"/>
          <a:ext cx="7543800" cy="1528763"/>
        </p:xfrm>
        <a:graphic>
          <a:graphicData uri="http://schemas.openxmlformats.org/drawingml/2006/table">
            <a:tbl>
              <a:tblPr/>
              <a:tblGrid>
                <a:gridCol w="2514600"/>
                <a:gridCol w="2514600"/>
                <a:gridCol w="2514600"/>
              </a:tblGrid>
              <a:tr h="763588">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1" i="0" u="none" strike="noStrike" cap="none" normalizeH="0" baseline="0" dirty="0" smtClean="0">
                          <a:ln>
                            <a:noFill/>
                          </a:ln>
                          <a:solidFill>
                            <a:schemeClr val="tx1"/>
                          </a:solidFill>
                          <a:effectLst/>
                          <a:latin typeface="Arial" panose="020B0604020202020204" pitchFamily="34" charset="0"/>
                        </a:rPr>
                        <a:t>Process P1</a:t>
                      </a:r>
                    </a:p>
                  </a:txBody>
                  <a:tcPr anchor="ct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1" i="0" u="none" strike="noStrike" cap="none" normalizeH="0" baseline="0" dirty="0" smtClean="0">
                          <a:ln>
                            <a:noFill/>
                          </a:ln>
                          <a:solidFill>
                            <a:schemeClr val="tx1"/>
                          </a:solidFill>
                          <a:effectLst/>
                          <a:latin typeface="Arial" panose="020B0604020202020204" pitchFamily="34" charset="0"/>
                        </a:rPr>
                        <a:t>Process P2</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1" i="0" u="none" strike="noStrike" cap="none" normalizeH="0" baseline="0" dirty="0" smtClean="0">
                          <a:ln>
                            <a:noFill/>
                          </a:ln>
                          <a:solidFill>
                            <a:schemeClr val="tx1"/>
                          </a:solidFill>
                          <a:effectLst/>
                          <a:latin typeface="Arial" panose="020B0604020202020204" pitchFamily="34" charset="0"/>
                        </a:rPr>
                        <a:t>Process P3</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765175">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Arial" panose="020B0604020202020204" pitchFamily="34" charset="0"/>
                        </a:rPr>
                        <a:t>x = 1;</a:t>
                      </a:r>
                    </a:p>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Arial" panose="020B0604020202020204" pitchFamily="34" charset="0"/>
                        </a:rPr>
                        <a:t>print ( y, z);</a:t>
                      </a:r>
                    </a:p>
                  </a:txBody>
                  <a:tcPr anchor="ct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Arial" panose="020B0604020202020204" pitchFamily="34" charset="0"/>
                        </a:rPr>
                        <a:t>y = 1;</a:t>
                      </a:r>
                    </a:p>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Arial" panose="020B0604020202020204" pitchFamily="34" charset="0"/>
                        </a:rPr>
                        <a:t>print (x, z);</a:t>
                      </a:r>
                    </a:p>
                  </a:txBody>
                  <a:tcPr anchor="ct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Arial" panose="020B0604020202020204" pitchFamily="34" charset="0"/>
                        </a:rPr>
                        <a:t>z = 1;</a:t>
                      </a:r>
                    </a:p>
                    <a:p>
                      <a:pPr marL="0" marR="0" lvl="0" indent="0" algn="ctr"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600" b="0" i="0" u="none" strike="noStrike" cap="none" normalizeH="0" baseline="0" dirty="0" smtClean="0">
                          <a:ln>
                            <a:noFill/>
                          </a:ln>
                          <a:solidFill>
                            <a:schemeClr val="tx1"/>
                          </a:solidFill>
                          <a:effectLst/>
                          <a:latin typeface="Arial" panose="020B0604020202020204" pitchFamily="34" charset="0"/>
                        </a:rPr>
                        <a:t>print (x, y);</a:t>
                      </a:r>
                    </a:p>
                  </a:txBody>
                  <a:tcPr anchor="ct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2796216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dirty="0" smtClean="0"/>
              <a:t>Linearizability</a:t>
            </a:r>
            <a:endParaRPr lang="en-US" dirty="0"/>
          </a:p>
        </p:txBody>
      </p:sp>
      <p:sp>
        <p:nvSpPr>
          <p:cNvPr id="323587" name="Rectangle 3"/>
          <p:cNvSpPr>
            <a:spLocks noGrp="1" noChangeArrowheads="1"/>
          </p:cNvSpPr>
          <p:nvPr>
            <p:ph type="body" idx="1"/>
          </p:nvPr>
        </p:nvSpPr>
        <p:spPr>
          <a:xfrm>
            <a:off x="838200" y="1295400"/>
            <a:ext cx="8116888" cy="4953000"/>
          </a:xfrm>
        </p:spPr>
        <p:txBody>
          <a:bodyPr>
            <a:normAutofit fontScale="92500" lnSpcReduction="10000"/>
          </a:bodyPr>
          <a:lstStyle/>
          <a:p>
            <a:r>
              <a:rPr lang="en-US" sz="2400" dirty="0" smtClean="0">
                <a:solidFill>
                  <a:srgbClr val="0000FF"/>
                </a:solidFill>
              </a:rPr>
              <a:t>In sequential consistency, absolute </a:t>
            </a:r>
            <a:r>
              <a:rPr lang="en-US" sz="2400" dirty="0">
                <a:solidFill>
                  <a:srgbClr val="0000FF"/>
                </a:solidFill>
              </a:rPr>
              <a:t>time is somewhat </a:t>
            </a:r>
            <a:r>
              <a:rPr lang="en-US" sz="2400" dirty="0" smtClean="0">
                <a:solidFill>
                  <a:srgbClr val="0000FF"/>
                </a:solidFill>
              </a:rPr>
              <a:t>irrelevant – The </a:t>
            </a:r>
            <a:r>
              <a:rPr lang="en-US" sz="2400" dirty="0">
                <a:solidFill>
                  <a:srgbClr val="0000FF"/>
                </a:solidFill>
              </a:rPr>
              <a:t>order of events is most important. </a:t>
            </a:r>
            <a:endParaRPr lang="en-US" sz="2400" dirty="0" smtClean="0">
              <a:solidFill>
                <a:srgbClr val="0000FF"/>
              </a:solidFill>
            </a:endParaRPr>
          </a:p>
          <a:p>
            <a:r>
              <a:rPr lang="en-US" sz="2400" dirty="0" smtClean="0">
                <a:solidFill>
                  <a:srgbClr val="FF0000"/>
                </a:solidFill>
              </a:rPr>
              <a:t>Linearizability – </a:t>
            </a:r>
            <a:r>
              <a:rPr lang="en-US" sz="2400" dirty="0" smtClean="0">
                <a:solidFill>
                  <a:srgbClr val="FF0000"/>
                </a:solidFill>
              </a:rPr>
              <a:t>Sequential </a:t>
            </a:r>
            <a:r>
              <a:rPr lang="en-US" sz="2400" dirty="0" smtClean="0">
                <a:solidFill>
                  <a:srgbClr val="FF0000"/>
                </a:solidFill>
              </a:rPr>
              <a:t>Operations are ordered according to a global time</a:t>
            </a:r>
          </a:p>
          <a:p>
            <a:r>
              <a:rPr lang="en-US" altLang="ko-KR" sz="2400" dirty="0"/>
              <a:t>A data store is said to be </a:t>
            </a:r>
            <a:r>
              <a:rPr lang="en-US" altLang="ko-KR" sz="2400" b="1" dirty="0" err="1"/>
              <a:t>linearizable</a:t>
            </a:r>
            <a:r>
              <a:rPr lang="en-US" altLang="ko-KR" sz="2400" dirty="0"/>
              <a:t> when each operation is </a:t>
            </a:r>
            <a:r>
              <a:rPr lang="en-US" altLang="ko-KR" sz="2400" dirty="0" err="1"/>
              <a:t>timestamped</a:t>
            </a:r>
            <a:r>
              <a:rPr lang="en-US" altLang="ko-KR" sz="2400" dirty="0"/>
              <a:t> and the following condition holds</a:t>
            </a:r>
            <a:r>
              <a:rPr lang="en-US" altLang="ko-KR" sz="2400" dirty="0" smtClean="0"/>
              <a:t>:</a:t>
            </a:r>
            <a:endParaRPr lang="en-US" sz="2400" dirty="0" smtClean="0"/>
          </a:p>
          <a:p>
            <a:pPr lvl="1"/>
            <a:r>
              <a:rPr lang="en-US" dirty="0" smtClean="0"/>
              <a:t>“The result of any execution is the same as if the operations by all processes on the data store were executed in some sequential order and the operations of each individual process appear in this sequence in the order specified by its program. </a:t>
            </a:r>
          </a:p>
          <a:p>
            <a:pPr lvl="1"/>
            <a:r>
              <a:rPr lang="en-US" dirty="0" smtClean="0"/>
              <a:t>In addition, if </a:t>
            </a:r>
            <a:r>
              <a:rPr lang="en-US" b="1" dirty="0" smtClean="0"/>
              <a:t>ts_Op</a:t>
            </a:r>
            <a:r>
              <a:rPr lang="en-US" b="1" baseline="-25000" dirty="0" smtClean="0"/>
              <a:t>1</a:t>
            </a:r>
            <a:r>
              <a:rPr lang="en-US" b="1" dirty="0" smtClean="0"/>
              <a:t>(x) </a:t>
            </a:r>
            <a:r>
              <a:rPr lang="en-US" dirty="0"/>
              <a:t>&lt; </a:t>
            </a:r>
            <a:r>
              <a:rPr lang="en-US" b="1" dirty="0" smtClean="0"/>
              <a:t>ts_Op</a:t>
            </a:r>
            <a:r>
              <a:rPr lang="en-US" b="1" baseline="-25000" dirty="0" smtClean="0"/>
              <a:t>2</a:t>
            </a:r>
            <a:r>
              <a:rPr lang="en-US" b="1" dirty="0" smtClean="0"/>
              <a:t>(y)</a:t>
            </a:r>
            <a:r>
              <a:rPr lang="en-US" dirty="0" smtClean="0"/>
              <a:t>, then</a:t>
            </a:r>
            <a:r>
              <a:rPr lang="en-US" b="1" dirty="0" smtClean="0"/>
              <a:t>Op</a:t>
            </a:r>
            <a:r>
              <a:rPr lang="en-US" b="1" baseline="-25000" dirty="0" smtClean="0"/>
              <a:t>1 </a:t>
            </a:r>
            <a:r>
              <a:rPr lang="en-US" b="1" dirty="0" smtClean="0"/>
              <a:t>(x)</a:t>
            </a:r>
            <a:r>
              <a:rPr lang="en-US" dirty="0" smtClean="0"/>
              <a:t> should </a:t>
            </a:r>
            <a:r>
              <a:rPr lang="en-US" dirty="0"/>
              <a:t>precede </a:t>
            </a:r>
            <a:r>
              <a:rPr lang="en-US" b="1" dirty="0" smtClean="0"/>
              <a:t>Op</a:t>
            </a:r>
            <a:r>
              <a:rPr lang="en-US" b="1" baseline="-25000" dirty="0"/>
              <a:t>2</a:t>
            </a:r>
            <a:r>
              <a:rPr lang="en-US" b="1" dirty="0" smtClean="0"/>
              <a:t>(y)</a:t>
            </a:r>
            <a:r>
              <a:rPr lang="en-US" dirty="0" smtClean="0"/>
              <a:t> in this sequence.”</a:t>
            </a:r>
          </a:p>
        </p:txBody>
      </p:sp>
    </p:spTree>
    <p:extLst>
      <p:ext uri="{BB962C8B-B14F-4D97-AF65-F5344CB8AC3E}">
        <p14:creationId xmlns:p14="http://schemas.microsoft.com/office/powerpoint/2010/main" val="2350533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normAutofit fontScale="90000"/>
          </a:bodyPr>
          <a:lstStyle/>
          <a:p>
            <a:r>
              <a:rPr lang="en-US" dirty="0"/>
              <a:t>Sequential consistency vs. Linearizability</a:t>
            </a:r>
          </a:p>
        </p:txBody>
      </p:sp>
      <p:sp>
        <p:nvSpPr>
          <p:cNvPr id="333827" name="Rectangle 3"/>
          <p:cNvSpPr>
            <a:spLocks noGrp="1" noChangeArrowheads="1"/>
          </p:cNvSpPr>
          <p:nvPr>
            <p:ph type="body" idx="1"/>
          </p:nvPr>
        </p:nvSpPr>
        <p:spPr>
          <a:xfrm>
            <a:off x="457200" y="1600200"/>
            <a:ext cx="7772400" cy="4800600"/>
          </a:xfrm>
        </p:spPr>
        <p:txBody>
          <a:bodyPr>
            <a:normAutofit fontScale="85000" lnSpcReduction="20000"/>
          </a:bodyPr>
          <a:lstStyle/>
          <a:p>
            <a:r>
              <a:rPr lang="en-US" dirty="0">
                <a:solidFill>
                  <a:srgbClr val="FF0000"/>
                </a:solidFill>
              </a:rPr>
              <a:t>Linearizability is weaker than strict consistency, but stronger than sequential </a:t>
            </a:r>
            <a:r>
              <a:rPr lang="en-US" dirty="0" smtClean="0">
                <a:solidFill>
                  <a:srgbClr val="FF0000"/>
                </a:solidFill>
              </a:rPr>
              <a:t>consistency</a:t>
            </a:r>
          </a:p>
          <a:p>
            <a:endParaRPr lang="en-US" dirty="0">
              <a:solidFill>
                <a:srgbClr val="FF0000"/>
              </a:solidFill>
            </a:endParaRPr>
          </a:p>
          <a:p>
            <a:r>
              <a:rPr lang="en-US" dirty="0" smtClean="0">
                <a:solidFill>
                  <a:srgbClr val="0000FF"/>
                </a:solidFill>
              </a:rPr>
              <a:t>Linearizability </a:t>
            </a:r>
            <a:r>
              <a:rPr lang="en-US" dirty="0">
                <a:solidFill>
                  <a:srgbClr val="0000FF"/>
                </a:solidFill>
              </a:rPr>
              <a:t>has proven useful for reasoning about program correctness but has not typically been used otherwise</a:t>
            </a:r>
            <a:r>
              <a:rPr lang="en-US" dirty="0" smtClean="0">
                <a:solidFill>
                  <a:srgbClr val="0000FF"/>
                </a:solidFill>
              </a:rPr>
              <a:t>.</a:t>
            </a:r>
            <a:endParaRPr lang="en-US" dirty="0">
              <a:solidFill>
                <a:srgbClr val="0000FF"/>
              </a:solidFill>
            </a:endParaRPr>
          </a:p>
          <a:p>
            <a:r>
              <a:rPr lang="en-US" dirty="0">
                <a:solidFill>
                  <a:srgbClr val="0000FF"/>
                </a:solidFill>
              </a:rPr>
              <a:t>Sequential consistency is implementable and widely used but has poor performance.</a:t>
            </a:r>
          </a:p>
          <a:p>
            <a:endParaRPr lang="en-US" dirty="0" smtClean="0"/>
          </a:p>
          <a:p>
            <a:r>
              <a:rPr lang="en-US" dirty="0" smtClean="0"/>
              <a:t>To </a:t>
            </a:r>
            <a:r>
              <a:rPr lang="en-US" dirty="0"/>
              <a:t>get around performance problems, weaker models that have better performance have been developed.</a:t>
            </a:r>
            <a:endParaRPr lang="en-US" baseline="-25000" dirty="0"/>
          </a:p>
        </p:txBody>
      </p:sp>
    </p:spTree>
    <p:extLst>
      <p:ext uri="{BB962C8B-B14F-4D97-AF65-F5344CB8AC3E}">
        <p14:creationId xmlns:p14="http://schemas.microsoft.com/office/powerpoint/2010/main" val="655006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 Consistency</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solidFill>
                  <a:srgbClr val="0000FF"/>
                </a:solidFill>
              </a:rPr>
              <a:t>Necessary </a:t>
            </a:r>
            <a:r>
              <a:rPr lang="en-US" b="1" dirty="0" smtClean="0">
                <a:solidFill>
                  <a:srgbClr val="0000FF"/>
                </a:solidFill>
              </a:rPr>
              <a:t>condition</a:t>
            </a:r>
            <a:r>
              <a:rPr lang="en-US" dirty="0">
                <a:solidFill>
                  <a:srgbClr val="0000FF"/>
                </a:solidFill>
              </a:rPr>
              <a:t> </a:t>
            </a:r>
            <a:r>
              <a:rPr lang="en-US" dirty="0" smtClean="0">
                <a:solidFill>
                  <a:srgbClr val="0000FF"/>
                </a:solidFill>
              </a:rPr>
              <a:t>– Writes </a:t>
            </a:r>
            <a:r>
              <a:rPr lang="en-US" dirty="0">
                <a:solidFill>
                  <a:srgbClr val="0000FF"/>
                </a:solidFill>
              </a:rPr>
              <a:t>that are potentially causally related must be seen by all processes in the same order. </a:t>
            </a:r>
            <a:endParaRPr lang="en-US" dirty="0" smtClean="0">
              <a:solidFill>
                <a:srgbClr val="0000FF"/>
              </a:solidFill>
            </a:endParaRPr>
          </a:p>
          <a:p>
            <a:pPr lvl="1"/>
            <a:r>
              <a:rPr lang="en-US" dirty="0" smtClean="0"/>
              <a:t>Concurrent </a:t>
            </a:r>
            <a:r>
              <a:rPr lang="en-US" dirty="0"/>
              <a:t>writes may be seen in a different order on different machines. </a:t>
            </a:r>
          </a:p>
          <a:p>
            <a:r>
              <a:rPr lang="en-US" dirty="0" smtClean="0"/>
              <a:t>If event A is </a:t>
            </a:r>
            <a:r>
              <a:rPr lang="en-US" dirty="0"/>
              <a:t>a direct or indirect result of another prior </a:t>
            </a:r>
            <a:r>
              <a:rPr lang="en-US" dirty="0" smtClean="0"/>
              <a:t>event B, then </a:t>
            </a:r>
            <a:r>
              <a:rPr lang="en-US" dirty="0"/>
              <a:t>all processes should observe event A before observing event B. </a:t>
            </a:r>
          </a:p>
          <a:p>
            <a:pPr marL="400050" lvl="1" indent="0">
              <a:buNone/>
            </a:pPr>
            <a:r>
              <a:rPr lang="en-US" b="1" dirty="0"/>
              <a:t>  </a:t>
            </a:r>
            <a:r>
              <a:rPr lang="en-US" b="1" dirty="0" smtClean="0"/>
              <a:t>A = A + 1;</a:t>
            </a:r>
            <a:r>
              <a:rPr lang="en-US" b="1" dirty="0"/>
              <a:t> </a:t>
            </a:r>
            <a:r>
              <a:rPr lang="en-US" b="1" dirty="0" smtClean="0"/>
              <a:t>//  First </a:t>
            </a:r>
            <a:r>
              <a:rPr lang="en-US" b="1" dirty="0"/>
              <a:t>two </a:t>
            </a:r>
            <a:r>
              <a:rPr lang="en-US" b="1" dirty="0" smtClean="0"/>
              <a:t>events are </a:t>
            </a:r>
            <a:r>
              <a:rPr lang="en-US" b="1" dirty="0"/>
              <a:t>causally </a:t>
            </a:r>
            <a:r>
              <a:rPr lang="en-US" b="1" dirty="0" smtClean="0"/>
              <a:t>related, </a:t>
            </a:r>
          </a:p>
          <a:p>
            <a:pPr marL="400050" lvl="1" indent="0">
              <a:buNone/>
            </a:pPr>
            <a:r>
              <a:rPr lang="en-US" b="1" dirty="0" smtClean="0"/>
              <a:t>  B = A * 5; //   because B reads A after A was written.</a:t>
            </a:r>
            <a:endParaRPr lang="en-US" dirty="0" smtClean="0"/>
          </a:p>
          <a:p>
            <a:pPr marL="400050" lvl="1" indent="0">
              <a:buNone/>
            </a:pPr>
            <a:r>
              <a:rPr lang="en-US" b="1" dirty="0" smtClean="0"/>
              <a:t>  C = C * 3;</a:t>
            </a:r>
            <a:r>
              <a:rPr lang="en-US" b="1" dirty="0"/>
              <a:t> </a:t>
            </a:r>
            <a:r>
              <a:rPr lang="en-US" b="1" dirty="0" smtClean="0"/>
              <a:t>//  This is a concurrent statement.</a:t>
            </a:r>
            <a:endParaRPr lang="en-US" dirty="0"/>
          </a:p>
          <a:p>
            <a:endParaRPr lang="en-US" dirty="0"/>
          </a:p>
        </p:txBody>
      </p:sp>
    </p:spTree>
    <p:extLst>
      <p:ext uri="{BB962C8B-B14F-4D97-AF65-F5344CB8AC3E}">
        <p14:creationId xmlns:p14="http://schemas.microsoft.com/office/powerpoint/2010/main" val="2769853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182688" y="457200"/>
            <a:ext cx="7772400" cy="609600"/>
          </a:xfrm>
        </p:spPr>
        <p:txBody>
          <a:bodyPr>
            <a:normAutofit fontScale="90000"/>
          </a:bodyPr>
          <a:lstStyle/>
          <a:p>
            <a:r>
              <a:rPr lang="en-US" dirty="0" smtClean="0"/>
              <a:t>Causal Consistency - Sequence</a:t>
            </a:r>
            <a:endParaRPr lang="en-US" dirty="0"/>
          </a:p>
        </p:txBody>
      </p:sp>
      <p:sp>
        <p:nvSpPr>
          <p:cNvPr id="104451" name="Rectangle 3"/>
          <p:cNvSpPr>
            <a:spLocks noGrp="1" noChangeArrowheads="1"/>
          </p:cNvSpPr>
          <p:nvPr>
            <p:ph type="body" idx="1"/>
          </p:nvPr>
        </p:nvSpPr>
        <p:spPr/>
        <p:txBody>
          <a:bodyPr>
            <a:normAutofit fontScale="92500" lnSpcReduction="20000"/>
          </a:bodyPr>
          <a:lstStyle/>
          <a:p>
            <a:r>
              <a:rPr lang="en-US" sz="2400" b="1" dirty="0" smtClean="0">
                <a:solidFill>
                  <a:srgbClr val="FF0000"/>
                </a:solidFill>
                <a:latin typeface="Times New Roman" panose="02020603050405020304" pitchFamily="18" charset="0"/>
              </a:rPr>
              <a:t>W</a:t>
            </a:r>
            <a:r>
              <a:rPr lang="en-US" sz="2400" b="1" baseline="-25000" dirty="0" smtClean="0">
                <a:solidFill>
                  <a:srgbClr val="FF0000"/>
                </a:solidFill>
                <a:latin typeface="Times New Roman" panose="02020603050405020304" pitchFamily="18" charset="0"/>
              </a:rPr>
              <a:t>2</a:t>
            </a:r>
            <a:r>
              <a:rPr lang="en-US" sz="2400" b="1" dirty="0" smtClean="0">
                <a:solidFill>
                  <a:srgbClr val="FF0000"/>
                </a:solidFill>
                <a:latin typeface="Times New Roman" panose="02020603050405020304" pitchFamily="18" charset="0"/>
              </a:rPr>
              <a:t>(x)b </a:t>
            </a:r>
            <a:r>
              <a:rPr lang="en-US" sz="2400" b="1" dirty="0">
                <a:solidFill>
                  <a:srgbClr val="FF0000"/>
                </a:solidFill>
                <a:latin typeface="Times New Roman" panose="02020603050405020304" pitchFamily="18" charset="0"/>
              </a:rPr>
              <a:t>and W</a:t>
            </a:r>
            <a:r>
              <a:rPr lang="en-US" sz="2400" b="1" baseline="-25000" dirty="0">
                <a:solidFill>
                  <a:srgbClr val="FF0000"/>
                </a:solidFill>
                <a:latin typeface="Times New Roman" panose="02020603050405020304" pitchFamily="18" charset="0"/>
              </a:rPr>
              <a:t>1</a:t>
            </a:r>
            <a:r>
              <a:rPr lang="en-US" sz="2400" b="1" dirty="0">
                <a:solidFill>
                  <a:srgbClr val="FF0000"/>
                </a:solidFill>
                <a:latin typeface="Times New Roman" panose="02020603050405020304" pitchFamily="18" charset="0"/>
              </a:rPr>
              <a:t>(x)c are concurrent</a:t>
            </a:r>
          </a:p>
          <a:p>
            <a:r>
              <a:rPr lang="en-US" sz="2400" dirty="0" smtClean="0"/>
              <a:t>Not </a:t>
            </a:r>
            <a:r>
              <a:rPr lang="en-US" sz="2400" dirty="0"/>
              <a:t>strictly consistent </a:t>
            </a:r>
            <a:r>
              <a:rPr lang="en-US" sz="2400" dirty="0" smtClean="0"/>
              <a:t>because P</a:t>
            </a:r>
            <a:r>
              <a:rPr lang="en-US" sz="2400" baseline="-25000" dirty="0" smtClean="0"/>
              <a:t>3</a:t>
            </a:r>
            <a:r>
              <a:rPr lang="en-US" sz="2400" dirty="0" smtClean="0"/>
              <a:t> and P</a:t>
            </a:r>
            <a:r>
              <a:rPr lang="en-US" sz="2400" baseline="-25000" dirty="0" smtClean="0"/>
              <a:t>4</a:t>
            </a:r>
            <a:r>
              <a:rPr lang="en-US" sz="2400" dirty="0" smtClean="0"/>
              <a:t> "R(x)“ operations don’t return most </a:t>
            </a:r>
            <a:r>
              <a:rPr lang="en-US" sz="2400" dirty="0"/>
              <a:t>recent write on </a:t>
            </a:r>
            <a:r>
              <a:rPr lang="en-US" sz="2400" dirty="0" smtClean="0"/>
              <a:t>x, in all cases. </a:t>
            </a:r>
          </a:p>
          <a:p>
            <a:r>
              <a:rPr lang="en-US" sz="2400" dirty="0" smtClean="0"/>
              <a:t>Not sequentially </a:t>
            </a:r>
            <a:r>
              <a:rPr lang="en-US" sz="2400" dirty="0"/>
              <a:t>consistent because P</a:t>
            </a:r>
            <a:r>
              <a:rPr lang="en-US" sz="2400" baseline="-25000" dirty="0"/>
              <a:t>3</a:t>
            </a:r>
            <a:r>
              <a:rPr lang="en-US" sz="2400" dirty="0" smtClean="0"/>
              <a:t> </a:t>
            </a:r>
            <a:r>
              <a:rPr lang="en-US" sz="2400" dirty="0"/>
              <a:t>and P</a:t>
            </a:r>
            <a:r>
              <a:rPr lang="en-US" sz="2400" baseline="-25000" dirty="0"/>
              <a:t>4</a:t>
            </a:r>
            <a:r>
              <a:rPr lang="en-US" sz="2400" dirty="0" smtClean="0"/>
              <a:t> </a:t>
            </a:r>
            <a:r>
              <a:rPr lang="en-US" sz="2400" dirty="0"/>
              <a:t>don't </a:t>
            </a:r>
            <a:r>
              <a:rPr lang="en-US" sz="2400" dirty="0" smtClean="0"/>
              <a:t>read </a:t>
            </a:r>
            <a:r>
              <a:rPr lang="en-US" sz="2400" dirty="0"/>
              <a:t>the same values in the same </a:t>
            </a:r>
            <a:r>
              <a:rPr lang="en-US" sz="2400" dirty="0" smtClean="0"/>
              <a:t>order.</a:t>
            </a:r>
          </a:p>
          <a:p>
            <a:endParaRPr lang="en-US" dirty="0"/>
          </a:p>
          <a:p>
            <a:endParaRPr lang="en-US" dirty="0" smtClean="0"/>
          </a:p>
          <a:p>
            <a:endParaRPr lang="en-US" dirty="0"/>
          </a:p>
          <a:p>
            <a:endParaRPr lang="en-US" dirty="0" smtClean="0"/>
          </a:p>
          <a:p>
            <a:endParaRPr lang="en-US" dirty="0"/>
          </a:p>
          <a:p>
            <a:r>
              <a:rPr lang="en-US" sz="2400" dirty="0" smtClean="0">
                <a:latin typeface="Times New Roman" panose="02020603050405020304" pitchFamily="18" charset="0"/>
              </a:rPr>
              <a:t>The </a:t>
            </a:r>
            <a:r>
              <a:rPr lang="en-US" sz="2400" dirty="0">
                <a:latin typeface="Times New Roman" panose="02020603050405020304" pitchFamily="18" charset="0"/>
              </a:rPr>
              <a:t>sequence is allowed with a causally-consistent </a:t>
            </a:r>
            <a:r>
              <a:rPr lang="en-US" sz="2400" dirty="0" smtClean="0">
                <a:latin typeface="Times New Roman" panose="02020603050405020304" pitchFamily="18" charset="0"/>
              </a:rPr>
              <a:t>store </a:t>
            </a:r>
          </a:p>
        </p:txBody>
      </p:sp>
      <p:grpSp>
        <p:nvGrpSpPr>
          <p:cNvPr id="4" name="Group 3"/>
          <p:cNvGrpSpPr/>
          <p:nvPr/>
        </p:nvGrpSpPr>
        <p:grpSpPr>
          <a:xfrm>
            <a:off x="347662" y="3470275"/>
            <a:ext cx="8262938" cy="2320925"/>
            <a:chOff x="347662" y="3470275"/>
            <a:chExt cx="8262938" cy="2320925"/>
          </a:xfrm>
        </p:grpSpPr>
        <p:pic>
          <p:nvPicPr>
            <p:cNvPr id="104452" name="Picture 4"/>
            <p:cNvPicPr>
              <a:picLocks noChangeAspect="1" noChangeArrowheads="1"/>
            </p:cNvPicPr>
            <p:nvPr/>
          </p:nvPicPr>
          <p:blipFill>
            <a:blip r:embed="rId3">
              <a:extLst>
                <a:ext uri="{28A0092B-C50C-407E-A947-70E740481C1C}">
                  <a14:useLocalDpi xmlns:a14="http://schemas.microsoft.com/office/drawing/2010/main" val="0"/>
                </a:ext>
              </a:extLst>
            </a:blip>
            <a:srcRect l="31000" t="49245" r="28648" b="42749"/>
            <a:stretch>
              <a:fillRect/>
            </a:stretch>
          </p:blipFill>
          <p:spPr bwMode="auto">
            <a:xfrm>
              <a:off x="347662" y="3470275"/>
              <a:ext cx="8262938" cy="232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7" name="Rectangle 9"/>
            <p:cNvSpPr>
              <a:spLocks noChangeArrowheads="1"/>
            </p:cNvSpPr>
            <p:nvPr/>
          </p:nvSpPr>
          <p:spPr bwMode="auto">
            <a:xfrm>
              <a:off x="3429000" y="3622675"/>
              <a:ext cx="2057400" cy="11430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8" name="Text Box 10"/>
            <p:cNvSpPr txBox="1">
              <a:spLocks noChangeArrowheads="1"/>
            </p:cNvSpPr>
            <p:nvPr/>
          </p:nvSpPr>
          <p:spPr bwMode="auto">
            <a:xfrm>
              <a:off x="5699125" y="377825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800" b="1" dirty="0">
                <a:solidFill>
                  <a:srgbClr val="000066"/>
                </a:solidFill>
                <a:latin typeface="Georgia" panose="02040502050405020303" pitchFamily="18" charset="0"/>
              </a:endParaRPr>
            </a:p>
          </p:txBody>
        </p:sp>
        <p:sp>
          <p:nvSpPr>
            <p:cNvPr id="104459" name="Line 11"/>
            <p:cNvSpPr>
              <a:spLocks noChangeShapeType="1"/>
            </p:cNvSpPr>
            <p:nvPr/>
          </p:nvSpPr>
          <p:spPr bwMode="auto">
            <a:xfrm>
              <a:off x="1767590" y="4053590"/>
              <a:ext cx="457200" cy="3048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0" name="Line 12"/>
            <p:cNvSpPr>
              <a:spLocks noChangeShapeType="1"/>
            </p:cNvSpPr>
            <p:nvPr/>
          </p:nvSpPr>
          <p:spPr bwMode="auto">
            <a:xfrm>
              <a:off x="1752600" y="4038600"/>
              <a:ext cx="457200" cy="7620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1" name="Line 13"/>
            <p:cNvSpPr>
              <a:spLocks noChangeShapeType="1"/>
            </p:cNvSpPr>
            <p:nvPr/>
          </p:nvSpPr>
          <p:spPr bwMode="auto">
            <a:xfrm>
              <a:off x="1752600" y="4038600"/>
              <a:ext cx="457200" cy="11430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3" name="Line 15"/>
            <p:cNvSpPr>
              <a:spLocks noChangeShapeType="1"/>
            </p:cNvSpPr>
            <p:nvPr/>
          </p:nvSpPr>
          <p:spPr bwMode="auto">
            <a:xfrm>
              <a:off x="4267200" y="4343400"/>
              <a:ext cx="1524000" cy="7620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4" name="Line 16"/>
            <p:cNvSpPr>
              <a:spLocks noChangeShapeType="1"/>
            </p:cNvSpPr>
            <p:nvPr/>
          </p:nvSpPr>
          <p:spPr bwMode="auto">
            <a:xfrm>
              <a:off x="5410200" y="4114800"/>
              <a:ext cx="381000" cy="6096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5" name="Line 17"/>
            <p:cNvSpPr>
              <a:spLocks noChangeShapeType="1"/>
            </p:cNvSpPr>
            <p:nvPr/>
          </p:nvSpPr>
          <p:spPr bwMode="auto">
            <a:xfrm>
              <a:off x="5410200" y="4114800"/>
              <a:ext cx="1600200" cy="10668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6" name="Line 18"/>
            <p:cNvSpPr>
              <a:spLocks noChangeShapeType="1"/>
            </p:cNvSpPr>
            <p:nvPr/>
          </p:nvSpPr>
          <p:spPr bwMode="auto">
            <a:xfrm>
              <a:off x="4267200" y="4343400"/>
              <a:ext cx="2286000" cy="0"/>
            </a:xfrm>
            <a:prstGeom prst="line">
              <a:avLst/>
            </a:prstGeom>
            <a:noFill/>
            <a:ln w="9525">
              <a:solidFill>
                <a:schemeClr val="tx2">
                  <a:lumMod val="50000"/>
                </a:schemeClr>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467" name="Line 19"/>
            <p:cNvSpPr>
              <a:spLocks noChangeShapeType="1"/>
            </p:cNvSpPr>
            <p:nvPr/>
          </p:nvSpPr>
          <p:spPr bwMode="auto">
            <a:xfrm>
              <a:off x="6553200" y="4343400"/>
              <a:ext cx="457200" cy="381000"/>
            </a:xfrm>
            <a:prstGeom prst="line">
              <a:avLst/>
            </a:prstGeom>
            <a:noFill/>
            <a:ln w="9525">
              <a:solidFill>
                <a:schemeClr val="tx2">
                  <a:lumMod val="50000"/>
                </a:schemeClr>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25357291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a:xfrm>
            <a:off x="818356" y="5029200"/>
            <a:ext cx="8116888" cy="1526500"/>
          </a:xfrm>
        </p:spPr>
        <p:txBody>
          <a:bodyPr>
            <a:normAutofit fontScale="92500" lnSpcReduction="20000"/>
          </a:bodyPr>
          <a:lstStyle/>
          <a:p>
            <a:r>
              <a:rPr lang="en-US" sz="2400" dirty="0" smtClean="0">
                <a:solidFill>
                  <a:srgbClr val="0000FF"/>
                </a:solidFill>
              </a:rPr>
              <a:t>(</a:t>
            </a:r>
            <a:r>
              <a:rPr lang="en-US" sz="2400" dirty="0" smtClean="0">
                <a:solidFill>
                  <a:srgbClr val="0000FF"/>
                </a:solidFill>
              </a:rPr>
              <a:t>a) </a:t>
            </a:r>
            <a:r>
              <a:rPr lang="en-US" sz="2200" dirty="0" smtClean="0">
                <a:solidFill>
                  <a:srgbClr val="0000FF"/>
                </a:solidFill>
              </a:rPr>
              <a:t>A </a:t>
            </a:r>
            <a:r>
              <a:rPr lang="en-US" sz="2200" b="1" dirty="0" smtClean="0">
                <a:solidFill>
                  <a:srgbClr val="0000FF"/>
                </a:solidFill>
                <a:effectLst>
                  <a:outerShdw blurRad="38100" dist="38100" dir="2700000" algn="tl">
                    <a:srgbClr val="000000">
                      <a:alpha val="43137"/>
                    </a:srgbClr>
                  </a:outerShdw>
                </a:effectLst>
              </a:rPr>
              <a:t>violation</a:t>
            </a:r>
            <a:r>
              <a:rPr lang="en-US" sz="2200" dirty="0" smtClean="0">
                <a:solidFill>
                  <a:srgbClr val="0000FF"/>
                </a:solidFill>
              </a:rPr>
              <a:t> of a causally-consistent store</a:t>
            </a:r>
          </a:p>
          <a:p>
            <a:pPr lvl="1"/>
            <a:r>
              <a:rPr lang="en-US" sz="2000" dirty="0"/>
              <a:t>W</a:t>
            </a:r>
            <a:r>
              <a:rPr lang="en-US" sz="2000" baseline="-25000" dirty="0"/>
              <a:t>1</a:t>
            </a:r>
            <a:r>
              <a:rPr lang="en-US" sz="2000" dirty="0"/>
              <a:t>(x)a and W</a:t>
            </a:r>
            <a:r>
              <a:rPr lang="en-US" sz="2000" baseline="-25000" dirty="0"/>
              <a:t>2 </a:t>
            </a:r>
            <a:r>
              <a:rPr lang="en-US" sz="2000" dirty="0"/>
              <a:t>(x)b are </a:t>
            </a:r>
            <a:r>
              <a:rPr lang="en-US" sz="2000" dirty="0" smtClean="0"/>
              <a:t>causally dependent – all processes must them in the same order</a:t>
            </a:r>
          </a:p>
          <a:p>
            <a:r>
              <a:rPr lang="en-US" sz="2400" dirty="0" smtClean="0">
                <a:solidFill>
                  <a:srgbClr val="0000FF"/>
                </a:solidFill>
              </a:rPr>
              <a:t>(b) </a:t>
            </a:r>
            <a:r>
              <a:rPr lang="en-US" sz="2200" dirty="0" smtClean="0">
                <a:solidFill>
                  <a:srgbClr val="0000FF"/>
                </a:solidFill>
              </a:rPr>
              <a:t>A </a:t>
            </a:r>
            <a:r>
              <a:rPr lang="en-US" sz="2200" b="1" dirty="0" smtClean="0">
                <a:solidFill>
                  <a:srgbClr val="0000FF"/>
                </a:solidFill>
                <a:effectLst>
                  <a:outerShdw blurRad="38100" dist="38100" dir="2700000" algn="tl">
                    <a:srgbClr val="000000">
                      <a:alpha val="43137"/>
                    </a:srgbClr>
                  </a:outerShdw>
                </a:effectLst>
              </a:rPr>
              <a:t>correct</a:t>
            </a:r>
            <a:r>
              <a:rPr lang="en-US" sz="2200" dirty="0" smtClean="0">
                <a:solidFill>
                  <a:srgbClr val="0000FF"/>
                </a:solidFill>
              </a:rPr>
              <a:t> sequence of events in a causally-consistent store </a:t>
            </a:r>
          </a:p>
          <a:p>
            <a:pPr lvl="1"/>
            <a:r>
              <a:rPr lang="en-US" sz="2000" dirty="0" smtClean="0"/>
              <a:t>W</a:t>
            </a:r>
            <a:r>
              <a:rPr lang="en-US" sz="2000" baseline="-25000" dirty="0" smtClean="0"/>
              <a:t>1</a:t>
            </a:r>
            <a:r>
              <a:rPr lang="en-US" sz="2000" dirty="0" smtClean="0"/>
              <a:t>(x)a and W</a:t>
            </a:r>
            <a:r>
              <a:rPr lang="en-US" sz="2000" baseline="-25000" dirty="0"/>
              <a:t>2 </a:t>
            </a:r>
            <a:r>
              <a:rPr lang="en-US" sz="2000" dirty="0" smtClean="0"/>
              <a:t>(x)b are concurrent.</a:t>
            </a:r>
            <a:endParaRPr lang="en-US" sz="2000" dirty="0"/>
          </a:p>
        </p:txBody>
      </p:sp>
      <p:sp>
        <p:nvSpPr>
          <p:cNvPr id="105474" name="AutoShape 2"/>
          <p:cNvSpPr>
            <a:spLocks noGrp="1" noChangeAspect="1" noChangeArrowheads="1"/>
          </p:cNvSpPr>
          <p:nvPr>
            <p:ph type="title"/>
          </p:nvPr>
        </p:nvSpPr>
        <p:spPr/>
        <p:txBody>
          <a:bodyPr/>
          <a:lstStyle/>
          <a:p>
            <a:r>
              <a:rPr lang="en-US" dirty="0" smtClean="0"/>
              <a:t>Causal Consistency </a:t>
            </a:r>
            <a:endParaRPr lang="en-US" dirty="0"/>
          </a:p>
        </p:txBody>
      </p:sp>
      <p:pic>
        <p:nvPicPr>
          <p:cNvPr id="105477" name="Picture 5"/>
          <p:cNvPicPr>
            <a:picLocks noChangeAspect="1" noChangeArrowheads="1"/>
          </p:cNvPicPr>
          <p:nvPr/>
        </p:nvPicPr>
        <p:blipFill>
          <a:blip r:embed="rId3">
            <a:extLst>
              <a:ext uri="{28A0092B-C50C-407E-A947-70E740481C1C}">
                <a14:useLocalDpi xmlns:a14="http://schemas.microsoft.com/office/drawing/2010/main" val="0"/>
              </a:ext>
            </a:extLst>
          </a:blip>
          <a:srcRect l="51950" t="48489" r="11545" b="43655"/>
          <a:stretch>
            <a:fillRect/>
          </a:stretch>
        </p:blipFill>
        <p:spPr bwMode="auto">
          <a:xfrm>
            <a:off x="1447800" y="2898100"/>
            <a:ext cx="650557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90" name="Line 18"/>
          <p:cNvSpPr>
            <a:spLocks noChangeShapeType="1"/>
          </p:cNvSpPr>
          <p:nvPr/>
        </p:nvSpPr>
        <p:spPr bwMode="auto">
          <a:xfrm>
            <a:off x="2895600" y="3469600"/>
            <a:ext cx="2209800" cy="9144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91" name="Line 19"/>
          <p:cNvSpPr>
            <a:spLocks noChangeShapeType="1"/>
          </p:cNvSpPr>
          <p:nvPr/>
        </p:nvSpPr>
        <p:spPr bwMode="auto">
          <a:xfrm>
            <a:off x="4800600" y="3774400"/>
            <a:ext cx="381000" cy="1524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93" name="Line 21"/>
          <p:cNvSpPr>
            <a:spLocks noChangeShapeType="1"/>
          </p:cNvSpPr>
          <p:nvPr/>
        </p:nvSpPr>
        <p:spPr bwMode="auto">
          <a:xfrm>
            <a:off x="5867400" y="3317200"/>
            <a:ext cx="381000" cy="4572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94" name="Line 22"/>
          <p:cNvSpPr>
            <a:spLocks noChangeShapeType="1"/>
          </p:cNvSpPr>
          <p:nvPr/>
        </p:nvSpPr>
        <p:spPr bwMode="auto">
          <a:xfrm>
            <a:off x="5029200" y="3622000"/>
            <a:ext cx="838200" cy="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95" name="Line 23"/>
          <p:cNvSpPr>
            <a:spLocks noChangeShapeType="1"/>
          </p:cNvSpPr>
          <p:nvPr/>
        </p:nvSpPr>
        <p:spPr bwMode="auto">
          <a:xfrm>
            <a:off x="5867400" y="3622000"/>
            <a:ext cx="228600" cy="6096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pic>
        <p:nvPicPr>
          <p:cNvPr id="105476" name="Picture 4"/>
          <p:cNvPicPr>
            <a:picLocks noChangeAspect="1" noChangeArrowheads="1"/>
          </p:cNvPicPr>
          <p:nvPr/>
        </p:nvPicPr>
        <p:blipFill>
          <a:blip r:embed="rId3">
            <a:extLst>
              <a:ext uri="{28A0092B-C50C-407E-A947-70E740481C1C}">
                <a14:useLocalDpi xmlns:a14="http://schemas.microsoft.com/office/drawing/2010/main" val="0"/>
              </a:ext>
            </a:extLst>
          </a:blip>
          <a:srcRect l="19455" t="48489" r="48531" b="43655"/>
          <a:stretch>
            <a:fillRect/>
          </a:stretch>
        </p:blipFill>
        <p:spPr bwMode="auto">
          <a:xfrm>
            <a:off x="1752600" y="1250430"/>
            <a:ext cx="570547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78" name="Line 6"/>
          <p:cNvSpPr>
            <a:spLocks noChangeShapeType="1"/>
          </p:cNvSpPr>
          <p:nvPr/>
        </p:nvSpPr>
        <p:spPr bwMode="auto">
          <a:xfrm>
            <a:off x="3048000" y="1669530"/>
            <a:ext cx="228600" cy="2286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79" name="Line 7"/>
          <p:cNvSpPr>
            <a:spLocks noChangeShapeType="1"/>
          </p:cNvSpPr>
          <p:nvPr/>
        </p:nvSpPr>
        <p:spPr bwMode="auto">
          <a:xfrm>
            <a:off x="3962400" y="1974330"/>
            <a:ext cx="381000" cy="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80" name="Line 8"/>
          <p:cNvSpPr>
            <a:spLocks noChangeShapeType="1"/>
          </p:cNvSpPr>
          <p:nvPr/>
        </p:nvSpPr>
        <p:spPr bwMode="auto">
          <a:xfrm>
            <a:off x="4876800" y="2126730"/>
            <a:ext cx="228600" cy="1524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82" name="Line 10"/>
          <p:cNvSpPr>
            <a:spLocks noChangeShapeType="1"/>
          </p:cNvSpPr>
          <p:nvPr/>
        </p:nvSpPr>
        <p:spPr bwMode="auto">
          <a:xfrm>
            <a:off x="2819400" y="1898130"/>
            <a:ext cx="762000" cy="76200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83" name="Line 11"/>
          <p:cNvSpPr>
            <a:spLocks noChangeShapeType="1"/>
          </p:cNvSpPr>
          <p:nvPr/>
        </p:nvSpPr>
        <p:spPr bwMode="auto">
          <a:xfrm>
            <a:off x="3581400" y="2660130"/>
            <a:ext cx="1524000" cy="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84" name="Rectangle 12"/>
          <p:cNvSpPr>
            <a:spLocks noChangeArrowheads="1"/>
          </p:cNvSpPr>
          <p:nvPr/>
        </p:nvSpPr>
        <p:spPr bwMode="auto">
          <a:xfrm>
            <a:off x="6019800" y="2126730"/>
            <a:ext cx="685800" cy="381000"/>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87" name="Line 15"/>
          <p:cNvSpPr>
            <a:spLocks noChangeShapeType="1"/>
          </p:cNvSpPr>
          <p:nvPr/>
        </p:nvSpPr>
        <p:spPr bwMode="auto">
          <a:xfrm>
            <a:off x="5029200" y="1974330"/>
            <a:ext cx="838200" cy="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88" name="Line 16"/>
          <p:cNvSpPr>
            <a:spLocks noChangeShapeType="1"/>
          </p:cNvSpPr>
          <p:nvPr/>
        </p:nvSpPr>
        <p:spPr bwMode="auto">
          <a:xfrm>
            <a:off x="5867400" y="1974330"/>
            <a:ext cx="152400" cy="68580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5492" name="Line 20"/>
          <p:cNvSpPr>
            <a:spLocks noChangeShapeType="1"/>
          </p:cNvSpPr>
          <p:nvPr/>
        </p:nvSpPr>
        <p:spPr bwMode="auto">
          <a:xfrm>
            <a:off x="3048000" y="3317200"/>
            <a:ext cx="2819400" cy="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849521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4" name="Picture 4"/>
          <p:cNvPicPr>
            <a:picLocks noChangeAspect="1" noChangeArrowheads="1"/>
          </p:cNvPicPr>
          <p:nvPr/>
        </p:nvPicPr>
        <p:blipFill>
          <a:blip r:embed="rId3">
            <a:extLst>
              <a:ext uri="{28A0092B-C50C-407E-A947-70E740481C1C}">
                <a14:useLocalDpi xmlns:a14="http://schemas.microsoft.com/office/drawing/2010/main" val="0"/>
              </a:ext>
            </a:extLst>
          </a:blip>
          <a:srcRect l="31854" t="47734" r="29716" b="43202"/>
          <a:stretch>
            <a:fillRect/>
          </a:stretch>
        </p:blipFill>
        <p:spPr bwMode="auto">
          <a:xfrm>
            <a:off x="838200" y="2362200"/>
            <a:ext cx="7848600"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7522" name="Rectangle 2"/>
          <p:cNvSpPr>
            <a:spLocks noGrp="1" noChangeArrowheads="1"/>
          </p:cNvSpPr>
          <p:nvPr>
            <p:ph type="title"/>
          </p:nvPr>
        </p:nvSpPr>
        <p:spPr/>
        <p:txBody>
          <a:bodyPr/>
          <a:lstStyle/>
          <a:p>
            <a:r>
              <a:rPr lang="en-US" smtClean="0"/>
              <a:t>FIFO Consistency</a:t>
            </a:r>
            <a:endParaRPr lang="en-US"/>
          </a:p>
        </p:txBody>
      </p:sp>
      <p:sp>
        <p:nvSpPr>
          <p:cNvPr id="107523" name="Rectangle 3"/>
          <p:cNvSpPr>
            <a:spLocks noGrp="1" noChangeArrowheads="1"/>
          </p:cNvSpPr>
          <p:nvPr>
            <p:ph type="body" idx="1"/>
          </p:nvPr>
        </p:nvSpPr>
        <p:spPr>
          <a:xfrm>
            <a:off x="838200" y="1295400"/>
            <a:ext cx="8116888" cy="4953000"/>
          </a:xfrm>
        </p:spPr>
        <p:txBody>
          <a:bodyPr>
            <a:normAutofit lnSpcReduction="10000"/>
          </a:bodyPr>
          <a:lstStyle/>
          <a:p>
            <a:r>
              <a:rPr lang="en-US" sz="2400" dirty="0">
                <a:solidFill>
                  <a:srgbClr val="0000FF"/>
                </a:solidFill>
              </a:rPr>
              <a:t>Necessary </a:t>
            </a:r>
            <a:r>
              <a:rPr lang="en-US" sz="2400" dirty="0" smtClean="0">
                <a:solidFill>
                  <a:srgbClr val="0000FF"/>
                </a:solidFill>
              </a:rPr>
              <a:t>Condition – Writes performed </a:t>
            </a:r>
            <a:r>
              <a:rPr lang="en-US" sz="2400" dirty="0">
                <a:solidFill>
                  <a:srgbClr val="0000FF"/>
                </a:solidFill>
              </a:rPr>
              <a:t>by a single process are seen by all other processes in the order in which they were issued, but writes from different processes may be seen in a different order by different processes</a:t>
            </a:r>
            <a:r>
              <a:rPr lang="en-US" sz="2400" dirty="0" smtClean="0">
                <a:solidFill>
                  <a:srgbClr val="0000FF"/>
                </a:solidFill>
              </a:rPr>
              <a:t>.</a:t>
            </a:r>
          </a:p>
          <a:p>
            <a:endParaRPr lang="en-US" sz="2400" dirty="0"/>
          </a:p>
          <a:p>
            <a:endParaRPr lang="en-US" sz="2400" dirty="0" smtClean="0"/>
          </a:p>
          <a:p>
            <a:endParaRPr lang="en-US" sz="2400" dirty="0"/>
          </a:p>
          <a:p>
            <a:endParaRPr lang="en-US" sz="2400" dirty="0" smtClean="0"/>
          </a:p>
          <a:p>
            <a:pPr marL="0" indent="0">
              <a:buNone/>
            </a:pPr>
            <a:endParaRPr lang="en-US" sz="2400" dirty="0"/>
          </a:p>
          <a:p>
            <a:r>
              <a:rPr lang="en-US" sz="2400" dirty="0" smtClean="0"/>
              <a:t>A valid sequence of events of FIFO consistency.  </a:t>
            </a:r>
          </a:p>
          <a:p>
            <a:pPr lvl="1"/>
            <a:r>
              <a:rPr lang="en-US" sz="2200" dirty="0" smtClean="0"/>
              <a:t>P</a:t>
            </a:r>
            <a:r>
              <a:rPr lang="en-US" sz="2200" baseline="-25000" dirty="0" smtClean="0"/>
              <a:t>2</a:t>
            </a:r>
            <a:r>
              <a:rPr lang="en-US" sz="2200" dirty="0" smtClean="0"/>
              <a:t>’s writes are seen in the correct order.  </a:t>
            </a:r>
          </a:p>
          <a:p>
            <a:r>
              <a:rPr lang="en-US" sz="2400" dirty="0" smtClean="0"/>
              <a:t>FIFO consistency is easy to implement.</a:t>
            </a:r>
            <a:endParaRPr lang="en-US" sz="2400" dirty="0"/>
          </a:p>
        </p:txBody>
      </p:sp>
      <p:sp>
        <p:nvSpPr>
          <p:cNvPr id="107525" name="Rectangle 5"/>
          <p:cNvSpPr>
            <a:spLocks noChangeArrowheads="1"/>
          </p:cNvSpPr>
          <p:nvPr/>
        </p:nvSpPr>
        <p:spPr bwMode="auto">
          <a:xfrm>
            <a:off x="685800" y="1447800"/>
            <a:ext cx="7391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accent2"/>
              </a:buClr>
              <a:buSzPct val="85000"/>
              <a:buFont typeface="Wingdings" panose="05000000000000000000" pitchFamily="2" charset="2"/>
              <a:buChar char="q"/>
              <a:defRPr sz="2800">
                <a:solidFill>
                  <a:schemeClr val="tx1"/>
                </a:solidFill>
                <a:latin typeface="Arial" panose="020B0604020202020204" pitchFamily="34" charset="0"/>
              </a:defRPr>
            </a:lvl1pPr>
            <a:lvl2pPr marL="742950" indent="-285750">
              <a:spcBef>
                <a:spcPct val="20000"/>
              </a:spcBef>
              <a:buClr>
                <a:schemeClr val="accent2"/>
              </a:buClr>
              <a:buSzPct val="75000"/>
              <a:buFont typeface="Wingdings" panose="05000000000000000000" pitchFamily="2" charset="2"/>
              <a:buChar char="Ø"/>
              <a:defRPr sz="2400">
                <a:solidFill>
                  <a:schemeClr val="tx1"/>
                </a:solidFill>
                <a:latin typeface="Arial" panose="020B0604020202020204" pitchFamily="34" charset="0"/>
              </a:defRPr>
            </a:lvl2pPr>
            <a:lvl3pPr marL="1143000" indent="-228600">
              <a:spcBef>
                <a:spcPct val="20000"/>
              </a:spcBef>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 typeface="Wingdings" panose="05000000000000000000" pitchFamily="2" charset="2"/>
              <a:buNone/>
            </a:pPr>
            <a:endParaRPr lang="en-US" sz="2000" b="0" dirty="0"/>
          </a:p>
        </p:txBody>
      </p:sp>
    </p:spTree>
    <p:extLst>
      <p:ext uri="{BB962C8B-B14F-4D97-AF65-F5344CB8AC3E}">
        <p14:creationId xmlns:p14="http://schemas.microsoft.com/office/powerpoint/2010/main" val="7103123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smtClean="0"/>
              <a:t>Replication </a:t>
            </a:r>
            <a:endParaRPr lang="en-US"/>
          </a:p>
        </p:txBody>
      </p:sp>
      <p:sp>
        <p:nvSpPr>
          <p:cNvPr id="139267" name="Rectangle 3"/>
          <p:cNvSpPr>
            <a:spLocks noGrp="1" noChangeArrowheads="1"/>
          </p:cNvSpPr>
          <p:nvPr>
            <p:ph type="body" idx="1"/>
          </p:nvPr>
        </p:nvSpPr>
        <p:spPr/>
        <p:txBody>
          <a:bodyPr>
            <a:normAutofit fontScale="92500" lnSpcReduction="20000"/>
          </a:bodyPr>
          <a:lstStyle/>
          <a:p>
            <a:r>
              <a:rPr lang="en-US" dirty="0" smtClean="0"/>
              <a:t>Replication Benefits</a:t>
            </a:r>
          </a:p>
          <a:p>
            <a:pPr lvl="1"/>
            <a:r>
              <a:rPr lang="en-US" dirty="0" smtClean="0">
                <a:solidFill>
                  <a:srgbClr val="0000FF"/>
                </a:solidFill>
              </a:rPr>
              <a:t>Replication enhances tolerance to failure</a:t>
            </a:r>
          </a:p>
          <a:p>
            <a:pPr lvl="1"/>
            <a:r>
              <a:rPr lang="en-US" dirty="0" smtClean="0"/>
              <a:t>Performance can be improved in different ways</a:t>
            </a:r>
          </a:p>
          <a:p>
            <a:pPr lvl="2"/>
            <a:r>
              <a:rPr lang="en-US" dirty="0" smtClean="0"/>
              <a:t>Placing replicas in the proximity of the process using them</a:t>
            </a:r>
          </a:p>
          <a:p>
            <a:pPr lvl="2"/>
            <a:r>
              <a:rPr lang="en-US" dirty="0" smtClean="0"/>
              <a:t>Replicating servers and subsequently dividing the work among them</a:t>
            </a:r>
          </a:p>
          <a:p>
            <a:r>
              <a:rPr lang="en-US" dirty="0" smtClean="0">
                <a:solidFill>
                  <a:srgbClr val="FF0000"/>
                </a:solidFill>
              </a:rPr>
              <a:t>Consistency Requirements – Replication may lead to consistency problems</a:t>
            </a:r>
          </a:p>
          <a:p>
            <a:pPr lvl="1"/>
            <a:r>
              <a:rPr lang="en-US" dirty="0" smtClean="0"/>
              <a:t>Modifications need to be carried out on all copies</a:t>
            </a:r>
          </a:p>
          <a:p>
            <a:pPr lvl="1"/>
            <a:r>
              <a:rPr lang="en-US" dirty="0" smtClean="0"/>
              <a:t>When and how modifications are carried out is the price of replications</a:t>
            </a:r>
          </a:p>
          <a:p>
            <a:pPr lvl="2"/>
            <a:endParaRPr lang="en-US" dirty="0"/>
          </a:p>
        </p:txBody>
      </p:sp>
    </p:spTree>
    <p:extLst>
      <p:ext uri="{BB962C8B-B14F-4D97-AF65-F5344CB8AC3E}">
        <p14:creationId xmlns:p14="http://schemas.microsoft.com/office/powerpoint/2010/main" val="4588031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IE" smtClean="0"/>
              <a:t>Weak Consistency – Motivation</a:t>
            </a:r>
            <a:endParaRPr lang="en-GB" dirty="0"/>
          </a:p>
        </p:txBody>
      </p:sp>
      <p:sp>
        <p:nvSpPr>
          <p:cNvPr id="128003" name="Rectangle 3"/>
          <p:cNvSpPr>
            <a:spLocks noGrp="1" noChangeArrowheads="1"/>
          </p:cNvSpPr>
          <p:nvPr>
            <p:ph type="body" idx="1"/>
          </p:nvPr>
        </p:nvSpPr>
        <p:spPr/>
        <p:txBody>
          <a:bodyPr/>
          <a:lstStyle/>
          <a:p>
            <a:r>
              <a:rPr lang="en-IE" sz="3200" dirty="0" smtClean="0">
                <a:solidFill>
                  <a:srgbClr val="0000FF"/>
                </a:solidFill>
              </a:rPr>
              <a:t>Not all applications need to see all writes, let alone seeing them in the same order</a:t>
            </a:r>
          </a:p>
          <a:p>
            <a:r>
              <a:rPr lang="en-IE" sz="3200" dirty="0" smtClean="0">
                <a:solidFill>
                  <a:srgbClr val="FF0000"/>
                </a:solidFill>
              </a:rPr>
              <a:t>This leads to “</a:t>
            </a:r>
            <a:r>
              <a:rPr lang="en-IE" sz="3200" b="1" dirty="0" smtClean="0">
                <a:solidFill>
                  <a:srgbClr val="FF0000"/>
                </a:solidFill>
              </a:rPr>
              <a:t>Weak Consistency</a:t>
            </a:r>
            <a:r>
              <a:rPr lang="en-IE" sz="3200" dirty="0" smtClean="0">
                <a:solidFill>
                  <a:srgbClr val="FF0000"/>
                </a:solidFill>
              </a:rPr>
              <a:t>” </a:t>
            </a:r>
          </a:p>
          <a:p>
            <a:pPr lvl="1"/>
            <a:r>
              <a:rPr lang="en-IE" sz="2800" dirty="0" smtClean="0"/>
              <a:t>It is  primarily designed to work with distributed critical regions</a:t>
            </a:r>
          </a:p>
          <a:p>
            <a:r>
              <a:rPr lang="en-IE" sz="3200" dirty="0" smtClean="0"/>
              <a:t>This model introduces the notion of a “synchronization variable”, which is used to update all copies of the data-store</a:t>
            </a:r>
            <a:endParaRPr lang="en-GB" sz="3200" dirty="0"/>
          </a:p>
        </p:txBody>
      </p:sp>
    </p:spTree>
    <p:extLst>
      <p:ext uri="{BB962C8B-B14F-4D97-AF65-F5344CB8AC3E}">
        <p14:creationId xmlns:p14="http://schemas.microsoft.com/office/powerpoint/2010/main" val="17211354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dirty="0" smtClean="0"/>
              <a:t>Weak Consistency - Criteria</a:t>
            </a:r>
            <a:endParaRPr lang="en-US" dirty="0"/>
          </a:p>
        </p:txBody>
      </p:sp>
      <p:sp>
        <p:nvSpPr>
          <p:cNvPr id="110595" name="Rectangle 3"/>
          <p:cNvSpPr>
            <a:spLocks noGrp="1" noChangeArrowheads="1"/>
          </p:cNvSpPr>
          <p:nvPr>
            <p:ph type="body" idx="1"/>
          </p:nvPr>
        </p:nvSpPr>
        <p:spPr/>
        <p:txBody>
          <a:bodyPr/>
          <a:lstStyle/>
          <a:p>
            <a:r>
              <a:rPr lang="en-US" dirty="0" smtClean="0"/>
              <a:t>The following criteria must be met</a:t>
            </a:r>
          </a:p>
          <a:p>
            <a:pPr lvl="1"/>
            <a:r>
              <a:rPr lang="en-US" sz="2600" dirty="0" smtClean="0">
                <a:solidFill>
                  <a:srgbClr val="FF0000"/>
                </a:solidFill>
              </a:rPr>
              <a:t>Accesses to synchronization variables associated with a data store are sequentially consistent – all processes see the synchronization calls in the same order.</a:t>
            </a:r>
          </a:p>
          <a:p>
            <a:pPr lvl="1"/>
            <a:r>
              <a:rPr lang="en-US" sz="2600" dirty="0" smtClean="0">
                <a:solidFill>
                  <a:srgbClr val="0000FF"/>
                </a:solidFill>
              </a:rPr>
              <a:t>No operation on a synchronization variable is allowed to be performed until all previous writes have been completed everywhere.</a:t>
            </a:r>
          </a:p>
          <a:p>
            <a:pPr lvl="1"/>
            <a:r>
              <a:rPr lang="en-US" sz="2600" dirty="0" smtClean="0"/>
              <a:t>No read or write operation on data items are allowed to be performed until all previous operations to synchronization variables have been performed.</a:t>
            </a:r>
          </a:p>
          <a:p>
            <a:endParaRPr lang="en-US" dirty="0"/>
          </a:p>
        </p:txBody>
      </p:sp>
    </p:spTree>
    <p:extLst>
      <p:ext uri="{BB962C8B-B14F-4D97-AF65-F5344CB8AC3E}">
        <p14:creationId xmlns:p14="http://schemas.microsoft.com/office/powerpoint/2010/main" val="30988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dirty="0" smtClean="0"/>
              <a:t>Weak Consistency - Semantics</a:t>
            </a:r>
            <a:endParaRPr lang="en-US" dirty="0"/>
          </a:p>
        </p:txBody>
      </p:sp>
      <p:sp>
        <p:nvSpPr>
          <p:cNvPr id="110595" name="Rectangle 3"/>
          <p:cNvSpPr>
            <a:spLocks noGrp="1" noChangeArrowheads="1"/>
          </p:cNvSpPr>
          <p:nvPr>
            <p:ph type="body" idx="1"/>
          </p:nvPr>
        </p:nvSpPr>
        <p:spPr/>
        <p:txBody>
          <a:bodyPr>
            <a:normAutofit fontScale="92500"/>
          </a:bodyPr>
          <a:lstStyle/>
          <a:p>
            <a:r>
              <a:rPr lang="en-US" dirty="0" smtClean="0">
                <a:solidFill>
                  <a:srgbClr val="0000FF"/>
                </a:solidFill>
              </a:rPr>
              <a:t>The weak </a:t>
            </a:r>
            <a:r>
              <a:rPr lang="en-US" dirty="0">
                <a:solidFill>
                  <a:srgbClr val="0000FF"/>
                </a:solidFill>
              </a:rPr>
              <a:t>consistency models enforce consistency on a </a:t>
            </a:r>
            <a:r>
              <a:rPr lang="en-US" i="1" dirty="0">
                <a:solidFill>
                  <a:srgbClr val="0000FF"/>
                </a:solidFill>
              </a:rPr>
              <a:t>group of </a:t>
            </a:r>
            <a:r>
              <a:rPr lang="en-US" i="1" dirty="0" smtClean="0">
                <a:solidFill>
                  <a:srgbClr val="0000FF"/>
                </a:solidFill>
              </a:rPr>
              <a:t>operations</a:t>
            </a:r>
            <a:endParaRPr lang="en-US" dirty="0">
              <a:solidFill>
                <a:srgbClr val="0000FF"/>
              </a:solidFill>
            </a:endParaRPr>
          </a:p>
          <a:p>
            <a:r>
              <a:rPr lang="en-US" dirty="0" smtClean="0">
                <a:solidFill>
                  <a:srgbClr val="FF0000"/>
                </a:solidFill>
              </a:rPr>
              <a:t>A </a:t>
            </a:r>
            <a:r>
              <a:rPr lang="en-US" b="1" dirty="0" smtClean="0">
                <a:solidFill>
                  <a:srgbClr val="FF0000"/>
                </a:solidFill>
              </a:rPr>
              <a:t>synchronize(S)</a:t>
            </a:r>
            <a:r>
              <a:rPr lang="en-US" dirty="0">
                <a:solidFill>
                  <a:srgbClr val="FF0000"/>
                </a:solidFill>
              </a:rPr>
              <a:t> </a:t>
            </a:r>
            <a:r>
              <a:rPr lang="en-US" dirty="0" smtClean="0">
                <a:solidFill>
                  <a:srgbClr val="FF0000"/>
                </a:solidFill>
              </a:rPr>
              <a:t>operation by P, causes all writes by P to be propagated to all other replicas and all external writes are propagated to P.</a:t>
            </a:r>
          </a:p>
          <a:p>
            <a:pPr lvl="1"/>
            <a:r>
              <a:rPr lang="en-US" dirty="0" smtClean="0"/>
              <a:t>Process P </a:t>
            </a:r>
            <a:r>
              <a:rPr lang="en-US" i="1" dirty="0" smtClean="0"/>
              <a:t>forces</a:t>
            </a:r>
            <a:r>
              <a:rPr lang="en-US" dirty="0" smtClean="0"/>
              <a:t> </a:t>
            </a:r>
            <a:r>
              <a:rPr lang="en-US" dirty="0"/>
              <a:t>the just written value out to all the other </a:t>
            </a:r>
            <a:r>
              <a:rPr lang="en-US" dirty="0" smtClean="0"/>
              <a:t>replicas</a:t>
            </a:r>
          </a:p>
          <a:p>
            <a:pPr lvl="1"/>
            <a:r>
              <a:rPr lang="en-US" dirty="0" smtClean="0"/>
              <a:t>Process P can </a:t>
            </a:r>
            <a:r>
              <a:rPr lang="en-US" dirty="0"/>
              <a:t>be </a:t>
            </a:r>
            <a:r>
              <a:rPr lang="en-US" i="1" dirty="0"/>
              <a:t>sure</a:t>
            </a:r>
            <a:r>
              <a:rPr lang="en-US" dirty="0"/>
              <a:t> it’s getting the most recently written value before it reads</a:t>
            </a:r>
          </a:p>
          <a:p>
            <a:endParaRPr lang="en-US" dirty="0"/>
          </a:p>
        </p:txBody>
      </p:sp>
    </p:spTree>
    <p:extLst>
      <p:ext uri="{BB962C8B-B14F-4D97-AF65-F5344CB8AC3E}">
        <p14:creationId xmlns:p14="http://schemas.microsoft.com/office/powerpoint/2010/main" val="1653672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066800" y="457200"/>
            <a:ext cx="7772400" cy="685800"/>
          </a:xfrm>
        </p:spPr>
        <p:txBody>
          <a:bodyPr>
            <a:normAutofit fontScale="90000"/>
          </a:bodyPr>
          <a:lstStyle/>
          <a:p>
            <a:r>
              <a:rPr lang="en-US" smtClean="0"/>
              <a:t>Weak Consistency - Example</a:t>
            </a:r>
            <a:endParaRPr lang="en-US" dirty="0"/>
          </a:p>
        </p:txBody>
      </p:sp>
      <p:pic>
        <p:nvPicPr>
          <p:cNvPr id="112644" name="Picture 4"/>
          <p:cNvPicPr>
            <a:picLocks noChangeAspect="1" noChangeArrowheads="1"/>
          </p:cNvPicPr>
          <p:nvPr/>
        </p:nvPicPr>
        <p:blipFill>
          <a:blip r:embed="rId3">
            <a:extLst>
              <a:ext uri="{28A0092B-C50C-407E-A947-70E740481C1C}">
                <a14:useLocalDpi xmlns:a14="http://schemas.microsoft.com/office/drawing/2010/main" val="0"/>
              </a:ext>
            </a:extLst>
          </a:blip>
          <a:srcRect l="52377" t="47885" r="16890" b="42749"/>
          <a:stretch>
            <a:fillRect/>
          </a:stretch>
        </p:blipFill>
        <p:spPr bwMode="auto">
          <a:xfrm>
            <a:off x="609600" y="3124200"/>
            <a:ext cx="5476875" cy="214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45" name="Rectangle 5"/>
          <p:cNvSpPr>
            <a:spLocks noGrp="1" noChangeArrowheads="1"/>
          </p:cNvSpPr>
          <p:nvPr>
            <p:ph type="body" idx="1"/>
          </p:nvPr>
        </p:nvSpPr>
        <p:spPr>
          <a:xfrm>
            <a:off x="381000" y="5257800"/>
            <a:ext cx="8458200" cy="1295400"/>
          </a:xfrm>
        </p:spPr>
        <p:txBody>
          <a:bodyPr/>
          <a:lstStyle/>
          <a:p>
            <a:pPr>
              <a:lnSpc>
                <a:spcPct val="90000"/>
              </a:lnSpc>
            </a:pPr>
            <a:r>
              <a:rPr lang="en-US" sz="2000" dirty="0"/>
              <a:t>A valid sequence of events for weak </a:t>
            </a:r>
            <a:r>
              <a:rPr lang="en-US" sz="2000" dirty="0" smtClean="0"/>
              <a:t>consistency -- This </a:t>
            </a:r>
            <a:r>
              <a:rPr lang="en-US" sz="2000" dirty="0"/>
              <a:t>is because P</a:t>
            </a:r>
            <a:r>
              <a:rPr lang="en-US" sz="2000" baseline="-25000" dirty="0"/>
              <a:t>2</a:t>
            </a:r>
            <a:r>
              <a:rPr lang="en-US" sz="2000" dirty="0"/>
              <a:t> and </a:t>
            </a:r>
            <a:r>
              <a:rPr lang="en-US" sz="2000" dirty="0" smtClean="0"/>
              <a:t>P</a:t>
            </a:r>
            <a:r>
              <a:rPr lang="en-US" sz="2000" baseline="-25000" dirty="0" smtClean="0"/>
              <a:t>3</a:t>
            </a:r>
            <a:r>
              <a:rPr lang="en-US" sz="2000" dirty="0" smtClean="0"/>
              <a:t> </a:t>
            </a:r>
            <a:r>
              <a:rPr lang="en-US" sz="2000" dirty="0"/>
              <a:t>have yet to synchronize, so there’s no guarantees about the value in ‘x’.</a:t>
            </a:r>
          </a:p>
          <a:p>
            <a:pPr>
              <a:lnSpc>
                <a:spcPct val="90000"/>
              </a:lnSpc>
            </a:pPr>
            <a:r>
              <a:rPr lang="en-US" sz="2000" dirty="0"/>
              <a:t>An invalid sequence for weak </a:t>
            </a:r>
            <a:r>
              <a:rPr lang="en-US" sz="2000" dirty="0" smtClean="0"/>
              <a:t>consistency – P</a:t>
            </a:r>
            <a:r>
              <a:rPr lang="en-US" sz="2000" baseline="-25000" dirty="0" smtClean="0"/>
              <a:t>2 </a:t>
            </a:r>
            <a:r>
              <a:rPr lang="en-US" sz="2000" dirty="0" smtClean="0"/>
              <a:t>has </a:t>
            </a:r>
            <a:r>
              <a:rPr lang="en-US" sz="2000" dirty="0"/>
              <a:t>synchronized, so it cannot read ‘a’ from ‘</a:t>
            </a:r>
            <a:r>
              <a:rPr lang="en-US" sz="2000" dirty="0" smtClean="0"/>
              <a:t>x’ and should </a:t>
            </a:r>
            <a:r>
              <a:rPr lang="en-US" sz="2000" dirty="0"/>
              <a:t>be getting ‘b’.</a:t>
            </a:r>
          </a:p>
        </p:txBody>
      </p:sp>
      <p:sp>
        <p:nvSpPr>
          <p:cNvPr id="112646" name="Rectangle 6"/>
          <p:cNvSpPr>
            <a:spLocks noChangeArrowheads="1"/>
          </p:cNvSpPr>
          <p:nvPr/>
        </p:nvSpPr>
        <p:spPr bwMode="auto">
          <a:xfrm>
            <a:off x="4191000" y="3551420"/>
            <a:ext cx="381000" cy="725706"/>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47" name="Text Box 7"/>
          <p:cNvSpPr txBox="1">
            <a:spLocks noChangeArrowheads="1"/>
          </p:cNvSpPr>
          <p:nvPr/>
        </p:nvSpPr>
        <p:spPr bwMode="auto">
          <a:xfrm>
            <a:off x="6019800" y="4081697"/>
            <a:ext cx="275588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a:solidFill>
                  <a:srgbClr val="0000FF"/>
                </a:solidFill>
                <a:latin typeface="Georgia" panose="02040502050405020303" pitchFamily="18" charset="0"/>
              </a:rPr>
              <a:t>This S ensures that </a:t>
            </a:r>
          </a:p>
          <a:p>
            <a:pPr algn="ctr"/>
            <a:r>
              <a:rPr lang="en-US" sz="2000" b="1" dirty="0">
                <a:solidFill>
                  <a:srgbClr val="0000FF"/>
                </a:solidFill>
                <a:latin typeface="Georgia" panose="02040502050405020303" pitchFamily="18" charset="0"/>
              </a:rPr>
              <a:t>P</a:t>
            </a:r>
            <a:r>
              <a:rPr lang="en-US" sz="2000" b="1" baseline="-25000" dirty="0">
                <a:solidFill>
                  <a:srgbClr val="0000FF"/>
                </a:solidFill>
                <a:latin typeface="Georgia" panose="02040502050405020303" pitchFamily="18" charset="0"/>
              </a:rPr>
              <a:t>2</a:t>
            </a:r>
            <a:r>
              <a:rPr lang="en-US" sz="2000" b="1" dirty="0">
                <a:solidFill>
                  <a:srgbClr val="0000FF"/>
                </a:solidFill>
                <a:latin typeface="Georgia" panose="02040502050405020303" pitchFamily="18" charset="0"/>
              </a:rPr>
              <a:t> sees all updates</a:t>
            </a:r>
          </a:p>
        </p:txBody>
      </p:sp>
      <p:sp>
        <p:nvSpPr>
          <p:cNvPr id="112648" name="Rectangle 8"/>
          <p:cNvSpPr>
            <a:spLocks noChangeArrowheads="1"/>
          </p:cNvSpPr>
          <p:nvPr/>
        </p:nvSpPr>
        <p:spPr bwMode="auto">
          <a:xfrm>
            <a:off x="3733800" y="1905000"/>
            <a:ext cx="1752600" cy="9906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12643" name="Picture 3"/>
          <p:cNvPicPr>
            <a:picLocks noChangeAspect="1" noChangeArrowheads="1"/>
          </p:cNvPicPr>
          <p:nvPr/>
        </p:nvPicPr>
        <p:blipFill>
          <a:blip r:embed="rId3">
            <a:extLst>
              <a:ext uri="{28A0092B-C50C-407E-A947-70E740481C1C}">
                <a14:useLocalDpi xmlns:a14="http://schemas.microsoft.com/office/drawing/2010/main" val="0"/>
              </a:ext>
            </a:extLst>
          </a:blip>
          <a:srcRect l="19669" t="47885" r="48958" b="42749"/>
          <a:stretch>
            <a:fillRect/>
          </a:stretch>
        </p:blipFill>
        <p:spPr bwMode="auto">
          <a:xfrm>
            <a:off x="776990" y="1446550"/>
            <a:ext cx="5591175" cy="2104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49" name="Text Box 9"/>
          <p:cNvSpPr txBox="1">
            <a:spLocks noChangeArrowheads="1"/>
          </p:cNvSpPr>
          <p:nvPr/>
        </p:nvSpPr>
        <p:spPr bwMode="auto">
          <a:xfrm>
            <a:off x="6101554" y="2095636"/>
            <a:ext cx="305243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a:solidFill>
                  <a:srgbClr val="FF0000"/>
                </a:solidFill>
                <a:latin typeface="Georgia" panose="02040502050405020303" pitchFamily="18" charset="0"/>
              </a:rPr>
              <a:t>P</a:t>
            </a:r>
            <a:r>
              <a:rPr lang="en-US" sz="2000" b="1" baseline="-25000" dirty="0">
                <a:solidFill>
                  <a:srgbClr val="FF0000"/>
                </a:solidFill>
                <a:latin typeface="Georgia" panose="02040502050405020303" pitchFamily="18" charset="0"/>
              </a:rPr>
              <a:t>2</a:t>
            </a:r>
            <a:r>
              <a:rPr lang="en-US" sz="2000" b="1" dirty="0">
                <a:solidFill>
                  <a:srgbClr val="FF0000"/>
                </a:solidFill>
                <a:latin typeface="Georgia" panose="02040502050405020303" pitchFamily="18" charset="0"/>
              </a:rPr>
              <a:t> and P</a:t>
            </a:r>
            <a:r>
              <a:rPr lang="en-US" sz="2000" b="1" baseline="-25000" dirty="0">
                <a:solidFill>
                  <a:srgbClr val="FF0000"/>
                </a:solidFill>
                <a:latin typeface="Georgia" panose="02040502050405020303" pitchFamily="18" charset="0"/>
              </a:rPr>
              <a:t>3</a:t>
            </a:r>
            <a:r>
              <a:rPr lang="en-US" sz="2000" b="1" dirty="0">
                <a:solidFill>
                  <a:srgbClr val="FF0000"/>
                </a:solidFill>
                <a:latin typeface="Georgia" panose="02040502050405020303" pitchFamily="18" charset="0"/>
              </a:rPr>
              <a:t> have not</a:t>
            </a:r>
          </a:p>
          <a:p>
            <a:pPr algn="ctr"/>
            <a:r>
              <a:rPr lang="en-US" sz="2000" b="1" dirty="0">
                <a:solidFill>
                  <a:srgbClr val="FF0000"/>
                </a:solidFill>
                <a:latin typeface="Georgia" panose="02040502050405020303" pitchFamily="18" charset="0"/>
              </a:rPr>
              <a:t>synchronized, so no</a:t>
            </a:r>
          </a:p>
          <a:p>
            <a:pPr algn="ctr"/>
            <a:r>
              <a:rPr lang="en-US" sz="2000" b="1" dirty="0">
                <a:solidFill>
                  <a:srgbClr val="FF0000"/>
                </a:solidFill>
                <a:latin typeface="Georgia" panose="02040502050405020303" pitchFamily="18" charset="0"/>
              </a:rPr>
              <a:t>guarantee about what</a:t>
            </a:r>
          </a:p>
          <a:p>
            <a:pPr algn="ctr"/>
            <a:r>
              <a:rPr lang="en-US" sz="2000" b="1" dirty="0">
                <a:solidFill>
                  <a:srgbClr val="FF0000"/>
                </a:solidFill>
                <a:latin typeface="Georgia" panose="02040502050405020303" pitchFamily="18" charset="0"/>
              </a:rPr>
              <a:t>order they see.</a:t>
            </a:r>
          </a:p>
        </p:txBody>
      </p:sp>
      <p:sp>
        <p:nvSpPr>
          <p:cNvPr id="13" name="Rectangle 12"/>
          <p:cNvSpPr>
            <a:spLocks noChangeArrowheads="1"/>
          </p:cNvSpPr>
          <p:nvPr/>
        </p:nvSpPr>
        <p:spPr bwMode="auto">
          <a:xfrm>
            <a:off x="3617547" y="1989320"/>
            <a:ext cx="1752600" cy="9906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endParaRPr lang="en-US"/>
          </a:p>
        </p:txBody>
      </p:sp>
    </p:spTree>
    <p:extLst>
      <p:ext uri="{BB962C8B-B14F-4D97-AF65-F5344CB8AC3E}">
        <p14:creationId xmlns:p14="http://schemas.microsoft.com/office/powerpoint/2010/main" val="17164821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774057" y="435114"/>
            <a:ext cx="79127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ko-KR" sz="4000" dirty="0">
                <a:latin typeface="Arial" panose="020B0604020202020204" pitchFamily="34" charset="0"/>
              </a:rPr>
              <a:t>Release </a:t>
            </a:r>
            <a:r>
              <a:rPr lang="en-US" altLang="ko-KR" sz="4000" dirty="0" smtClean="0">
                <a:latin typeface="Arial" panose="020B0604020202020204" pitchFamily="34" charset="0"/>
              </a:rPr>
              <a:t>Consistency – Motivation</a:t>
            </a:r>
            <a:endParaRPr lang="en-US" altLang="ko-KR" sz="4000" dirty="0">
              <a:latin typeface="Arial" panose="020B0604020202020204" pitchFamily="34" charset="0"/>
            </a:endParaRPr>
          </a:p>
        </p:txBody>
      </p:sp>
      <p:sp>
        <p:nvSpPr>
          <p:cNvPr id="16388" name="Rectangle 4"/>
          <p:cNvSpPr>
            <a:spLocks noChangeArrowheads="1"/>
          </p:cNvSpPr>
          <p:nvPr/>
        </p:nvSpPr>
        <p:spPr bwMode="auto">
          <a:xfrm>
            <a:off x="609600" y="1447800"/>
            <a:ext cx="8001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kumimoji="1" sz="2400">
                <a:solidFill>
                  <a:schemeClr val="tx1"/>
                </a:solidFill>
                <a:latin typeface="Gulim" panose="020B0600000101010101" pitchFamily="34" charset="-127"/>
                <a:ea typeface="Gulim" panose="020B0600000101010101" pitchFamily="34" charset="-127"/>
              </a:defRPr>
            </a:lvl1pPr>
            <a:lvl2pPr marL="914400" indent="-457200">
              <a:defRPr kumimoji="1" sz="2400">
                <a:solidFill>
                  <a:schemeClr val="tx1"/>
                </a:solidFill>
                <a:latin typeface="Gulim" panose="020B0600000101010101" pitchFamily="34" charset="-127"/>
                <a:ea typeface="Gulim" panose="020B0600000101010101" pitchFamily="34" charset="-127"/>
              </a:defRPr>
            </a:lvl2pPr>
            <a:lvl3pPr marL="1371600" indent="-457200">
              <a:defRPr kumimoji="1" sz="2400">
                <a:solidFill>
                  <a:schemeClr val="tx1"/>
                </a:solidFill>
                <a:latin typeface="Gulim" panose="020B0600000101010101" pitchFamily="34" charset="-127"/>
                <a:ea typeface="Gulim" panose="020B0600000101010101" pitchFamily="34" charset="-127"/>
              </a:defRPr>
            </a:lvl3pPr>
            <a:lvl4pPr marL="1828800" indent="-457200">
              <a:defRPr kumimoji="1" sz="2400">
                <a:solidFill>
                  <a:schemeClr val="tx1"/>
                </a:solidFill>
                <a:latin typeface="Gulim" panose="020B0600000101010101" pitchFamily="34" charset="-127"/>
                <a:ea typeface="Gulim" panose="020B0600000101010101" pitchFamily="34" charset="-127"/>
              </a:defRPr>
            </a:lvl4pPr>
            <a:lvl5pPr marL="2286000" indent="-457200">
              <a:defRPr kumimoji="1" sz="2400">
                <a:solidFill>
                  <a:schemeClr val="tx1"/>
                </a:solidFill>
                <a:latin typeface="Gulim" panose="020B0600000101010101" pitchFamily="34" charset="-127"/>
                <a:ea typeface="Gulim" panose="020B0600000101010101" pitchFamily="34" charset="-127"/>
              </a:defRPr>
            </a:lvl5pPr>
            <a:lvl6pPr marL="2743200" indent="-457200" fontAlgn="base" latinLnBrk="1">
              <a:spcBef>
                <a:spcPct val="0"/>
              </a:spcBef>
              <a:spcAft>
                <a:spcPct val="0"/>
              </a:spcAft>
              <a:defRPr kumimoji="1" sz="2400">
                <a:solidFill>
                  <a:schemeClr val="tx1"/>
                </a:solidFill>
                <a:latin typeface="Gulim" panose="020B0600000101010101" pitchFamily="34" charset="-127"/>
                <a:ea typeface="Gulim" panose="020B0600000101010101" pitchFamily="34" charset="-127"/>
              </a:defRPr>
            </a:lvl6pPr>
            <a:lvl7pPr marL="3200400" indent="-457200" fontAlgn="base" latinLnBrk="1">
              <a:spcBef>
                <a:spcPct val="0"/>
              </a:spcBef>
              <a:spcAft>
                <a:spcPct val="0"/>
              </a:spcAft>
              <a:defRPr kumimoji="1" sz="2400">
                <a:solidFill>
                  <a:schemeClr val="tx1"/>
                </a:solidFill>
                <a:latin typeface="Gulim" panose="020B0600000101010101" pitchFamily="34" charset="-127"/>
                <a:ea typeface="Gulim" panose="020B0600000101010101" pitchFamily="34" charset="-127"/>
              </a:defRPr>
            </a:lvl7pPr>
            <a:lvl8pPr marL="3657600" indent="-457200" fontAlgn="base" latinLnBrk="1">
              <a:spcBef>
                <a:spcPct val="0"/>
              </a:spcBef>
              <a:spcAft>
                <a:spcPct val="0"/>
              </a:spcAft>
              <a:defRPr kumimoji="1" sz="2400">
                <a:solidFill>
                  <a:schemeClr val="tx1"/>
                </a:solidFill>
                <a:latin typeface="Gulim" panose="020B0600000101010101" pitchFamily="34" charset="-127"/>
                <a:ea typeface="Gulim" panose="020B0600000101010101" pitchFamily="34" charset="-127"/>
              </a:defRPr>
            </a:lvl8pPr>
            <a:lvl9pPr marL="4114800" indent="-457200" fontAlgn="base" latinLnBrk="1">
              <a:spcBef>
                <a:spcPct val="0"/>
              </a:spcBef>
              <a:spcAft>
                <a:spcPct val="0"/>
              </a:spcAft>
              <a:defRPr kumimoji="1" sz="2400">
                <a:solidFill>
                  <a:schemeClr val="tx1"/>
                </a:solidFill>
                <a:latin typeface="Gulim" panose="020B0600000101010101" pitchFamily="34" charset="-127"/>
                <a:ea typeface="Gulim" panose="020B0600000101010101" pitchFamily="34" charset="-127"/>
              </a:defRPr>
            </a:lvl9pPr>
          </a:lstStyle>
          <a:p>
            <a:pPr>
              <a:spcBef>
                <a:spcPct val="50000"/>
              </a:spcBef>
            </a:pPr>
            <a:r>
              <a:rPr lang="en-US" altLang="ko-KR" sz="2000" dirty="0">
                <a:solidFill>
                  <a:srgbClr val="0000FF"/>
                </a:solidFill>
                <a:latin typeface="Arial" panose="020B0604020202020204" pitchFamily="34" charset="0"/>
              </a:rPr>
              <a:t>Weak consistency has the problem that </a:t>
            </a:r>
            <a:r>
              <a:rPr lang="en-US" altLang="ko-KR" sz="2000" b="1" dirty="0">
                <a:solidFill>
                  <a:srgbClr val="0000FF"/>
                </a:solidFill>
                <a:latin typeface="Arial" panose="020B0604020202020204" pitchFamily="34" charset="0"/>
              </a:rPr>
              <a:t>when a synchronization variable is accessed</a:t>
            </a:r>
            <a:r>
              <a:rPr lang="en-US" altLang="ko-KR" sz="2000" dirty="0">
                <a:solidFill>
                  <a:srgbClr val="0000FF"/>
                </a:solidFill>
                <a:latin typeface="Arial" panose="020B0604020202020204" pitchFamily="34" charset="0"/>
              </a:rPr>
              <a:t>, the data store does </a:t>
            </a:r>
            <a:r>
              <a:rPr lang="en-US" altLang="ko-KR" sz="2000" b="1" dirty="0" smtClean="0">
                <a:solidFill>
                  <a:srgbClr val="0000FF"/>
                </a:solidFill>
                <a:latin typeface="Arial" panose="020B0604020202020204" pitchFamily="34" charset="0"/>
              </a:rPr>
              <a:t>NOT</a:t>
            </a:r>
            <a:r>
              <a:rPr lang="en-US" altLang="ko-KR" sz="2000" dirty="0" smtClean="0">
                <a:solidFill>
                  <a:srgbClr val="0000FF"/>
                </a:solidFill>
                <a:latin typeface="Arial" panose="020B0604020202020204" pitchFamily="34" charset="0"/>
              </a:rPr>
              <a:t> </a:t>
            </a:r>
            <a:r>
              <a:rPr lang="en-US" altLang="ko-KR" sz="2000" dirty="0">
                <a:solidFill>
                  <a:srgbClr val="0000FF"/>
                </a:solidFill>
                <a:latin typeface="Arial" panose="020B0604020202020204" pitchFamily="34" charset="0"/>
              </a:rPr>
              <a:t>know </a:t>
            </a:r>
            <a:r>
              <a:rPr lang="en-US" altLang="ko-KR" sz="2000" dirty="0" smtClean="0">
                <a:solidFill>
                  <a:srgbClr val="0000FF"/>
                </a:solidFill>
                <a:latin typeface="Arial" panose="020B0604020202020204" pitchFamily="34" charset="0"/>
              </a:rPr>
              <a:t>what caused this access:</a:t>
            </a:r>
          </a:p>
          <a:p>
            <a:pPr lvl="1">
              <a:spcBef>
                <a:spcPct val="50000"/>
              </a:spcBef>
              <a:buFontTx/>
              <a:buAutoNum type="arabicPeriod"/>
            </a:pPr>
            <a:r>
              <a:rPr lang="en-US" altLang="ko-KR" sz="2000" b="1" dirty="0" smtClean="0">
                <a:latin typeface="Arial" panose="020B0604020202020204" pitchFamily="34" charset="0"/>
              </a:rPr>
              <a:t>Process finished writing the shared data</a:t>
            </a:r>
            <a:r>
              <a:rPr lang="en-US" altLang="ko-KR" sz="2000" dirty="0" smtClean="0">
                <a:latin typeface="Arial" panose="020B0604020202020204" pitchFamily="34" charset="0"/>
              </a:rPr>
              <a:t>, or</a:t>
            </a:r>
          </a:p>
          <a:p>
            <a:pPr lvl="1">
              <a:spcBef>
                <a:spcPct val="50000"/>
              </a:spcBef>
              <a:buFontTx/>
              <a:buAutoNum type="arabicPeriod"/>
            </a:pPr>
            <a:r>
              <a:rPr lang="en-US" altLang="ko-KR" sz="2000" b="1" dirty="0" smtClean="0">
                <a:latin typeface="Arial" panose="020B0604020202020204" pitchFamily="34" charset="0"/>
              </a:rPr>
              <a:t>Process is about </a:t>
            </a:r>
            <a:r>
              <a:rPr lang="en-US" altLang="ko-KR" sz="2000" b="1" dirty="0">
                <a:latin typeface="Arial" panose="020B0604020202020204" pitchFamily="34" charset="0"/>
              </a:rPr>
              <a:t>to start reading data</a:t>
            </a:r>
          </a:p>
          <a:p>
            <a:pPr>
              <a:spcBef>
                <a:spcPct val="50000"/>
              </a:spcBef>
            </a:pPr>
            <a:r>
              <a:rPr lang="en-US" altLang="ko-KR" sz="2000" dirty="0">
                <a:latin typeface="Arial" panose="020B0604020202020204" pitchFamily="34" charset="0"/>
              </a:rPr>
              <a:t>Consequently, the data store must take the actions required in both cases</a:t>
            </a:r>
          </a:p>
          <a:p>
            <a:pPr lvl="1">
              <a:spcBef>
                <a:spcPct val="50000"/>
              </a:spcBef>
              <a:buFont typeface="+mj-lt"/>
              <a:buAutoNum type="arabicPeriod"/>
            </a:pPr>
            <a:r>
              <a:rPr lang="en-US" altLang="ko-KR" sz="2000" b="1" dirty="0">
                <a:latin typeface="Arial" panose="020B0604020202020204" pitchFamily="34" charset="0"/>
              </a:rPr>
              <a:t>Make sure that all locally initiated writes have been </a:t>
            </a:r>
            <a:r>
              <a:rPr lang="en-US" altLang="ko-KR" sz="2000" b="1" dirty="0" smtClean="0">
                <a:latin typeface="Arial" panose="020B0604020202020204" pitchFamily="34" charset="0"/>
              </a:rPr>
              <a:t>completed, thereby propagated </a:t>
            </a:r>
            <a:r>
              <a:rPr lang="en-US" altLang="ko-KR" sz="2000" b="1" dirty="0">
                <a:latin typeface="Arial" panose="020B0604020202020204" pitchFamily="34" charset="0"/>
              </a:rPr>
              <a:t>to other </a:t>
            </a:r>
            <a:r>
              <a:rPr lang="en-US" altLang="ko-KR" sz="2000" b="1" dirty="0" smtClean="0">
                <a:latin typeface="Arial" panose="020B0604020202020204" pitchFamily="34" charset="0"/>
              </a:rPr>
              <a:t>replicas</a:t>
            </a:r>
            <a:endParaRPr lang="en-US" altLang="ko-KR" sz="2000" b="1" dirty="0">
              <a:latin typeface="Arial" panose="020B0604020202020204" pitchFamily="34" charset="0"/>
            </a:endParaRPr>
          </a:p>
          <a:p>
            <a:pPr lvl="1">
              <a:spcBef>
                <a:spcPct val="50000"/>
              </a:spcBef>
              <a:buFont typeface="+mj-lt"/>
              <a:buAutoNum type="arabicPeriod"/>
            </a:pPr>
            <a:r>
              <a:rPr lang="en-US" altLang="ko-KR" sz="2000" b="1" dirty="0">
                <a:latin typeface="Arial" panose="020B0604020202020204" pitchFamily="34" charset="0"/>
              </a:rPr>
              <a:t>Gathering in all writes from other </a:t>
            </a:r>
            <a:r>
              <a:rPr lang="en-US" altLang="ko-KR" sz="2000" b="1" dirty="0" smtClean="0">
                <a:latin typeface="Arial" panose="020B0604020202020204" pitchFamily="34" charset="0"/>
              </a:rPr>
              <a:t>replicas</a:t>
            </a:r>
            <a:endParaRPr lang="en-US" altLang="ko-KR" sz="2000" b="1" dirty="0">
              <a:latin typeface="Arial" panose="020B0604020202020204" pitchFamily="34" charset="0"/>
            </a:endParaRPr>
          </a:p>
          <a:p>
            <a:pPr>
              <a:spcBef>
                <a:spcPct val="50000"/>
              </a:spcBef>
              <a:buSzPct val="110000"/>
              <a:buFont typeface="Wingdings" panose="05000000000000000000" pitchFamily="2" charset="2"/>
              <a:buChar char="§"/>
            </a:pPr>
            <a:r>
              <a:rPr lang="en-US" altLang="ko-KR" sz="2000" b="1" dirty="0">
                <a:solidFill>
                  <a:srgbClr val="FF0000"/>
                </a:solidFill>
                <a:latin typeface="Arial" panose="020B0604020202020204" pitchFamily="34" charset="0"/>
              </a:rPr>
              <a:t>If the data store could tell the difference between entering a critical region or leaving one, a more efficient implementation might be possible.</a:t>
            </a:r>
          </a:p>
        </p:txBody>
      </p:sp>
    </p:spTree>
    <p:extLst>
      <p:ext uri="{BB962C8B-B14F-4D97-AF65-F5344CB8AC3E}">
        <p14:creationId xmlns:p14="http://schemas.microsoft.com/office/powerpoint/2010/main" val="20057338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 calcmode="lin" valueType="num">
                                      <p:cBhvr additive="base">
                                        <p:cTn id="7" dur="500" fill="hold"/>
                                        <p:tgtEl>
                                          <p:spTgt spid="1638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6388">
                                            <p:txEl>
                                              <p:pRg st="1" end="1"/>
                                            </p:txEl>
                                          </p:spTgt>
                                        </p:tgtEl>
                                        <p:attrNameLst>
                                          <p:attrName>style.visibility</p:attrName>
                                        </p:attrNameLst>
                                      </p:cBhvr>
                                      <p:to>
                                        <p:strVal val="visible"/>
                                      </p:to>
                                    </p:set>
                                    <p:anim calcmode="lin" valueType="num">
                                      <p:cBhvr additive="base">
                                        <p:cTn id="11" dur="500" fill="hold"/>
                                        <p:tgtEl>
                                          <p:spTgt spid="1638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638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6388">
                                            <p:txEl>
                                              <p:pRg st="2" end="2"/>
                                            </p:txEl>
                                          </p:spTgt>
                                        </p:tgtEl>
                                        <p:attrNameLst>
                                          <p:attrName>style.visibility</p:attrName>
                                        </p:attrNameLst>
                                      </p:cBhvr>
                                      <p:to>
                                        <p:strVal val="visible"/>
                                      </p:to>
                                    </p:set>
                                    <p:anim calcmode="lin" valueType="num">
                                      <p:cBhvr additive="base">
                                        <p:cTn id="15" dur="500" fill="hold"/>
                                        <p:tgtEl>
                                          <p:spTgt spid="16388">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638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6388">
                                            <p:txEl>
                                              <p:pRg st="3" end="3"/>
                                            </p:txEl>
                                          </p:spTgt>
                                        </p:tgtEl>
                                        <p:attrNameLst>
                                          <p:attrName>style.visibility</p:attrName>
                                        </p:attrNameLst>
                                      </p:cBhvr>
                                      <p:to>
                                        <p:strVal val="visible"/>
                                      </p:to>
                                    </p:set>
                                    <p:anim calcmode="lin" valueType="num">
                                      <p:cBhvr additive="base">
                                        <p:cTn id="21" dur="500" fill="hold"/>
                                        <p:tgtEl>
                                          <p:spTgt spid="16388">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6388">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388">
                                            <p:txEl>
                                              <p:pRg st="4" end="4"/>
                                            </p:txEl>
                                          </p:spTgt>
                                        </p:tgtEl>
                                        <p:attrNameLst>
                                          <p:attrName>style.visibility</p:attrName>
                                        </p:attrNameLst>
                                      </p:cBhvr>
                                      <p:to>
                                        <p:strVal val="visible"/>
                                      </p:to>
                                    </p:set>
                                    <p:anim calcmode="lin" valueType="num">
                                      <p:cBhvr additive="base">
                                        <p:cTn id="25" dur="500" fill="hold"/>
                                        <p:tgtEl>
                                          <p:spTgt spid="16388">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8">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6388">
                                            <p:txEl>
                                              <p:pRg st="5" end="5"/>
                                            </p:txEl>
                                          </p:spTgt>
                                        </p:tgtEl>
                                        <p:attrNameLst>
                                          <p:attrName>style.visibility</p:attrName>
                                        </p:attrNameLst>
                                      </p:cBhvr>
                                      <p:to>
                                        <p:strVal val="visible"/>
                                      </p:to>
                                    </p:set>
                                    <p:anim calcmode="lin" valueType="num">
                                      <p:cBhvr additive="base">
                                        <p:cTn id="29" dur="500" fill="hold"/>
                                        <p:tgtEl>
                                          <p:spTgt spid="16388">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638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6388">
                                            <p:txEl>
                                              <p:pRg st="6" end="6"/>
                                            </p:txEl>
                                          </p:spTgt>
                                        </p:tgtEl>
                                        <p:attrNameLst>
                                          <p:attrName>style.visibility</p:attrName>
                                        </p:attrNameLst>
                                      </p:cBhvr>
                                      <p:to>
                                        <p:strVal val="visible"/>
                                      </p:to>
                                    </p:set>
                                    <p:anim calcmode="lin" valueType="num">
                                      <p:cBhvr additive="base">
                                        <p:cTn id="35" dur="500" fill="hold"/>
                                        <p:tgtEl>
                                          <p:spTgt spid="16388">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638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IE" dirty="0" smtClean="0"/>
              <a:t>Release Consistency Basic Idea </a:t>
            </a:r>
            <a:endParaRPr lang="en-GB" dirty="0"/>
          </a:p>
        </p:txBody>
      </p:sp>
      <p:sp>
        <p:nvSpPr>
          <p:cNvPr id="132099" name="Rectangle 3"/>
          <p:cNvSpPr>
            <a:spLocks noGrp="1" noChangeArrowheads="1"/>
          </p:cNvSpPr>
          <p:nvPr>
            <p:ph type="body" idx="1"/>
          </p:nvPr>
        </p:nvSpPr>
        <p:spPr/>
        <p:txBody>
          <a:bodyPr>
            <a:normAutofit fontScale="77500" lnSpcReduction="20000"/>
          </a:bodyPr>
          <a:lstStyle/>
          <a:p>
            <a:pPr>
              <a:spcBef>
                <a:spcPct val="50000"/>
              </a:spcBef>
            </a:pPr>
            <a:r>
              <a:rPr lang="en-US" altLang="ko-KR" dirty="0" smtClean="0">
                <a:solidFill>
                  <a:srgbClr val="0000FF"/>
                </a:solidFill>
                <a:latin typeface="Arial" panose="020B0604020202020204" pitchFamily="34" charset="0"/>
              </a:rPr>
              <a:t>Divide </a:t>
            </a:r>
            <a:r>
              <a:rPr lang="en-US" altLang="ko-KR" dirty="0">
                <a:solidFill>
                  <a:srgbClr val="0000FF"/>
                </a:solidFill>
                <a:latin typeface="Arial" panose="020B0604020202020204" pitchFamily="34" charset="0"/>
              </a:rPr>
              <a:t>access to a synchronization variable into two parts: </a:t>
            </a:r>
            <a:endParaRPr lang="en-US" altLang="ko-KR" dirty="0" smtClean="0">
              <a:solidFill>
                <a:srgbClr val="0000FF"/>
              </a:solidFill>
              <a:latin typeface="Arial" panose="020B0604020202020204" pitchFamily="34" charset="0"/>
            </a:endParaRPr>
          </a:p>
          <a:p>
            <a:pPr lvl="1">
              <a:spcBef>
                <a:spcPct val="50000"/>
              </a:spcBef>
            </a:pPr>
            <a:r>
              <a:rPr lang="en-US" altLang="ko-KR" b="1" dirty="0" smtClean="0">
                <a:solidFill>
                  <a:srgbClr val="FF0000"/>
                </a:solidFill>
                <a:latin typeface="Arial" panose="020B0604020202020204" pitchFamily="34" charset="0"/>
              </a:rPr>
              <a:t>acquire </a:t>
            </a:r>
            <a:r>
              <a:rPr lang="en-US" altLang="ko-KR" dirty="0" smtClean="0">
                <a:solidFill>
                  <a:srgbClr val="FF0000"/>
                </a:solidFill>
                <a:latin typeface="Arial" panose="020B0604020202020204" pitchFamily="34" charset="0"/>
              </a:rPr>
              <a:t>and </a:t>
            </a:r>
            <a:r>
              <a:rPr lang="en-US" altLang="ko-KR" b="1" dirty="0" smtClean="0">
                <a:solidFill>
                  <a:srgbClr val="FF0000"/>
                </a:solidFill>
                <a:latin typeface="Arial" panose="020B0604020202020204" pitchFamily="34" charset="0"/>
              </a:rPr>
              <a:t>release</a:t>
            </a:r>
            <a:r>
              <a:rPr lang="en-US" altLang="ko-KR" dirty="0" smtClean="0">
                <a:solidFill>
                  <a:srgbClr val="FF0000"/>
                </a:solidFill>
                <a:latin typeface="Arial" panose="020B0604020202020204" pitchFamily="34" charset="0"/>
              </a:rPr>
              <a:t>. </a:t>
            </a:r>
          </a:p>
          <a:p>
            <a:pPr lvl="1">
              <a:spcBef>
                <a:spcPct val="50000"/>
              </a:spcBef>
            </a:pPr>
            <a:endParaRPr lang="en-US" altLang="ko-KR" dirty="0">
              <a:solidFill>
                <a:srgbClr val="FF0000"/>
              </a:solidFill>
              <a:latin typeface="Arial" panose="020B0604020202020204" pitchFamily="34" charset="0"/>
            </a:endParaRPr>
          </a:p>
          <a:p>
            <a:pPr>
              <a:spcBef>
                <a:spcPct val="50000"/>
              </a:spcBef>
            </a:pPr>
            <a:r>
              <a:rPr lang="en-US" altLang="ko-KR" dirty="0" smtClean="0">
                <a:latin typeface="Arial" panose="020B0604020202020204" pitchFamily="34" charset="0"/>
              </a:rPr>
              <a:t>When a process is </a:t>
            </a:r>
            <a:r>
              <a:rPr lang="en-US" altLang="ko-KR" b="1" dirty="0" smtClean="0">
                <a:latin typeface="Arial" panose="020B0604020202020204" pitchFamily="34" charset="0"/>
              </a:rPr>
              <a:t>about </a:t>
            </a:r>
            <a:r>
              <a:rPr lang="en-US" altLang="ko-KR" b="1" dirty="0">
                <a:latin typeface="Arial" panose="020B0604020202020204" pitchFamily="34" charset="0"/>
              </a:rPr>
              <a:t>to start accessing data</a:t>
            </a:r>
            <a:r>
              <a:rPr lang="en-US" altLang="ko-KR" dirty="0">
                <a:latin typeface="Arial" panose="020B0604020202020204" pitchFamily="34" charset="0"/>
              </a:rPr>
              <a:t> </a:t>
            </a:r>
            <a:endParaRPr lang="en-US" altLang="ko-KR" dirty="0" smtClean="0">
              <a:latin typeface="Arial" panose="020B0604020202020204" pitchFamily="34" charset="0"/>
            </a:endParaRPr>
          </a:p>
          <a:p>
            <a:pPr lvl="1">
              <a:spcBef>
                <a:spcPct val="50000"/>
              </a:spcBef>
            </a:pPr>
            <a:r>
              <a:rPr lang="en-US" altLang="ko-KR" b="1" dirty="0" smtClean="0">
                <a:latin typeface="Arial" panose="020B0604020202020204" pitchFamily="34" charset="0"/>
              </a:rPr>
              <a:t>Acquire</a:t>
            </a:r>
            <a:r>
              <a:rPr lang="en-US" altLang="ko-KR" dirty="0" smtClean="0">
                <a:latin typeface="Arial" panose="020B0604020202020204" pitchFamily="34" charset="0"/>
              </a:rPr>
              <a:t> </a:t>
            </a:r>
            <a:r>
              <a:rPr lang="en-US" altLang="ko-KR" dirty="0">
                <a:latin typeface="Arial" panose="020B0604020202020204" pitchFamily="34" charset="0"/>
              </a:rPr>
              <a:t>forces a requester to wait until the shared data can be </a:t>
            </a:r>
            <a:r>
              <a:rPr lang="en-US" altLang="ko-KR" dirty="0" smtClean="0">
                <a:latin typeface="Arial" panose="020B0604020202020204" pitchFamily="34" charset="0"/>
              </a:rPr>
              <a:t>accessed</a:t>
            </a:r>
          </a:p>
          <a:p>
            <a:pPr lvl="1">
              <a:spcBef>
                <a:spcPct val="50000"/>
              </a:spcBef>
            </a:pPr>
            <a:endParaRPr lang="en-US" altLang="ko-KR" dirty="0">
              <a:latin typeface="Arial" panose="020B0604020202020204" pitchFamily="34" charset="0"/>
            </a:endParaRPr>
          </a:p>
          <a:p>
            <a:pPr>
              <a:spcBef>
                <a:spcPct val="50000"/>
              </a:spcBef>
            </a:pPr>
            <a:r>
              <a:rPr lang="en-US" altLang="ko-KR" dirty="0" smtClean="0">
                <a:latin typeface="Arial" panose="020B0604020202020204" pitchFamily="34" charset="0"/>
              </a:rPr>
              <a:t>When a process </a:t>
            </a:r>
            <a:r>
              <a:rPr lang="en-US" altLang="ko-KR" b="1" dirty="0" smtClean="0">
                <a:latin typeface="Arial" panose="020B0604020202020204" pitchFamily="34" charset="0"/>
              </a:rPr>
              <a:t>finished </a:t>
            </a:r>
            <a:r>
              <a:rPr lang="en-US" altLang="ko-KR" b="1" dirty="0">
                <a:latin typeface="Arial" panose="020B0604020202020204" pitchFamily="34" charset="0"/>
              </a:rPr>
              <a:t>accessing the shared </a:t>
            </a:r>
            <a:r>
              <a:rPr lang="en-US" altLang="ko-KR" b="1" dirty="0" smtClean="0">
                <a:latin typeface="Arial" panose="020B0604020202020204" pitchFamily="34" charset="0"/>
              </a:rPr>
              <a:t>data</a:t>
            </a:r>
            <a:endParaRPr lang="en-US" altLang="ko-KR" dirty="0">
              <a:latin typeface="Arial" panose="020B0604020202020204" pitchFamily="34" charset="0"/>
            </a:endParaRPr>
          </a:p>
          <a:p>
            <a:pPr lvl="1">
              <a:spcBef>
                <a:spcPct val="50000"/>
              </a:spcBef>
            </a:pPr>
            <a:r>
              <a:rPr lang="en-US" altLang="ko-KR" b="1" dirty="0" smtClean="0">
                <a:latin typeface="Arial" panose="020B0604020202020204" pitchFamily="34" charset="0"/>
              </a:rPr>
              <a:t>Release</a:t>
            </a:r>
            <a:r>
              <a:rPr lang="en-US" altLang="ko-KR" dirty="0" smtClean="0">
                <a:latin typeface="Arial" panose="020B0604020202020204" pitchFamily="34" charset="0"/>
              </a:rPr>
              <a:t> </a:t>
            </a:r>
            <a:r>
              <a:rPr lang="en-US" altLang="ko-KR" dirty="0">
                <a:latin typeface="Arial" panose="020B0604020202020204" pitchFamily="34" charset="0"/>
              </a:rPr>
              <a:t>sends requester’s local value to other servers in data store</a:t>
            </a:r>
            <a:r>
              <a:rPr lang="en-US" altLang="ko-KR" dirty="0" smtClean="0">
                <a:latin typeface="Arial" panose="020B0604020202020204" pitchFamily="34" charset="0"/>
              </a:rPr>
              <a:t>.</a:t>
            </a:r>
          </a:p>
        </p:txBody>
      </p:sp>
    </p:spTree>
    <p:extLst>
      <p:ext uri="{BB962C8B-B14F-4D97-AF65-F5344CB8AC3E}">
        <p14:creationId xmlns:p14="http://schemas.microsoft.com/office/powerpoint/2010/main" val="10518442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mtClean="0"/>
              <a:t>Release Consistency Definition</a:t>
            </a:r>
            <a:endParaRPr lang="en-US" dirty="0"/>
          </a:p>
        </p:txBody>
      </p:sp>
      <p:sp>
        <p:nvSpPr>
          <p:cNvPr id="114691" name="Rectangle 3"/>
          <p:cNvSpPr>
            <a:spLocks noGrp="1" noChangeArrowheads="1"/>
          </p:cNvSpPr>
          <p:nvPr>
            <p:ph type="body" idx="1"/>
          </p:nvPr>
        </p:nvSpPr>
        <p:spPr/>
        <p:txBody>
          <a:bodyPr>
            <a:normAutofit fontScale="92500" lnSpcReduction="10000"/>
          </a:bodyPr>
          <a:lstStyle/>
          <a:p>
            <a:r>
              <a:rPr lang="en-US" dirty="0">
                <a:solidFill>
                  <a:srgbClr val="0000FF"/>
                </a:solidFill>
              </a:rPr>
              <a:t>A distributed data-store is “Release Consistent” if it obeys the following rules:</a:t>
            </a:r>
          </a:p>
          <a:p>
            <a:pPr lvl="1"/>
            <a:r>
              <a:rPr lang="en-US" sz="2800" dirty="0" smtClean="0"/>
              <a:t>Before a read or write operation on shared data is performed, all previous acquires done by the process must have completed successfully.</a:t>
            </a:r>
          </a:p>
          <a:p>
            <a:pPr lvl="1"/>
            <a:r>
              <a:rPr lang="en-US" sz="2800" dirty="0" smtClean="0"/>
              <a:t>Before a release is allowed to be performed, all previous reads and writes by the process must have completed</a:t>
            </a:r>
          </a:p>
          <a:p>
            <a:pPr lvl="1"/>
            <a:r>
              <a:rPr lang="en-US" sz="2800" dirty="0" smtClean="0">
                <a:solidFill>
                  <a:srgbClr val="FF0000"/>
                </a:solidFill>
              </a:rPr>
              <a:t>Accesses to synchronization variables </a:t>
            </a:r>
            <a:r>
              <a:rPr lang="en-US" sz="2800" dirty="0" smtClean="0">
                <a:solidFill>
                  <a:srgbClr val="FF0000"/>
                </a:solidFill>
              </a:rPr>
              <a:t>need only be FIFO </a:t>
            </a:r>
            <a:r>
              <a:rPr lang="en-US" sz="2800" dirty="0" smtClean="0">
                <a:solidFill>
                  <a:srgbClr val="FF0000"/>
                </a:solidFill>
              </a:rPr>
              <a:t>consistent</a:t>
            </a:r>
          </a:p>
          <a:p>
            <a:pPr lvl="2"/>
            <a:r>
              <a:rPr lang="en-US" sz="2400" dirty="0" smtClean="0"/>
              <a:t>Sequential consistency is not required</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3352728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dirty="0" smtClean="0"/>
              <a:t>Release Consistency – Example</a:t>
            </a:r>
            <a:endParaRPr lang="en-US" dirty="0"/>
          </a:p>
        </p:txBody>
      </p:sp>
      <p:sp>
        <p:nvSpPr>
          <p:cNvPr id="114691" name="Rectangle 3"/>
          <p:cNvSpPr>
            <a:spLocks noGrp="1" noChangeArrowheads="1"/>
          </p:cNvSpPr>
          <p:nvPr>
            <p:ph type="body" idx="1"/>
          </p:nvPr>
        </p:nvSpPr>
        <p:spPr>
          <a:xfrm>
            <a:off x="457200" y="1600201"/>
            <a:ext cx="8229600" cy="2677388"/>
          </a:xfrm>
        </p:spPr>
        <p:txBody>
          <a:bodyPr>
            <a:normAutofit fontScale="85000" lnSpcReduction="10000"/>
          </a:bodyPr>
          <a:lstStyle/>
          <a:p>
            <a:pPr>
              <a:lnSpc>
                <a:spcPct val="90000"/>
              </a:lnSpc>
            </a:pPr>
            <a:r>
              <a:rPr lang="en-US" dirty="0">
                <a:solidFill>
                  <a:srgbClr val="0000FF"/>
                </a:solidFill>
              </a:rPr>
              <a:t>A valid event sequence for release consistency</a:t>
            </a:r>
          </a:p>
          <a:p>
            <a:pPr>
              <a:lnSpc>
                <a:spcPct val="90000"/>
              </a:lnSpc>
            </a:pPr>
            <a:r>
              <a:rPr lang="en-US" dirty="0"/>
              <a:t>Process P</a:t>
            </a:r>
            <a:r>
              <a:rPr lang="en-US" baseline="-25000" dirty="0"/>
              <a:t>3</a:t>
            </a:r>
            <a:r>
              <a:rPr lang="en-US" dirty="0"/>
              <a:t> has not performed an </a:t>
            </a:r>
            <a:r>
              <a:rPr lang="en-US" i="1" dirty="0"/>
              <a:t>acquire</a:t>
            </a:r>
            <a:r>
              <a:rPr lang="en-US" dirty="0"/>
              <a:t>, so there are no guarantees that the read of ‘x’ is consistent.  </a:t>
            </a:r>
            <a:endParaRPr lang="en-US" dirty="0" smtClean="0"/>
          </a:p>
          <a:p>
            <a:pPr lvl="1">
              <a:lnSpc>
                <a:spcPct val="90000"/>
              </a:lnSpc>
            </a:pPr>
            <a:r>
              <a:rPr lang="en-US" dirty="0" smtClean="0"/>
              <a:t>The </a:t>
            </a:r>
            <a:r>
              <a:rPr lang="en-US" dirty="0"/>
              <a:t>data-store is simply not obligated to provide the correct answer</a:t>
            </a:r>
          </a:p>
          <a:p>
            <a:pPr>
              <a:lnSpc>
                <a:spcPct val="90000"/>
              </a:lnSpc>
            </a:pPr>
            <a:r>
              <a:rPr lang="en-US" dirty="0"/>
              <a:t>Process </a:t>
            </a:r>
            <a:r>
              <a:rPr lang="en-US" dirty="0" smtClean="0"/>
              <a:t>P</a:t>
            </a:r>
            <a:r>
              <a:rPr lang="en-US" baseline="-25000" dirty="0" smtClean="0"/>
              <a:t>2</a:t>
            </a:r>
            <a:r>
              <a:rPr lang="en-US" dirty="0" smtClean="0"/>
              <a:t> </a:t>
            </a:r>
            <a:r>
              <a:rPr lang="en-US" dirty="0"/>
              <a:t>does perform an </a:t>
            </a:r>
            <a:r>
              <a:rPr lang="en-US" i="1" dirty="0"/>
              <a:t>acquire</a:t>
            </a:r>
            <a:r>
              <a:rPr lang="en-US" dirty="0"/>
              <a:t>, so its read of ‘x’ is consistent</a:t>
            </a:r>
          </a:p>
          <a:p>
            <a:endParaRPr lang="en-US" sz="2400" dirty="0"/>
          </a:p>
          <a:p>
            <a:endParaRPr lang="en-US" sz="2400" dirty="0" smtClean="0"/>
          </a:p>
          <a:p>
            <a:endParaRPr lang="en-US" sz="2400" dirty="0"/>
          </a:p>
          <a:p>
            <a:endParaRPr lang="en-US" sz="2400" dirty="0" smtClean="0"/>
          </a:p>
          <a:p>
            <a:endParaRPr lang="en-US" sz="2400" dirty="0"/>
          </a:p>
        </p:txBody>
      </p:sp>
      <p:pic>
        <p:nvPicPr>
          <p:cNvPr id="114694" name="Picture 6"/>
          <p:cNvPicPr>
            <a:picLocks noChangeAspect="1" noChangeArrowheads="1"/>
          </p:cNvPicPr>
          <p:nvPr/>
        </p:nvPicPr>
        <p:blipFill>
          <a:blip r:embed="rId3">
            <a:extLst>
              <a:ext uri="{28A0092B-C50C-407E-A947-70E740481C1C}">
                <a14:useLocalDpi xmlns:a14="http://schemas.microsoft.com/office/drawing/2010/main" val="0"/>
              </a:ext>
            </a:extLst>
          </a:blip>
          <a:srcRect l="27792" t="49245" r="24345" b="43353"/>
          <a:stretch>
            <a:fillRect/>
          </a:stretch>
        </p:blipFill>
        <p:spPr bwMode="auto">
          <a:xfrm>
            <a:off x="288131" y="4277588"/>
            <a:ext cx="8529638"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4692" name="Rectangle 4"/>
          <p:cNvSpPr>
            <a:spLocks noChangeArrowheads="1"/>
          </p:cNvSpPr>
          <p:nvPr/>
        </p:nvSpPr>
        <p:spPr bwMode="auto">
          <a:xfrm>
            <a:off x="7421380" y="5150370"/>
            <a:ext cx="853190" cy="5334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b="0">
              <a:solidFill>
                <a:srgbClr val="FF3300"/>
              </a:solidFill>
            </a:endParaRPr>
          </a:p>
        </p:txBody>
      </p:sp>
      <p:sp>
        <p:nvSpPr>
          <p:cNvPr id="114693" name="Text Box 5"/>
          <p:cNvSpPr txBox="1">
            <a:spLocks noChangeArrowheads="1"/>
          </p:cNvSpPr>
          <p:nvPr/>
        </p:nvSpPr>
        <p:spPr bwMode="auto">
          <a:xfrm>
            <a:off x="6705600" y="5769114"/>
            <a:ext cx="227658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b="1" dirty="0">
                <a:solidFill>
                  <a:schemeClr val="tx2">
                    <a:lumMod val="50000"/>
                  </a:schemeClr>
                </a:solidFill>
                <a:latin typeface="Georgia" panose="02040502050405020303" pitchFamily="18" charset="0"/>
              </a:rPr>
              <a:t>No </a:t>
            </a:r>
            <a:r>
              <a:rPr lang="en-US" sz="2000" b="1" dirty="0" smtClean="0">
                <a:solidFill>
                  <a:schemeClr val="tx2">
                    <a:lumMod val="50000"/>
                  </a:schemeClr>
                </a:solidFill>
                <a:latin typeface="Georgia" panose="02040502050405020303" pitchFamily="18" charset="0"/>
              </a:rPr>
              <a:t>Consistency </a:t>
            </a:r>
          </a:p>
          <a:p>
            <a:pPr algn="ctr"/>
            <a:r>
              <a:rPr lang="en-US" sz="2000" b="1" dirty="0" smtClean="0">
                <a:solidFill>
                  <a:schemeClr val="tx2">
                    <a:lumMod val="50000"/>
                  </a:schemeClr>
                </a:solidFill>
                <a:latin typeface="Georgia" panose="02040502050405020303" pitchFamily="18" charset="0"/>
              </a:rPr>
              <a:t>Guarantee</a:t>
            </a:r>
            <a:endParaRPr lang="en-US" sz="2000" b="1" dirty="0">
              <a:solidFill>
                <a:schemeClr val="tx2">
                  <a:lumMod val="50000"/>
                </a:schemeClr>
              </a:solidFill>
              <a:latin typeface="Georgia" panose="02040502050405020303" pitchFamily="18" charset="0"/>
            </a:endParaRPr>
          </a:p>
        </p:txBody>
      </p:sp>
    </p:spTree>
    <p:extLst>
      <p:ext uri="{BB962C8B-B14F-4D97-AF65-F5344CB8AC3E}">
        <p14:creationId xmlns:p14="http://schemas.microsoft.com/office/powerpoint/2010/main" val="144389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685800"/>
            <a:ext cx="7772400" cy="381000"/>
          </a:xfrm>
        </p:spPr>
        <p:txBody>
          <a:bodyPr>
            <a:normAutofit fontScale="90000"/>
          </a:bodyPr>
          <a:lstStyle/>
          <a:p>
            <a:r>
              <a:rPr lang="en-US" altLang="ko-KR" dirty="0">
                <a:latin typeface="Arial" panose="020B0604020202020204" pitchFamily="34" charset="0"/>
              </a:rPr>
              <a:t>Entry Consistency </a:t>
            </a:r>
            <a:r>
              <a:rPr lang="en-US" altLang="ko-KR" dirty="0" smtClean="0">
                <a:latin typeface="Arial" panose="020B0604020202020204" pitchFamily="34" charset="0"/>
              </a:rPr>
              <a:t>– Introduction</a:t>
            </a:r>
            <a:endParaRPr lang="en-US" altLang="ko-KR" dirty="0">
              <a:latin typeface="Arial" panose="020B0604020202020204" pitchFamily="34" charset="0"/>
            </a:endParaRPr>
          </a:p>
        </p:txBody>
      </p:sp>
      <p:sp>
        <p:nvSpPr>
          <p:cNvPr id="17411" name="Rectangle 3"/>
          <p:cNvSpPr>
            <a:spLocks noGrp="1" noChangeArrowheads="1"/>
          </p:cNvSpPr>
          <p:nvPr>
            <p:ph type="body" idx="1"/>
          </p:nvPr>
        </p:nvSpPr>
        <p:spPr>
          <a:xfrm>
            <a:off x="685800" y="1447800"/>
            <a:ext cx="8153400" cy="5105400"/>
          </a:xfrm>
        </p:spPr>
        <p:txBody>
          <a:bodyPr/>
          <a:lstStyle/>
          <a:p>
            <a:r>
              <a:rPr lang="en-US" altLang="ko-KR" sz="2400" dirty="0">
                <a:latin typeface="Arial" panose="020B0604020202020204" pitchFamily="34" charset="0"/>
              </a:rPr>
              <a:t>With release consistency, all local updates are propagated to other </a:t>
            </a:r>
            <a:r>
              <a:rPr lang="en-US" altLang="ko-KR" sz="2400" dirty="0" smtClean="0">
                <a:latin typeface="Arial" panose="020B0604020202020204" pitchFamily="34" charset="0"/>
              </a:rPr>
              <a:t>replica servers </a:t>
            </a:r>
            <a:r>
              <a:rPr lang="en-US" altLang="ko-KR" sz="2400" dirty="0">
                <a:latin typeface="Arial" panose="020B0604020202020204" pitchFamily="34" charset="0"/>
              </a:rPr>
              <a:t>during release of shared data.</a:t>
            </a:r>
          </a:p>
          <a:p>
            <a:r>
              <a:rPr lang="en-US" altLang="ko-KR" sz="2400" dirty="0">
                <a:solidFill>
                  <a:srgbClr val="0000FF"/>
                </a:solidFill>
                <a:latin typeface="Arial" panose="020B0604020202020204" pitchFamily="34" charset="0"/>
              </a:rPr>
              <a:t>With</a:t>
            </a:r>
            <a:r>
              <a:rPr lang="en-US" altLang="ko-KR" sz="2400" b="1" dirty="0">
                <a:solidFill>
                  <a:srgbClr val="0000FF"/>
                </a:solidFill>
                <a:latin typeface="Arial" panose="020B0604020202020204" pitchFamily="34" charset="0"/>
              </a:rPr>
              <a:t> entry consistency</a:t>
            </a:r>
            <a:r>
              <a:rPr lang="en-US" altLang="ko-KR" sz="2400" dirty="0">
                <a:solidFill>
                  <a:srgbClr val="0000FF"/>
                </a:solidFill>
                <a:latin typeface="Arial" panose="020B0604020202020204" pitchFamily="34" charset="0"/>
              </a:rPr>
              <a:t>, each shared data item is associated with a synchronization variable.</a:t>
            </a:r>
          </a:p>
          <a:p>
            <a:r>
              <a:rPr lang="en-US" altLang="ko-KR" sz="2400" dirty="0">
                <a:latin typeface="Arial" panose="020B0604020202020204" pitchFamily="34" charset="0"/>
              </a:rPr>
              <a:t>In order to access consistent data, each synchronization variable must be explicitly acquired.</a:t>
            </a:r>
          </a:p>
          <a:p>
            <a:endParaRPr lang="en-US" altLang="ko-KR" sz="2400" b="1" dirty="0">
              <a:latin typeface="Arial" panose="020B0604020202020204" pitchFamily="34" charset="0"/>
            </a:endParaRPr>
          </a:p>
          <a:p>
            <a:pPr>
              <a:buFontTx/>
              <a:buNone/>
            </a:pPr>
            <a:r>
              <a:rPr lang="en-US" altLang="ko-KR" sz="2400" i="1" dirty="0">
                <a:solidFill>
                  <a:srgbClr val="FF0000"/>
                </a:solidFill>
                <a:latin typeface="Arial" panose="020B0604020202020204" pitchFamily="34" charset="0"/>
              </a:rPr>
              <a:t>Release consistency</a:t>
            </a:r>
            <a:r>
              <a:rPr lang="en-US" altLang="ko-KR" sz="2400" dirty="0">
                <a:solidFill>
                  <a:srgbClr val="FF0000"/>
                </a:solidFill>
                <a:latin typeface="Arial" panose="020B0604020202020204" pitchFamily="34" charset="0"/>
              </a:rPr>
              <a:t> </a:t>
            </a:r>
            <a:r>
              <a:rPr lang="en-US" altLang="ko-KR" sz="2400" dirty="0">
                <a:latin typeface="Arial" panose="020B0604020202020204" pitchFamily="34" charset="0"/>
              </a:rPr>
              <a:t>affects </a:t>
            </a:r>
            <a:r>
              <a:rPr lang="en-US" altLang="ko-KR" sz="2400" b="1" dirty="0">
                <a:solidFill>
                  <a:srgbClr val="FF0000"/>
                </a:solidFill>
                <a:latin typeface="Arial" panose="020B0604020202020204" pitchFamily="34" charset="0"/>
              </a:rPr>
              <a:t>all</a:t>
            </a:r>
            <a:r>
              <a:rPr lang="en-US" altLang="ko-KR" sz="2400" i="1" dirty="0">
                <a:solidFill>
                  <a:srgbClr val="FF0000"/>
                </a:solidFill>
                <a:latin typeface="Arial" panose="020B0604020202020204" pitchFamily="34" charset="0"/>
              </a:rPr>
              <a:t> </a:t>
            </a:r>
            <a:r>
              <a:rPr lang="en-US" altLang="ko-KR" sz="2400" dirty="0">
                <a:latin typeface="Arial" panose="020B0604020202020204" pitchFamily="34" charset="0"/>
              </a:rPr>
              <a:t>shared data but</a:t>
            </a:r>
            <a:r>
              <a:rPr lang="en-US" altLang="ko-KR" sz="2400" dirty="0">
                <a:solidFill>
                  <a:srgbClr val="FF0000"/>
                </a:solidFill>
                <a:latin typeface="Arial" panose="020B0604020202020204" pitchFamily="34" charset="0"/>
              </a:rPr>
              <a:t> </a:t>
            </a:r>
            <a:r>
              <a:rPr lang="en-US" altLang="ko-KR" sz="2400" i="1" dirty="0">
                <a:solidFill>
                  <a:srgbClr val="FF0000"/>
                </a:solidFill>
                <a:latin typeface="Arial" panose="020B0604020202020204" pitchFamily="34" charset="0"/>
              </a:rPr>
              <a:t>entry consistency</a:t>
            </a:r>
            <a:r>
              <a:rPr lang="en-US" altLang="ko-KR" sz="2400" dirty="0">
                <a:solidFill>
                  <a:srgbClr val="FF0000"/>
                </a:solidFill>
                <a:latin typeface="Arial" panose="020B0604020202020204" pitchFamily="34" charset="0"/>
              </a:rPr>
              <a:t> </a:t>
            </a:r>
            <a:r>
              <a:rPr lang="en-US" altLang="ko-KR" sz="2400" dirty="0">
                <a:latin typeface="Arial" panose="020B0604020202020204" pitchFamily="34" charset="0"/>
              </a:rPr>
              <a:t>affects </a:t>
            </a:r>
            <a:r>
              <a:rPr lang="en-US" altLang="ko-KR" sz="2400" dirty="0" smtClean="0">
                <a:latin typeface="Arial" panose="020B0604020202020204" pitchFamily="34" charset="0"/>
              </a:rPr>
              <a:t>only shared </a:t>
            </a:r>
            <a:r>
              <a:rPr lang="en-US" altLang="ko-KR" sz="2400" dirty="0">
                <a:latin typeface="Arial" panose="020B0604020202020204" pitchFamily="34" charset="0"/>
              </a:rPr>
              <a:t>data associated with a synchronization variable.</a:t>
            </a:r>
          </a:p>
          <a:p>
            <a:pPr>
              <a:buFontTx/>
              <a:buNone/>
            </a:pPr>
            <a:endParaRPr lang="en-US" altLang="ko-KR" sz="2400" dirty="0"/>
          </a:p>
        </p:txBody>
      </p:sp>
    </p:spTree>
    <p:extLst>
      <p:ext uri="{BB962C8B-B14F-4D97-AF65-F5344CB8AC3E}">
        <p14:creationId xmlns:p14="http://schemas.microsoft.com/office/powerpoint/2010/main" val="2573122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 calcmode="lin" valueType="num">
                                      <p:cBhvr additive="base">
                                        <p:cTn id="25" dur="500" fill="hold"/>
                                        <p:tgtEl>
                                          <p:spTgt spid="174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smtClean="0"/>
              <a:t>Entry Consistency</a:t>
            </a:r>
            <a:endParaRPr lang="en-US" dirty="0"/>
          </a:p>
        </p:txBody>
      </p:sp>
      <p:sp>
        <p:nvSpPr>
          <p:cNvPr id="136195" name="Rectangle 3"/>
          <p:cNvSpPr>
            <a:spLocks noGrp="1" noChangeArrowheads="1"/>
          </p:cNvSpPr>
          <p:nvPr>
            <p:ph type="body" idx="1"/>
          </p:nvPr>
        </p:nvSpPr>
        <p:spPr/>
        <p:txBody>
          <a:bodyPr/>
          <a:lstStyle/>
          <a:p>
            <a:r>
              <a:rPr lang="en-US" sz="2400" dirty="0" smtClean="0"/>
              <a:t>Acquire and release are still used, and the data-store meets the following conditions:</a:t>
            </a:r>
          </a:p>
          <a:p>
            <a:pPr lvl="1"/>
            <a:r>
              <a:rPr lang="en-US" sz="2000" dirty="0" smtClean="0"/>
              <a:t>An acquire access of a synchronization variable is not allowed to perform with respect to a process until all updates to the guarded shared data have been performed with respect to that process.</a:t>
            </a:r>
          </a:p>
          <a:p>
            <a:pPr lvl="1"/>
            <a:r>
              <a:rPr lang="en-US" sz="2000" dirty="0" smtClean="0"/>
              <a:t>Before an exclusive mode access to a synchronization variable by a process is allowed to perform with respect to that process, no other process may hold the synchronization variable, not even in nonexclusive mode.</a:t>
            </a:r>
          </a:p>
          <a:p>
            <a:pPr lvl="1"/>
            <a:r>
              <a:rPr lang="en-US" sz="2000" dirty="0" smtClean="0"/>
              <a:t>After an exclusive mode access to a synchronization variable has been performed, any other process's next nonexclusive mode access to that synchronization variable may not be performed until it has performed with respect to that variable's owner. </a:t>
            </a:r>
            <a:endParaRPr lang="en-US" sz="2000" dirty="0"/>
          </a:p>
        </p:txBody>
      </p:sp>
    </p:spTree>
    <p:extLst>
      <p:ext uri="{BB962C8B-B14F-4D97-AF65-F5344CB8AC3E}">
        <p14:creationId xmlns:p14="http://schemas.microsoft.com/office/powerpoint/2010/main" val="17204156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IE" smtClean="0"/>
              <a:t>Replication and Scalability</a:t>
            </a:r>
            <a:endParaRPr lang="en-GB" dirty="0"/>
          </a:p>
        </p:txBody>
      </p:sp>
      <p:sp>
        <p:nvSpPr>
          <p:cNvPr id="112643" name="Rectangle 3"/>
          <p:cNvSpPr>
            <a:spLocks noGrp="1" noChangeArrowheads="1"/>
          </p:cNvSpPr>
          <p:nvPr>
            <p:ph type="body" idx="1"/>
          </p:nvPr>
        </p:nvSpPr>
        <p:spPr/>
        <p:txBody>
          <a:bodyPr/>
          <a:lstStyle/>
          <a:p>
            <a:r>
              <a:rPr lang="en-IE" sz="3200" dirty="0" smtClean="0">
                <a:solidFill>
                  <a:srgbClr val="0000FF"/>
                </a:solidFill>
              </a:rPr>
              <a:t>Replication and caching for performance are widely used as scaling techniques</a:t>
            </a:r>
          </a:p>
          <a:p>
            <a:pPr lvl="1"/>
            <a:r>
              <a:rPr lang="en-IE" sz="2800" dirty="0" smtClean="0">
                <a:solidFill>
                  <a:srgbClr val="FF0000"/>
                </a:solidFill>
              </a:rPr>
              <a:t>Adding replicas improves scalability, but incurs the overhead of keeping the replicas up-to-date</a:t>
            </a:r>
          </a:p>
          <a:p>
            <a:r>
              <a:rPr lang="en-IE" sz="3200" dirty="0" smtClean="0"/>
              <a:t>How to efficiently synchronize all of the replicas created to solve the scalability issue?</a:t>
            </a:r>
          </a:p>
          <a:p>
            <a:pPr lvl="1"/>
            <a:r>
              <a:rPr lang="en-IE" sz="2800" dirty="0" smtClean="0"/>
              <a:t>A challenging problem!</a:t>
            </a:r>
          </a:p>
        </p:txBody>
      </p:sp>
    </p:spTree>
    <p:extLst>
      <p:ext uri="{BB962C8B-B14F-4D97-AF65-F5344CB8AC3E}">
        <p14:creationId xmlns:p14="http://schemas.microsoft.com/office/powerpoint/2010/main" val="35950564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20" name="Picture 4"/>
          <p:cNvPicPr>
            <a:picLocks noChangeAspect="1" noChangeArrowheads="1"/>
          </p:cNvPicPr>
          <p:nvPr/>
        </p:nvPicPr>
        <p:blipFill>
          <a:blip r:embed="rId2">
            <a:extLst>
              <a:ext uri="{28A0092B-C50C-407E-A947-70E740481C1C}">
                <a14:useLocalDpi xmlns:a14="http://schemas.microsoft.com/office/drawing/2010/main" val="0"/>
              </a:ext>
            </a:extLst>
          </a:blip>
          <a:srcRect l="28220" t="49396" r="23250" b="43958"/>
          <a:stretch>
            <a:fillRect/>
          </a:stretch>
        </p:blipFill>
        <p:spPr bwMode="auto">
          <a:xfrm>
            <a:off x="304800" y="3141663"/>
            <a:ext cx="86487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7218" name="Rectangle 2"/>
          <p:cNvSpPr>
            <a:spLocks noGrp="1" noChangeArrowheads="1"/>
          </p:cNvSpPr>
          <p:nvPr>
            <p:ph type="title"/>
          </p:nvPr>
        </p:nvSpPr>
        <p:spPr/>
        <p:txBody>
          <a:bodyPr/>
          <a:lstStyle/>
          <a:p>
            <a:r>
              <a:rPr lang="en-IE" smtClean="0"/>
              <a:t>Entry Consistency – Semantics</a:t>
            </a:r>
            <a:endParaRPr lang="en-GB" dirty="0"/>
          </a:p>
        </p:txBody>
      </p:sp>
      <p:sp>
        <p:nvSpPr>
          <p:cNvPr id="137219" name="Rectangle 3"/>
          <p:cNvSpPr>
            <a:spLocks noGrp="1" noChangeArrowheads="1"/>
          </p:cNvSpPr>
          <p:nvPr>
            <p:ph type="body" idx="1"/>
          </p:nvPr>
        </p:nvSpPr>
        <p:spPr/>
        <p:txBody>
          <a:bodyPr>
            <a:normAutofit lnSpcReduction="10000"/>
          </a:bodyPr>
          <a:lstStyle/>
          <a:p>
            <a:r>
              <a:rPr lang="en-IE" sz="2600" dirty="0" smtClean="0"/>
              <a:t>At an acquire, all remote changes to guarded data must be brought up to date.</a:t>
            </a:r>
          </a:p>
          <a:p>
            <a:r>
              <a:rPr lang="en-IE" sz="2600" dirty="0" smtClean="0"/>
              <a:t>Before a write to a data item, a process must ensure that no other process is trying to write at the same time. </a:t>
            </a:r>
          </a:p>
          <a:p>
            <a:endParaRPr lang="en-IE" sz="2600" dirty="0"/>
          </a:p>
          <a:p>
            <a:endParaRPr lang="en-IE" sz="2600" dirty="0" smtClean="0"/>
          </a:p>
          <a:p>
            <a:endParaRPr lang="en-IE" sz="2600" dirty="0"/>
          </a:p>
          <a:p>
            <a:endParaRPr lang="en-IE" sz="2600" dirty="0" smtClean="0"/>
          </a:p>
          <a:p>
            <a:pPr>
              <a:spcBef>
                <a:spcPct val="20000"/>
              </a:spcBef>
              <a:buClr>
                <a:srgbClr val="0070C0"/>
              </a:buClr>
              <a:buSzPct val="100000"/>
              <a:buFont typeface="Wingdings" panose="05000000000000000000" pitchFamily="2" charset="2"/>
              <a:buChar char="§"/>
            </a:pPr>
            <a:r>
              <a:rPr lang="en-US" sz="2400" dirty="0">
                <a:latin typeface="Times New Roman" panose="02020603050405020304" pitchFamily="18" charset="0"/>
              </a:rPr>
              <a:t>Locks associate with individual data items</a:t>
            </a:r>
            <a:r>
              <a:rPr lang="da-DK" sz="2400" dirty="0">
                <a:latin typeface="Times New Roman" panose="02020603050405020304" pitchFamily="18" charset="0"/>
              </a:rPr>
              <a:t>, </a:t>
            </a:r>
            <a:r>
              <a:rPr lang="en-US" sz="2400" dirty="0">
                <a:latin typeface="Times New Roman" panose="02020603050405020304" pitchFamily="18" charset="0"/>
              </a:rPr>
              <a:t>as opposed to the entire data-store.  </a:t>
            </a:r>
          </a:p>
          <a:p>
            <a:pPr>
              <a:spcBef>
                <a:spcPct val="20000"/>
              </a:spcBef>
              <a:buClr>
                <a:srgbClr val="0070C0"/>
              </a:buClr>
              <a:buSzPct val="100000"/>
              <a:buFont typeface="Wingdings" panose="05000000000000000000" pitchFamily="2" charset="2"/>
              <a:buChar char="§"/>
            </a:pPr>
            <a:r>
              <a:rPr lang="en-US" sz="2400" dirty="0">
                <a:latin typeface="Times New Roman" panose="02020603050405020304" pitchFamily="18" charset="0"/>
              </a:rPr>
              <a:t>P</a:t>
            </a:r>
            <a:r>
              <a:rPr lang="en-US" sz="2400" baseline="-25000" dirty="0">
                <a:latin typeface="Times New Roman" panose="02020603050405020304" pitchFamily="18" charset="0"/>
              </a:rPr>
              <a:t>2</a:t>
            </a:r>
            <a:r>
              <a:rPr lang="en-US" sz="2400" dirty="0">
                <a:latin typeface="Times New Roman" panose="02020603050405020304" pitchFamily="18" charset="0"/>
              </a:rPr>
              <a:t>’s read on ‘y’ returns NIL as no locks have been requested.</a:t>
            </a:r>
          </a:p>
          <a:p>
            <a:pPr marL="0" indent="0">
              <a:buNone/>
            </a:pPr>
            <a:endParaRPr lang="en-IE" sz="2600" dirty="0" smtClean="0"/>
          </a:p>
        </p:txBody>
      </p:sp>
      <p:sp>
        <p:nvSpPr>
          <p:cNvPr id="137221" name="Rectangle 5"/>
          <p:cNvSpPr>
            <a:spLocks noChangeArrowheads="1"/>
          </p:cNvSpPr>
          <p:nvPr/>
        </p:nvSpPr>
        <p:spPr bwMode="auto">
          <a:xfrm>
            <a:off x="838200" y="4710112"/>
            <a:ext cx="9144000" cy="123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buClr>
                <a:srgbClr val="0070C0"/>
              </a:buClr>
              <a:buSzPct val="100000"/>
              <a:buFont typeface="Wingdings" panose="05000000000000000000" pitchFamily="2" charset="2"/>
              <a:buChar char="§"/>
            </a:pPr>
            <a:endParaRPr lang="en-US" sz="2400" dirty="0">
              <a:latin typeface="Times New Roman" panose="02020603050405020304" pitchFamily="18" charset="0"/>
            </a:endParaRPr>
          </a:p>
        </p:txBody>
      </p:sp>
    </p:spTree>
    <p:extLst>
      <p:ext uri="{BB962C8B-B14F-4D97-AF65-F5344CB8AC3E}">
        <p14:creationId xmlns:p14="http://schemas.microsoft.com/office/powerpoint/2010/main" val="19128419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7813" name="Group 53"/>
          <p:cNvGraphicFramePr>
            <a:graphicFrameLocks noGrp="1"/>
          </p:cNvGraphicFramePr>
          <p:nvPr>
            <p:extLst>
              <p:ext uri="{D42A27DB-BD31-4B8C-83A1-F6EECF244321}">
                <p14:modId xmlns:p14="http://schemas.microsoft.com/office/powerpoint/2010/main" val="2959868313"/>
              </p:ext>
            </p:extLst>
          </p:nvPr>
        </p:nvGraphicFramePr>
        <p:xfrm>
          <a:off x="476250" y="1417815"/>
          <a:ext cx="8591550" cy="4724405"/>
        </p:xfrm>
        <a:graphic>
          <a:graphicData uri="http://schemas.openxmlformats.org/drawingml/2006/table">
            <a:tbl>
              <a:tblPr/>
              <a:tblGrid>
                <a:gridCol w="1474788"/>
                <a:gridCol w="7116762"/>
              </a:tblGrid>
              <a:tr h="31591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1" i="0" u="none" strike="noStrike" cap="none" normalizeH="0" baseline="0" dirty="0" smtClean="0">
                          <a:ln>
                            <a:noFill/>
                          </a:ln>
                          <a:solidFill>
                            <a:schemeClr val="tx1"/>
                          </a:solidFill>
                          <a:effectLst/>
                          <a:latin typeface="Arial" panose="020B0604020202020204" pitchFamily="34" charset="0"/>
                        </a:rPr>
                        <a:t>Consistency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1" i="0" u="none" strike="noStrike" cap="none" normalizeH="0" baseline="0" smtClean="0">
                          <a:ln>
                            <a:noFill/>
                          </a:ln>
                          <a:solidFill>
                            <a:schemeClr val="tx1"/>
                          </a:solidFill>
                          <a:effectLst/>
                          <a:latin typeface="Arial" panose="020B0604020202020204" pitchFamily="34" charset="0"/>
                        </a:rPr>
                        <a:t>Description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Strict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Absolute time ordering of all shared accesses matters.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rPr>
                        <a:t>Linearizability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All processes must see all shared accesses in the same order.  Accesses are furthermore ordered according to a (nonunique) global timestamp</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575">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Sequential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All processes see all shared accesses in the same order.  Accesses are not ordered in time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Causal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All processes see causally-related shared accesses in the same order.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FIFO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All processes see writes from each other in the order they were used.  Writes from different processes may not always be seen in that order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endParaRPr kumimoji="0" lang="en-US" sz="1200" b="0" i="0" u="none" strike="noStrike" cap="none" normalizeH="0" baseline="0" smtClean="0">
                        <a:ln>
                          <a:noFill/>
                        </a:ln>
                        <a:solidFill>
                          <a:schemeClr val="tx1"/>
                        </a:solidFill>
                        <a:effectLst/>
                        <a:latin typeface="Arial" panose="020B0604020202020204"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(a)</a:t>
                      </a: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1" i="0" u="none" strike="noStrike" cap="none" normalizeH="0" baseline="0" smtClean="0">
                          <a:ln>
                            <a:noFill/>
                          </a:ln>
                          <a:solidFill>
                            <a:schemeClr val="tx1"/>
                          </a:solidFill>
                          <a:effectLst/>
                          <a:latin typeface="Arial" panose="020B0604020202020204" pitchFamily="34" charset="0"/>
                        </a:rPr>
                        <a:t>Consistency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1" i="0" u="none" strike="noStrike" cap="none" normalizeH="0" baseline="0" smtClean="0">
                          <a:ln>
                            <a:noFill/>
                          </a:ln>
                          <a:solidFill>
                            <a:schemeClr val="tx1"/>
                          </a:solidFill>
                          <a:effectLst/>
                          <a:latin typeface="Arial" panose="020B0604020202020204" pitchFamily="34" charset="0"/>
                        </a:rPr>
                        <a:t>Description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Weak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rPr>
                        <a:t>Shared data can be counted on to be consistent only after a synchronization is done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Release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rPr>
                        <a:t>Shared data are made consistent when a critical region is exited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Entry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smtClean="0">
                          <a:ln>
                            <a:noFill/>
                          </a:ln>
                          <a:solidFill>
                            <a:schemeClr val="tx1"/>
                          </a:solidFill>
                          <a:effectLst/>
                          <a:latin typeface="Arial" panose="020B0604020202020204" pitchFamily="34" charset="0"/>
                        </a:rPr>
                        <a:t>Shared data pertaining to a critical region are made consistent when a critical region is entered.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endParaRPr kumimoji="0" lang="en-US" sz="1200" b="0" i="0" u="none" strike="noStrike" cap="none" normalizeH="0" baseline="0" dirty="0" smtClean="0">
                        <a:ln>
                          <a:noFill/>
                        </a:ln>
                        <a:solidFill>
                          <a:schemeClr val="tx1"/>
                        </a:solidFill>
                        <a:effectLst/>
                        <a:latin typeface="Arial" panose="020B0604020202020204"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buClr>
                          <a:schemeClr val="accent2"/>
                        </a:buClr>
                        <a:buSzPct val="8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accent2"/>
                        </a:buClr>
                        <a:buSzPct val="75000"/>
                        <a:buFont typeface="Wingdings" panose="05000000000000000000" pitchFamily="2" charset="2"/>
                        <a:defRPr sz="2000">
                          <a:solidFill>
                            <a:schemeClr val="tx1"/>
                          </a:solidFill>
                          <a:latin typeface="Arial" panose="020B0604020202020204" pitchFamily="34" charset="0"/>
                        </a:defRPr>
                      </a:lvl2pPr>
                      <a:lvl3pPr>
                        <a:spcBef>
                          <a:spcPct val="20000"/>
                        </a:spcBef>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panose="05000000000000000000"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rPr>
                        <a:t>(b)</a:t>
                      </a: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17762" name="Rectangle 2"/>
          <p:cNvSpPr>
            <a:spLocks noGrp="1" noChangeArrowheads="1"/>
          </p:cNvSpPr>
          <p:nvPr>
            <p:ph type="title"/>
          </p:nvPr>
        </p:nvSpPr>
        <p:spPr>
          <a:xfrm>
            <a:off x="1143000" y="609600"/>
            <a:ext cx="7772400" cy="533400"/>
          </a:xfrm>
        </p:spPr>
        <p:txBody>
          <a:bodyPr>
            <a:normAutofit fontScale="90000"/>
          </a:bodyPr>
          <a:lstStyle/>
          <a:p>
            <a:r>
              <a:rPr lang="en-US" dirty="0" smtClean="0"/>
              <a:t>Summary of Consistency Models</a:t>
            </a:r>
            <a:endParaRPr lang="en-US" dirty="0"/>
          </a:p>
        </p:txBody>
      </p:sp>
      <p:sp>
        <p:nvSpPr>
          <p:cNvPr id="117763" name="Rectangle 3"/>
          <p:cNvSpPr>
            <a:spLocks noGrp="1" noChangeArrowheads="1"/>
          </p:cNvSpPr>
          <p:nvPr>
            <p:ph type="body" idx="1"/>
          </p:nvPr>
        </p:nvSpPr>
        <p:spPr>
          <a:xfrm>
            <a:off x="228600" y="6019800"/>
            <a:ext cx="7073900" cy="685800"/>
          </a:xfrm>
        </p:spPr>
        <p:txBody>
          <a:bodyPr/>
          <a:lstStyle/>
          <a:p>
            <a:pPr marL="0" indent="0">
              <a:spcBef>
                <a:spcPts val="0"/>
              </a:spcBef>
              <a:spcAft>
                <a:spcPts val="0"/>
              </a:spcAft>
              <a:buNone/>
            </a:pPr>
            <a:r>
              <a:rPr lang="en-US" sz="1800" smtClean="0"/>
              <a:t> (a) Consistency models not using synchronization operations.</a:t>
            </a:r>
          </a:p>
          <a:p>
            <a:pPr marL="0" indent="0">
              <a:spcBef>
                <a:spcPts val="0"/>
              </a:spcBef>
              <a:spcAft>
                <a:spcPts val="0"/>
              </a:spcAft>
              <a:buNone/>
            </a:pPr>
            <a:r>
              <a:rPr lang="en-US" sz="1800" smtClean="0"/>
              <a:t> (b) Models with synchronization operations.</a:t>
            </a:r>
            <a:endParaRPr lang="en-US" sz="1800" dirty="0"/>
          </a:p>
        </p:txBody>
      </p:sp>
    </p:spTree>
    <p:extLst>
      <p:ext uri="{BB962C8B-B14F-4D97-AF65-F5344CB8AC3E}">
        <p14:creationId xmlns:p14="http://schemas.microsoft.com/office/powerpoint/2010/main" val="37563912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ko-KR" smtClean="0"/>
              <a:t>Performance and Scalability</a:t>
            </a:r>
            <a:endParaRPr lang="en-US" altLang="ko-KR" dirty="0"/>
          </a:p>
        </p:txBody>
      </p:sp>
      <p:sp>
        <p:nvSpPr>
          <p:cNvPr id="7171" name="Rectangle 3"/>
          <p:cNvSpPr>
            <a:spLocks noGrp="1" noChangeArrowheads="1"/>
          </p:cNvSpPr>
          <p:nvPr>
            <p:ph type="body" idx="1"/>
          </p:nvPr>
        </p:nvSpPr>
        <p:spPr/>
        <p:txBody>
          <a:bodyPr>
            <a:normAutofit fontScale="92500" lnSpcReduction="20000"/>
          </a:bodyPr>
          <a:lstStyle/>
          <a:p>
            <a:r>
              <a:rPr lang="en-US" altLang="ko-KR" sz="2600" dirty="0" smtClean="0">
                <a:solidFill>
                  <a:srgbClr val="0000FF"/>
                </a:solidFill>
              </a:rPr>
              <a:t>Main issue – To keep replicas consistent, we generally need to ensure that all conflicting operations are done in the same order, across all servers</a:t>
            </a:r>
          </a:p>
          <a:p>
            <a:r>
              <a:rPr lang="en-US" altLang="ko-KR" sz="2600" b="1" dirty="0" smtClean="0"/>
              <a:t>Conflicting Operations </a:t>
            </a:r>
            <a:r>
              <a:rPr lang="en-US" altLang="ko-KR" sz="2600" dirty="0" smtClean="0"/>
              <a:t>–  Concurrent Transactions </a:t>
            </a:r>
          </a:p>
          <a:p>
            <a:pPr lvl="1"/>
            <a:r>
              <a:rPr lang="en-US" altLang="ko-KR" b="1" dirty="0" smtClean="0">
                <a:solidFill>
                  <a:srgbClr val="FF0000"/>
                </a:solidFill>
              </a:rPr>
              <a:t>Read–Write Conflict:</a:t>
            </a:r>
            <a:r>
              <a:rPr lang="en-US" altLang="ko-KR" b="1" dirty="0" smtClean="0"/>
              <a:t> </a:t>
            </a:r>
            <a:r>
              <a:rPr lang="en-US" altLang="ko-KR" dirty="0" smtClean="0"/>
              <a:t>a read operation and a write operation act concurrently</a:t>
            </a:r>
          </a:p>
          <a:p>
            <a:pPr lvl="1"/>
            <a:r>
              <a:rPr lang="en-US" altLang="ko-KR" b="1" dirty="0" smtClean="0">
                <a:solidFill>
                  <a:srgbClr val="FF0000"/>
                </a:solidFill>
              </a:rPr>
              <a:t>Write–Write Conflict</a:t>
            </a:r>
            <a:r>
              <a:rPr lang="en-US" altLang="ko-KR" dirty="0" smtClean="0">
                <a:solidFill>
                  <a:srgbClr val="FF0000"/>
                </a:solidFill>
              </a:rPr>
              <a:t>:</a:t>
            </a:r>
            <a:r>
              <a:rPr lang="en-US" altLang="ko-KR" dirty="0" smtClean="0"/>
              <a:t> two concurrent write operations</a:t>
            </a:r>
          </a:p>
          <a:p>
            <a:r>
              <a:rPr lang="en-US" altLang="ko-KR" sz="2600" dirty="0" smtClean="0"/>
              <a:t>Guaranteeing </a:t>
            </a:r>
            <a:r>
              <a:rPr lang="en-US" altLang="ko-KR" sz="2600" b="1" dirty="0" smtClean="0">
                <a:solidFill>
                  <a:srgbClr val="FF0000"/>
                </a:solidFill>
              </a:rPr>
              <a:t>global ordering</a:t>
            </a:r>
            <a:r>
              <a:rPr lang="en-US" altLang="ko-KR" sz="2600" b="1" dirty="0" smtClean="0"/>
              <a:t> </a:t>
            </a:r>
            <a:r>
              <a:rPr lang="en-US" altLang="ko-KR" sz="2600" dirty="0" smtClean="0"/>
              <a:t>on conflicting </a:t>
            </a:r>
            <a:r>
              <a:rPr lang="en-US" altLang="ko-KR" sz="2600" dirty="0" smtClean="0"/>
              <a:t>operations is expensive</a:t>
            </a:r>
            <a:endParaRPr lang="en-US" altLang="ko-KR" sz="2600" dirty="0" smtClean="0"/>
          </a:p>
          <a:p>
            <a:r>
              <a:rPr lang="en-US" altLang="ko-KR" sz="2600" b="1" dirty="0" smtClean="0">
                <a:solidFill>
                  <a:srgbClr val="0000FF"/>
                </a:solidFill>
              </a:rPr>
              <a:t>Solution</a:t>
            </a:r>
            <a:r>
              <a:rPr lang="en-US" altLang="ko-KR" sz="2600" b="1" dirty="0" smtClean="0"/>
              <a:t> </a:t>
            </a:r>
            <a:r>
              <a:rPr lang="en-US" altLang="ko-KR" sz="2600" dirty="0" smtClean="0"/>
              <a:t>– Weaken </a:t>
            </a:r>
            <a:r>
              <a:rPr lang="en-US" altLang="ko-KR" sz="2600" dirty="0" smtClean="0"/>
              <a:t>consistency requirements to avoid global synchronization, when possible</a:t>
            </a:r>
            <a:endParaRPr lang="en-US" altLang="ko-KR" sz="2600" dirty="0"/>
          </a:p>
        </p:txBody>
      </p:sp>
    </p:spTree>
    <p:extLst>
      <p:ext uri="{BB962C8B-B14F-4D97-AF65-F5344CB8AC3E}">
        <p14:creationId xmlns:p14="http://schemas.microsoft.com/office/powerpoint/2010/main" val="28928607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14400" y="533400"/>
            <a:ext cx="8153400" cy="609600"/>
          </a:xfrm>
        </p:spPr>
        <p:txBody>
          <a:bodyPr>
            <a:normAutofit fontScale="90000"/>
          </a:bodyPr>
          <a:lstStyle/>
          <a:p>
            <a:r>
              <a:rPr lang="en-US" altLang="ko-KR" dirty="0" smtClean="0"/>
              <a:t>Weakening Consistency Requirements</a:t>
            </a:r>
            <a:endParaRPr lang="en-US" altLang="ko-KR" dirty="0"/>
          </a:p>
        </p:txBody>
      </p:sp>
      <p:sp>
        <p:nvSpPr>
          <p:cNvPr id="56323" name="Rectangle 3"/>
          <p:cNvSpPr>
            <a:spLocks noGrp="1" noChangeArrowheads="1"/>
          </p:cNvSpPr>
          <p:nvPr>
            <p:ph type="body" idx="1"/>
          </p:nvPr>
        </p:nvSpPr>
        <p:spPr/>
        <p:txBody>
          <a:bodyPr>
            <a:normAutofit fontScale="92500" lnSpcReduction="20000"/>
          </a:bodyPr>
          <a:lstStyle/>
          <a:p>
            <a:r>
              <a:rPr lang="en-US" altLang="ko-KR" b="1" dirty="0" smtClean="0">
                <a:solidFill>
                  <a:srgbClr val="0000FF"/>
                </a:solidFill>
                <a:effectLst>
                  <a:outerShdw blurRad="38100" dist="38100" dir="2700000" algn="tl">
                    <a:srgbClr val="000000">
                      <a:alpha val="43137"/>
                    </a:srgbClr>
                  </a:outerShdw>
                </a:effectLst>
              </a:rPr>
              <a:t>What does it mean to “weaken consistency requirements”?</a:t>
            </a:r>
          </a:p>
          <a:p>
            <a:pPr lvl="1"/>
            <a:r>
              <a:rPr lang="en-US" altLang="ko-KR" dirty="0" smtClean="0">
                <a:solidFill>
                  <a:srgbClr val="FF0000"/>
                </a:solidFill>
              </a:rPr>
              <a:t>Relax the requirement that “</a:t>
            </a:r>
            <a:r>
              <a:rPr lang="en-US" altLang="ko-KR" b="1" dirty="0" smtClean="0">
                <a:solidFill>
                  <a:srgbClr val="FF0000"/>
                </a:solidFill>
              </a:rPr>
              <a:t>updates need to be executed as atomic operations</a:t>
            </a:r>
            <a:r>
              <a:rPr lang="en-US" altLang="ko-KR" dirty="0" smtClean="0">
                <a:solidFill>
                  <a:srgbClr val="FF0000"/>
                </a:solidFill>
              </a:rPr>
              <a:t>”</a:t>
            </a:r>
          </a:p>
          <a:p>
            <a:pPr lvl="1"/>
            <a:r>
              <a:rPr lang="en-US" altLang="ko-KR" dirty="0" smtClean="0"/>
              <a:t>Do not require global synchronizations</a:t>
            </a:r>
          </a:p>
          <a:p>
            <a:pPr lvl="1"/>
            <a:r>
              <a:rPr lang="en-US" altLang="ko-KR" dirty="0" smtClean="0"/>
              <a:t>Replicas may not always be the same everywhere</a:t>
            </a:r>
          </a:p>
          <a:p>
            <a:r>
              <a:rPr lang="en-US" altLang="ko-KR" b="1" dirty="0" smtClean="0">
                <a:effectLst>
                  <a:outerShdw blurRad="38100" dist="38100" dir="2700000" algn="tl">
                    <a:srgbClr val="000000">
                      <a:alpha val="43137"/>
                    </a:srgbClr>
                  </a:outerShdw>
                </a:effectLst>
              </a:rPr>
              <a:t>To what extent can consistency be weakened?</a:t>
            </a:r>
          </a:p>
          <a:p>
            <a:pPr lvl="1"/>
            <a:r>
              <a:rPr lang="en-US" altLang="ko-KR" dirty="0" smtClean="0"/>
              <a:t>Depends highly on the access and update patterns of the replicas</a:t>
            </a:r>
          </a:p>
          <a:p>
            <a:pPr lvl="1"/>
            <a:r>
              <a:rPr lang="en-US" altLang="ko-KR" dirty="0" smtClean="0"/>
              <a:t>Depends on the replicated data use patterns</a:t>
            </a:r>
          </a:p>
          <a:p>
            <a:pPr lvl="2"/>
            <a:r>
              <a:rPr lang="en-US" altLang="ko-KR" sz="2200" dirty="0" smtClean="0"/>
              <a:t>Application requirements and behavior</a:t>
            </a:r>
            <a:endParaRPr lang="en-US" altLang="ko-KR" sz="2200" dirty="0"/>
          </a:p>
        </p:txBody>
      </p:sp>
    </p:spTree>
    <p:extLst>
      <p:ext uri="{BB962C8B-B14F-4D97-AF65-F5344CB8AC3E}">
        <p14:creationId xmlns:p14="http://schemas.microsoft.com/office/powerpoint/2010/main" val="39549296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t>Data-Centric Consistency Models</a:t>
            </a:r>
            <a:endParaRPr lang="en-US"/>
          </a:p>
        </p:txBody>
      </p:sp>
      <p:sp>
        <p:nvSpPr>
          <p:cNvPr id="98307" name="Rectangle 3"/>
          <p:cNvSpPr>
            <a:spLocks noGrp="1" noChangeArrowheads="1"/>
          </p:cNvSpPr>
          <p:nvPr>
            <p:ph type="body" idx="1"/>
          </p:nvPr>
        </p:nvSpPr>
        <p:spPr>
          <a:xfrm>
            <a:off x="838200" y="1219200"/>
            <a:ext cx="8116888" cy="5638800"/>
          </a:xfrm>
        </p:spPr>
        <p:txBody>
          <a:bodyPr>
            <a:normAutofit fontScale="92500" lnSpcReduction="10000"/>
          </a:bodyPr>
          <a:lstStyle/>
          <a:p>
            <a:r>
              <a:rPr lang="en-US" sz="2400" dirty="0" smtClean="0">
                <a:solidFill>
                  <a:srgbClr val="0000FF"/>
                </a:solidFill>
              </a:rPr>
              <a:t>A data store is physically distributed and replicated across multiple machines. </a:t>
            </a:r>
          </a:p>
          <a:p>
            <a:pPr lvl="1"/>
            <a:r>
              <a:rPr lang="en-IE" sz="2000" dirty="0"/>
              <a:t>A data-store can be read from or written to by any </a:t>
            </a:r>
            <a:r>
              <a:rPr lang="en-IE" sz="2000" dirty="0" smtClean="0"/>
              <a:t>process</a:t>
            </a:r>
          </a:p>
          <a:p>
            <a:pPr lvl="1"/>
            <a:r>
              <a:rPr lang="en-IE" sz="2000" dirty="0" smtClean="0"/>
              <a:t>A </a:t>
            </a:r>
            <a:r>
              <a:rPr lang="en-IE" sz="2000" dirty="0"/>
              <a:t>local copy of the data-store (replica) can support “fast reads”</a:t>
            </a:r>
          </a:p>
          <a:p>
            <a:pPr lvl="1"/>
            <a:r>
              <a:rPr lang="en-IE" sz="2000" dirty="0"/>
              <a:t>A write to a local replica needs to be propagated to </a:t>
            </a:r>
            <a:r>
              <a:rPr lang="en-IE" sz="2000" i="1" dirty="0"/>
              <a:t>all</a:t>
            </a:r>
            <a:r>
              <a:rPr lang="en-IE" sz="2000" dirty="0"/>
              <a:t> remote </a:t>
            </a:r>
            <a:r>
              <a:rPr lang="en-IE" sz="2000" dirty="0" smtClean="0"/>
              <a:t>replicas</a:t>
            </a:r>
          </a:p>
          <a:p>
            <a:pPr lvl="1"/>
            <a:endParaRPr lang="en-IE" sz="2000" dirty="0" smtClean="0"/>
          </a:p>
          <a:p>
            <a:pPr lvl="1"/>
            <a:endParaRPr lang="en-IE" sz="2000" dirty="0">
              <a:solidFill>
                <a:schemeClr val="tx2"/>
              </a:solidFill>
            </a:endParaRPr>
          </a:p>
          <a:p>
            <a:pPr lvl="1"/>
            <a:endParaRPr lang="en-IE" sz="2000" dirty="0" smtClean="0">
              <a:solidFill>
                <a:schemeClr val="tx2"/>
              </a:solidFill>
            </a:endParaRPr>
          </a:p>
          <a:p>
            <a:pPr lvl="1"/>
            <a:endParaRPr lang="en-IE" sz="2000" dirty="0">
              <a:solidFill>
                <a:schemeClr val="tx2"/>
              </a:solidFill>
            </a:endParaRPr>
          </a:p>
          <a:p>
            <a:pPr lvl="1"/>
            <a:endParaRPr lang="en-IE" sz="2000" dirty="0" smtClean="0">
              <a:solidFill>
                <a:schemeClr val="tx2"/>
              </a:solidFill>
            </a:endParaRPr>
          </a:p>
          <a:p>
            <a:pPr lvl="1"/>
            <a:endParaRPr lang="en-IE" sz="2000" dirty="0">
              <a:solidFill>
                <a:schemeClr val="tx2"/>
              </a:solidFill>
            </a:endParaRPr>
          </a:p>
          <a:p>
            <a:pPr lvl="1"/>
            <a:endParaRPr lang="en-IE" sz="2000" dirty="0" smtClean="0">
              <a:solidFill>
                <a:schemeClr val="tx2"/>
              </a:solidFill>
            </a:endParaRPr>
          </a:p>
          <a:p>
            <a:pPr lvl="1"/>
            <a:endParaRPr lang="en-IE" sz="2000" dirty="0">
              <a:solidFill>
                <a:schemeClr val="tx2"/>
              </a:solidFill>
            </a:endParaRPr>
          </a:p>
          <a:p>
            <a:pPr marL="457200" lvl="1" indent="0">
              <a:buNone/>
            </a:pPr>
            <a:endParaRPr lang="en-IE" sz="2000" dirty="0" smtClean="0">
              <a:solidFill>
                <a:schemeClr val="tx2"/>
              </a:solidFill>
            </a:endParaRPr>
          </a:p>
          <a:p>
            <a:r>
              <a:rPr lang="en-IE" sz="2400" dirty="0">
                <a:solidFill>
                  <a:srgbClr val="FF0000"/>
                </a:solidFill>
                <a:latin typeface="+mj-lt"/>
              </a:rPr>
              <a:t>Various consistency models </a:t>
            </a:r>
            <a:r>
              <a:rPr lang="en-IE" sz="2400" dirty="0" smtClean="0">
                <a:solidFill>
                  <a:srgbClr val="FF0000"/>
                </a:solidFill>
                <a:latin typeface="+mj-lt"/>
              </a:rPr>
              <a:t>can be used to ensure “correct” operation, as agreed upon by access rules</a:t>
            </a:r>
            <a:endParaRPr lang="en-GB" sz="2400" dirty="0">
              <a:solidFill>
                <a:srgbClr val="FF0000"/>
              </a:solidFill>
              <a:latin typeface="+mj-lt"/>
            </a:endParaRPr>
          </a:p>
          <a:p>
            <a:pPr lvl="1"/>
            <a:endParaRPr lang="en-GB" sz="2000" dirty="0"/>
          </a:p>
          <a:p>
            <a:endParaRPr lang="en-US" sz="2400" dirty="0" smtClean="0"/>
          </a:p>
        </p:txBody>
      </p:sp>
      <p:pic>
        <p:nvPicPr>
          <p:cNvPr id="98308" name="Picture 4"/>
          <p:cNvPicPr>
            <a:picLocks noChangeAspect="1" noChangeArrowheads="1"/>
          </p:cNvPicPr>
          <p:nvPr/>
        </p:nvPicPr>
        <p:blipFill>
          <a:blip r:embed="rId3">
            <a:extLst>
              <a:ext uri="{28A0092B-C50C-407E-A947-70E740481C1C}">
                <a14:useLocalDpi xmlns:a14="http://schemas.microsoft.com/office/drawing/2010/main" val="0"/>
              </a:ext>
            </a:extLst>
          </a:blip>
          <a:srcRect l="32710" t="45468" r="30144" b="39879"/>
          <a:stretch>
            <a:fillRect/>
          </a:stretch>
        </p:blipFill>
        <p:spPr bwMode="auto">
          <a:xfrm>
            <a:off x="1978477" y="2819400"/>
            <a:ext cx="4913719" cy="274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0920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smtClean="0"/>
              <a:t>What is a Consistency Model?</a:t>
            </a:r>
            <a:endParaRPr lang="en-US"/>
          </a:p>
        </p:txBody>
      </p:sp>
      <p:sp>
        <p:nvSpPr>
          <p:cNvPr id="114691" name="Rectangle 3"/>
          <p:cNvSpPr>
            <a:spLocks noGrp="1" noChangeArrowheads="1"/>
          </p:cNvSpPr>
          <p:nvPr>
            <p:ph type="body" idx="1"/>
          </p:nvPr>
        </p:nvSpPr>
        <p:spPr/>
        <p:txBody>
          <a:bodyPr/>
          <a:lstStyle/>
          <a:p>
            <a:r>
              <a:rPr lang="en-US" sz="3600" dirty="0" smtClean="0">
                <a:solidFill>
                  <a:srgbClr val="0000FF"/>
                </a:solidFill>
              </a:rPr>
              <a:t>A “consistency model” is a </a:t>
            </a:r>
            <a:r>
              <a:rPr lang="en-US" sz="3600" b="1" dirty="0" smtClean="0">
                <a:solidFill>
                  <a:srgbClr val="FF0000"/>
                </a:solidFill>
                <a:effectLst>
                  <a:outerShdw blurRad="38100" dist="38100" dir="2700000" algn="tl">
                    <a:srgbClr val="000000">
                      <a:alpha val="43137"/>
                    </a:srgbClr>
                  </a:outerShdw>
                </a:effectLst>
              </a:rPr>
              <a:t>c</a:t>
            </a:r>
            <a:r>
              <a:rPr lang="da-DK" sz="3600" b="1" dirty="0" smtClean="0">
                <a:solidFill>
                  <a:srgbClr val="FF0000"/>
                </a:solidFill>
                <a:effectLst>
                  <a:outerShdw blurRad="38100" dist="38100" dir="2700000" algn="tl">
                    <a:srgbClr val="000000">
                      <a:alpha val="43137"/>
                    </a:srgbClr>
                  </a:outerShdw>
                </a:effectLst>
              </a:rPr>
              <a:t>ontract</a:t>
            </a:r>
            <a:r>
              <a:rPr lang="en-US" sz="3600" b="1" dirty="0" smtClean="0">
                <a:solidFill>
                  <a:srgbClr val="FF0000"/>
                </a:solidFill>
                <a:effectLst>
                  <a:outerShdw blurRad="38100" dist="38100" dir="2700000" algn="tl">
                    <a:srgbClr val="000000">
                      <a:alpha val="43137"/>
                    </a:srgbClr>
                  </a:outerShdw>
                </a:effectLst>
              </a:rPr>
              <a:t> </a:t>
            </a:r>
            <a:r>
              <a:rPr lang="en-US" sz="3600" dirty="0" smtClean="0">
                <a:solidFill>
                  <a:srgbClr val="0000FF"/>
                </a:solidFill>
              </a:rPr>
              <a:t>between a distributed data-store and its processes.</a:t>
            </a:r>
          </a:p>
          <a:p>
            <a:pPr lvl="1"/>
            <a:r>
              <a:rPr lang="en-US" sz="3200" dirty="0" smtClean="0"/>
              <a:t>If the processes agree to the rules, the data-store will perform correctly and as advertised.</a:t>
            </a:r>
          </a:p>
        </p:txBody>
      </p:sp>
    </p:spTree>
    <p:extLst>
      <p:ext uri="{BB962C8B-B14F-4D97-AF65-F5344CB8AC3E}">
        <p14:creationId xmlns:p14="http://schemas.microsoft.com/office/powerpoint/2010/main" val="34125353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altLang="ko-KR" dirty="0" smtClean="0"/>
              <a:t>Data-Centric Consistency Models – Strong and Weak Models</a:t>
            </a:r>
            <a:endParaRPr lang="en-US" altLang="ko-KR" dirty="0"/>
          </a:p>
        </p:txBody>
      </p:sp>
      <p:sp>
        <p:nvSpPr>
          <p:cNvPr id="9219" name="Rectangle 3"/>
          <p:cNvSpPr>
            <a:spLocks noGrp="1" noChangeArrowheads="1"/>
          </p:cNvSpPr>
          <p:nvPr>
            <p:ph type="body" idx="1"/>
          </p:nvPr>
        </p:nvSpPr>
        <p:spPr/>
        <p:txBody>
          <a:bodyPr>
            <a:normAutofit fontScale="92500" lnSpcReduction="20000"/>
          </a:bodyPr>
          <a:lstStyle/>
          <a:p>
            <a:r>
              <a:rPr lang="en-US" altLang="ko-KR" sz="2400" b="1" dirty="0" smtClean="0">
                <a:solidFill>
                  <a:srgbClr val="FF0000"/>
                </a:solidFill>
                <a:effectLst>
                  <a:outerShdw blurRad="38100" dist="38100" dir="2700000" algn="tl">
                    <a:srgbClr val="000000">
                      <a:alpha val="43137"/>
                    </a:srgbClr>
                  </a:outerShdw>
                </a:effectLst>
              </a:rPr>
              <a:t>Strong consistency models</a:t>
            </a:r>
            <a:r>
              <a:rPr lang="en-US" altLang="ko-KR" sz="2400" dirty="0" smtClean="0"/>
              <a:t>: Operations on shared data are synchronized – Do not require synchronization operations</a:t>
            </a:r>
          </a:p>
          <a:p>
            <a:pPr lvl="1"/>
            <a:r>
              <a:rPr lang="en-US" altLang="ko-KR" sz="2000" b="1" dirty="0" smtClean="0">
                <a:solidFill>
                  <a:srgbClr val="0000FF"/>
                </a:solidFill>
              </a:rPr>
              <a:t>Strict consistency</a:t>
            </a:r>
            <a:r>
              <a:rPr lang="en-US" altLang="ko-KR" sz="2000" b="1" dirty="0" smtClean="0"/>
              <a:t> </a:t>
            </a:r>
            <a:r>
              <a:rPr lang="en-US" altLang="ko-KR" sz="2000" dirty="0" smtClean="0"/>
              <a:t>– Related to absolute global time</a:t>
            </a:r>
          </a:p>
          <a:p>
            <a:pPr lvl="1"/>
            <a:r>
              <a:rPr lang="en-US" altLang="ko-KR" sz="2000" b="1" dirty="0" smtClean="0">
                <a:solidFill>
                  <a:srgbClr val="0000FF"/>
                </a:solidFill>
              </a:rPr>
              <a:t>Sequential Consistency</a:t>
            </a:r>
            <a:r>
              <a:rPr lang="en-US" altLang="ko-KR" sz="2000" b="1" dirty="0" smtClean="0"/>
              <a:t> </a:t>
            </a:r>
            <a:r>
              <a:rPr lang="en-US" altLang="ko-KR" sz="2000" dirty="0" smtClean="0"/>
              <a:t>– Also knows as serializability</a:t>
            </a:r>
          </a:p>
          <a:p>
            <a:pPr lvl="1"/>
            <a:r>
              <a:rPr lang="en-US" altLang="ko-KR" sz="2000" b="1" dirty="0" smtClean="0">
                <a:solidFill>
                  <a:srgbClr val="0000FF"/>
                </a:solidFill>
              </a:rPr>
              <a:t>Linearizability</a:t>
            </a:r>
            <a:r>
              <a:rPr lang="en-US" altLang="ko-KR" sz="2000" dirty="0" smtClean="0"/>
              <a:t> – To achieve atomicity</a:t>
            </a:r>
          </a:p>
          <a:p>
            <a:pPr lvl="1"/>
            <a:r>
              <a:rPr lang="en-US" altLang="ko-KR" sz="2000" b="1" dirty="0" smtClean="0">
                <a:solidFill>
                  <a:srgbClr val="0000FF"/>
                </a:solidFill>
              </a:rPr>
              <a:t>Causal Consistency</a:t>
            </a:r>
            <a:r>
              <a:rPr lang="en-US" altLang="ko-KR" sz="2000" b="1" dirty="0" smtClean="0"/>
              <a:t> </a:t>
            </a:r>
            <a:r>
              <a:rPr lang="en-US" altLang="ko-KR" sz="2000" dirty="0" smtClean="0"/>
              <a:t>– To maintain only causal relations</a:t>
            </a:r>
          </a:p>
          <a:p>
            <a:pPr lvl="1"/>
            <a:r>
              <a:rPr lang="en-US" altLang="ko-KR" sz="2000" b="1" dirty="0" smtClean="0">
                <a:solidFill>
                  <a:srgbClr val="0000FF"/>
                </a:solidFill>
              </a:rPr>
              <a:t>FIFO Consistency</a:t>
            </a:r>
            <a:r>
              <a:rPr lang="en-US" altLang="ko-KR" sz="2000" b="1" dirty="0" smtClean="0"/>
              <a:t> </a:t>
            </a:r>
            <a:r>
              <a:rPr lang="en-US" altLang="ko-KR" sz="2000" dirty="0" smtClean="0"/>
              <a:t>– To maintain only individual ordering</a:t>
            </a:r>
          </a:p>
          <a:p>
            <a:r>
              <a:rPr lang="en-US" altLang="ko-KR" sz="2400" b="1" dirty="0" smtClean="0">
                <a:solidFill>
                  <a:srgbClr val="FF0000"/>
                </a:solidFill>
                <a:effectLst>
                  <a:outerShdw blurRad="38100" dist="38100" dir="2700000" algn="tl">
                    <a:srgbClr val="000000">
                      <a:alpha val="43137"/>
                    </a:srgbClr>
                  </a:outerShdw>
                </a:effectLst>
              </a:rPr>
              <a:t>Weak consistency models</a:t>
            </a:r>
            <a:r>
              <a:rPr lang="en-US" altLang="ko-KR" sz="2400" dirty="0" smtClean="0">
                <a:solidFill>
                  <a:srgbClr val="FF0000"/>
                </a:solidFill>
              </a:rPr>
              <a:t>:</a:t>
            </a:r>
            <a:r>
              <a:rPr lang="en-US" altLang="ko-KR" sz="2400" dirty="0" smtClean="0"/>
              <a:t> Synchronization occurs only when shared data is locked and unlocked –Rely on synchronization operations</a:t>
            </a:r>
          </a:p>
          <a:p>
            <a:pPr lvl="1"/>
            <a:r>
              <a:rPr lang="en-US" altLang="ko-KR" sz="2000" b="1" dirty="0" smtClean="0">
                <a:solidFill>
                  <a:srgbClr val="0000FF"/>
                </a:solidFill>
              </a:rPr>
              <a:t>Weak Consistency</a:t>
            </a:r>
          </a:p>
          <a:p>
            <a:pPr lvl="1"/>
            <a:r>
              <a:rPr lang="en-US" altLang="ko-KR" sz="2000" b="1" dirty="0" smtClean="0">
                <a:solidFill>
                  <a:srgbClr val="0000FF"/>
                </a:solidFill>
              </a:rPr>
              <a:t>Release</a:t>
            </a:r>
            <a:r>
              <a:rPr lang="en-US" altLang="ko-KR" sz="2000" dirty="0" smtClean="0">
                <a:solidFill>
                  <a:srgbClr val="0000FF"/>
                </a:solidFill>
              </a:rPr>
              <a:t> </a:t>
            </a:r>
            <a:r>
              <a:rPr lang="en-US" altLang="ko-KR" sz="2000" b="1" dirty="0" smtClean="0">
                <a:solidFill>
                  <a:srgbClr val="0000FF"/>
                </a:solidFill>
              </a:rPr>
              <a:t>Consistency</a:t>
            </a:r>
          </a:p>
          <a:p>
            <a:pPr lvl="1"/>
            <a:r>
              <a:rPr lang="en-US" altLang="ko-KR" sz="2000" b="1" dirty="0" smtClean="0">
                <a:solidFill>
                  <a:srgbClr val="0000FF"/>
                </a:solidFill>
              </a:rPr>
              <a:t>Entry Consistency</a:t>
            </a:r>
          </a:p>
          <a:p>
            <a:r>
              <a:rPr lang="en-US" altLang="ko-KR" sz="2400" b="1" dirty="0" smtClean="0">
                <a:effectLst>
                  <a:outerShdw blurRad="38100" dist="38100" dir="2700000" algn="tl">
                    <a:srgbClr val="000000">
                      <a:alpha val="43137"/>
                    </a:srgbClr>
                  </a:outerShdw>
                </a:effectLst>
              </a:rPr>
              <a:t>Note</a:t>
            </a:r>
            <a:r>
              <a:rPr lang="en-US" altLang="ko-KR" sz="2400" dirty="0" smtClean="0"/>
              <a:t> –  </a:t>
            </a:r>
            <a:r>
              <a:rPr lang="en-US" altLang="ko-KR" sz="2400" dirty="0"/>
              <a:t>W</a:t>
            </a:r>
            <a:r>
              <a:rPr lang="en-US" altLang="ko-KR" sz="2400" dirty="0" smtClean="0"/>
              <a:t>eaker the consistency model are more scalable</a:t>
            </a:r>
            <a:endParaRPr lang="en-US" altLang="ko-KR" sz="2600" dirty="0"/>
          </a:p>
        </p:txBody>
      </p:sp>
    </p:spTree>
    <p:extLst>
      <p:ext uri="{BB962C8B-B14F-4D97-AF65-F5344CB8AC3E}">
        <p14:creationId xmlns:p14="http://schemas.microsoft.com/office/powerpoint/2010/main" val="4232324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62000" y="457200"/>
            <a:ext cx="8382000" cy="609600"/>
          </a:xfrm>
        </p:spPr>
        <p:txBody>
          <a:bodyPr>
            <a:normAutofit fontScale="90000"/>
          </a:bodyPr>
          <a:lstStyle/>
          <a:p>
            <a:r>
              <a:rPr lang="en-IE" dirty="0"/>
              <a:t>Consistency Model Diagram Notation</a:t>
            </a:r>
            <a:endParaRPr lang="en-GB" dirty="0"/>
          </a:p>
        </p:txBody>
      </p:sp>
      <p:sp>
        <p:nvSpPr>
          <p:cNvPr id="53251" name="Rectangle 3"/>
          <p:cNvSpPr>
            <a:spLocks noGrp="1" noChangeArrowheads="1"/>
          </p:cNvSpPr>
          <p:nvPr>
            <p:ph type="body" idx="1"/>
          </p:nvPr>
        </p:nvSpPr>
        <p:spPr>
          <a:xfrm>
            <a:off x="804863" y="1627188"/>
            <a:ext cx="8339137" cy="4545012"/>
          </a:xfrm>
        </p:spPr>
        <p:txBody>
          <a:bodyPr/>
          <a:lstStyle/>
          <a:p>
            <a:r>
              <a:rPr lang="en-IE" sz="3200" b="1" dirty="0"/>
              <a:t>W</a:t>
            </a:r>
            <a:r>
              <a:rPr lang="en-IE" sz="3200" b="1" i="1" baseline="-25000" dirty="0"/>
              <a:t>i</a:t>
            </a:r>
            <a:r>
              <a:rPr lang="en-IE" sz="3200" b="1" dirty="0"/>
              <a:t>(</a:t>
            </a:r>
            <a:r>
              <a:rPr lang="en-IE" sz="3200" b="1" dirty="0">
                <a:solidFill>
                  <a:srgbClr val="0000FF"/>
                </a:solidFill>
              </a:rPr>
              <a:t>x</a:t>
            </a:r>
            <a:r>
              <a:rPr lang="en-IE" sz="3200" b="1" dirty="0"/>
              <a:t>)</a:t>
            </a:r>
            <a:r>
              <a:rPr lang="en-IE" sz="3200" b="1" dirty="0">
                <a:solidFill>
                  <a:srgbClr val="FF0000"/>
                </a:solidFill>
              </a:rPr>
              <a:t>a</a:t>
            </a:r>
            <a:r>
              <a:rPr lang="en-IE" sz="3200" dirty="0"/>
              <a:t> – </a:t>
            </a:r>
            <a:r>
              <a:rPr lang="en-IE" sz="3200" dirty="0" smtClean="0"/>
              <a:t>A write operation performed </a:t>
            </a:r>
            <a:r>
              <a:rPr lang="en-IE" sz="3200" dirty="0"/>
              <a:t>by process </a:t>
            </a:r>
            <a:r>
              <a:rPr lang="en-IE" sz="3200" b="1" i="1" dirty="0" err="1" smtClean="0"/>
              <a:t>i</a:t>
            </a:r>
            <a:r>
              <a:rPr lang="en-IE" sz="3200" dirty="0" smtClean="0"/>
              <a:t> </a:t>
            </a:r>
            <a:r>
              <a:rPr lang="en-IE" sz="3200" dirty="0" smtClean="0"/>
              <a:t>on item </a:t>
            </a:r>
            <a:r>
              <a:rPr lang="en-IE" sz="3200" b="1" dirty="0" smtClean="0">
                <a:solidFill>
                  <a:srgbClr val="0000FF"/>
                </a:solidFill>
              </a:rPr>
              <a:t>x</a:t>
            </a:r>
            <a:r>
              <a:rPr lang="en-IE" sz="3200" dirty="0" smtClean="0"/>
              <a:t> </a:t>
            </a:r>
            <a:r>
              <a:rPr lang="en-IE" sz="3200" dirty="0"/>
              <a:t>with a value of </a:t>
            </a:r>
            <a:r>
              <a:rPr lang="en-IE" sz="3200" b="1" dirty="0" smtClean="0">
                <a:solidFill>
                  <a:srgbClr val="FF0000"/>
                </a:solidFill>
              </a:rPr>
              <a:t>a</a:t>
            </a:r>
            <a:r>
              <a:rPr lang="en-IE" sz="3200" dirty="0" smtClean="0"/>
              <a:t>.  </a:t>
            </a:r>
            <a:endParaRPr lang="en-IE" sz="3200" dirty="0" smtClean="0"/>
          </a:p>
          <a:p>
            <a:pPr lvl="1"/>
            <a:r>
              <a:rPr lang="en-IE" sz="2800" dirty="0" smtClean="0"/>
              <a:t>Process </a:t>
            </a:r>
            <a:r>
              <a:rPr lang="en-IE" sz="2800" b="1" dirty="0" smtClean="0"/>
              <a:t>P</a:t>
            </a:r>
            <a:r>
              <a:rPr lang="en-IE" sz="2800" b="1" i="1" baseline="-25000" dirty="0" smtClean="0"/>
              <a:t>i</a:t>
            </a:r>
            <a:r>
              <a:rPr lang="en-IE" sz="2800" dirty="0" smtClean="0"/>
              <a:t> </a:t>
            </a:r>
            <a:r>
              <a:rPr lang="en-IE" sz="2800" dirty="0" smtClean="0"/>
              <a:t>sets </a:t>
            </a:r>
            <a:r>
              <a:rPr lang="en-IE" sz="2800" b="1" dirty="0" smtClean="0">
                <a:solidFill>
                  <a:srgbClr val="0000FF"/>
                </a:solidFill>
              </a:rPr>
              <a:t>x</a:t>
            </a:r>
            <a:r>
              <a:rPr lang="en-IE" sz="2800" dirty="0" smtClean="0"/>
              <a:t> </a:t>
            </a:r>
            <a:r>
              <a:rPr lang="en-IE" sz="2800" dirty="0" smtClean="0"/>
              <a:t>to </a:t>
            </a:r>
            <a:r>
              <a:rPr lang="en-IE" sz="2800" b="1" dirty="0" smtClean="0">
                <a:solidFill>
                  <a:srgbClr val="FF0000"/>
                </a:solidFill>
              </a:rPr>
              <a:t>a</a:t>
            </a:r>
            <a:r>
              <a:rPr lang="en-IE" sz="2800" dirty="0" smtClean="0"/>
              <a:t>. </a:t>
            </a:r>
            <a:endParaRPr lang="en-IE" sz="2800" dirty="0"/>
          </a:p>
          <a:p>
            <a:r>
              <a:rPr lang="en-IE" sz="3200" b="1" dirty="0" err="1" smtClean="0"/>
              <a:t>R</a:t>
            </a:r>
            <a:r>
              <a:rPr lang="en-IE" sz="3200" b="1" i="1" baseline="-25000" dirty="0" err="1" smtClean="0"/>
              <a:t>i</a:t>
            </a:r>
            <a:r>
              <a:rPr lang="en-IE" sz="3200" b="1" dirty="0" smtClean="0"/>
              <a:t>(</a:t>
            </a:r>
            <a:r>
              <a:rPr lang="en-IE" sz="3200" b="1" dirty="0" smtClean="0">
                <a:solidFill>
                  <a:srgbClr val="0000FF"/>
                </a:solidFill>
              </a:rPr>
              <a:t>x</a:t>
            </a:r>
            <a:r>
              <a:rPr lang="en-IE" sz="3200" b="1" dirty="0" smtClean="0"/>
              <a:t>)</a:t>
            </a:r>
            <a:r>
              <a:rPr lang="en-IE" sz="3200" b="1" dirty="0" smtClean="0">
                <a:solidFill>
                  <a:srgbClr val="FF0000"/>
                </a:solidFill>
              </a:rPr>
              <a:t>b</a:t>
            </a:r>
            <a:r>
              <a:rPr lang="en-IE" sz="3200" dirty="0" smtClean="0"/>
              <a:t> </a:t>
            </a:r>
            <a:r>
              <a:rPr lang="en-IE" sz="3200" dirty="0"/>
              <a:t>– </a:t>
            </a:r>
            <a:r>
              <a:rPr lang="en-IE" sz="3200" dirty="0" smtClean="0"/>
              <a:t>A read operation performed by </a:t>
            </a:r>
            <a:r>
              <a:rPr lang="en-IE" sz="3200" dirty="0"/>
              <a:t>process </a:t>
            </a:r>
            <a:r>
              <a:rPr lang="en-IE" sz="3200" b="1" i="1" dirty="0" err="1" smtClean="0"/>
              <a:t>i</a:t>
            </a:r>
            <a:r>
              <a:rPr lang="en-IE" sz="3200" dirty="0" smtClean="0"/>
              <a:t> </a:t>
            </a:r>
            <a:r>
              <a:rPr lang="en-IE" sz="3200" dirty="0" smtClean="0"/>
              <a:t>on </a:t>
            </a:r>
            <a:r>
              <a:rPr lang="en-IE" sz="3200" dirty="0"/>
              <a:t>item </a:t>
            </a:r>
            <a:r>
              <a:rPr lang="en-IE" sz="3200" b="1" dirty="0" smtClean="0">
                <a:solidFill>
                  <a:srgbClr val="0000FF"/>
                </a:solidFill>
              </a:rPr>
              <a:t>x</a:t>
            </a:r>
            <a:r>
              <a:rPr lang="en-IE" sz="3200" dirty="0" smtClean="0"/>
              <a:t> </a:t>
            </a:r>
            <a:r>
              <a:rPr lang="en-IE" sz="3200" dirty="0"/>
              <a:t>producing the value </a:t>
            </a:r>
            <a:r>
              <a:rPr lang="en-IE" sz="3200" b="1" dirty="0" smtClean="0">
                <a:solidFill>
                  <a:srgbClr val="FF0000"/>
                </a:solidFill>
              </a:rPr>
              <a:t>b</a:t>
            </a:r>
            <a:r>
              <a:rPr lang="en-IE" sz="3200" dirty="0" smtClean="0"/>
              <a:t>.  </a:t>
            </a:r>
            <a:endParaRPr lang="en-IE" sz="3200" dirty="0" smtClean="0"/>
          </a:p>
          <a:p>
            <a:pPr lvl="1"/>
            <a:r>
              <a:rPr lang="en-IE" sz="2800" dirty="0"/>
              <a:t>Process </a:t>
            </a:r>
            <a:r>
              <a:rPr lang="en-IE" sz="2800" b="1" dirty="0" smtClean="0"/>
              <a:t>P</a:t>
            </a:r>
            <a:r>
              <a:rPr lang="en-IE" sz="2800" b="1" i="1" baseline="-25000" dirty="0" smtClean="0"/>
              <a:t>i</a:t>
            </a:r>
            <a:r>
              <a:rPr lang="en-IE" sz="2800" dirty="0" smtClean="0"/>
              <a:t> </a:t>
            </a:r>
            <a:r>
              <a:rPr lang="en-IE" sz="2800" dirty="0" smtClean="0"/>
              <a:t>read operation on  </a:t>
            </a:r>
            <a:r>
              <a:rPr lang="en-IE" sz="2800" b="1" dirty="0" smtClean="0">
                <a:solidFill>
                  <a:srgbClr val="0000FF"/>
                </a:solidFill>
              </a:rPr>
              <a:t>x</a:t>
            </a:r>
            <a:r>
              <a:rPr lang="en-IE" sz="2800" dirty="0" smtClean="0"/>
              <a:t> </a:t>
            </a:r>
            <a:r>
              <a:rPr lang="en-IE" sz="2800" dirty="0" smtClean="0"/>
              <a:t>returns </a:t>
            </a:r>
            <a:r>
              <a:rPr lang="en-IE" sz="2800" b="1" dirty="0" smtClean="0">
                <a:solidFill>
                  <a:srgbClr val="FF0000"/>
                </a:solidFill>
              </a:rPr>
              <a:t>b</a:t>
            </a:r>
            <a:r>
              <a:rPr lang="en-IE" sz="2800" dirty="0" smtClean="0"/>
              <a:t>. </a:t>
            </a:r>
            <a:endParaRPr lang="en-IE" sz="2800" dirty="0"/>
          </a:p>
          <a:p>
            <a:r>
              <a:rPr lang="en-IE" sz="3200" dirty="0" smtClean="0"/>
              <a:t>In all diagrams, time </a:t>
            </a:r>
            <a:r>
              <a:rPr lang="en-IE" sz="3200" dirty="0"/>
              <a:t>moves from left to </a:t>
            </a:r>
            <a:r>
              <a:rPr lang="en-IE" sz="3200" dirty="0" smtClean="0"/>
              <a:t>right</a:t>
            </a:r>
            <a:endParaRPr lang="en-GB" sz="3200" dirty="0"/>
          </a:p>
        </p:txBody>
      </p:sp>
    </p:spTree>
    <p:extLst>
      <p:ext uri="{BB962C8B-B14F-4D97-AF65-F5344CB8AC3E}">
        <p14:creationId xmlns:p14="http://schemas.microsoft.com/office/powerpoint/2010/main" val="1987478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7212</TotalTime>
  <Words>2389</Words>
  <Application>Microsoft Office PowerPoint</Application>
  <PresentationFormat>On-screen Show (4:3)</PresentationFormat>
  <Paragraphs>282</Paragraphs>
  <Slides>31</Slides>
  <Notes>17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Consistency Models</vt:lpstr>
      <vt:lpstr>Replication </vt:lpstr>
      <vt:lpstr>Replication and Scalability</vt:lpstr>
      <vt:lpstr>Performance and Scalability</vt:lpstr>
      <vt:lpstr>Weakening Consistency Requirements</vt:lpstr>
      <vt:lpstr>Data-Centric Consistency Models</vt:lpstr>
      <vt:lpstr>What is a Consistency Model?</vt:lpstr>
      <vt:lpstr>Data-Centric Consistency Models – Strong and Weak Models</vt:lpstr>
      <vt:lpstr>Consistency Model Diagram Notation</vt:lpstr>
      <vt:lpstr>Strict Consistency Diagrams</vt:lpstr>
      <vt:lpstr>Sequential Consistency – Definition</vt:lpstr>
      <vt:lpstr>Sequential Consistency – Interleaving</vt:lpstr>
      <vt:lpstr>Sequential Consistency – Example</vt:lpstr>
      <vt:lpstr>Linearizability</vt:lpstr>
      <vt:lpstr>Sequential consistency vs. Linearizability</vt:lpstr>
      <vt:lpstr>Causal Consistency</vt:lpstr>
      <vt:lpstr>Causal Consistency - Sequence</vt:lpstr>
      <vt:lpstr>Causal Consistency </vt:lpstr>
      <vt:lpstr>FIFO Consistency</vt:lpstr>
      <vt:lpstr>Weak Consistency – Motivation</vt:lpstr>
      <vt:lpstr>Weak Consistency - Criteria</vt:lpstr>
      <vt:lpstr>Weak Consistency - Semantics</vt:lpstr>
      <vt:lpstr>Weak Consistency - Example</vt:lpstr>
      <vt:lpstr>PowerPoint Presentation</vt:lpstr>
      <vt:lpstr>Release Consistency Basic Idea </vt:lpstr>
      <vt:lpstr>Release Consistency Definition</vt:lpstr>
      <vt:lpstr>Release Consistency – Example</vt:lpstr>
      <vt:lpstr>Entry Consistency – Introduction</vt:lpstr>
      <vt:lpstr>Entry Consistency</vt:lpstr>
      <vt:lpstr>Entry Consistency – Semantics</vt:lpstr>
      <vt:lpstr>Summary of Consistency Models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SYNCHORNIZATION</dc:title>
  <dc:creator>Jack Lange</dc:creator>
  <cp:lastModifiedBy>Jack Lange</cp:lastModifiedBy>
  <cp:revision>8</cp:revision>
  <dcterms:created xsi:type="dcterms:W3CDTF">2017-10-11T18:15:15Z</dcterms:created>
  <dcterms:modified xsi:type="dcterms:W3CDTF">2017-10-18T18:37:26Z</dcterms:modified>
</cp:coreProperties>
</file>