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3"/>
  </p:notesMasterIdLst>
  <p:sldIdLst>
    <p:sldId id="555" r:id="rId2"/>
    <p:sldId id="556" r:id="rId3"/>
    <p:sldId id="564" r:id="rId4"/>
    <p:sldId id="565" r:id="rId5"/>
    <p:sldId id="566" r:id="rId6"/>
    <p:sldId id="567" r:id="rId7"/>
    <p:sldId id="568" r:id="rId8"/>
    <p:sldId id="569" r:id="rId9"/>
    <p:sldId id="570" r:id="rId10"/>
    <p:sldId id="623" r:id="rId11"/>
    <p:sldId id="574" r:id="rId12"/>
    <p:sldId id="575" r:id="rId13"/>
    <p:sldId id="576" r:id="rId14"/>
    <p:sldId id="578" r:id="rId15"/>
    <p:sldId id="580" r:id="rId16"/>
    <p:sldId id="581" r:id="rId17"/>
    <p:sldId id="624" r:id="rId18"/>
    <p:sldId id="587" r:id="rId19"/>
    <p:sldId id="588" r:id="rId20"/>
    <p:sldId id="589" r:id="rId21"/>
    <p:sldId id="590" r:id="rId22"/>
    <p:sldId id="592" r:id="rId23"/>
    <p:sldId id="593" r:id="rId24"/>
    <p:sldId id="594" r:id="rId25"/>
    <p:sldId id="595" r:id="rId26"/>
    <p:sldId id="596" r:id="rId27"/>
    <p:sldId id="597" r:id="rId28"/>
    <p:sldId id="598" r:id="rId29"/>
    <p:sldId id="599" r:id="rId30"/>
    <p:sldId id="600" r:id="rId31"/>
    <p:sldId id="601" r:id="rId32"/>
  </p:sldIdLst>
  <p:sldSz cx="9144000" cy="6858000" type="screen4x3"/>
  <p:notesSz cx="6934200" cy="9118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Helvetic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000FF"/>
    <a:srgbClr val="E22708"/>
    <a:srgbClr val="00FFFF"/>
    <a:srgbClr val="A50021"/>
    <a:srgbClr val="333300"/>
    <a:srgbClr val="FFFF00"/>
    <a:srgbClr val="6876E7"/>
    <a:srgbClr val="CCEC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88" autoAdjust="0"/>
  </p:normalViewPr>
  <p:slideViewPr>
    <p:cSldViewPr>
      <p:cViewPr varScale="1">
        <p:scale>
          <a:sx n="132" d="100"/>
          <a:sy n="132" d="100"/>
        </p:scale>
        <p:origin x="-10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3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2" tIns="45861" rIns="91722" bIns="45861" numCol="1" anchor="t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2" tIns="45861" rIns="91722" bIns="45861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684213"/>
            <a:ext cx="4559300" cy="3419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30700"/>
            <a:ext cx="5083175" cy="410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2" tIns="45861" rIns="91722" bIns="458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2988"/>
            <a:ext cx="3005138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2" tIns="45861" rIns="91722" bIns="45861" numCol="1" anchor="b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662988"/>
            <a:ext cx="3005137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22" tIns="45861" rIns="91722" bIns="45861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Times" charset="0"/>
              </a:defRPr>
            </a:lvl1pPr>
          </a:lstStyle>
          <a:p>
            <a:pPr>
              <a:defRPr/>
            </a:pPr>
            <a:fld id="{38D4B40D-A923-4F4A-98D9-EE0BD0525E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906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675AB2-B258-4DA9-A922-AEF724C45A0B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E13FC24-E4EB-4ED4-86ED-4E7B9B605DCB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593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7450" y="684213"/>
            <a:ext cx="4559300" cy="3419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3420" y="4331335"/>
            <a:ext cx="5547360" cy="410337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D6B0593-7C64-41D5-9B55-AD4FA296FD14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7450" y="684213"/>
            <a:ext cx="4559300" cy="3419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3420" y="4331335"/>
            <a:ext cx="5547360" cy="410337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fld id="{0B9D01BF-A47A-4384-B225-A95E51B20BC1}" type="slidenum">
              <a:rPr lang="en-US" altLang="en-US" sz="1200">
                <a:latin typeface="Arial" pitchFamily="34" charset="0"/>
              </a:rPr>
              <a:pPr eaLnBrk="1" hangingPunct="1"/>
              <a:t>19</a:t>
            </a:fld>
            <a:endParaRPr lang="en-US" altLang="en-US" sz="1200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4" y="4330079"/>
            <a:ext cx="5083175" cy="41039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fld id="{1A17FC86-C978-4910-9E6C-BDD571ADA9DE}" type="slidenum">
              <a:rPr lang="en-US" altLang="en-US" sz="1200">
                <a:latin typeface="Arial" pitchFamily="34" charset="0"/>
              </a:rPr>
              <a:pPr eaLnBrk="1" hangingPunct="1"/>
              <a:t>20</a:t>
            </a:fld>
            <a:endParaRPr lang="en-US" altLang="en-US" sz="120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4" y="4330079"/>
            <a:ext cx="5083175" cy="41039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fld id="{6BF84B8A-5F73-4C77-9E4C-71B36AB336BD}" type="slidenum">
              <a:rPr lang="en-US" altLang="en-US" sz="1200">
                <a:latin typeface="Arial" pitchFamily="34" charset="0"/>
              </a:rPr>
              <a:pPr eaLnBrk="1" hangingPunct="1"/>
              <a:t>21</a:t>
            </a:fld>
            <a:endParaRPr lang="en-US" altLang="en-US" sz="1200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4" y="4330079"/>
            <a:ext cx="5083175" cy="41039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fld id="{DD8946D9-EAB7-42EC-B4CC-F4B36023CC5C}" type="slidenum">
              <a:rPr lang="en-US" altLang="en-US" sz="1200">
                <a:latin typeface="Arial" pitchFamily="34" charset="0"/>
              </a:rPr>
              <a:pPr eaLnBrk="1" hangingPunct="1"/>
              <a:t>23</a:t>
            </a:fld>
            <a:endParaRPr lang="en-US" altLang="en-US" sz="1200">
              <a:latin typeface="Arial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4" y="4330079"/>
            <a:ext cx="5083175" cy="41039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9F2FC1-4D88-43D6-BEBE-5ABB2EE59E9F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63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7450" y="684213"/>
            <a:ext cx="4559300" cy="3419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3420" y="4331335"/>
            <a:ext cx="5547360" cy="410337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5B944DA-0C8C-46D9-9A4E-E6E273740D9E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57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7450" y="684213"/>
            <a:ext cx="4559300" cy="3419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3420" y="4331335"/>
            <a:ext cx="5547360" cy="410337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5B944DA-0C8C-46D9-9A4E-E6E273740D9E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7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7450" y="684213"/>
            <a:ext cx="4559300" cy="3419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3420" y="4331335"/>
            <a:ext cx="5547360" cy="410337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1838ED-4D41-4435-8334-7E5B6FEC9CA1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7450" y="684213"/>
            <a:ext cx="4559300" cy="3419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3420" y="4331335"/>
            <a:ext cx="5547360" cy="410337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05" name="Rectangle 103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162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1" name="Rectangle 1034"/>
          <p:cNvSpPr>
            <a:spLocks noGrp="1" noChangeArrowheads="1"/>
          </p:cNvSpPr>
          <p:nvPr>
            <p:ph type="ftr" sz="quarter" idx="10"/>
          </p:nvPr>
        </p:nvSpPr>
        <p:spPr>
          <a:xfrm>
            <a:off x="1066800" y="6400800"/>
            <a:ext cx="7162800" cy="295275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3753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C4952-FD7D-481B-948C-C307ED92E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02842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533400"/>
            <a:ext cx="20383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33400"/>
            <a:ext cx="59626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9F14C-F778-438B-9613-13AC37FAF1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8020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447800"/>
            <a:ext cx="398145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838200" y="4000500"/>
            <a:ext cx="398145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972050" y="1447800"/>
            <a:ext cx="3983038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C280-8235-4285-A2DA-376EA3FC3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80798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47800"/>
            <a:ext cx="398145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2050" y="1447800"/>
            <a:ext cx="3983038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42EEA-85B8-49C8-B893-CE9AC7FD81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28972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447800"/>
            <a:ext cx="8116888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4000500"/>
            <a:ext cx="8116888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A03DA-DE58-48C6-B6D4-98C8AB024E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17696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447800"/>
            <a:ext cx="398145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2050" y="1447800"/>
            <a:ext cx="3983038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AE23C-39F8-4235-B477-16D11E5740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93222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47800"/>
            <a:ext cx="8116888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000500"/>
            <a:ext cx="8116888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72D52-2AF2-4A4F-87F0-C4140C6640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68815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35445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FB0A1-6E4E-4BEA-8967-5FDEE1C9B0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34050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47800"/>
            <a:ext cx="398145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2050" y="1447800"/>
            <a:ext cx="3983038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1DC46-798A-45D2-AD27-D3003C8D66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34862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49980-A525-40FD-9431-70A7C4FB1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15550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40E66-3D59-4BEF-B468-6FEFE60058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2482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A07E6-5E74-4F13-B8FB-7BD5A160CA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05422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C5CC4-2F63-4233-8CF1-B0D7CE43B7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3768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5193B-9B4C-43B1-B956-A5EA2EA1F4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22014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gray">
          <a:xfrm flipV="1">
            <a:off x="2895600" y="6477000"/>
            <a:ext cx="5940425" cy="762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endParaRPr kumimoji="1" lang="en-US" altLang="en-US" sz="2400" dirty="0">
              <a:latin typeface="Arial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5334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447800"/>
            <a:ext cx="8116888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553200"/>
            <a:ext cx="441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Distributed Computing Systems</a:t>
            </a:r>
            <a:endParaRPr lang="en-US" dirty="0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381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latin typeface="+mj-lt"/>
              </a:defRPr>
            </a:lvl1pPr>
          </a:lstStyle>
          <a:p>
            <a:pPr>
              <a:defRPr/>
            </a:pPr>
            <a:fld id="{F626B950-8C82-4F3E-9268-A37C9DF674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553200"/>
            <a:ext cx="16002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latin typeface="+mj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ransition/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1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Distributed Hash Tables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19413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YNCHORNIZATION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LOCK</a:t>
            </a: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</a:t>
            </a:r>
            <a:r>
              <a:rPr lang="en-US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YNCHRONIZATION</a:t>
            </a:r>
          </a:p>
        </p:txBody>
      </p:sp>
    </p:spTree>
    <p:extLst>
      <p:ext uri="{BB962C8B-B14F-4D97-AF65-F5344CB8AC3E}">
        <p14:creationId xmlns:p14="http://schemas.microsoft.com/office/powerpoint/2010/main" val="13298017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Motivation</a:t>
            </a:r>
            <a:endParaRPr lang="en-US" alt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200" dirty="0" smtClean="0"/>
              <a:t>Why </a:t>
            </a:r>
            <a:r>
              <a:rPr lang="en-US" altLang="en-US" sz="3200" b="1" dirty="0" smtClean="0"/>
              <a:t>clock synchronization </a:t>
            </a:r>
            <a:r>
              <a:rPr lang="en-US" altLang="en-US" sz="3200" dirty="0" smtClean="0"/>
              <a:t>matters?</a:t>
            </a:r>
            <a:endParaRPr lang="en-IE" altLang="en-US" sz="3200" dirty="0" smtClean="0"/>
          </a:p>
          <a:p>
            <a:pPr lvl="1"/>
            <a:r>
              <a:rPr lang="en-IE" altLang="en-US" sz="2800" b="1" dirty="0" smtClean="0"/>
              <a:t>Control access </a:t>
            </a:r>
            <a:r>
              <a:rPr lang="en-IE" altLang="en-US" sz="2800" dirty="0" smtClean="0"/>
              <a:t>to a single, shared resource</a:t>
            </a:r>
          </a:p>
          <a:p>
            <a:pPr lvl="1"/>
            <a:r>
              <a:rPr lang="en-IE" altLang="en-US" sz="2800" dirty="0" smtClean="0"/>
              <a:t>Agree on the </a:t>
            </a:r>
            <a:r>
              <a:rPr lang="en-IE" altLang="en-US" sz="2800" b="1" dirty="0" smtClean="0"/>
              <a:t>ordering of events</a:t>
            </a:r>
          </a:p>
          <a:p>
            <a:pPr lvl="1"/>
            <a:r>
              <a:rPr lang="en-US" altLang="en-US" sz="2800" b="1" dirty="0" smtClean="0"/>
              <a:t>Time-based</a:t>
            </a:r>
            <a:r>
              <a:rPr lang="en-US" altLang="en-US" sz="2800" dirty="0" smtClean="0"/>
              <a:t> computations on multiple machines</a:t>
            </a:r>
          </a:p>
          <a:p>
            <a:pPr lvl="1"/>
            <a:r>
              <a:rPr lang="en-US" altLang="en-US" sz="2800" dirty="0" smtClean="0"/>
              <a:t>Many applications require that clocks advance at </a:t>
            </a:r>
            <a:r>
              <a:rPr lang="en-US" altLang="en-US" sz="2800" b="1" dirty="0" smtClean="0"/>
              <a:t>similar rates</a:t>
            </a:r>
          </a:p>
          <a:p>
            <a:pPr lvl="2"/>
            <a:r>
              <a:rPr lang="en-US" altLang="en-US" sz="2400" b="1" dirty="0" smtClean="0"/>
              <a:t>Real-time scheduling </a:t>
            </a:r>
            <a:r>
              <a:rPr lang="en-US" altLang="en-US" sz="2400" dirty="0" smtClean="0"/>
              <a:t>events based on processor clock</a:t>
            </a:r>
          </a:p>
          <a:p>
            <a:pPr lvl="2"/>
            <a:r>
              <a:rPr lang="en-US" altLang="en-US" sz="2400" b="1" dirty="0" smtClean="0"/>
              <a:t>Setting timeouts </a:t>
            </a:r>
            <a:r>
              <a:rPr lang="en-US" altLang="en-US" sz="2400" dirty="0" smtClean="0"/>
              <a:t>and </a:t>
            </a:r>
            <a:r>
              <a:rPr lang="en-US" altLang="en-US" sz="2400" b="1" dirty="0" smtClean="0"/>
              <a:t>measuring latencies</a:t>
            </a: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325252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Synchronization within one system is hard enough</a:t>
            </a:r>
          </a:p>
          <a:p>
            <a:pPr lvl="1"/>
            <a:r>
              <a:rPr lang="en-US" altLang="en-US" dirty="0" smtClean="0"/>
              <a:t>Messages</a:t>
            </a:r>
          </a:p>
          <a:p>
            <a:pPr lvl="1"/>
            <a:r>
              <a:rPr lang="en-US" altLang="en-US" dirty="0" smtClean="0"/>
              <a:t>Semaphores,</a:t>
            </a:r>
          </a:p>
          <a:p>
            <a:pPr lvl="1"/>
            <a:r>
              <a:rPr lang="en-US" altLang="en-US" dirty="0" smtClean="0"/>
              <a:t>Monitors,</a:t>
            </a:r>
          </a:p>
          <a:p>
            <a:pPr lvl="1"/>
            <a:r>
              <a:rPr lang="en-US" altLang="en-US" dirty="0" smtClean="0"/>
              <a:t>Barriers,</a:t>
            </a:r>
          </a:p>
          <a:p>
            <a:pPr lvl="1"/>
            <a:r>
              <a:rPr lang="en-US" altLang="en-US" dirty="0" smtClean="0"/>
              <a:t>…</a:t>
            </a:r>
          </a:p>
          <a:p>
            <a:r>
              <a:rPr lang="en-US" altLang="en-US" dirty="0" smtClean="0"/>
              <a:t>Synchronization among processes in a distributed system is much harder</a:t>
            </a:r>
          </a:p>
          <a:p>
            <a:r>
              <a:rPr lang="en-US" altLang="en-US" dirty="0" smtClean="0"/>
              <a:t>Two approaches to achieve synchronization</a:t>
            </a:r>
          </a:p>
          <a:p>
            <a:pPr lvl="1"/>
            <a:r>
              <a:rPr lang="en-US" altLang="en-US" dirty="0" smtClean="0"/>
              <a:t>Synchronization based on physical time</a:t>
            </a:r>
          </a:p>
          <a:p>
            <a:pPr lvl="1"/>
            <a:r>
              <a:rPr lang="en-US" altLang="en-US" dirty="0" smtClean="0"/>
              <a:t>Synchronization using </a:t>
            </a:r>
            <a:r>
              <a:rPr lang="en-US" altLang="en-US" b="1" dirty="0" smtClean="0"/>
              <a:t>relative ordering </a:t>
            </a:r>
            <a:r>
              <a:rPr lang="en-US" altLang="en-US" dirty="0" smtClean="0"/>
              <a:t>rather than </a:t>
            </a:r>
            <a:r>
              <a:rPr lang="en-US" altLang="en-US" b="1" dirty="0" smtClean="0"/>
              <a:t>absolute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190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Clock 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In a centralized system, time is </a:t>
            </a:r>
            <a:r>
              <a:rPr lang="en-US" sz="3200" b="1" dirty="0" smtClean="0"/>
              <a:t>unambiguous</a:t>
            </a:r>
          </a:p>
          <a:p>
            <a:endParaRPr lang="en-US" sz="3200" dirty="0" smtClean="0"/>
          </a:p>
          <a:p>
            <a:r>
              <a:rPr lang="en-US" sz="3200" dirty="0" smtClean="0"/>
              <a:t>In </a:t>
            </a:r>
            <a:r>
              <a:rPr lang="en-US" sz="3200" dirty="0" smtClean="0"/>
              <a:t>a distributed system, achieving agreement on time is </a:t>
            </a:r>
            <a:r>
              <a:rPr lang="en-US" sz="3200" b="1" dirty="0" smtClean="0"/>
              <a:t>hard</a:t>
            </a:r>
            <a:endParaRPr lang="en-US" sz="3200" dirty="0" smtClean="0"/>
          </a:p>
          <a:p>
            <a:pPr lvl="1"/>
            <a:r>
              <a:rPr lang="en-US" altLang="zh-CN" sz="2800" dirty="0" smtClean="0"/>
              <a:t>It is impossible to guarantee that </a:t>
            </a:r>
            <a:r>
              <a:rPr lang="en-US" altLang="zh-CN" sz="2800" dirty="0" smtClean="0"/>
              <a:t>independent physical </a:t>
            </a:r>
            <a:r>
              <a:rPr lang="en-US" altLang="zh-CN" sz="2800" dirty="0" smtClean="0"/>
              <a:t>clocks </a:t>
            </a:r>
            <a:r>
              <a:rPr lang="en-US" altLang="zh-CN" sz="2800" dirty="0" smtClean="0"/>
              <a:t>are fully synchronized</a:t>
            </a:r>
            <a:endParaRPr lang="en-US" sz="2800" dirty="0" smtClean="0"/>
          </a:p>
          <a:p>
            <a:endParaRPr lang="en-US" dirty="0" smtClean="0"/>
          </a:p>
          <a:p>
            <a:r>
              <a:rPr lang="en-US" dirty="0"/>
              <a:t>Lack of </a:t>
            </a:r>
            <a:r>
              <a:rPr lang="en-US" dirty="0" smtClean="0"/>
              <a:t>a single global </a:t>
            </a:r>
            <a:r>
              <a:rPr lang="en-US" dirty="0"/>
              <a:t>time </a:t>
            </a:r>
            <a:r>
              <a:rPr lang="en-US" dirty="0" smtClean="0"/>
              <a:t>source can cause errors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8970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YNCHORNIZATION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en-US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HYSICAL</a:t>
            </a:r>
            <a:r>
              <a:rPr lang="en-US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LOCK</a:t>
            </a:r>
            <a:r>
              <a:rPr lang="en-US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1771654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 Synchronization – Actual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time dependent </a:t>
            </a:r>
            <a:r>
              <a:rPr lang="en-US" dirty="0" smtClean="0"/>
              <a:t>applications the </a:t>
            </a:r>
            <a:r>
              <a:rPr lang="en-US" b="1" dirty="0" smtClean="0"/>
              <a:t>actual time </a:t>
            </a:r>
            <a:r>
              <a:rPr lang="en-US" dirty="0" smtClean="0"/>
              <a:t>is important</a:t>
            </a:r>
          </a:p>
          <a:p>
            <a:pPr lvl="1"/>
            <a:r>
              <a:rPr lang="en-US" dirty="0" smtClean="0"/>
              <a:t>External physical clocks become critical</a:t>
            </a:r>
          </a:p>
          <a:p>
            <a:pPr lvl="1"/>
            <a:r>
              <a:rPr lang="en-US" dirty="0" smtClean="0"/>
              <a:t>For efficiency and redundancy, multiple physical clocks are needed</a:t>
            </a:r>
          </a:p>
          <a:p>
            <a:r>
              <a:rPr lang="en-US" dirty="0" smtClean="0"/>
              <a:t>Two issues arise:</a:t>
            </a:r>
          </a:p>
          <a:p>
            <a:pPr marL="914400" lvl="1" indent="-514350">
              <a:buSzPct val="100000"/>
              <a:buFont typeface="+mj-lt"/>
              <a:buAutoNum type="arabicPeriod"/>
            </a:pPr>
            <a:r>
              <a:rPr lang="en-US" dirty="0" smtClean="0"/>
              <a:t>How to synchronize the physical clocks with real-world clocks? </a:t>
            </a:r>
          </a:p>
          <a:p>
            <a:pPr marL="914400" lvl="1" indent="-514350">
              <a:buSzPct val="100000"/>
              <a:buFont typeface="+mj-lt"/>
              <a:buAutoNum type="arabicPeriod"/>
            </a:pPr>
            <a:r>
              <a:rPr lang="en-US" dirty="0" smtClean="0"/>
              <a:t>How to synchronize these clocks with each other?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6577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Atomic clocks make it possible to measure time accurately</a:t>
            </a:r>
          </a:p>
          <a:p>
            <a:pPr lvl="1"/>
            <a:r>
              <a:rPr lang="en-US" dirty="0" smtClean="0"/>
              <a:t>Several laboratories, equipped with Cesium 133 clocks, periodically report the number of times their clock has ticket to the Bureau International de </a:t>
            </a:r>
            <a:r>
              <a:rPr lang="en-US" dirty="0" err="1" smtClean="0"/>
              <a:t>l’Heure</a:t>
            </a:r>
            <a:r>
              <a:rPr lang="en-US" dirty="0" smtClean="0"/>
              <a:t> (BIH)</a:t>
            </a:r>
          </a:p>
          <a:p>
            <a:pPr lvl="1"/>
            <a:r>
              <a:rPr lang="en-US" dirty="0" smtClean="0"/>
              <a:t>BIH computes the average to produce the International Atomic Time (TAI), the number of seconds since 01/01/1958 midnight divided by 9,192,631,370</a:t>
            </a:r>
          </a:p>
          <a:p>
            <a:pPr lvl="1"/>
            <a:r>
              <a:rPr lang="en-US" altLang="en-US" dirty="0" smtClean="0"/>
              <a:t>TAI seconds are of constant length, unlike solar seconds. </a:t>
            </a:r>
          </a:p>
          <a:p>
            <a:pPr lvl="2"/>
            <a:r>
              <a:rPr lang="en-US" altLang="en-US" dirty="0" smtClean="0"/>
              <a:t>As the mean solar day is getting longer, TAI get out of synch</a:t>
            </a:r>
          </a:p>
          <a:p>
            <a:pPr lvl="3"/>
            <a:r>
              <a:rPr lang="en-US" altLang="en-US" dirty="0" smtClean="0"/>
              <a:t>Now, 86,600 TAI seconds are about 3 msec less than a mean solar day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15071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Physical clocks</a:t>
            </a:r>
            <a:endParaRPr lang="en-US" alt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en-US" sz="2400" dirty="0" smtClean="0">
                <a:solidFill>
                  <a:srgbClr val="FF0000"/>
                </a:solidFill>
              </a:rPr>
              <a:t>Computer Clocks are acutually Timers,</a:t>
            </a:r>
            <a:r>
              <a:rPr lang="it-IT" altLang="en-US" sz="2400" dirty="0" smtClean="0"/>
              <a:t> a precisely machined quartz crystal</a:t>
            </a:r>
          </a:p>
          <a:p>
            <a:pPr lvl="1"/>
            <a:r>
              <a:rPr lang="en-US" altLang="en-US" sz="2000" dirty="0" smtClean="0"/>
              <a:t>When kept under tension, crystals oscillate at a </a:t>
            </a:r>
            <a:r>
              <a:rPr lang="en-US" altLang="en-US" sz="2000" dirty="0" smtClean="0"/>
              <a:t>known fixed frequency</a:t>
            </a:r>
          </a:p>
          <a:p>
            <a:pPr lvl="1"/>
            <a:endParaRPr lang="en-US" altLang="en-US" sz="2000" dirty="0" smtClean="0"/>
          </a:p>
          <a:p>
            <a:r>
              <a:rPr lang="en-US" altLang="en-US" sz="2400" dirty="0" smtClean="0">
                <a:solidFill>
                  <a:srgbClr val="0000FF"/>
                </a:solidFill>
              </a:rPr>
              <a:t>Associated with the crystal are two registers, a counter and holding register</a:t>
            </a:r>
          </a:p>
          <a:p>
            <a:pPr lvl="1"/>
            <a:r>
              <a:rPr lang="en-US" altLang="en-US" sz="2000" dirty="0" smtClean="0"/>
              <a:t>At each oscillation, the counter decrements by 1</a:t>
            </a:r>
          </a:p>
          <a:p>
            <a:pPr lvl="1"/>
            <a:r>
              <a:rPr lang="en-US" altLang="en-US" sz="2000" dirty="0" smtClean="0"/>
              <a:t>When counter reaches zero, an interrupt is generated</a:t>
            </a:r>
          </a:p>
          <a:p>
            <a:pPr lvl="2"/>
            <a:r>
              <a:rPr lang="en-US" altLang="en-US" sz="1800" dirty="0" smtClean="0"/>
              <a:t>Each interrupt corresponds to a clock tick</a:t>
            </a:r>
          </a:p>
          <a:p>
            <a:pPr lvl="2"/>
            <a:endParaRPr lang="en-US" altLang="en-US" sz="1800" dirty="0" smtClean="0"/>
          </a:p>
          <a:p>
            <a:r>
              <a:rPr lang="en-US" altLang="en-US" sz="2400" dirty="0" smtClean="0"/>
              <a:t>Timers have manufacturing defects</a:t>
            </a:r>
            <a:endParaRPr lang="en-US" altLang="en-US" sz="2400" dirty="0" smtClean="0"/>
          </a:p>
          <a:p>
            <a:pPr lvl="1"/>
            <a:r>
              <a:rPr lang="en-US" altLang="en-US" sz="2000" dirty="0" smtClean="0"/>
              <a:t>On </a:t>
            </a:r>
            <a:r>
              <a:rPr lang="en-US" altLang="en-US" sz="2000" dirty="0" smtClean="0"/>
              <a:t>a </a:t>
            </a:r>
            <a:r>
              <a:rPr lang="en-US" altLang="en-US" sz="2000" dirty="0" smtClean="0"/>
              <a:t>single node </a:t>
            </a:r>
            <a:r>
              <a:rPr lang="en-US" altLang="en-US" sz="2000" dirty="0" smtClean="0"/>
              <a:t>a clock being slightly off is </a:t>
            </a:r>
            <a:r>
              <a:rPr lang="en-US" altLang="en-US" sz="2000" dirty="0" smtClean="0"/>
              <a:t>tolerable</a:t>
            </a:r>
            <a:endParaRPr lang="en-US" altLang="en-US" sz="2000" dirty="0" smtClean="0"/>
          </a:p>
          <a:p>
            <a:pPr lvl="1"/>
            <a:r>
              <a:rPr lang="en-US" altLang="en-US" sz="2000" dirty="0" smtClean="0"/>
              <a:t>With multiple nodes </a:t>
            </a:r>
            <a:r>
              <a:rPr lang="en-US" altLang="en-US" sz="2000" dirty="0" smtClean="0"/>
              <a:t>clock skew is problematic</a:t>
            </a:r>
          </a:p>
        </p:txBody>
      </p:sp>
    </p:spTree>
    <p:extLst>
      <p:ext uri="{BB962C8B-B14F-4D97-AF65-F5344CB8AC3E}">
        <p14:creationId xmlns:p14="http://schemas.microsoft.com/office/powerpoint/2010/main" val="25160434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dirty="0" smtClean="0"/>
              <a:t>Relation between Clock Time and UTC</a:t>
            </a:r>
            <a:endParaRPr lang="en-US" altLang="en-US" sz="3400" dirty="0"/>
          </a:p>
        </p:txBody>
      </p:sp>
      <p:grpSp>
        <p:nvGrpSpPr>
          <p:cNvPr id="4" name="Group 3"/>
          <p:cNvGrpSpPr/>
          <p:nvPr/>
        </p:nvGrpSpPr>
        <p:grpSpPr>
          <a:xfrm>
            <a:off x="1295400" y="1752600"/>
            <a:ext cx="6310312" cy="4337050"/>
            <a:chOff x="1843088" y="2286000"/>
            <a:chExt cx="5289550" cy="3879850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703" t="43958" r="33565" b="38670"/>
            <a:stretch>
              <a:fillRect/>
            </a:stretch>
          </p:blipFill>
          <p:spPr bwMode="auto">
            <a:xfrm>
              <a:off x="1843088" y="2286000"/>
              <a:ext cx="5289550" cy="3879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3459163" y="3275013"/>
              <a:ext cx="2608262" cy="2397125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 flipV="1">
              <a:off x="3476625" y="3924300"/>
              <a:ext cx="2868613" cy="17541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V="1">
              <a:off x="3470275" y="3151188"/>
              <a:ext cx="1781175" cy="252095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066136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Dealing with drift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Set computer to true time</a:t>
            </a:r>
          </a:p>
          <a:p>
            <a:pPr lvl="1"/>
            <a:r>
              <a:rPr lang="en-US" altLang="en-US" dirty="0" smtClean="0"/>
              <a:t>Generally not </a:t>
            </a:r>
            <a:r>
              <a:rPr lang="en-US" altLang="en-US" dirty="0" smtClean="0"/>
              <a:t>good idea to set clock </a:t>
            </a:r>
            <a:r>
              <a:rPr lang="en-US" altLang="en-US" dirty="0" smtClean="0"/>
              <a:t>back</a:t>
            </a:r>
          </a:p>
          <a:p>
            <a:pPr lvl="1"/>
            <a:r>
              <a:rPr lang="en-US" altLang="en-US" dirty="0" smtClean="0"/>
              <a:t>Software can get very confused</a:t>
            </a:r>
          </a:p>
          <a:p>
            <a:pPr lvl="1"/>
            <a:endParaRPr lang="en-US" altLang="en-US" dirty="0" smtClean="0"/>
          </a:p>
          <a:p>
            <a:r>
              <a:rPr lang="en-US" altLang="en-US" b="1" i="1" dirty="0" smtClean="0"/>
              <a:t>Gradual</a:t>
            </a:r>
            <a:r>
              <a:rPr lang="en-US" altLang="en-US" dirty="0" smtClean="0"/>
              <a:t> </a:t>
            </a:r>
            <a:r>
              <a:rPr lang="en-US" altLang="en-US" dirty="0"/>
              <a:t>clock </a:t>
            </a:r>
            <a:r>
              <a:rPr lang="en-US" altLang="en-US" dirty="0" smtClean="0"/>
              <a:t>correction</a:t>
            </a:r>
          </a:p>
          <a:p>
            <a:pPr lvl="1"/>
            <a:r>
              <a:rPr lang="en-US" altLang="en-US" b="1" dirty="0" smtClean="0"/>
              <a:t>If</a:t>
            </a:r>
            <a:r>
              <a:rPr lang="en-US" altLang="en-US" dirty="0" smtClean="0"/>
              <a:t> fast </a:t>
            </a:r>
            <a:r>
              <a:rPr lang="en-US" altLang="en-US" b="1" dirty="0" smtClean="0"/>
              <a:t>then</a:t>
            </a:r>
            <a:r>
              <a:rPr lang="en-US" altLang="en-US" dirty="0" smtClean="0"/>
              <a:t> make </a:t>
            </a:r>
            <a:r>
              <a:rPr lang="en-US" altLang="en-US" dirty="0"/>
              <a:t>clock run slower until it </a:t>
            </a:r>
            <a:r>
              <a:rPr lang="en-US" altLang="en-US" dirty="0" smtClean="0"/>
              <a:t>synchronizes</a:t>
            </a:r>
          </a:p>
          <a:p>
            <a:pPr lvl="1"/>
            <a:r>
              <a:rPr lang="en-US" altLang="en-US" b="1" dirty="0" smtClean="0"/>
              <a:t>If</a:t>
            </a:r>
            <a:r>
              <a:rPr lang="en-US" altLang="en-US" dirty="0" smtClean="0"/>
              <a:t> slow </a:t>
            </a:r>
            <a:r>
              <a:rPr lang="en-US" altLang="en-US" b="1" dirty="0" smtClean="0"/>
              <a:t>then</a:t>
            </a:r>
            <a:r>
              <a:rPr lang="en-US" altLang="en-US" dirty="0" smtClean="0"/>
              <a:t> make </a:t>
            </a:r>
            <a:r>
              <a:rPr lang="en-US" altLang="en-US" dirty="0"/>
              <a:t>clock run faster until it synchronizes</a:t>
            </a:r>
          </a:p>
          <a:p>
            <a:pPr lvl="1"/>
            <a:endParaRPr lang="en-US" altLang="en-US" dirty="0"/>
          </a:p>
          <a:p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93398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8181975" cy="1462088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Distributed Hash Table</a:t>
            </a:r>
            <a:endParaRPr lang="en-US" altLang="en-US" sz="4000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458200" cy="50292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A common approach is to use a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Distributed Hash Table</a:t>
            </a:r>
            <a:r>
              <a:rPr lang="en-US" altLang="en-US" sz="2800" dirty="0" smtClean="0">
                <a:solidFill>
                  <a:srgbClr val="FF0000"/>
                </a:solidFill>
              </a:rPr>
              <a:t> (DHT)</a:t>
            </a:r>
            <a:r>
              <a:rPr lang="en-US" altLang="en-US" sz="2800" dirty="0" smtClean="0"/>
              <a:t> to organize </a:t>
            </a:r>
            <a:r>
              <a:rPr lang="en-US" altLang="en-US" sz="2800" dirty="0" smtClean="0"/>
              <a:t>nodes</a:t>
            </a:r>
            <a:endParaRPr lang="en-US" altLang="en-US" sz="2800" dirty="0" smtClean="0"/>
          </a:p>
          <a:p>
            <a:pPr eaLnBrk="1" hangingPunct="1"/>
            <a:endParaRPr lang="en-US" altLang="en-US" sz="2800" dirty="0" smtClean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sz="2800" dirty="0" smtClean="0">
                <a:solidFill>
                  <a:srgbClr val="0000FF"/>
                </a:solidFill>
              </a:rPr>
              <a:t>Traditional </a:t>
            </a:r>
            <a:r>
              <a:rPr lang="en-US" altLang="en-US" sz="2800" dirty="0" smtClean="0">
                <a:solidFill>
                  <a:srgbClr val="0000FF"/>
                </a:solidFill>
              </a:rPr>
              <a:t>hash functions convert a key to a hash value, which can be used as an index into a hash table.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FF0000"/>
                </a:solidFill>
              </a:rPr>
              <a:t>Keys are unique</a:t>
            </a:r>
            <a:r>
              <a:rPr lang="en-US" altLang="en-US" sz="2400" dirty="0" smtClean="0"/>
              <a:t> – Each represents an object to store in the table</a:t>
            </a:r>
          </a:p>
          <a:p>
            <a:pPr lvl="1" eaLnBrk="1" hangingPunct="1"/>
            <a:r>
              <a:rPr lang="en-US" altLang="en-US" sz="2400" dirty="0" smtClean="0"/>
              <a:t>The hash function value is used to insert an object in the hash table and to retrieve it.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42867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smtClean="0"/>
              <a:t>Compensating for a fast clock</a:t>
            </a:r>
          </a:p>
        </p:txBody>
      </p:sp>
      <p:sp>
        <p:nvSpPr>
          <p:cNvPr id="51203" name="Line 3"/>
          <p:cNvSpPr>
            <a:spLocks noChangeShapeType="1"/>
          </p:cNvSpPr>
          <p:nvPr/>
        </p:nvSpPr>
        <p:spPr bwMode="auto">
          <a:xfrm flipV="1">
            <a:off x="1754188" y="1143000"/>
            <a:ext cx="0" cy="42576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1752600" y="5410200"/>
            <a:ext cx="548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Georgia" panose="02040502050405020303" pitchFamily="18" charset="0"/>
            </a:endParaRPr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V="1">
            <a:off x="1752600" y="1371600"/>
            <a:ext cx="4038600" cy="40386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Georgia" panose="02040502050405020303" pitchFamily="18" charset="0"/>
            </a:endParaRP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3260725" y="5502275"/>
            <a:ext cx="20217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r>
              <a:rPr lang="en-US" altLang="en-US" sz="2800">
                <a:latin typeface="Georgia" panose="02040502050405020303" pitchFamily="18" charset="0"/>
              </a:rPr>
              <a:t>UTC time, </a:t>
            </a:r>
            <a:r>
              <a:rPr lang="en-US" altLang="en-US" sz="2800" i="1">
                <a:latin typeface="Georgia" panose="02040502050405020303" pitchFamily="18" charset="0"/>
              </a:rPr>
              <a:t>t</a:t>
            </a:r>
            <a:endParaRPr lang="en-US" altLang="en-US" sz="2800">
              <a:latin typeface="Georgia" panose="02040502050405020303" pitchFamily="18" charset="0"/>
            </a:endParaRP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 rot="-5400000">
            <a:off x="-202406" y="3285331"/>
            <a:ext cx="32734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r>
              <a:rPr lang="en-US" altLang="en-US" sz="2800">
                <a:latin typeface="Georgia" panose="02040502050405020303" pitchFamily="18" charset="0"/>
              </a:rPr>
              <a:t>Computer’s time, </a:t>
            </a:r>
            <a:r>
              <a:rPr lang="en-US" altLang="en-US" sz="2800" i="1">
                <a:latin typeface="Georgia" panose="02040502050405020303" pitchFamily="18" charset="0"/>
              </a:rPr>
              <a:t>C</a:t>
            </a:r>
            <a:endParaRPr lang="en-US" altLang="en-US" sz="2800">
              <a:latin typeface="Georgia" panose="02040502050405020303" pitchFamily="18" charset="0"/>
            </a:endParaRPr>
          </a:p>
        </p:txBody>
      </p:sp>
      <p:sp>
        <p:nvSpPr>
          <p:cNvPr id="822281" name="Line 9"/>
          <p:cNvSpPr>
            <a:spLocks noChangeShapeType="1"/>
          </p:cNvSpPr>
          <p:nvPr/>
        </p:nvSpPr>
        <p:spPr bwMode="auto">
          <a:xfrm flipV="1">
            <a:off x="1752600" y="2667000"/>
            <a:ext cx="1604963" cy="2743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Georgia" panose="02040502050405020303" pitchFamily="18" charset="0"/>
            </a:endParaRPr>
          </a:p>
        </p:txBody>
      </p:sp>
      <p:sp>
        <p:nvSpPr>
          <p:cNvPr id="822282" name="Line 10"/>
          <p:cNvSpPr>
            <a:spLocks noChangeShapeType="1"/>
          </p:cNvSpPr>
          <p:nvPr/>
        </p:nvSpPr>
        <p:spPr bwMode="auto">
          <a:xfrm flipV="1">
            <a:off x="3352800" y="1864630"/>
            <a:ext cx="1981200" cy="80237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Georgia" panose="02040502050405020303" pitchFamily="18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363913" y="2667000"/>
            <a:ext cx="4865687" cy="1760538"/>
            <a:chOff x="2167" y="1746"/>
            <a:chExt cx="3065" cy="1109"/>
          </a:xfrm>
        </p:grpSpPr>
        <p:sp>
          <p:nvSpPr>
            <p:cNvPr id="51218" name="Freeform 12"/>
            <p:cNvSpPr>
              <a:spLocks/>
            </p:cNvSpPr>
            <p:nvPr/>
          </p:nvSpPr>
          <p:spPr bwMode="auto">
            <a:xfrm>
              <a:off x="2167" y="1746"/>
              <a:ext cx="807" cy="806"/>
            </a:xfrm>
            <a:custGeom>
              <a:avLst/>
              <a:gdLst>
                <a:gd name="T0" fmla="*/ 750 w 750"/>
                <a:gd name="T1" fmla="*/ 723 h 734"/>
                <a:gd name="T2" fmla="*/ 254 w 750"/>
                <a:gd name="T3" fmla="*/ 613 h 734"/>
                <a:gd name="T4" fmla="*/ 0 w 750"/>
                <a:gd name="T5" fmla="*/ 0 h 734"/>
                <a:gd name="T6" fmla="*/ 0 60000 65536"/>
                <a:gd name="T7" fmla="*/ 0 60000 65536"/>
                <a:gd name="T8" fmla="*/ 0 60000 65536"/>
                <a:gd name="T9" fmla="*/ 0 w 750"/>
                <a:gd name="T10" fmla="*/ 0 h 734"/>
                <a:gd name="T11" fmla="*/ 750 w 750"/>
                <a:gd name="T12" fmla="*/ 734 h 7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0" h="734">
                  <a:moveTo>
                    <a:pt x="750" y="723"/>
                  </a:moveTo>
                  <a:cubicBezTo>
                    <a:pt x="667" y="706"/>
                    <a:pt x="379" y="734"/>
                    <a:pt x="254" y="613"/>
                  </a:cubicBezTo>
                  <a:cubicBezTo>
                    <a:pt x="129" y="492"/>
                    <a:pt x="53" y="128"/>
                    <a:pt x="0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Georgia" panose="02040502050405020303" pitchFamily="18" charset="0"/>
              </a:endParaRPr>
            </a:p>
          </p:txBody>
        </p:sp>
        <p:sp>
          <p:nvSpPr>
            <p:cNvPr id="51219" name="Text Box 13"/>
            <p:cNvSpPr txBox="1">
              <a:spLocks noChangeArrowheads="1"/>
            </p:cNvSpPr>
            <p:nvPr/>
          </p:nvSpPr>
          <p:spPr bwMode="auto">
            <a:xfrm>
              <a:off x="2966" y="2254"/>
              <a:ext cx="2266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med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r>
                <a:rPr lang="en-US" altLang="en-US" sz="2800" dirty="0" smtClean="0">
                  <a:latin typeface="Georgia" panose="02040502050405020303" pitchFamily="18" charset="0"/>
                </a:rPr>
                <a:t>Linear Compensating</a:t>
              </a:r>
              <a:br>
                <a:rPr lang="en-US" altLang="en-US" sz="2800" dirty="0" smtClean="0">
                  <a:latin typeface="Georgia" panose="02040502050405020303" pitchFamily="18" charset="0"/>
                </a:rPr>
              </a:br>
              <a:r>
                <a:rPr lang="en-US" altLang="en-US" sz="2800" dirty="0" smtClean="0">
                  <a:latin typeface="Georgia" panose="02040502050405020303" pitchFamily="18" charset="0"/>
                </a:rPr>
                <a:t>Function Applied</a:t>
              </a:r>
              <a:endParaRPr lang="en-US" altLang="en-US" sz="2800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5064581" y="1872342"/>
            <a:ext cx="3636963" cy="1163638"/>
            <a:chOff x="3156" y="1296"/>
            <a:chExt cx="2291" cy="733"/>
          </a:xfrm>
        </p:grpSpPr>
        <p:sp>
          <p:nvSpPr>
            <p:cNvPr id="51216" name="Freeform 15"/>
            <p:cNvSpPr>
              <a:spLocks/>
            </p:cNvSpPr>
            <p:nvPr/>
          </p:nvSpPr>
          <p:spPr bwMode="auto">
            <a:xfrm>
              <a:off x="3156" y="1296"/>
              <a:ext cx="227" cy="624"/>
            </a:xfrm>
            <a:custGeom>
              <a:avLst/>
              <a:gdLst>
                <a:gd name="T0" fmla="*/ 227 w 227"/>
                <a:gd name="T1" fmla="*/ 578 h 624"/>
                <a:gd name="T2" fmla="*/ 12 w 227"/>
                <a:gd name="T3" fmla="*/ 528 h 624"/>
                <a:gd name="T4" fmla="*/ 156 w 227"/>
                <a:gd name="T5" fmla="*/ 0 h 624"/>
                <a:gd name="T6" fmla="*/ 0 60000 65536"/>
                <a:gd name="T7" fmla="*/ 0 60000 65536"/>
                <a:gd name="T8" fmla="*/ 0 60000 65536"/>
                <a:gd name="T9" fmla="*/ 0 w 227"/>
                <a:gd name="T10" fmla="*/ 0 h 624"/>
                <a:gd name="T11" fmla="*/ 227 w 227"/>
                <a:gd name="T12" fmla="*/ 624 h 6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" h="624">
                  <a:moveTo>
                    <a:pt x="227" y="578"/>
                  </a:moveTo>
                  <a:cubicBezTo>
                    <a:pt x="193" y="570"/>
                    <a:pt x="24" y="624"/>
                    <a:pt x="12" y="528"/>
                  </a:cubicBezTo>
                  <a:cubicBezTo>
                    <a:pt x="0" y="432"/>
                    <a:pt x="80" y="220"/>
                    <a:pt x="156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Georgia" panose="02040502050405020303" pitchFamily="18" charset="0"/>
              </a:endParaRPr>
            </a:p>
          </p:txBody>
        </p:sp>
        <p:sp>
          <p:nvSpPr>
            <p:cNvPr id="51217" name="Text Box 16"/>
            <p:cNvSpPr txBox="1">
              <a:spLocks noChangeArrowheads="1"/>
            </p:cNvSpPr>
            <p:nvPr/>
          </p:nvSpPr>
          <p:spPr bwMode="auto">
            <a:xfrm>
              <a:off x="3360" y="1699"/>
              <a:ext cx="2087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med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r>
                <a:rPr lang="en-US" altLang="en-US" sz="2800" dirty="0">
                  <a:latin typeface="Georgia" panose="02040502050405020303" pitchFamily="18" charset="0"/>
                </a:rPr>
                <a:t>Clock </a:t>
              </a:r>
              <a:r>
                <a:rPr lang="en-US" altLang="en-US" sz="2800" dirty="0" smtClean="0">
                  <a:latin typeface="Georgia" panose="02040502050405020303" pitchFamily="18" charset="0"/>
                </a:rPr>
                <a:t>Synchronized</a:t>
              </a:r>
              <a:endParaRPr lang="en-US" altLang="en-US" sz="2800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363684" y="2667000"/>
            <a:ext cx="1292225" cy="1066800"/>
            <a:chOff x="2160" y="1680"/>
            <a:chExt cx="814" cy="672"/>
          </a:xfrm>
        </p:grpSpPr>
        <p:sp>
          <p:nvSpPr>
            <p:cNvPr id="51214" name="AutoShape 18"/>
            <p:cNvSpPr>
              <a:spLocks/>
            </p:cNvSpPr>
            <p:nvPr/>
          </p:nvSpPr>
          <p:spPr bwMode="auto">
            <a:xfrm>
              <a:off x="2160" y="1680"/>
              <a:ext cx="144" cy="672"/>
            </a:xfrm>
            <a:prstGeom prst="rightBrace">
              <a:avLst>
                <a:gd name="adj1" fmla="val 38889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Georgia" panose="02040502050405020303" pitchFamily="18" charset="0"/>
              </a:endParaRPr>
            </a:p>
          </p:txBody>
        </p:sp>
        <p:sp>
          <p:nvSpPr>
            <p:cNvPr id="51215" name="Text Box 19"/>
            <p:cNvSpPr txBox="1">
              <a:spLocks noChangeArrowheads="1"/>
            </p:cNvSpPr>
            <p:nvPr/>
          </p:nvSpPr>
          <p:spPr bwMode="auto">
            <a:xfrm>
              <a:off x="2352" y="1843"/>
              <a:ext cx="62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med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r>
                <a:rPr lang="en-US" altLang="en-US" sz="2800">
                  <a:latin typeface="Georgia" panose="02040502050405020303" pitchFamily="18" charset="0"/>
                </a:rPr>
                <a:t>skew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854905" y="1606892"/>
                <a:ext cx="1394934" cy="901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/>
                          </a:rPr>
                          <m:t>𝒅𝑪</m:t>
                        </m:r>
                      </m:num>
                      <m:den>
                        <m:r>
                          <a:rPr lang="en-US" sz="3600" b="1" i="1" smtClean="0">
                            <a:latin typeface="Cambria Math"/>
                          </a:rPr>
                          <m:t>𝒅𝒕</m:t>
                        </m:r>
                      </m:den>
                    </m:f>
                  </m:oMath>
                </a14:m>
                <a:r>
                  <a:rPr lang="en-US" sz="3600" b="1" dirty="0" smtClean="0">
                    <a:latin typeface="Georgia" panose="02040502050405020303" pitchFamily="18" charset="0"/>
                  </a:rPr>
                  <a:t> &gt; 1</a:t>
                </a:r>
                <a:endParaRPr lang="en-US" sz="3600" b="1" dirty="0"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905" y="1606892"/>
                <a:ext cx="1394934" cy="901016"/>
              </a:xfrm>
              <a:prstGeom prst="rect">
                <a:avLst/>
              </a:prstGeom>
              <a:blipFill rotWithShape="1">
                <a:blip r:embed="rId3"/>
                <a:stretch>
                  <a:fillRect r="-13100" b="-10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86027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822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3000"/>
                                        <p:tgtEl>
                                          <p:spTgt spid="822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281" grpId="0" animBg="1"/>
      <p:bldP spid="82228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smtClean="0"/>
              <a:t>Compensating for a fast clock</a:t>
            </a:r>
          </a:p>
        </p:txBody>
      </p:sp>
      <p:sp>
        <p:nvSpPr>
          <p:cNvPr id="53251" name="Line 3"/>
          <p:cNvSpPr>
            <a:spLocks noChangeShapeType="1"/>
          </p:cNvSpPr>
          <p:nvPr/>
        </p:nvSpPr>
        <p:spPr bwMode="auto">
          <a:xfrm flipV="1">
            <a:off x="1754188" y="1143000"/>
            <a:ext cx="0" cy="42576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>
            <a:off x="1752600" y="5410200"/>
            <a:ext cx="548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 flipV="1">
            <a:off x="1752600" y="1371600"/>
            <a:ext cx="4038600" cy="40386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3260725" y="5486400"/>
            <a:ext cx="22240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r>
              <a:rPr lang="en-US" altLang="en-US" sz="2800">
                <a:latin typeface="Verdana" pitchFamily="34" charset="0"/>
              </a:rPr>
              <a:t>UTC time, </a:t>
            </a:r>
            <a:r>
              <a:rPr lang="en-US" altLang="en-US" sz="2800" i="1">
                <a:latin typeface="Verdana" pitchFamily="34" charset="0"/>
              </a:rPr>
              <a:t>t</a:t>
            </a:r>
            <a:endParaRPr lang="en-US" altLang="en-US" sz="2800">
              <a:latin typeface="Verdana" pitchFamily="34" charset="0"/>
            </a:endParaRP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 rot="-5400000">
            <a:off x="-406400" y="3098801"/>
            <a:ext cx="36464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r>
              <a:rPr lang="en-US" altLang="en-US" sz="2800">
                <a:latin typeface="Verdana" pitchFamily="34" charset="0"/>
              </a:rPr>
              <a:t>Computer’s time, </a:t>
            </a:r>
            <a:r>
              <a:rPr lang="en-US" altLang="en-US" sz="2800" i="1">
                <a:latin typeface="Verdana" pitchFamily="34" charset="0"/>
              </a:rPr>
              <a:t>C</a:t>
            </a:r>
            <a:endParaRPr lang="en-US" altLang="en-US" sz="2800">
              <a:latin typeface="Verdana" pitchFamily="34" charset="0"/>
            </a:endParaRPr>
          </a:p>
        </p:txBody>
      </p:sp>
      <p:sp>
        <p:nvSpPr>
          <p:cNvPr id="53256" name="Line 9"/>
          <p:cNvSpPr>
            <a:spLocks noChangeShapeType="1"/>
          </p:cNvSpPr>
          <p:nvPr/>
        </p:nvSpPr>
        <p:spPr bwMode="auto">
          <a:xfrm flipV="1">
            <a:off x="1752600" y="2667000"/>
            <a:ext cx="1604963" cy="2743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7" name="Line 10"/>
          <p:cNvSpPr>
            <a:spLocks noChangeShapeType="1"/>
          </p:cNvSpPr>
          <p:nvPr/>
        </p:nvSpPr>
        <p:spPr bwMode="auto">
          <a:xfrm flipV="1">
            <a:off x="3352800" y="1981200"/>
            <a:ext cx="1861458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331" name="Line 11"/>
          <p:cNvSpPr>
            <a:spLocks noChangeShapeType="1"/>
          </p:cNvSpPr>
          <p:nvPr/>
        </p:nvSpPr>
        <p:spPr bwMode="auto">
          <a:xfrm flipV="1">
            <a:off x="5214258" y="1160462"/>
            <a:ext cx="2133600" cy="8207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096000" y="1754529"/>
                <a:ext cx="1394934" cy="901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/>
                          </a:rPr>
                          <m:t>𝒅𝑪</m:t>
                        </m:r>
                      </m:num>
                      <m:den>
                        <m:r>
                          <a:rPr lang="en-US" sz="3600" b="1" i="1" smtClean="0">
                            <a:latin typeface="Cambria Math"/>
                          </a:rPr>
                          <m:t>𝒅𝒕</m:t>
                        </m:r>
                      </m:den>
                    </m:f>
                  </m:oMath>
                </a14:m>
                <a:r>
                  <a:rPr lang="en-US" sz="3600" b="1" dirty="0" smtClean="0"/>
                  <a:t> &lt; 1</a:t>
                </a:r>
                <a:endParaRPr lang="en-US" sz="36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754529"/>
                <a:ext cx="1394934" cy="901016"/>
              </a:xfrm>
              <a:prstGeom prst="rect">
                <a:avLst/>
              </a:prstGeom>
              <a:blipFill rotWithShape="1">
                <a:blip r:embed="rId3"/>
                <a:stretch>
                  <a:fillRect r="-12227" b="-101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49646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824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433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YNCHORNIZATION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en-US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 Time Protocol</a:t>
            </a:r>
            <a:endParaRPr lang="en-US" alt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1665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Clients contact a time server for synchronization, </a:t>
            </a:r>
          </a:p>
          <a:p>
            <a:pPr lvl="1"/>
            <a:r>
              <a:rPr lang="en-US" sz="2000" dirty="0" smtClean="0"/>
              <a:t>Time server is typically equipped with </a:t>
            </a:r>
            <a:r>
              <a:rPr lang="en-US" sz="2000" dirty="0" smtClean="0"/>
              <a:t>an </a:t>
            </a:r>
            <a:r>
              <a:rPr lang="en-US" sz="2000" dirty="0" smtClean="0"/>
              <a:t>accurate </a:t>
            </a:r>
            <a:r>
              <a:rPr lang="en-US" sz="2000" dirty="0" smtClean="0"/>
              <a:t>time source</a:t>
            </a:r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r>
              <a:rPr lang="en-US" dirty="0" smtClean="0"/>
              <a:t>Does not account for processing and communication delay</a:t>
            </a:r>
          </a:p>
          <a:p>
            <a:pPr lvl="1"/>
            <a:r>
              <a:rPr lang="en-US" dirty="0" smtClean="0"/>
              <a:t>Delay Approximation</a:t>
            </a:r>
            <a:endParaRPr lang="en-US" dirty="0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Network Time Protocols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1219200" y="2835275"/>
            <a:ext cx="11128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r>
              <a:rPr lang="en-US" altLang="en-US" sz="2800">
                <a:solidFill>
                  <a:schemeClr val="bg1"/>
                </a:solidFill>
              </a:rPr>
              <a:t>client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6616700" y="2835275"/>
            <a:ext cx="1263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r>
              <a:rPr lang="en-US" altLang="en-US" sz="2800">
                <a:solidFill>
                  <a:schemeClr val="bg1"/>
                </a:solidFill>
              </a:rPr>
              <a:t>server</a:t>
            </a:r>
          </a:p>
        </p:txBody>
      </p:sp>
      <p:sp>
        <p:nvSpPr>
          <p:cNvPr id="61449" name="Text Box 11"/>
          <p:cNvSpPr txBox="1">
            <a:spLocks noChangeArrowheads="1"/>
          </p:cNvSpPr>
          <p:nvPr/>
        </p:nvSpPr>
        <p:spPr bwMode="auto">
          <a:xfrm>
            <a:off x="3505200" y="2789238"/>
            <a:ext cx="15856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r>
              <a:rPr lang="en-US" altLang="en-US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Request ()</a:t>
            </a:r>
            <a:endParaRPr lang="en-US" altLang="en-US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61450" name="Text Box 14"/>
          <p:cNvSpPr txBox="1">
            <a:spLocks noChangeArrowheads="1"/>
          </p:cNvSpPr>
          <p:nvPr/>
        </p:nvSpPr>
        <p:spPr bwMode="auto">
          <a:xfrm>
            <a:off x="3170436" y="4202113"/>
            <a:ext cx="27174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i="1" dirty="0" smtClean="0">
                <a:solidFill>
                  <a:srgbClr val="FF0000"/>
                </a:solidFill>
              </a:rPr>
              <a:t>Reply(</a:t>
            </a:r>
            <a:r>
              <a:rPr lang="en-US" altLang="en-US" i="1" dirty="0" err="1" smtClean="0">
                <a:solidFill>
                  <a:srgbClr val="FF0000"/>
                </a:solidFill>
              </a:rPr>
              <a:t>Crnt_Time</a:t>
            </a:r>
            <a:r>
              <a:rPr lang="en-US" altLang="en-US" i="1" dirty="0" smtClean="0">
                <a:solidFill>
                  <a:srgbClr val="FF0000"/>
                </a:solidFill>
              </a:rPr>
              <a:t>)</a:t>
            </a:r>
            <a:endParaRPr lang="en-US" altLang="en-US" i="1" dirty="0">
              <a:solidFill>
                <a:srgbClr val="FF0000"/>
              </a:solidFill>
            </a:endParaRPr>
          </a:p>
        </p:txBody>
      </p:sp>
      <p:sp>
        <p:nvSpPr>
          <p:cNvPr id="61451" name="Right Arrow 14"/>
          <p:cNvSpPr>
            <a:spLocks noChangeArrowheads="1"/>
          </p:cNvSpPr>
          <p:nvPr/>
        </p:nvSpPr>
        <p:spPr bwMode="auto">
          <a:xfrm>
            <a:off x="2617788" y="3200400"/>
            <a:ext cx="3875087" cy="311150"/>
          </a:xfrm>
          <a:prstGeom prst="rightArrow">
            <a:avLst>
              <a:gd name="adj1" fmla="val 50000"/>
              <a:gd name="adj2" fmla="val 49989"/>
            </a:avLst>
          </a:prstGeom>
          <a:solidFill>
            <a:srgbClr val="000066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52" name="Right Arrow 15"/>
          <p:cNvSpPr>
            <a:spLocks noChangeArrowheads="1"/>
          </p:cNvSpPr>
          <p:nvPr/>
        </p:nvSpPr>
        <p:spPr bwMode="auto">
          <a:xfrm flipH="1">
            <a:off x="2614613" y="3884613"/>
            <a:ext cx="3875087" cy="311150"/>
          </a:xfrm>
          <a:prstGeom prst="rightArrow">
            <a:avLst>
              <a:gd name="adj1" fmla="val 50000"/>
              <a:gd name="adj2" fmla="val 49989"/>
            </a:avLst>
          </a:prstGeom>
          <a:solidFill>
            <a:srgbClr val="000066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835275"/>
            <a:ext cx="2133600" cy="16844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013" y="2799613"/>
            <a:ext cx="1637023" cy="18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47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Network Time Protocol</a:t>
            </a:r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Getting the current time from a time server.</a:t>
            </a:r>
            <a:endParaRPr lang="en-US" alt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2390775"/>
            <a:ext cx="7143750" cy="355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43548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NTP Skew</a:t>
            </a:r>
            <a:endParaRPr lang="en-US" altLang="en-US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 b="1" dirty="0" smtClean="0">
                <a:solidFill>
                  <a:srgbClr val="FF0000"/>
                </a:solidFill>
              </a:rPr>
              <a:t>Assume delay is nearly symmetric</a:t>
            </a:r>
          </a:p>
          <a:p>
            <a:r>
              <a:rPr lang="en-US" altLang="en-US" sz="3600" dirty="0" smtClean="0"/>
              <a:t>Offset e</a:t>
            </a:r>
            <a:r>
              <a:rPr lang="en-US" altLang="en-US" sz="3600" dirty="0" smtClean="0"/>
              <a:t>stimation</a:t>
            </a:r>
            <a:endParaRPr lang="en-US" altLang="en-US" sz="3600" dirty="0" smtClean="0"/>
          </a:p>
          <a:p>
            <a:pPr lvl="1"/>
            <a:r>
              <a:rPr lang="en-US" altLang="en-US" sz="3200" dirty="0" smtClean="0">
                <a:sym typeface="Symbol"/>
              </a:rPr>
              <a:t>  </a:t>
            </a:r>
            <a:r>
              <a:rPr lang="en-US" altLang="en-US" sz="3200" dirty="0" smtClean="0"/>
              <a:t>= [(T2 – T1) + (T3 – T4 )]/2.</a:t>
            </a:r>
          </a:p>
          <a:p>
            <a:r>
              <a:rPr lang="en-US" altLang="en-US" sz="3600" dirty="0" smtClean="0"/>
              <a:t>If </a:t>
            </a:r>
            <a:r>
              <a:rPr lang="en-US" altLang="en-US" sz="3600" dirty="0" smtClean="0">
                <a:sym typeface="Symbol"/>
              </a:rPr>
              <a:t> &lt; 0 then clock must be set backward</a:t>
            </a:r>
          </a:p>
          <a:p>
            <a:pPr lvl="1"/>
            <a:r>
              <a:rPr lang="en-US" altLang="en-US" sz="3200" dirty="0" smtClean="0">
                <a:sym typeface="Symbol"/>
              </a:rPr>
              <a:t>Not advisable</a:t>
            </a:r>
          </a:p>
          <a:p>
            <a:pPr lvl="1"/>
            <a:r>
              <a:rPr lang="en-US" altLang="en-US" sz="3200" dirty="0" smtClean="0">
                <a:sym typeface="Symbol"/>
              </a:rPr>
              <a:t>Change must be introduced gradually, until the correction is made</a:t>
            </a:r>
            <a:endParaRPr lang="en-US" altLang="en-US" sz="3200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584755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NTP Basic Operation</a:t>
            </a:r>
            <a:endParaRPr lang="en-US" altLang="en-US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NTP is set up pairwise</a:t>
            </a:r>
          </a:p>
          <a:p>
            <a:pPr lvl="1"/>
            <a:r>
              <a:rPr lang="en-US" altLang="en-US" sz="2000" dirty="0" smtClean="0"/>
              <a:t>A probes B for its current time and B also probes A</a:t>
            </a:r>
          </a:p>
          <a:p>
            <a:r>
              <a:rPr lang="en-US" altLang="en-US" sz="2400" dirty="0" smtClean="0"/>
              <a:t> Compute the offset, </a:t>
            </a:r>
            <a:r>
              <a:rPr lang="en-US" altLang="en-US" sz="2400" dirty="0" smtClean="0">
                <a:sym typeface="Symbol"/>
              </a:rPr>
              <a:t>, and the delay estimation, </a:t>
            </a:r>
          </a:p>
          <a:p>
            <a:pPr lvl="1"/>
            <a:r>
              <a:rPr lang="en-US" altLang="en-US" sz="2000" dirty="0" smtClean="0">
                <a:sym typeface="Symbol"/>
              </a:rPr>
              <a:t> = </a:t>
            </a:r>
            <a:r>
              <a:rPr lang="en-US" altLang="en-US" sz="2000" dirty="0" smtClean="0"/>
              <a:t>(T</a:t>
            </a:r>
            <a:r>
              <a:rPr lang="en-US" altLang="en-US" sz="2000" baseline="-25000" dirty="0"/>
              <a:t>4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– T</a:t>
            </a:r>
            <a:r>
              <a:rPr lang="en-US" altLang="en-US" sz="2000" baseline="-25000" dirty="0"/>
              <a:t>1</a:t>
            </a:r>
            <a:r>
              <a:rPr lang="en-US" altLang="en-US" sz="2000" dirty="0" smtClean="0"/>
              <a:t>) - (T</a:t>
            </a:r>
            <a:r>
              <a:rPr lang="en-US" altLang="en-US" sz="2000" baseline="-25000" dirty="0"/>
              <a:t>3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– </a:t>
            </a:r>
            <a:r>
              <a:rPr lang="en-US" altLang="en-US" sz="2000" dirty="0" smtClean="0"/>
              <a:t>T</a:t>
            </a:r>
            <a:r>
              <a:rPr lang="en-US" altLang="en-US" sz="2000" baseline="-25000" dirty="0"/>
              <a:t>2</a:t>
            </a:r>
            <a:r>
              <a:rPr lang="en-US" altLang="en-US" sz="2000" dirty="0" smtClean="0"/>
              <a:t> )</a:t>
            </a:r>
            <a:endParaRPr lang="en-US" altLang="en-US" sz="2000" dirty="0" smtClean="0"/>
          </a:p>
          <a:p>
            <a:r>
              <a:rPr lang="en-US" altLang="en-US" sz="2400" dirty="0" smtClean="0">
                <a:sym typeface="Symbol"/>
              </a:rPr>
              <a:t>Buffer 8 pairs of (, ), and select the minimal value for  as the best delay estimation between the two servers</a:t>
            </a:r>
          </a:p>
          <a:p>
            <a:pPr lvl="1"/>
            <a:r>
              <a:rPr lang="en-US" altLang="en-US" sz="2000" dirty="0" smtClean="0">
                <a:sym typeface="Symbol"/>
              </a:rPr>
              <a:t>The associated  with the minimal delay  is the most reliable estimation of the offset</a:t>
            </a:r>
            <a:endParaRPr lang="en-US" altLang="en-US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464682"/>
            <a:ext cx="6858000" cy="1936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21979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NTP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NTP divides servers into strata</a:t>
            </a:r>
          </a:p>
          <a:p>
            <a:r>
              <a:rPr lang="en-US" dirty="0" smtClean="0"/>
              <a:t>Strata-1 Servers – Servers with a reference </a:t>
            </a:r>
            <a:r>
              <a:rPr lang="en-US" dirty="0" smtClean="0"/>
              <a:t>clock</a:t>
            </a:r>
            <a:endParaRPr lang="en-US" dirty="0" smtClean="0"/>
          </a:p>
          <a:p>
            <a:pPr lvl="1"/>
            <a:r>
              <a:rPr lang="en-US" dirty="0" smtClean="0"/>
              <a:t>Clock itself is said to operate at stratum </a:t>
            </a:r>
            <a:r>
              <a:rPr lang="en-US" dirty="0" smtClean="0"/>
              <a:t>0</a:t>
            </a:r>
            <a:endParaRPr lang="en-US" dirty="0" smtClean="0"/>
          </a:p>
        </p:txBody>
      </p:sp>
      <p:pic>
        <p:nvPicPr>
          <p:cNvPr id="1026" name="Picture 2" descr="https://upload.wikimedia.org/wikipedia/commons/thumb/c/c9/Network_Time_Protocol_servers_and_clients.svg/350px-Network_Time_Protocol_servers_and_client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895600"/>
            <a:ext cx="4267200" cy="381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52080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YNCHORNIZATION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en-US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Berkeley Protocol</a:t>
            </a:r>
            <a:endParaRPr lang="en-US" alt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297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Berkeley Algorithm – Request</a:t>
            </a:r>
            <a:endParaRPr lang="en-US" altLang="en-US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en-US" dirty="0" smtClean="0"/>
              <a:t>For</a:t>
            </a:r>
            <a:r>
              <a:rPr lang="en-US" altLang="en-US" dirty="0" smtClean="0"/>
              <a:t> systems where </a:t>
            </a:r>
            <a:r>
              <a:rPr lang="en-US" altLang="en-US" dirty="0" smtClean="0"/>
              <a:t>no machine has </a:t>
            </a:r>
            <a:r>
              <a:rPr lang="en-US" altLang="en-US" dirty="0" smtClean="0"/>
              <a:t>an accurate time source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The time daemon asks all the other machines for their clock values. </a:t>
            </a:r>
            <a:endParaRPr lang="en-US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997"/>
          <a:stretch>
            <a:fillRect/>
          </a:stretch>
        </p:blipFill>
        <p:spPr bwMode="auto">
          <a:xfrm>
            <a:off x="4740275" y="1324647"/>
            <a:ext cx="3946525" cy="5120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r="65997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6211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indent="0" eaLnBrk="1" hangingPunct="1">
              <a:defRPr/>
            </a:pPr>
            <a:r>
              <a:rPr lang="en-US" smtClean="0">
                <a:sym typeface="Comic Sans MS" charset="0"/>
              </a:rPr>
              <a:t>Distributed Hash Table (DHT)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>
              <a:defRPr/>
            </a:pPr>
            <a:r>
              <a:rPr lang="en-US" dirty="0" smtClean="0">
                <a:sym typeface="Comic Sans MS" charset="0"/>
              </a:rPr>
              <a:t>DHT = distributed P2P database</a:t>
            </a:r>
          </a:p>
          <a:p>
            <a:pPr eaLnBrk="1" hangingPunct="1">
              <a:defRPr/>
            </a:pPr>
            <a:r>
              <a:rPr lang="en-US" dirty="0" smtClean="0">
                <a:sym typeface="Comic Sans MS" charset="0"/>
              </a:rPr>
              <a:t>Database has </a:t>
            </a:r>
            <a:r>
              <a:rPr lang="en-US" dirty="0" smtClean="0">
                <a:solidFill>
                  <a:srgbClr val="FF0000"/>
                </a:solidFill>
                <a:sym typeface="Comic Sans MS" charset="0"/>
              </a:rPr>
              <a:t>(key, value) </a:t>
            </a:r>
            <a:r>
              <a:rPr lang="en-US" dirty="0" smtClean="0">
                <a:sym typeface="Comic Sans MS" charset="0"/>
              </a:rPr>
              <a:t>pairs; </a:t>
            </a:r>
          </a:p>
          <a:p>
            <a:pPr marL="839788" lvl="1" indent="-342900" eaLnBrk="1" hangingPunct="1">
              <a:defRPr/>
            </a:pPr>
            <a:r>
              <a:rPr lang="en-US" dirty="0" smtClean="0">
                <a:sym typeface="Comic Sans MS" charset="0"/>
              </a:rPr>
              <a:t>key: </a:t>
            </a:r>
            <a:r>
              <a:rPr lang="en-US" dirty="0" err="1" smtClean="0">
                <a:sym typeface="Comic Sans MS" charset="0"/>
              </a:rPr>
              <a:t>ss</a:t>
            </a:r>
            <a:r>
              <a:rPr lang="en-US" dirty="0" smtClean="0">
                <a:sym typeface="Comic Sans MS" charset="0"/>
              </a:rPr>
              <a:t> number; value: human name</a:t>
            </a:r>
          </a:p>
          <a:p>
            <a:pPr marL="839788" lvl="1" indent="-342900" eaLnBrk="1" hangingPunct="1">
              <a:defRPr/>
            </a:pPr>
            <a:r>
              <a:rPr lang="en-US" dirty="0" smtClean="0">
                <a:sym typeface="Comic Sans MS" charset="0"/>
              </a:rPr>
              <a:t>key: content type; value: IP address</a:t>
            </a:r>
          </a:p>
          <a:p>
            <a:pPr eaLnBrk="1" hangingPunct="1">
              <a:defRPr/>
            </a:pPr>
            <a:r>
              <a:rPr lang="en-US" dirty="0" smtClean="0">
                <a:sym typeface="Comic Sans MS" charset="0"/>
              </a:rPr>
              <a:t>Peers </a:t>
            </a:r>
            <a:r>
              <a:rPr lang="en-US" dirty="0" smtClean="0">
                <a:solidFill>
                  <a:srgbClr val="FF0000"/>
                </a:solidFill>
                <a:sym typeface="Comic Sans MS" charset="0"/>
              </a:rPr>
              <a:t>query</a:t>
            </a:r>
            <a:r>
              <a:rPr lang="en-US" dirty="0" smtClean="0">
                <a:sym typeface="Comic Sans MS" charset="0"/>
              </a:rPr>
              <a:t> DB with key</a:t>
            </a:r>
          </a:p>
          <a:p>
            <a:pPr marL="839788" lvl="1" indent="-342900" eaLnBrk="1" hangingPunct="1">
              <a:defRPr/>
            </a:pPr>
            <a:r>
              <a:rPr lang="en-US" dirty="0" smtClean="0">
                <a:sym typeface="Comic Sans MS" charset="0"/>
              </a:rPr>
              <a:t>DB returns values that match the key</a:t>
            </a:r>
          </a:p>
          <a:p>
            <a:pPr eaLnBrk="1" hangingPunct="1">
              <a:defRPr/>
            </a:pPr>
            <a:r>
              <a:rPr lang="en-US" dirty="0" smtClean="0">
                <a:sym typeface="Comic Sans MS" charset="0"/>
              </a:rPr>
              <a:t>Peers can also </a:t>
            </a:r>
            <a:r>
              <a:rPr lang="en-US" dirty="0" smtClean="0">
                <a:solidFill>
                  <a:srgbClr val="FF0000"/>
                </a:solidFill>
                <a:sym typeface="Comic Sans MS" charset="0"/>
              </a:rPr>
              <a:t>insert</a:t>
            </a:r>
            <a:r>
              <a:rPr lang="en-US" dirty="0" smtClean="0">
                <a:sym typeface="Comic Sans MS" charset="0"/>
              </a:rPr>
              <a:t> (key, value) peers</a:t>
            </a:r>
          </a:p>
        </p:txBody>
      </p:sp>
    </p:spTree>
    <p:extLst>
      <p:ext uri="{BB962C8B-B14F-4D97-AF65-F5344CB8AC3E}">
        <p14:creationId xmlns:p14="http://schemas.microsoft.com/office/powerpoint/2010/main" val="20162807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Berkeley Algorithm – Reply </a:t>
            </a:r>
            <a:endParaRPr lang="en-US" altLang="en-US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en-US" dirty="0" smtClean="0"/>
              <a:t>The machines </a:t>
            </a:r>
            <a:r>
              <a:rPr lang="en-US" altLang="en-US" dirty="0" smtClean="0"/>
              <a:t>answer </a:t>
            </a:r>
            <a:r>
              <a:rPr lang="en-US" altLang="en-US" dirty="0" smtClean="0"/>
              <a:t>with their current time</a:t>
            </a:r>
          </a:p>
          <a:p>
            <a:pPr lvl="1"/>
            <a:r>
              <a:rPr lang="en-US" altLang="en-US" dirty="0" smtClean="0"/>
              <a:t>Daemon computes the average of the received answers</a:t>
            </a:r>
          </a:p>
          <a:p>
            <a:pPr lvl="1"/>
            <a:endParaRPr lang="en-US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01" t="7690" r="33501"/>
          <a:stretch>
            <a:fillRect/>
          </a:stretch>
        </p:blipFill>
        <p:spPr bwMode="auto">
          <a:xfrm>
            <a:off x="4648200" y="1429424"/>
            <a:ext cx="4046538" cy="499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33501" t="7690" r="33501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76193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Berkeley Algorithm (3)</a:t>
            </a:r>
            <a:endParaRPr lang="en-US" alt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648813" y="1447800"/>
            <a:ext cx="3981450" cy="4953000"/>
          </a:xfrm>
        </p:spPr>
        <p:txBody>
          <a:bodyPr/>
          <a:lstStyle/>
          <a:p>
            <a:r>
              <a:rPr lang="en-US" altLang="en-US" dirty="0" smtClean="0"/>
              <a:t>The time  daemon tells everyone how to adjust their clock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 smtClean="0"/>
              <a:t>Speed up or jump ahead</a:t>
            </a:r>
          </a:p>
          <a:p>
            <a:pPr lvl="1"/>
            <a:r>
              <a:rPr lang="en-US" altLang="en-US" dirty="0" smtClean="0"/>
              <a:t>Slow down</a:t>
            </a:r>
            <a:endParaRPr lang="en-US" alt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78" t="7983"/>
          <a:stretch>
            <a:fillRect/>
          </a:stretch>
        </p:blipFill>
        <p:spPr bwMode="auto">
          <a:xfrm>
            <a:off x="4665663" y="1257300"/>
            <a:ext cx="4014787" cy="499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67378" t="7983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7574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indent="0" eaLnBrk="1" hangingPunct="1">
              <a:defRPr/>
            </a:pPr>
            <a:r>
              <a:rPr lang="en-US" smtClean="0">
                <a:sym typeface="Comic Sans MS" charset="0"/>
              </a:rPr>
              <a:t>DHT Identifiers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 rIns="132080"/>
          <a:lstStyle/>
          <a:p>
            <a:pPr eaLnBrk="1" hangingPunct="1">
              <a:defRPr/>
            </a:pPr>
            <a:r>
              <a:rPr lang="en-US" smtClean="0"/>
              <a:t>Assign integer identifier to each peer in range [0,2</a:t>
            </a:r>
            <a:r>
              <a:rPr lang="en-US" baseline="30000" smtClean="0"/>
              <a:t>n</a:t>
            </a:r>
            <a:r>
              <a:rPr lang="en-US" smtClean="0"/>
              <a:t>-1].</a:t>
            </a:r>
          </a:p>
          <a:p>
            <a:pPr marL="782638" lvl="1" eaLnBrk="1" hangingPunct="1">
              <a:defRPr/>
            </a:pPr>
            <a:r>
              <a:rPr lang="en-US" smtClean="0"/>
              <a:t>Each identifier can be represented by n bits.</a:t>
            </a:r>
          </a:p>
          <a:p>
            <a:pPr eaLnBrk="1" hangingPunct="1">
              <a:defRPr/>
            </a:pPr>
            <a:r>
              <a:rPr lang="en-US" smtClean="0"/>
              <a:t>Require each key to be an integer in </a:t>
            </a:r>
            <a:r>
              <a:rPr lang="en-US" smtClean="0">
                <a:solidFill>
                  <a:srgbClr val="FF0000"/>
                </a:solidFill>
              </a:rPr>
              <a:t>same range</a:t>
            </a:r>
            <a:r>
              <a:rPr lang="en-US" smtClean="0"/>
              <a:t>.</a:t>
            </a:r>
          </a:p>
          <a:p>
            <a:pPr eaLnBrk="1" hangingPunct="1">
              <a:defRPr/>
            </a:pPr>
            <a:r>
              <a:rPr lang="en-US" smtClean="0"/>
              <a:t>To get integer keys, hash original key.</a:t>
            </a:r>
          </a:p>
          <a:p>
            <a:pPr marL="782638" lvl="1" eaLnBrk="1" hangingPunct="1">
              <a:defRPr/>
            </a:pPr>
            <a:r>
              <a:rPr lang="en-US" smtClean="0"/>
              <a:t>eg, key = h(</a:t>
            </a:r>
            <a:r>
              <a:rPr lang="ja-JP" altLang="en-US" smtClean="0">
                <a:latin typeface="Arial" pitchFamily="34" charset="0"/>
              </a:rPr>
              <a:t>“</a:t>
            </a:r>
            <a:r>
              <a:rPr lang="en-US" altLang="ja-JP" smtClean="0"/>
              <a:t>Led Zeppelin IV</a:t>
            </a:r>
            <a:r>
              <a:rPr lang="ja-JP" altLang="en-US" smtClean="0">
                <a:latin typeface="Arial" pitchFamily="34" charset="0"/>
              </a:rPr>
              <a:t>”</a:t>
            </a:r>
            <a:r>
              <a:rPr lang="en-US" altLang="ja-JP" smtClean="0"/>
              <a:t>)</a:t>
            </a:r>
          </a:p>
          <a:p>
            <a:pPr marL="782638" lvl="1" eaLnBrk="1" hangingPunct="1">
              <a:defRPr/>
            </a:pPr>
            <a:r>
              <a:rPr lang="en-US" smtClean="0"/>
              <a:t>This is why they call it a distributed </a:t>
            </a:r>
            <a:r>
              <a:rPr lang="ja-JP" altLang="en-US" smtClean="0">
                <a:latin typeface="Arial" pitchFamily="34" charset="0"/>
              </a:rPr>
              <a:t>“</a:t>
            </a:r>
            <a:r>
              <a:rPr lang="en-US" altLang="ja-JP" smtClean="0"/>
              <a:t>hash</a:t>
            </a:r>
            <a:r>
              <a:rPr lang="ja-JP" altLang="en-US" smtClean="0">
                <a:latin typeface="Arial" pitchFamily="34" charset="0"/>
              </a:rPr>
              <a:t>”</a:t>
            </a:r>
            <a:r>
              <a:rPr lang="en-US" altLang="ja-JP" smtClean="0"/>
              <a:t> table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346154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indent="0" eaLnBrk="1" hangingPunct="1">
              <a:defRPr/>
            </a:pPr>
            <a:r>
              <a:rPr lang="en-US" smtClean="0">
                <a:sym typeface="Comic Sans MS" charset="0"/>
              </a:rPr>
              <a:t>How to assign keys to peers?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sym typeface="Comic Sans MS" charset="0"/>
              </a:rPr>
              <a:t>Central issue:</a:t>
            </a:r>
          </a:p>
          <a:p>
            <a:pPr marL="839788" lvl="1" indent="-342900"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sym typeface="Comic Sans MS" charset="0"/>
              </a:rPr>
              <a:t>Assigning (key, value) pairs to peers.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sym typeface="Comic Sans MS" charset="0"/>
              </a:rPr>
              <a:t>Rule: assign key to the peer that has the </a:t>
            </a:r>
            <a:r>
              <a:rPr lang="en-US" dirty="0" smtClean="0">
                <a:solidFill>
                  <a:srgbClr val="FF0000"/>
                </a:solidFill>
                <a:sym typeface="Comic Sans MS" charset="0"/>
              </a:rPr>
              <a:t>closest</a:t>
            </a:r>
            <a:r>
              <a:rPr lang="en-US" dirty="0" smtClean="0">
                <a:sym typeface="Comic Sans MS" charset="0"/>
              </a:rPr>
              <a:t> ID.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sym typeface="Comic Sans MS" charset="0"/>
              </a:rPr>
              <a:t>Convention in lecture: closest is the </a:t>
            </a:r>
            <a:r>
              <a:rPr lang="en-US" dirty="0" smtClean="0">
                <a:solidFill>
                  <a:srgbClr val="FF0000"/>
                </a:solidFill>
                <a:sym typeface="Comic Sans MS" charset="0"/>
              </a:rPr>
              <a:t>immediate successor </a:t>
            </a:r>
            <a:r>
              <a:rPr lang="en-US" dirty="0" smtClean="0">
                <a:sym typeface="Comic Sans MS" charset="0"/>
              </a:rPr>
              <a:t>of the key.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sym typeface="Comic Sans MS" charset="0"/>
              </a:rPr>
              <a:t>Ex: n=4; peers: 1,3,4,5,8,10,12,14; </a:t>
            </a:r>
          </a:p>
          <a:p>
            <a:pPr marL="839788" lvl="1" indent="-342900"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sym typeface="Comic Sans MS" charset="0"/>
              </a:rPr>
              <a:t>key = 13, then successor  peer = 14</a:t>
            </a:r>
          </a:p>
          <a:p>
            <a:pPr marL="839788" lvl="1" indent="-342900"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sym typeface="Comic Sans MS" charset="0"/>
              </a:rPr>
              <a:t>key = 15, then successor peer = 1</a:t>
            </a:r>
          </a:p>
        </p:txBody>
      </p:sp>
    </p:spTree>
    <p:extLst>
      <p:ext uri="{BB962C8B-B14F-4D97-AF65-F5344CB8AC3E}">
        <p14:creationId xmlns:p14="http://schemas.microsoft.com/office/powerpoint/2010/main" val="2446102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18"/>
          <p:cNvGrpSpPr>
            <a:grpSpLocks/>
          </p:cNvGrpSpPr>
          <p:nvPr/>
        </p:nvGrpSpPr>
        <p:grpSpPr bwMode="auto">
          <a:xfrm>
            <a:off x="2438400" y="1219200"/>
            <a:ext cx="3616325" cy="3721100"/>
            <a:chOff x="0" y="0"/>
            <a:chExt cx="2278" cy="2344"/>
          </a:xfrm>
        </p:grpSpPr>
        <p:sp>
          <p:nvSpPr>
            <p:cNvPr id="38919" name="Oval 1"/>
            <p:cNvSpPr>
              <a:spLocks/>
            </p:cNvSpPr>
            <p:nvPr/>
          </p:nvSpPr>
          <p:spPr bwMode="auto">
            <a:xfrm>
              <a:off x="1088" y="1962"/>
              <a:ext cx="60" cy="62"/>
            </a:xfrm>
            <a:prstGeom prst="ellipse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8920" name="Oval 2"/>
            <p:cNvSpPr>
              <a:spLocks/>
            </p:cNvSpPr>
            <p:nvPr/>
          </p:nvSpPr>
          <p:spPr bwMode="auto">
            <a:xfrm>
              <a:off x="231" y="764"/>
              <a:ext cx="61" cy="63"/>
            </a:xfrm>
            <a:prstGeom prst="ellipse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8921" name="Oval 3"/>
            <p:cNvSpPr>
              <a:spLocks/>
            </p:cNvSpPr>
            <p:nvPr/>
          </p:nvSpPr>
          <p:spPr bwMode="auto">
            <a:xfrm>
              <a:off x="247" y="1450"/>
              <a:ext cx="61" cy="62"/>
            </a:xfrm>
            <a:prstGeom prst="ellipse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8922" name="Oval 4"/>
            <p:cNvSpPr>
              <a:spLocks/>
            </p:cNvSpPr>
            <p:nvPr/>
          </p:nvSpPr>
          <p:spPr bwMode="auto">
            <a:xfrm>
              <a:off x="1841" y="572"/>
              <a:ext cx="60" cy="63"/>
            </a:xfrm>
            <a:prstGeom prst="ellipse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8923" name="Oval 5"/>
            <p:cNvSpPr>
              <a:spLocks/>
            </p:cNvSpPr>
            <p:nvPr/>
          </p:nvSpPr>
          <p:spPr bwMode="auto">
            <a:xfrm>
              <a:off x="2025" y="1121"/>
              <a:ext cx="61" cy="63"/>
            </a:xfrm>
            <a:prstGeom prst="ellipse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8924" name="Oval 6"/>
            <p:cNvSpPr>
              <a:spLocks/>
            </p:cNvSpPr>
            <p:nvPr/>
          </p:nvSpPr>
          <p:spPr bwMode="auto">
            <a:xfrm>
              <a:off x="1850" y="1585"/>
              <a:ext cx="61" cy="62"/>
            </a:xfrm>
            <a:prstGeom prst="ellipse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8925" name="Oval 7"/>
            <p:cNvSpPr>
              <a:spLocks/>
            </p:cNvSpPr>
            <p:nvPr/>
          </p:nvSpPr>
          <p:spPr bwMode="auto">
            <a:xfrm>
              <a:off x="582" y="1809"/>
              <a:ext cx="61" cy="62"/>
            </a:xfrm>
            <a:prstGeom prst="ellipse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8926" name="Oval 8"/>
            <p:cNvSpPr>
              <a:spLocks/>
            </p:cNvSpPr>
            <p:nvPr/>
          </p:nvSpPr>
          <p:spPr bwMode="auto">
            <a:xfrm>
              <a:off x="195" y="235"/>
              <a:ext cx="1843" cy="176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8927" name="Rectangle 9"/>
            <p:cNvSpPr>
              <a:spLocks/>
            </p:cNvSpPr>
            <p:nvPr/>
          </p:nvSpPr>
          <p:spPr bwMode="auto">
            <a:xfrm>
              <a:off x="1151" y="0"/>
              <a:ext cx="184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1"/>
                  </a:solidFill>
                  <a:ea typeface="MS PGothic" pitchFamily="34" charset="-128"/>
                </a:rPr>
                <a:t>1</a:t>
              </a:r>
            </a:p>
          </p:txBody>
        </p:sp>
        <p:sp>
          <p:nvSpPr>
            <p:cNvPr id="38928" name="Rectangle 10"/>
            <p:cNvSpPr>
              <a:spLocks/>
            </p:cNvSpPr>
            <p:nvPr/>
          </p:nvSpPr>
          <p:spPr bwMode="auto">
            <a:xfrm>
              <a:off x="1919" y="528"/>
              <a:ext cx="215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1"/>
                  </a:solidFill>
                  <a:ea typeface="MS PGothic" pitchFamily="34" charset="-128"/>
                </a:rPr>
                <a:t>3</a:t>
              </a:r>
            </a:p>
          </p:txBody>
        </p:sp>
        <p:sp>
          <p:nvSpPr>
            <p:cNvPr id="38929" name="Rectangle 11"/>
            <p:cNvSpPr>
              <a:spLocks/>
            </p:cNvSpPr>
            <p:nvPr/>
          </p:nvSpPr>
          <p:spPr bwMode="auto">
            <a:xfrm>
              <a:off x="2063" y="1056"/>
              <a:ext cx="215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1"/>
                  </a:solidFill>
                  <a:ea typeface="MS PGothic" pitchFamily="34" charset="-128"/>
                </a:rPr>
                <a:t>4</a:t>
              </a:r>
            </a:p>
          </p:txBody>
        </p:sp>
        <p:sp>
          <p:nvSpPr>
            <p:cNvPr id="38930" name="Rectangle 12"/>
            <p:cNvSpPr>
              <a:spLocks/>
            </p:cNvSpPr>
            <p:nvPr/>
          </p:nvSpPr>
          <p:spPr bwMode="auto">
            <a:xfrm>
              <a:off x="1919" y="1536"/>
              <a:ext cx="215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1"/>
                  </a:solidFill>
                  <a:ea typeface="MS PGothic" pitchFamily="34" charset="-128"/>
                </a:rPr>
                <a:t>5</a:t>
              </a:r>
            </a:p>
          </p:txBody>
        </p:sp>
        <p:sp>
          <p:nvSpPr>
            <p:cNvPr id="38931" name="Rectangle 13"/>
            <p:cNvSpPr>
              <a:spLocks/>
            </p:cNvSpPr>
            <p:nvPr/>
          </p:nvSpPr>
          <p:spPr bwMode="auto">
            <a:xfrm>
              <a:off x="1055" y="2016"/>
              <a:ext cx="215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1"/>
                  </a:solidFill>
                  <a:ea typeface="MS PGothic" pitchFamily="34" charset="-128"/>
                </a:rPr>
                <a:t>8</a:t>
              </a:r>
            </a:p>
          </p:txBody>
        </p:sp>
        <p:sp>
          <p:nvSpPr>
            <p:cNvPr id="38932" name="Rectangle 14"/>
            <p:cNvSpPr>
              <a:spLocks/>
            </p:cNvSpPr>
            <p:nvPr/>
          </p:nvSpPr>
          <p:spPr bwMode="auto">
            <a:xfrm>
              <a:off x="383" y="1872"/>
              <a:ext cx="302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1"/>
                  </a:solidFill>
                  <a:ea typeface="MS PGothic" pitchFamily="34" charset="-128"/>
                </a:rPr>
                <a:t>10</a:t>
              </a:r>
            </a:p>
          </p:txBody>
        </p:sp>
        <p:sp>
          <p:nvSpPr>
            <p:cNvPr id="38933" name="Rectangle 15"/>
            <p:cNvSpPr>
              <a:spLocks/>
            </p:cNvSpPr>
            <p:nvPr/>
          </p:nvSpPr>
          <p:spPr bwMode="auto">
            <a:xfrm>
              <a:off x="0" y="1392"/>
              <a:ext cx="301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1"/>
                  </a:solidFill>
                  <a:ea typeface="MS PGothic" pitchFamily="34" charset="-128"/>
                </a:rPr>
                <a:t>12</a:t>
              </a:r>
            </a:p>
          </p:txBody>
        </p:sp>
        <p:sp>
          <p:nvSpPr>
            <p:cNvPr id="38934" name="Rectangle 16"/>
            <p:cNvSpPr>
              <a:spLocks/>
            </p:cNvSpPr>
            <p:nvPr/>
          </p:nvSpPr>
          <p:spPr bwMode="auto">
            <a:xfrm>
              <a:off x="0" y="624"/>
              <a:ext cx="301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1"/>
                  </a:solidFill>
                  <a:ea typeface="MS PGothic" pitchFamily="34" charset="-128"/>
                </a:rPr>
                <a:t>15</a:t>
              </a:r>
            </a:p>
          </p:txBody>
        </p:sp>
        <p:sp>
          <p:nvSpPr>
            <p:cNvPr id="38935" name="Oval 17"/>
            <p:cNvSpPr>
              <a:spLocks/>
            </p:cNvSpPr>
            <p:nvPr/>
          </p:nvSpPr>
          <p:spPr bwMode="auto">
            <a:xfrm>
              <a:off x="1162" y="210"/>
              <a:ext cx="61" cy="63"/>
            </a:xfrm>
            <a:prstGeom prst="ellipse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8915" name="Line 19"/>
          <p:cNvSpPr>
            <a:spLocks noChangeShapeType="1"/>
          </p:cNvSpPr>
          <p:nvPr/>
        </p:nvSpPr>
        <p:spPr bwMode="auto">
          <a:xfrm>
            <a:off x="4114800" y="15240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8916" name="Line 20"/>
          <p:cNvSpPr>
            <a:spLocks noChangeShapeType="1"/>
          </p:cNvSpPr>
          <p:nvPr/>
        </p:nvSpPr>
        <p:spPr bwMode="auto">
          <a:xfrm flipH="1">
            <a:off x="4191000" y="1600200"/>
            <a:ext cx="169863" cy="96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2005" name="Rectangle 21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indent="0" eaLnBrk="1" hangingPunct="1">
              <a:defRPr/>
            </a:pPr>
            <a:r>
              <a:rPr lang="en-US" smtClean="0">
                <a:sym typeface="Comic Sans MS" charset="0"/>
              </a:rPr>
              <a:t>Circular DHT (1)</a:t>
            </a:r>
          </a:p>
        </p:txBody>
      </p:sp>
      <p:sp>
        <p:nvSpPr>
          <p:cNvPr id="42006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457200" y="4953000"/>
            <a:ext cx="8229600" cy="1905000"/>
          </a:xfrm>
        </p:spPr>
        <p:txBody>
          <a:bodyPr rIns="132080"/>
          <a:lstStyle/>
          <a:p>
            <a:pPr eaLnBrk="1" hangingPunct="1">
              <a:defRPr/>
            </a:pPr>
            <a:r>
              <a:rPr lang="en-US" smtClean="0"/>
              <a:t>Each peer only aware of immediate successor and predecessor.</a:t>
            </a:r>
          </a:p>
          <a:p>
            <a:pPr eaLnBrk="1" hangingPunct="1">
              <a:defRPr/>
            </a:pPr>
            <a:r>
              <a:rPr lang="ja-JP" altLang="en-US" smtClean="0">
                <a:latin typeface="Arial" pitchFamily="34" charset="0"/>
              </a:rPr>
              <a:t>“</a:t>
            </a:r>
            <a:r>
              <a:rPr lang="en-US" altLang="ja-JP" smtClean="0"/>
              <a:t>Overlay network</a:t>
            </a:r>
            <a:r>
              <a:rPr lang="ja-JP" altLang="en-US" smtClean="0">
                <a:latin typeface="Arial" pitchFamily="34" charset="0"/>
              </a:rPr>
              <a:t>”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610840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76275" y="298450"/>
            <a:ext cx="7772400" cy="1301750"/>
          </a:xfrm>
        </p:spPr>
        <p:txBody>
          <a:bodyPr rIns="132080"/>
          <a:lstStyle/>
          <a:p>
            <a:pPr indent="0" eaLnBrk="1" hangingPunct="1">
              <a:defRPr/>
            </a:pPr>
            <a:r>
              <a:rPr lang="en-US" sz="3200" smtClean="0">
                <a:sym typeface="Comic Sans MS" charset="0"/>
              </a:rPr>
              <a:t>Circle DHT  (2)</a:t>
            </a:r>
            <a:br>
              <a:rPr lang="en-US" sz="3200" smtClean="0">
                <a:sym typeface="Comic Sans MS" charset="0"/>
              </a:rPr>
            </a:br>
            <a:endParaRPr lang="en-US" sz="3200" smtClean="0">
              <a:sym typeface="Comic Sans MS" charset="0"/>
            </a:endParaRPr>
          </a:p>
        </p:txBody>
      </p:sp>
      <p:sp>
        <p:nvSpPr>
          <p:cNvPr id="39939" name="Oval 2"/>
          <p:cNvSpPr>
            <a:spLocks/>
          </p:cNvSpPr>
          <p:nvPr/>
        </p:nvSpPr>
        <p:spPr bwMode="auto">
          <a:xfrm>
            <a:off x="4691063" y="5799138"/>
            <a:ext cx="125412" cy="134937"/>
          </a:xfrm>
          <a:prstGeom prst="ellipse">
            <a:avLst/>
          </a:prstGeom>
          <a:solidFill>
            <a:srgbClr val="00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0" name="Oval 3"/>
          <p:cNvSpPr>
            <a:spLocks/>
          </p:cNvSpPr>
          <p:nvPr/>
        </p:nvSpPr>
        <p:spPr bwMode="auto">
          <a:xfrm>
            <a:off x="2925763" y="3205163"/>
            <a:ext cx="125412" cy="134937"/>
          </a:xfrm>
          <a:prstGeom prst="ellipse">
            <a:avLst/>
          </a:prstGeom>
          <a:solidFill>
            <a:srgbClr val="00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1" name="Oval 4"/>
          <p:cNvSpPr>
            <a:spLocks/>
          </p:cNvSpPr>
          <p:nvPr/>
        </p:nvSpPr>
        <p:spPr bwMode="auto">
          <a:xfrm>
            <a:off x="2957513" y="4689475"/>
            <a:ext cx="125412" cy="134938"/>
          </a:xfrm>
          <a:prstGeom prst="ellipse">
            <a:avLst/>
          </a:prstGeom>
          <a:solidFill>
            <a:srgbClr val="00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2" name="Oval 5"/>
          <p:cNvSpPr>
            <a:spLocks/>
          </p:cNvSpPr>
          <p:nvPr/>
        </p:nvSpPr>
        <p:spPr bwMode="auto">
          <a:xfrm>
            <a:off x="6243638" y="2789238"/>
            <a:ext cx="125412" cy="134937"/>
          </a:xfrm>
          <a:prstGeom prst="ellipse">
            <a:avLst/>
          </a:prstGeom>
          <a:solidFill>
            <a:srgbClr val="00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3" name="Oval 6"/>
          <p:cNvSpPr>
            <a:spLocks/>
          </p:cNvSpPr>
          <p:nvPr/>
        </p:nvSpPr>
        <p:spPr bwMode="auto">
          <a:xfrm>
            <a:off x="6624638" y="3978275"/>
            <a:ext cx="125412" cy="134938"/>
          </a:xfrm>
          <a:prstGeom prst="ellipse">
            <a:avLst/>
          </a:prstGeom>
          <a:solidFill>
            <a:srgbClr val="00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4" name="Oval 7"/>
          <p:cNvSpPr>
            <a:spLocks/>
          </p:cNvSpPr>
          <p:nvPr/>
        </p:nvSpPr>
        <p:spPr bwMode="auto">
          <a:xfrm>
            <a:off x="6262688" y="4981575"/>
            <a:ext cx="125412" cy="134938"/>
          </a:xfrm>
          <a:prstGeom prst="ellipse">
            <a:avLst/>
          </a:prstGeom>
          <a:solidFill>
            <a:srgbClr val="00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5" name="Oval 8"/>
          <p:cNvSpPr>
            <a:spLocks/>
          </p:cNvSpPr>
          <p:nvPr/>
        </p:nvSpPr>
        <p:spPr bwMode="auto">
          <a:xfrm>
            <a:off x="3648075" y="5467350"/>
            <a:ext cx="125413" cy="134938"/>
          </a:xfrm>
          <a:prstGeom prst="ellipse">
            <a:avLst/>
          </a:prstGeom>
          <a:solidFill>
            <a:srgbClr val="00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6" name="Oval 9"/>
          <p:cNvSpPr>
            <a:spLocks/>
          </p:cNvSpPr>
          <p:nvPr/>
        </p:nvSpPr>
        <p:spPr bwMode="auto">
          <a:xfrm>
            <a:off x="2849563" y="2058988"/>
            <a:ext cx="3802062" cy="38115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7" name="Rectangle 10"/>
          <p:cNvSpPr>
            <a:spLocks/>
          </p:cNvSpPr>
          <p:nvPr/>
        </p:nvSpPr>
        <p:spPr bwMode="auto">
          <a:xfrm>
            <a:off x="4605338" y="1652588"/>
            <a:ext cx="84931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1"/>
                </a:solidFill>
                <a:ea typeface="MS PGothic" pitchFamily="34" charset="-128"/>
              </a:rPr>
              <a:t>0001</a:t>
            </a:r>
          </a:p>
        </p:txBody>
      </p:sp>
      <p:sp>
        <p:nvSpPr>
          <p:cNvPr id="39948" name="Rectangle 11"/>
          <p:cNvSpPr>
            <a:spLocks/>
          </p:cNvSpPr>
          <p:nvPr/>
        </p:nvSpPr>
        <p:spPr bwMode="auto">
          <a:xfrm>
            <a:off x="5562600" y="2514600"/>
            <a:ext cx="8001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1"/>
                </a:solidFill>
                <a:ea typeface="MS PGothic" pitchFamily="34" charset="-128"/>
              </a:rPr>
              <a:t>0011</a:t>
            </a:r>
          </a:p>
        </p:txBody>
      </p:sp>
      <p:sp>
        <p:nvSpPr>
          <p:cNvPr id="39949" name="Rectangle 12"/>
          <p:cNvSpPr>
            <a:spLocks/>
          </p:cNvSpPr>
          <p:nvPr/>
        </p:nvSpPr>
        <p:spPr bwMode="auto">
          <a:xfrm>
            <a:off x="6788150" y="3890963"/>
            <a:ext cx="84931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1"/>
                </a:solidFill>
                <a:ea typeface="MS PGothic" pitchFamily="34" charset="-128"/>
              </a:rPr>
              <a:t>0100</a:t>
            </a:r>
          </a:p>
        </p:txBody>
      </p:sp>
      <p:sp>
        <p:nvSpPr>
          <p:cNvPr id="39950" name="Rectangle 13"/>
          <p:cNvSpPr>
            <a:spLocks/>
          </p:cNvSpPr>
          <p:nvPr/>
        </p:nvSpPr>
        <p:spPr bwMode="auto">
          <a:xfrm>
            <a:off x="6492875" y="4895850"/>
            <a:ext cx="80168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1"/>
                </a:solidFill>
                <a:ea typeface="MS PGothic" pitchFamily="34" charset="-128"/>
              </a:rPr>
              <a:t>0101</a:t>
            </a:r>
          </a:p>
        </p:txBody>
      </p:sp>
      <p:sp>
        <p:nvSpPr>
          <p:cNvPr id="39951" name="Rectangle 14"/>
          <p:cNvSpPr>
            <a:spLocks/>
          </p:cNvSpPr>
          <p:nvPr/>
        </p:nvSpPr>
        <p:spPr bwMode="auto">
          <a:xfrm>
            <a:off x="4867275" y="5849938"/>
            <a:ext cx="84931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1"/>
                </a:solidFill>
                <a:ea typeface="MS PGothic" pitchFamily="34" charset="-128"/>
              </a:rPr>
              <a:t>1000</a:t>
            </a:r>
          </a:p>
        </p:txBody>
      </p:sp>
      <p:sp>
        <p:nvSpPr>
          <p:cNvPr id="39952" name="Rectangle 15"/>
          <p:cNvSpPr>
            <a:spLocks/>
          </p:cNvSpPr>
          <p:nvPr/>
        </p:nvSpPr>
        <p:spPr bwMode="auto">
          <a:xfrm>
            <a:off x="3068638" y="5610225"/>
            <a:ext cx="8001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1"/>
                </a:solidFill>
                <a:ea typeface="MS PGothic" pitchFamily="34" charset="-128"/>
              </a:rPr>
              <a:t>1010</a:t>
            </a:r>
          </a:p>
        </p:txBody>
      </p:sp>
      <p:sp>
        <p:nvSpPr>
          <p:cNvPr id="39953" name="Rectangle 16"/>
          <p:cNvSpPr>
            <a:spLocks/>
          </p:cNvSpPr>
          <p:nvPr/>
        </p:nvSpPr>
        <p:spPr bwMode="auto">
          <a:xfrm>
            <a:off x="2249488" y="4510088"/>
            <a:ext cx="8001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1"/>
                </a:solidFill>
                <a:ea typeface="MS PGothic" pitchFamily="34" charset="-128"/>
              </a:rPr>
              <a:t>1100</a:t>
            </a:r>
          </a:p>
        </p:txBody>
      </p:sp>
      <p:sp>
        <p:nvSpPr>
          <p:cNvPr id="39954" name="Rectangle 17"/>
          <p:cNvSpPr>
            <a:spLocks/>
          </p:cNvSpPr>
          <p:nvPr/>
        </p:nvSpPr>
        <p:spPr bwMode="auto">
          <a:xfrm>
            <a:off x="2374900" y="2960688"/>
            <a:ext cx="70326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1"/>
                </a:solidFill>
                <a:ea typeface="MS PGothic" pitchFamily="34" charset="-128"/>
              </a:rPr>
              <a:t>1111</a:t>
            </a:r>
          </a:p>
        </p:txBody>
      </p:sp>
      <p:grpSp>
        <p:nvGrpSpPr>
          <p:cNvPr id="43028" name="Group 20"/>
          <p:cNvGrpSpPr>
            <a:grpSpLocks/>
          </p:cNvGrpSpPr>
          <p:nvPr/>
        </p:nvGrpSpPr>
        <p:grpSpPr bwMode="auto">
          <a:xfrm>
            <a:off x="6426200" y="1676400"/>
            <a:ext cx="2003425" cy="1177925"/>
            <a:chOff x="0" y="0"/>
            <a:chExt cx="1262" cy="742"/>
          </a:xfrm>
        </p:grpSpPr>
        <p:sp>
          <p:nvSpPr>
            <p:cNvPr id="39976" name="AutoShape 18"/>
            <p:cNvSpPr>
              <a:spLocks/>
            </p:cNvSpPr>
            <p:nvPr/>
          </p:nvSpPr>
          <p:spPr bwMode="auto">
            <a:xfrm>
              <a:off x="0" y="0"/>
              <a:ext cx="1262" cy="742"/>
            </a:xfrm>
            <a:custGeom>
              <a:avLst/>
              <a:gdLst>
                <a:gd name="T0" fmla="*/ 18 w 21600"/>
                <a:gd name="T1" fmla="*/ 0 h 21600"/>
                <a:gd name="T2" fmla="*/ 6 w 21600"/>
                <a:gd name="T3" fmla="*/ 4 h 21600"/>
                <a:gd name="T4" fmla="*/ 6 w 21600"/>
                <a:gd name="T5" fmla="*/ 13 h 21600"/>
                <a:gd name="T6" fmla="*/ 6 w 21600"/>
                <a:gd name="T7" fmla="*/ 18 h 21600"/>
                <a:gd name="T8" fmla="*/ 18 w 21600"/>
                <a:gd name="T9" fmla="*/ 22 h 21600"/>
                <a:gd name="T10" fmla="*/ 0 w 21600"/>
                <a:gd name="T11" fmla="*/ 25 h 21600"/>
                <a:gd name="T12" fmla="*/ 34 w 21600"/>
                <a:gd name="T13" fmla="*/ 22 h 21600"/>
                <a:gd name="T14" fmla="*/ 63 w 21600"/>
                <a:gd name="T15" fmla="*/ 22 h 21600"/>
                <a:gd name="T16" fmla="*/ 74 w 21600"/>
                <a:gd name="T17" fmla="*/ 18 h 21600"/>
                <a:gd name="T18" fmla="*/ 74 w 21600"/>
                <a:gd name="T19" fmla="*/ 13 h 21600"/>
                <a:gd name="T20" fmla="*/ 74 w 21600"/>
                <a:gd name="T21" fmla="*/ 4 h 21600"/>
                <a:gd name="T22" fmla="*/ 63 w 21600"/>
                <a:gd name="T23" fmla="*/ 0 h 21600"/>
                <a:gd name="T24" fmla="*/ 34 w 21600"/>
                <a:gd name="T25" fmla="*/ 0 h 21600"/>
                <a:gd name="T26" fmla="*/ 18 w 21600"/>
                <a:gd name="T27" fmla="*/ 0 h 21600"/>
                <a:gd name="T28" fmla="*/ 18 w 21600"/>
                <a:gd name="T29" fmla="*/ 0 h 216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1600" h="21600">
                  <a:moveTo>
                    <a:pt x="5176" y="0"/>
                  </a:moveTo>
                  <a:cubicBezTo>
                    <a:pt x="3361" y="0"/>
                    <a:pt x="1891" y="1360"/>
                    <a:pt x="1891" y="3037"/>
                  </a:cubicBezTo>
                  <a:lnTo>
                    <a:pt x="1891" y="10628"/>
                  </a:lnTo>
                  <a:lnTo>
                    <a:pt x="1891" y="15183"/>
                  </a:lnTo>
                  <a:cubicBezTo>
                    <a:pt x="1891" y="16860"/>
                    <a:pt x="3361" y="18219"/>
                    <a:pt x="5176" y="18219"/>
                  </a:cubicBezTo>
                  <a:lnTo>
                    <a:pt x="0" y="21600"/>
                  </a:lnTo>
                  <a:lnTo>
                    <a:pt x="10103" y="18219"/>
                  </a:lnTo>
                  <a:lnTo>
                    <a:pt x="18315" y="18219"/>
                  </a:lnTo>
                  <a:cubicBezTo>
                    <a:pt x="20129" y="18219"/>
                    <a:pt x="21600" y="16860"/>
                    <a:pt x="21600" y="15183"/>
                  </a:cubicBezTo>
                  <a:lnTo>
                    <a:pt x="21600" y="10628"/>
                  </a:lnTo>
                  <a:lnTo>
                    <a:pt x="21600" y="3037"/>
                  </a:lnTo>
                  <a:cubicBezTo>
                    <a:pt x="21600" y="1360"/>
                    <a:pt x="20129" y="0"/>
                    <a:pt x="18315" y="0"/>
                  </a:cubicBezTo>
                  <a:lnTo>
                    <a:pt x="10103" y="0"/>
                  </a:lnTo>
                  <a:lnTo>
                    <a:pt x="5176" y="0"/>
                  </a:lnTo>
                  <a:close/>
                  <a:moveTo>
                    <a:pt x="5176" y="0"/>
                  </a:moveTo>
                </a:path>
              </a:pathLst>
            </a:custGeom>
            <a:noFill/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9977" name="Rectangle 19"/>
            <p:cNvSpPr>
              <a:spLocks/>
            </p:cNvSpPr>
            <p:nvPr/>
          </p:nvSpPr>
          <p:spPr bwMode="auto">
            <a:xfrm>
              <a:off x="74" y="43"/>
              <a:ext cx="1155" cy="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rgbClr val="FF0000"/>
                  </a:solidFill>
                  <a:ea typeface="MS PGothic" pitchFamily="34" charset="-128"/>
                </a:rPr>
                <a:t>Who</a:t>
              </a:r>
              <a:r>
                <a:rPr lang="ja-JP" altLang="en-US" sz="2000">
                  <a:solidFill>
                    <a:srgbClr val="FF0000"/>
                  </a:solidFill>
                  <a:latin typeface="Arial" pitchFamily="34" charset="0"/>
                  <a:ea typeface="MS PGothic" pitchFamily="34" charset="-128"/>
                </a:rPr>
                <a:t>’</a:t>
              </a:r>
              <a:r>
                <a:rPr lang="en-US" altLang="ja-JP" sz="2000">
                  <a:solidFill>
                    <a:srgbClr val="FF0000"/>
                  </a:solidFill>
                </a:rPr>
                <a:t>s resp </a:t>
              </a:r>
            </a:p>
            <a:p>
              <a:pPr eaLnBrk="1" hangingPunct="1"/>
              <a:r>
                <a:rPr lang="en-US" altLang="en-US" sz="2000">
                  <a:solidFill>
                    <a:srgbClr val="FF0000"/>
                  </a:solidFill>
                </a:rPr>
                <a:t>for key 1110 </a:t>
              </a:r>
              <a:r>
                <a:rPr lang="en-US" altLang="en-US">
                  <a:solidFill>
                    <a:srgbClr val="FF0000"/>
                  </a:solidFill>
                </a:rPr>
                <a:t>?</a:t>
              </a:r>
            </a:p>
          </p:txBody>
        </p:sp>
      </p:grpSp>
      <p:sp>
        <p:nvSpPr>
          <p:cNvPr id="43029" name="Line 21"/>
          <p:cNvSpPr>
            <a:spLocks noChangeShapeType="1"/>
          </p:cNvSpPr>
          <p:nvPr/>
        </p:nvSpPr>
        <p:spPr bwMode="auto">
          <a:xfrm>
            <a:off x="6323013" y="3003550"/>
            <a:ext cx="288925" cy="952500"/>
          </a:xfrm>
          <a:prstGeom prst="line">
            <a:avLst/>
          </a:prstGeom>
          <a:noFill/>
          <a:ln w="9525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 flipH="1">
            <a:off x="6303963" y="4164013"/>
            <a:ext cx="301625" cy="795337"/>
          </a:xfrm>
          <a:prstGeom prst="line">
            <a:avLst/>
          </a:prstGeom>
          <a:noFill/>
          <a:ln w="9525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31" name="Line 23"/>
          <p:cNvSpPr>
            <a:spLocks noChangeShapeType="1"/>
          </p:cNvSpPr>
          <p:nvPr/>
        </p:nvSpPr>
        <p:spPr bwMode="auto">
          <a:xfrm flipH="1">
            <a:off x="4864100" y="5100638"/>
            <a:ext cx="1282700" cy="669925"/>
          </a:xfrm>
          <a:prstGeom prst="line">
            <a:avLst/>
          </a:prstGeom>
          <a:noFill/>
          <a:ln w="9525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32" name="Line 24"/>
          <p:cNvSpPr>
            <a:spLocks noChangeShapeType="1"/>
          </p:cNvSpPr>
          <p:nvPr/>
        </p:nvSpPr>
        <p:spPr bwMode="auto">
          <a:xfrm rot="10800000">
            <a:off x="3856038" y="5521325"/>
            <a:ext cx="812800" cy="265113"/>
          </a:xfrm>
          <a:prstGeom prst="line">
            <a:avLst/>
          </a:prstGeom>
          <a:noFill/>
          <a:ln w="9525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33" name="Line 25"/>
          <p:cNvSpPr>
            <a:spLocks noChangeShapeType="1"/>
          </p:cNvSpPr>
          <p:nvPr/>
        </p:nvSpPr>
        <p:spPr bwMode="auto">
          <a:xfrm rot="10800000">
            <a:off x="3109913" y="4794250"/>
            <a:ext cx="552450" cy="620713"/>
          </a:xfrm>
          <a:prstGeom prst="line">
            <a:avLst/>
          </a:prstGeom>
          <a:noFill/>
          <a:ln w="9525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34" name="Line 26"/>
          <p:cNvSpPr>
            <a:spLocks noChangeShapeType="1"/>
          </p:cNvSpPr>
          <p:nvPr/>
        </p:nvSpPr>
        <p:spPr bwMode="auto">
          <a:xfrm rot="10800000">
            <a:off x="2960688" y="3422650"/>
            <a:ext cx="52387" cy="1198563"/>
          </a:xfrm>
          <a:prstGeom prst="line">
            <a:avLst/>
          </a:prstGeom>
          <a:noFill/>
          <a:ln w="9525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962" name="Oval 27"/>
          <p:cNvSpPr>
            <a:spLocks/>
          </p:cNvSpPr>
          <p:nvPr/>
        </p:nvSpPr>
        <p:spPr bwMode="auto">
          <a:xfrm>
            <a:off x="4845050" y="2005013"/>
            <a:ext cx="125413" cy="134937"/>
          </a:xfrm>
          <a:prstGeom prst="ellipse">
            <a:avLst/>
          </a:prstGeom>
          <a:solidFill>
            <a:srgbClr val="00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43040" name="Group 32"/>
          <p:cNvGrpSpPr>
            <a:grpSpLocks/>
          </p:cNvGrpSpPr>
          <p:nvPr/>
        </p:nvGrpSpPr>
        <p:grpSpPr bwMode="auto">
          <a:xfrm>
            <a:off x="2968625" y="2252663"/>
            <a:ext cx="3049588" cy="933450"/>
            <a:chOff x="0" y="0"/>
            <a:chExt cx="1921" cy="588"/>
          </a:xfrm>
        </p:grpSpPr>
        <p:grpSp>
          <p:nvGrpSpPr>
            <p:cNvPr id="39972" name="Group 30"/>
            <p:cNvGrpSpPr>
              <a:grpSpLocks/>
            </p:cNvGrpSpPr>
            <p:nvPr/>
          </p:nvGrpSpPr>
          <p:grpSpPr bwMode="auto">
            <a:xfrm>
              <a:off x="0" y="0"/>
              <a:ext cx="1921" cy="588"/>
              <a:chOff x="0" y="0"/>
              <a:chExt cx="1921" cy="588"/>
            </a:xfrm>
          </p:grpSpPr>
          <p:sp>
            <p:nvSpPr>
              <p:cNvPr id="39974" name="Line 28"/>
              <p:cNvSpPr>
                <a:spLocks noChangeShapeType="1"/>
              </p:cNvSpPr>
              <p:nvPr/>
            </p:nvSpPr>
            <p:spPr bwMode="auto">
              <a:xfrm rot="10800000" flipH="1">
                <a:off x="71" y="394"/>
                <a:ext cx="1850" cy="194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9975" name="AutoShape 29"/>
              <p:cNvSpPr>
                <a:spLocks/>
              </p:cNvSpPr>
              <p:nvPr/>
            </p:nvSpPr>
            <p:spPr bwMode="auto">
              <a:xfrm>
                <a:off x="0" y="0"/>
                <a:ext cx="691" cy="528"/>
              </a:xfrm>
              <a:custGeom>
                <a:avLst/>
                <a:gdLst>
                  <a:gd name="T0" fmla="*/ 4 w 21600"/>
                  <a:gd name="T1" fmla="*/ 0 h 21600"/>
                  <a:gd name="T2" fmla="*/ 0 w 21600"/>
                  <a:gd name="T3" fmla="*/ 2 h 21600"/>
                  <a:gd name="T4" fmla="*/ 0 w 21600"/>
                  <a:gd name="T5" fmla="*/ 5 h 21600"/>
                  <a:gd name="T6" fmla="*/ 0 w 21600"/>
                  <a:gd name="T7" fmla="*/ 8 h 21600"/>
                  <a:gd name="T8" fmla="*/ 4 w 21600"/>
                  <a:gd name="T9" fmla="*/ 9 h 21600"/>
                  <a:gd name="T10" fmla="*/ 13 w 21600"/>
                  <a:gd name="T11" fmla="*/ 9 h 21600"/>
                  <a:gd name="T12" fmla="*/ 15 w 21600"/>
                  <a:gd name="T13" fmla="*/ 13 h 21600"/>
                  <a:gd name="T14" fmla="*/ 18 w 21600"/>
                  <a:gd name="T15" fmla="*/ 9 h 21600"/>
                  <a:gd name="T16" fmla="*/ 22 w 21600"/>
                  <a:gd name="T17" fmla="*/ 8 h 21600"/>
                  <a:gd name="T18" fmla="*/ 22 w 21600"/>
                  <a:gd name="T19" fmla="*/ 5 h 21600"/>
                  <a:gd name="T20" fmla="*/ 22 w 21600"/>
                  <a:gd name="T21" fmla="*/ 2 h 21600"/>
                  <a:gd name="T22" fmla="*/ 18 w 21600"/>
                  <a:gd name="T23" fmla="*/ 0 h 21600"/>
                  <a:gd name="T24" fmla="*/ 13 w 21600"/>
                  <a:gd name="T25" fmla="*/ 0 h 21600"/>
                  <a:gd name="T26" fmla="*/ 4 w 21600"/>
                  <a:gd name="T27" fmla="*/ 0 h 21600"/>
                  <a:gd name="T28" fmla="*/ 4 w 21600"/>
                  <a:gd name="T29" fmla="*/ 0 h 2160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1600" h="21600">
                    <a:moveTo>
                      <a:pt x="3600" y="0"/>
                    </a:moveTo>
                    <a:cubicBezTo>
                      <a:pt x="1612" y="0"/>
                      <a:pt x="0" y="1170"/>
                      <a:pt x="0" y="2613"/>
                    </a:cubicBezTo>
                    <a:lnTo>
                      <a:pt x="0" y="9146"/>
                    </a:lnTo>
                    <a:lnTo>
                      <a:pt x="0" y="13066"/>
                    </a:lnTo>
                    <a:cubicBezTo>
                      <a:pt x="0" y="14510"/>
                      <a:pt x="1612" y="15680"/>
                      <a:pt x="3600" y="15680"/>
                    </a:cubicBezTo>
                    <a:lnTo>
                      <a:pt x="12600" y="15680"/>
                    </a:lnTo>
                    <a:lnTo>
                      <a:pt x="14567" y="21600"/>
                    </a:lnTo>
                    <a:lnTo>
                      <a:pt x="18000" y="15680"/>
                    </a:lnTo>
                    <a:cubicBezTo>
                      <a:pt x="19988" y="15680"/>
                      <a:pt x="21600" y="14510"/>
                      <a:pt x="21600" y="13066"/>
                    </a:cubicBezTo>
                    <a:lnTo>
                      <a:pt x="21600" y="9146"/>
                    </a:lnTo>
                    <a:lnTo>
                      <a:pt x="21600" y="2613"/>
                    </a:lnTo>
                    <a:cubicBezTo>
                      <a:pt x="21600" y="1170"/>
                      <a:pt x="19988" y="0"/>
                      <a:pt x="18000" y="0"/>
                    </a:cubicBezTo>
                    <a:lnTo>
                      <a:pt x="12600" y="0"/>
                    </a:lnTo>
                    <a:lnTo>
                      <a:pt x="3600" y="0"/>
                    </a:lnTo>
                    <a:close/>
                    <a:moveTo>
                      <a:pt x="3600" y="0"/>
                    </a:moveTo>
                  </a:path>
                </a:pathLst>
              </a:custGeom>
              <a:solidFill>
                <a:srgbClr val="FFFFFF"/>
              </a:solidFill>
              <a:ln w="9525" cap="flat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39973" name="Rectangle 31"/>
            <p:cNvSpPr>
              <a:spLocks/>
            </p:cNvSpPr>
            <p:nvPr/>
          </p:nvSpPr>
          <p:spPr bwMode="auto">
            <a:xfrm>
              <a:off x="38" y="92"/>
              <a:ext cx="824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r>
                <a:rPr lang="en-US" altLang="en-US" sz="1600">
                  <a:solidFill>
                    <a:srgbClr val="FF0000"/>
                  </a:solidFill>
                  <a:ea typeface="MS PGothic" pitchFamily="34" charset="-128"/>
                </a:rPr>
                <a:t>I am</a:t>
              </a:r>
            </a:p>
          </p:txBody>
        </p:sp>
      </p:grpSp>
      <p:sp>
        <p:nvSpPr>
          <p:cNvPr id="43041" name="Rectangle 33"/>
          <p:cNvSpPr>
            <a:spLocks/>
          </p:cNvSpPr>
          <p:nvPr/>
        </p:nvSpPr>
        <p:spPr bwMode="auto">
          <a:xfrm>
            <a:off x="265113" y="1728788"/>
            <a:ext cx="2293937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FF0000"/>
                </a:solidFill>
                <a:ea typeface="MS PGothic" pitchFamily="34" charset="-128"/>
              </a:rPr>
              <a:t>O(N) messages</a:t>
            </a:r>
          </a:p>
          <a:p>
            <a:pPr eaLnBrk="1" hangingPunct="1"/>
            <a:r>
              <a:rPr lang="en-US" altLang="en-US" sz="2000">
                <a:solidFill>
                  <a:srgbClr val="FF0000"/>
                </a:solidFill>
                <a:ea typeface="MS PGothic" pitchFamily="34" charset="-128"/>
              </a:rPr>
              <a:t>on avg to resolve</a:t>
            </a:r>
          </a:p>
          <a:p>
            <a:pPr eaLnBrk="1" hangingPunct="1"/>
            <a:r>
              <a:rPr lang="en-US" altLang="en-US" sz="2000">
                <a:solidFill>
                  <a:srgbClr val="FF0000"/>
                </a:solidFill>
                <a:ea typeface="MS PGothic" pitchFamily="34" charset="-128"/>
              </a:rPr>
              <a:t>query, when there</a:t>
            </a:r>
          </a:p>
          <a:p>
            <a:pPr eaLnBrk="1" hangingPunct="1"/>
            <a:r>
              <a:rPr lang="en-US" altLang="en-US" sz="2000">
                <a:solidFill>
                  <a:srgbClr val="FF0000"/>
                </a:solidFill>
                <a:ea typeface="MS PGothic" pitchFamily="34" charset="-128"/>
              </a:rPr>
              <a:t>are N peers</a:t>
            </a:r>
          </a:p>
        </p:txBody>
      </p:sp>
      <p:sp>
        <p:nvSpPr>
          <p:cNvPr id="43042" name="Rectangle 34"/>
          <p:cNvSpPr>
            <a:spLocks/>
          </p:cNvSpPr>
          <p:nvPr/>
        </p:nvSpPr>
        <p:spPr bwMode="auto">
          <a:xfrm>
            <a:off x="5943600" y="3429000"/>
            <a:ext cx="4699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3333CC"/>
                </a:solidFill>
                <a:latin typeface="Arial" pitchFamily="34" charset="0"/>
                <a:ea typeface="MS PGothic" pitchFamily="34" charset="-128"/>
                <a:sym typeface="Arial" pitchFamily="34" charset="0"/>
              </a:rPr>
              <a:t>1110</a:t>
            </a:r>
          </a:p>
        </p:txBody>
      </p:sp>
      <p:sp>
        <p:nvSpPr>
          <p:cNvPr id="43043" name="Rectangle 35"/>
          <p:cNvSpPr>
            <a:spLocks/>
          </p:cNvSpPr>
          <p:nvPr/>
        </p:nvSpPr>
        <p:spPr bwMode="auto">
          <a:xfrm>
            <a:off x="5943600" y="4343400"/>
            <a:ext cx="4699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3333CC"/>
                </a:solidFill>
                <a:latin typeface="Arial" pitchFamily="34" charset="0"/>
                <a:ea typeface="MS PGothic" pitchFamily="34" charset="-128"/>
                <a:sym typeface="Arial" pitchFamily="34" charset="0"/>
              </a:rPr>
              <a:t>1110</a:t>
            </a:r>
          </a:p>
        </p:txBody>
      </p:sp>
      <p:sp>
        <p:nvSpPr>
          <p:cNvPr id="43044" name="Rectangle 36"/>
          <p:cNvSpPr>
            <a:spLocks/>
          </p:cNvSpPr>
          <p:nvPr/>
        </p:nvSpPr>
        <p:spPr bwMode="auto">
          <a:xfrm>
            <a:off x="5181600" y="5105400"/>
            <a:ext cx="4699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3333CC"/>
                </a:solidFill>
                <a:latin typeface="Arial" pitchFamily="34" charset="0"/>
                <a:ea typeface="MS PGothic" pitchFamily="34" charset="-128"/>
                <a:sym typeface="Arial" pitchFamily="34" charset="0"/>
              </a:rPr>
              <a:t>1110</a:t>
            </a:r>
          </a:p>
        </p:txBody>
      </p:sp>
      <p:sp>
        <p:nvSpPr>
          <p:cNvPr id="43045" name="Rectangle 37"/>
          <p:cNvSpPr>
            <a:spLocks/>
          </p:cNvSpPr>
          <p:nvPr/>
        </p:nvSpPr>
        <p:spPr bwMode="auto">
          <a:xfrm>
            <a:off x="4114800" y="5410200"/>
            <a:ext cx="4699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3333CC"/>
                </a:solidFill>
                <a:latin typeface="Arial" pitchFamily="34" charset="0"/>
                <a:ea typeface="MS PGothic" pitchFamily="34" charset="-128"/>
                <a:sym typeface="Arial" pitchFamily="34" charset="0"/>
              </a:rPr>
              <a:t>1110</a:t>
            </a:r>
          </a:p>
        </p:txBody>
      </p:sp>
      <p:sp>
        <p:nvSpPr>
          <p:cNvPr id="43046" name="Rectangle 38"/>
          <p:cNvSpPr>
            <a:spLocks/>
          </p:cNvSpPr>
          <p:nvPr/>
        </p:nvSpPr>
        <p:spPr bwMode="auto">
          <a:xfrm>
            <a:off x="3352800" y="4953000"/>
            <a:ext cx="4699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3333CC"/>
                </a:solidFill>
                <a:latin typeface="Arial" pitchFamily="34" charset="0"/>
                <a:ea typeface="MS PGothic" pitchFamily="34" charset="-128"/>
                <a:sym typeface="Arial" pitchFamily="34" charset="0"/>
              </a:rPr>
              <a:t>1110</a:t>
            </a:r>
          </a:p>
        </p:txBody>
      </p:sp>
      <p:sp>
        <p:nvSpPr>
          <p:cNvPr id="43047" name="Rectangle 39"/>
          <p:cNvSpPr>
            <a:spLocks/>
          </p:cNvSpPr>
          <p:nvPr/>
        </p:nvSpPr>
        <p:spPr bwMode="auto">
          <a:xfrm>
            <a:off x="2971800" y="3962400"/>
            <a:ext cx="4699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3333CC"/>
                </a:solidFill>
                <a:latin typeface="Arial" pitchFamily="34" charset="0"/>
                <a:ea typeface="MS PGothic" pitchFamily="34" charset="-128"/>
                <a:sym typeface="Arial" pitchFamily="34" charset="0"/>
              </a:rPr>
              <a:t>1110</a:t>
            </a:r>
          </a:p>
        </p:txBody>
      </p:sp>
      <p:sp>
        <p:nvSpPr>
          <p:cNvPr id="39971" name="Rectangle 40"/>
          <p:cNvSpPr>
            <a:spLocks/>
          </p:cNvSpPr>
          <p:nvPr/>
        </p:nvSpPr>
        <p:spPr bwMode="auto">
          <a:xfrm>
            <a:off x="365125" y="5375275"/>
            <a:ext cx="2054225" cy="1193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40639" bIns="0">
            <a:spAutoFit/>
          </a:bodyPr>
          <a:lstStyle>
            <a:lvl1pPr marL="39688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FF3300"/>
                </a:solidFill>
                <a:ea typeface="MS PGothic" pitchFamily="34" charset="-128"/>
              </a:rPr>
              <a:t>Define </a:t>
            </a:r>
            <a:r>
              <a:rPr lang="en-US" altLang="en-US" sz="2000" u="sng">
                <a:solidFill>
                  <a:srgbClr val="FF3300"/>
                </a:solidFill>
                <a:ea typeface="MS PGothic" pitchFamily="34" charset="-128"/>
              </a:rPr>
              <a:t>closest</a:t>
            </a:r>
            <a:r>
              <a:rPr lang="en-US" altLang="en-US" sz="2000">
                <a:solidFill>
                  <a:srgbClr val="FF3300"/>
                </a:solidFill>
              </a:rPr>
              <a:t/>
            </a:r>
            <a:br>
              <a:rPr lang="en-US" altLang="en-US" sz="2000">
                <a:solidFill>
                  <a:srgbClr val="FF3300"/>
                </a:solidFill>
              </a:rPr>
            </a:br>
            <a:r>
              <a:rPr lang="en-US" altLang="en-US" sz="2000">
                <a:solidFill>
                  <a:srgbClr val="FF3300"/>
                </a:solidFill>
              </a:rPr>
              <a:t>as closest</a:t>
            </a:r>
            <a:br>
              <a:rPr lang="en-US" altLang="en-US" sz="2000">
                <a:solidFill>
                  <a:srgbClr val="FF3300"/>
                </a:solidFill>
              </a:rPr>
            </a:br>
            <a:r>
              <a:rPr lang="en-US" altLang="en-US" sz="2000">
                <a:solidFill>
                  <a:srgbClr val="FF3300"/>
                </a:solidFill>
              </a:rPr>
              <a:t>successor</a:t>
            </a:r>
          </a:p>
        </p:txBody>
      </p:sp>
    </p:spTree>
    <p:extLst>
      <p:ext uri="{BB962C8B-B14F-4D97-AF65-F5344CB8AC3E}">
        <p14:creationId xmlns:p14="http://schemas.microsoft.com/office/powerpoint/2010/main" val="12449294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3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3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9" grpId="0" animBg="1"/>
      <p:bldP spid="43030" grpId="0" animBg="1"/>
      <p:bldP spid="43031" grpId="0" animBg="1"/>
      <p:bldP spid="43032" grpId="0" animBg="1"/>
      <p:bldP spid="43033" grpId="0" animBg="1"/>
      <p:bldP spid="43034" grpId="0" animBg="1"/>
      <p:bldP spid="43041" grpId="0" autoUpdateAnimBg="0"/>
      <p:bldP spid="43042" grpId="0" autoUpdateAnimBg="0"/>
      <p:bldP spid="43043" grpId="0" autoUpdateAnimBg="0"/>
      <p:bldP spid="43044" grpId="0" autoUpdateAnimBg="0"/>
      <p:bldP spid="43045" grpId="0" autoUpdateAnimBg="0"/>
      <p:bldP spid="43046" grpId="0" autoUpdateAnimBg="0"/>
      <p:bldP spid="4304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254000" y="0"/>
            <a:ext cx="8229600" cy="1143000"/>
          </a:xfrm>
        </p:spPr>
        <p:txBody>
          <a:bodyPr rIns="132080"/>
          <a:lstStyle/>
          <a:p>
            <a:pPr indent="0" eaLnBrk="1" hangingPunct="1">
              <a:defRPr/>
            </a:pPr>
            <a:r>
              <a:rPr lang="en-US" smtClean="0">
                <a:sym typeface="Comic Sans MS" charset="0"/>
              </a:rPr>
              <a:t>Circular DHT with Shortcuts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0"/>
            <a:ext cx="8229600" cy="2286000"/>
          </a:xfrm>
        </p:spPr>
        <p:txBody>
          <a:bodyPr rIns="132080"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sz="2200" dirty="0" smtClean="0">
                <a:sym typeface="Comic Sans MS" charset="0"/>
              </a:rPr>
              <a:t>Each peer keeps track of IP addresses of predecessor, successor, short cuts.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sz="2200" dirty="0" smtClean="0">
                <a:sym typeface="Comic Sans MS" charset="0"/>
              </a:rPr>
              <a:t>Reduced from 6 to 2 messages.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sz="2200" dirty="0" smtClean="0">
                <a:sym typeface="Comic Sans MS" charset="0"/>
              </a:rPr>
              <a:t>Possible to design shortcuts so O(log N) neighbors, O(log N) messages in query</a:t>
            </a:r>
          </a:p>
        </p:txBody>
      </p:sp>
      <p:grpSp>
        <p:nvGrpSpPr>
          <p:cNvPr id="40964" name="Group 29"/>
          <p:cNvGrpSpPr>
            <a:grpSpLocks/>
          </p:cNvGrpSpPr>
          <p:nvPr/>
        </p:nvGrpSpPr>
        <p:grpSpPr bwMode="auto">
          <a:xfrm>
            <a:off x="2362200" y="914400"/>
            <a:ext cx="3616325" cy="3721100"/>
            <a:chOff x="0" y="0"/>
            <a:chExt cx="2278" cy="2344"/>
          </a:xfrm>
        </p:grpSpPr>
        <p:grpSp>
          <p:nvGrpSpPr>
            <p:cNvPr id="40970" name="Group 20"/>
            <p:cNvGrpSpPr>
              <a:grpSpLocks/>
            </p:cNvGrpSpPr>
            <p:nvPr/>
          </p:nvGrpSpPr>
          <p:grpSpPr bwMode="auto">
            <a:xfrm>
              <a:off x="0" y="0"/>
              <a:ext cx="2278" cy="2344"/>
              <a:chOff x="0" y="0"/>
              <a:chExt cx="2278" cy="2344"/>
            </a:xfrm>
          </p:grpSpPr>
          <p:sp>
            <p:nvSpPr>
              <p:cNvPr id="40979" name="Oval 3"/>
              <p:cNvSpPr>
                <a:spLocks/>
              </p:cNvSpPr>
              <p:nvPr/>
            </p:nvSpPr>
            <p:spPr bwMode="auto">
              <a:xfrm>
                <a:off x="1088" y="1962"/>
                <a:ext cx="60" cy="62"/>
              </a:xfrm>
              <a:prstGeom prst="ellipse">
                <a:avLst/>
              </a:prstGeom>
              <a:solidFill>
                <a:srgbClr val="00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5pPr>
                <a:lvl6pPr marL="25146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6pPr>
                <a:lvl7pPr marL="29718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7pPr>
                <a:lvl8pPr marL="34290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8pPr>
                <a:lvl9pPr marL="38862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980" name="Oval 4"/>
              <p:cNvSpPr>
                <a:spLocks/>
              </p:cNvSpPr>
              <p:nvPr/>
            </p:nvSpPr>
            <p:spPr bwMode="auto">
              <a:xfrm>
                <a:off x="231" y="764"/>
                <a:ext cx="61" cy="63"/>
              </a:xfrm>
              <a:prstGeom prst="ellipse">
                <a:avLst/>
              </a:prstGeom>
              <a:solidFill>
                <a:srgbClr val="00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5pPr>
                <a:lvl6pPr marL="25146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6pPr>
                <a:lvl7pPr marL="29718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7pPr>
                <a:lvl8pPr marL="34290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8pPr>
                <a:lvl9pPr marL="38862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981" name="Oval 5"/>
              <p:cNvSpPr>
                <a:spLocks/>
              </p:cNvSpPr>
              <p:nvPr/>
            </p:nvSpPr>
            <p:spPr bwMode="auto">
              <a:xfrm>
                <a:off x="247" y="1450"/>
                <a:ext cx="61" cy="62"/>
              </a:xfrm>
              <a:prstGeom prst="ellipse">
                <a:avLst/>
              </a:prstGeom>
              <a:solidFill>
                <a:srgbClr val="00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5pPr>
                <a:lvl6pPr marL="25146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6pPr>
                <a:lvl7pPr marL="29718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7pPr>
                <a:lvl8pPr marL="34290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8pPr>
                <a:lvl9pPr marL="38862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982" name="Oval 6"/>
              <p:cNvSpPr>
                <a:spLocks/>
              </p:cNvSpPr>
              <p:nvPr/>
            </p:nvSpPr>
            <p:spPr bwMode="auto">
              <a:xfrm>
                <a:off x="1841" y="572"/>
                <a:ext cx="60" cy="63"/>
              </a:xfrm>
              <a:prstGeom prst="ellipse">
                <a:avLst/>
              </a:prstGeom>
              <a:solidFill>
                <a:srgbClr val="00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5pPr>
                <a:lvl6pPr marL="25146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6pPr>
                <a:lvl7pPr marL="29718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7pPr>
                <a:lvl8pPr marL="34290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8pPr>
                <a:lvl9pPr marL="38862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983" name="Oval 7"/>
              <p:cNvSpPr>
                <a:spLocks/>
              </p:cNvSpPr>
              <p:nvPr/>
            </p:nvSpPr>
            <p:spPr bwMode="auto">
              <a:xfrm>
                <a:off x="2025" y="1121"/>
                <a:ext cx="61" cy="63"/>
              </a:xfrm>
              <a:prstGeom prst="ellipse">
                <a:avLst/>
              </a:prstGeom>
              <a:solidFill>
                <a:srgbClr val="00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5pPr>
                <a:lvl6pPr marL="25146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6pPr>
                <a:lvl7pPr marL="29718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7pPr>
                <a:lvl8pPr marL="34290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8pPr>
                <a:lvl9pPr marL="38862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984" name="Oval 8"/>
              <p:cNvSpPr>
                <a:spLocks/>
              </p:cNvSpPr>
              <p:nvPr/>
            </p:nvSpPr>
            <p:spPr bwMode="auto">
              <a:xfrm>
                <a:off x="1850" y="1585"/>
                <a:ext cx="61" cy="62"/>
              </a:xfrm>
              <a:prstGeom prst="ellipse">
                <a:avLst/>
              </a:prstGeom>
              <a:solidFill>
                <a:srgbClr val="00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5pPr>
                <a:lvl6pPr marL="25146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6pPr>
                <a:lvl7pPr marL="29718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7pPr>
                <a:lvl8pPr marL="34290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8pPr>
                <a:lvl9pPr marL="38862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985" name="Oval 9"/>
              <p:cNvSpPr>
                <a:spLocks/>
              </p:cNvSpPr>
              <p:nvPr/>
            </p:nvSpPr>
            <p:spPr bwMode="auto">
              <a:xfrm>
                <a:off x="582" y="1809"/>
                <a:ext cx="61" cy="62"/>
              </a:xfrm>
              <a:prstGeom prst="ellipse">
                <a:avLst/>
              </a:prstGeom>
              <a:solidFill>
                <a:srgbClr val="00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5pPr>
                <a:lvl6pPr marL="25146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6pPr>
                <a:lvl7pPr marL="29718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7pPr>
                <a:lvl8pPr marL="34290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8pPr>
                <a:lvl9pPr marL="38862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986" name="Oval 10"/>
              <p:cNvSpPr>
                <a:spLocks/>
              </p:cNvSpPr>
              <p:nvPr/>
            </p:nvSpPr>
            <p:spPr bwMode="auto">
              <a:xfrm>
                <a:off x="195" y="235"/>
                <a:ext cx="1843" cy="176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5pPr>
                <a:lvl6pPr marL="25146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6pPr>
                <a:lvl7pPr marL="29718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7pPr>
                <a:lvl8pPr marL="34290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8pPr>
                <a:lvl9pPr marL="38862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987" name="Rectangle 11"/>
              <p:cNvSpPr>
                <a:spLocks/>
              </p:cNvSpPr>
              <p:nvPr/>
            </p:nvSpPr>
            <p:spPr bwMode="auto">
              <a:xfrm>
                <a:off x="1151" y="0"/>
                <a:ext cx="184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40639" bIns="0">
                <a:spAutoFit/>
              </a:bodyPr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5pPr>
                <a:lvl6pPr marL="25146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6pPr>
                <a:lvl7pPr marL="29718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7pPr>
                <a:lvl8pPr marL="34290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8pPr>
                <a:lvl9pPr marL="38862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9pPr>
              </a:lstStyle>
              <a:p>
                <a:pPr eaLnBrk="1" hangingPunct="1"/>
                <a:r>
                  <a:rPr lang="en-US" altLang="en-US">
                    <a:solidFill>
                      <a:schemeClr val="tx1"/>
                    </a:solidFill>
                    <a:ea typeface="MS PGothic" pitchFamily="34" charset="-128"/>
                  </a:rPr>
                  <a:t>1</a:t>
                </a:r>
              </a:p>
            </p:txBody>
          </p:sp>
          <p:sp>
            <p:nvSpPr>
              <p:cNvPr id="40988" name="Rectangle 12"/>
              <p:cNvSpPr>
                <a:spLocks/>
              </p:cNvSpPr>
              <p:nvPr/>
            </p:nvSpPr>
            <p:spPr bwMode="auto">
              <a:xfrm>
                <a:off x="1823" y="384"/>
                <a:ext cx="215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40639" bIns="0">
                <a:spAutoFit/>
              </a:bodyPr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5pPr>
                <a:lvl6pPr marL="25146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6pPr>
                <a:lvl7pPr marL="29718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7pPr>
                <a:lvl8pPr marL="34290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8pPr>
                <a:lvl9pPr marL="38862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9pPr>
              </a:lstStyle>
              <a:p>
                <a:pPr eaLnBrk="1" hangingPunct="1"/>
                <a:r>
                  <a:rPr lang="en-US" altLang="en-US">
                    <a:solidFill>
                      <a:schemeClr val="tx1"/>
                    </a:solidFill>
                    <a:ea typeface="MS PGothic" pitchFamily="34" charset="-128"/>
                  </a:rPr>
                  <a:t>3</a:t>
                </a:r>
              </a:p>
            </p:txBody>
          </p:sp>
          <p:sp>
            <p:nvSpPr>
              <p:cNvPr id="40989" name="Rectangle 13"/>
              <p:cNvSpPr>
                <a:spLocks/>
              </p:cNvSpPr>
              <p:nvPr/>
            </p:nvSpPr>
            <p:spPr bwMode="auto">
              <a:xfrm>
                <a:off x="2063" y="1056"/>
                <a:ext cx="215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40639" bIns="0">
                <a:spAutoFit/>
              </a:bodyPr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5pPr>
                <a:lvl6pPr marL="25146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6pPr>
                <a:lvl7pPr marL="29718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7pPr>
                <a:lvl8pPr marL="34290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8pPr>
                <a:lvl9pPr marL="38862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9pPr>
              </a:lstStyle>
              <a:p>
                <a:pPr eaLnBrk="1" hangingPunct="1"/>
                <a:r>
                  <a:rPr lang="en-US" altLang="en-US">
                    <a:solidFill>
                      <a:schemeClr val="tx1"/>
                    </a:solidFill>
                    <a:ea typeface="MS PGothic" pitchFamily="34" charset="-128"/>
                  </a:rPr>
                  <a:t>4</a:t>
                </a:r>
              </a:p>
            </p:txBody>
          </p:sp>
          <p:sp>
            <p:nvSpPr>
              <p:cNvPr id="40990" name="Rectangle 14"/>
              <p:cNvSpPr>
                <a:spLocks/>
              </p:cNvSpPr>
              <p:nvPr/>
            </p:nvSpPr>
            <p:spPr bwMode="auto">
              <a:xfrm>
                <a:off x="1919" y="1536"/>
                <a:ext cx="215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40639" bIns="0">
                <a:spAutoFit/>
              </a:bodyPr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5pPr>
                <a:lvl6pPr marL="25146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6pPr>
                <a:lvl7pPr marL="29718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7pPr>
                <a:lvl8pPr marL="34290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8pPr>
                <a:lvl9pPr marL="38862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9pPr>
              </a:lstStyle>
              <a:p>
                <a:pPr eaLnBrk="1" hangingPunct="1"/>
                <a:r>
                  <a:rPr lang="en-US" altLang="en-US">
                    <a:solidFill>
                      <a:schemeClr val="tx1"/>
                    </a:solidFill>
                    <a:ea typeface="MS PGothic" pitchFamily="34" charset="-128"/>
                  </a:rPr>
                  <a:t>5</a:t>
                </a:r>
              </a:p>
            </p:txBody>
          </p:sp>
          <p:sp>
            <p:nvSpPr>
              <p:cNvPr id="40991" name="Rectangle 15"/>
              <p:cNvSpPr>
                <a:spLocks/>
              </p:cNvSpPr>
              <p:nvPr/>
            </p:nvSpPr>
            <p:spPr bwMode="auto">
              <a:xfrm>
                <a:off x="1055" y="2016"/>
                <a:ext cx="215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40639" bIns="0">
                <a:spAutoFit/>
              </a:bodyPr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5pPr>
                <a:lvl6pPr marL="25146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6pPr>
                <a:lvl7pPr marL="29718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7pPr>
                <a:lvl8pPr marL="34290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8pPr>
                <a:lvl9pPr marL="38862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9pPr>
              </a:lstStyle>
              <a:p>
                <a:pPr eaLnBrk="1" hangingPunct="1"/>
                <a:r>
                  <a:rPr lang="en-US" altLang="en-US">
                    <a:solidFill>
                      <a:schemeClr val="tx1"/>
                    </a:solidFill>
                    <a:ea typeface="MS PGothic" pitchFamily="34" charset="-128"/>
                  </a:rPr>
                  <a:t>8</a:t>
                </a:r>
              </a:p>
            </p:txBody>
          </p:sp>
          <p:sp>
            <p:nvSpPr>
              <p:cNvPr id="40992" name="Rectangle 16"/>
              <p:cNvSpPr>
                <a:spLocks/>
              </p:cNvSpPr>
              <p:nvPr/>
            </p:nvSpPr>
            <p:spPr bwMode="auto">
              <a:xfrm>
                <a:off x="383" y="1872"/>
                <a:ext cx="302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40639" bIns="0">
                <a:spAutoFit/>
              </a:bodyPr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5pPr>
                <a:lvl6pPr marL="25146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6pPr>
                <a:lvl7pPr marL="29718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7pPr>
                <a:lvl8pPr marL="34290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8pPr>
                <a:lvl9pPr marL="38862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9pPr>
              </a:lstStyle>
              <a:p>
                <a:pPr eaLnBrk="1" hangingPunct="1"/>
                <a:r>
                  <a:rPr lang="en-US" altLang="en-US">
                    <a:solidFill>
                      <a:schemeClr val="tx1"/>
                    </a:solidFill>
                    <a:ea typeface="MS PGothic" pitchFamily="34" charset="-128"/>
                  </a:rPr>
                  <a:t>10</a:t>
                </a:r>
              </a:p>
            </p:txBody>
          </p:sp>
          <p:sp>
            <p:nvSpPr>
              <p:cNvPr id="40993" name="Rectangle 17"/>
              <p:cNvSpPr>
                <a:spLocks/>
              </p:cNvSpPr>
              <p:nvPr/>
            </p:nvSpPr>
            <p:spPr bwMode="auto">
              <a:xfrm>
                <a:off x="0" y="1392"/>
                <a:ext cx="301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40639" bIns="0">
                <a:spAutoFit/>
              </a:bodyPr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5pPr>
                <a:lvl6pPr marL="25146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6pPr>
                <a:lvl7pPr marL="29718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7pPr>
                <a:lvl8pPr marL="34290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8pPr>
                <a:lvl9pPr marL="38862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9pPr>
              </a:lstStyle>
              <a:p>
                <a:pPr eaLnBrk="1" hangingPunct="1"/>
                <a:r>
                  <a:rPr lang="en-US" altLang="en-US">
                    <a:solidFill>
                      <a:schemeClr val="tx1"/>
                    </a:solidFill>
                    <a:ea typeface="MS PGothic" pitchFamily="34" charset="-128"/>
                  </a:rPr>
                  <a:t>12</a:t>
                </a:r>
              </a:p>
            </p:txBody>
          </p:sp>
          <p:sp>
            <p:nvSpPr>
              <p:cNvPr id="40994" name="Rectangle 18"/>
              <p:cNvSpPr>
                <a:spLocks/>
              </p:cNvSpPr>
              <p:nvPr/>
            </p:nvSpPr>
            <p:spPr bwMode="auto">
              <a:xfrm>
                <a:off x="0" y="624"/>
                <a:ext cx="301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40639" bIns="0">
                <a:spAutoFit/>
              </a:bodyPr>
              <a:lstStyle>
                <a:lvl1pPr marL="39688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5pPr>
                <a:lvl6pPr marL="25146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6pPr>
                <a:lvl7pPr marL="29718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7pPr>
                <a:lvl8pPr marL="34290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8pPr>
                <a:lvl9pPr marL="38862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9pPr>
              </a:lstStyle>
              <a:p>
                <a:pPr eaLnBrk="1" hangingPunct="1"/>
                <a:r>
                  <a:rPr lang="en-US" altLang="en-US">
                    <a:solidFill>
                      <a:schemeClr val="tx1"/>
                    </a:solidFill>
                    <a:ea typeface="MS PGothic" pitchFamily="34" charset="-128"/>
                  </a:rPr>
                  <a:t>15</a:t>
                </a:r>
              </a:p>
            </p:txBody>
          </p:sp>
          <p:sp>
            <p:nvSpPr>
              <p:cNvPr id="40995" name="Oval 19"/>
              <p:cNvSpPr>
                <a:spLocks/>
              </p:cNvSpPr>
              <p:nvPr/>
            </p:nvSpPr>
            <p:spPr bwMode="auto">
              <a:xfrm>
                <a:off x="1162" y="210"/>
                <a:ext cx="61" cy="63"/>
              </a:xfrm>
              <a:prstGeom prst="ellipse">
                <a:avLst/>
              </a:prstGeom>
              <a:solidFill>
                <a:srgbClr val="00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5pPr>
                <a:lvl6pPr marL="25146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6pPr>
                <a:lvl7pPr marL="29718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7pPr>
                <a:lvl8pPr marL="34290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8pPr>
                <a:lvl9pPr marL="3886200" indent="-228600" eaLnBrk="0" fontAlgn="base" hangingPunct="0">
                  <a:spcBef>
                    <a:spcPts val="65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Comic Sans MS" pitchFamily="66" charset="0"/>
                    <a:ea typeface="ヒラギノ明朝 ProN W3" pitchFamily="-84" charset="-128"/>
                    <a:sym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40971" name="Line 21"/>
            <p:cNvSpPr>
              <a:spLocks noChangeShapeType="1"/>
            </p:cNvSpPr>
            <p:nvPr/>
          </p:nvSpPr>
          <p:spPr bwMode="auto">
            <a:xfrm flipH="1">
              <a:off x="634" y="1151"/>
              <a:ext cx="1420" cy="6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0972" name="Line 22"/>
            <p:cNvSpPr>
              <a:spLocks noChangeShapeType="1"/>
            </p:cNvSpPr>
            <p:nvPr/>
          </p:nvSpPr>
          <p:spPr bwMode="auto">
            <a:xfrm rot="10800000">
              <a:off x="307" y="1481"/>
              <a:ext cx="1552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0973" name="Line 23"/>
            <p:cNvSpPr>
              <a:spLocks noChangeShapeType="1"/>
            </p:cNvSpPr>
            <p:nvPr/>
          </p:nvSpPr>
          <p:spPr bwMode="auto">
            <a:xfrm rot="10800000">
              <a:off x="287" y="815"/>
              <a:ext cx="832" cy="11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0974" name="Line 24"/>
            <p:cNvSpPr>
              <a:spLocks noChangeShapeType="1"/>
            </p:cNvSpPr>
            <p:nvPr/>
          </p:nvSpPr>
          <p:spPr bwMode="auto">
            <a:xfrm rot="10800000" flipH="1">
              <a:off x="624" y="240"/>
              <a:ext cx="559" cy="1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0975" name="Line 25"/>
            <p:cNvSpPr>
              <a:spLocks noChangeShapeType="1"/>
            </p:cNvSpPr>
            <p:nvPr/>
          </p:nvSpPr>
          <p:spPr bwMode="auto">
            <a:xfrm rot="10800000" flipH="1">
              <a:off x="299" y="623"/>
              <a:ext cx="1572" cy="8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0976" name="Line 26"/>
            <p:cNvSpPr>
              <a:spLocks noChangeShapeType="1"/>
            </p:cNvSpPr>
            <p:nvPr/>
          </p:nvSpPr>
          <p:spPr bwMode="auto">
            <a:xfrm>
              <a:off x="288" y="795"/>
              <a:ext cx="1751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0977" name="Line 27"/>
            <p:cNvSpPr>
              <a:spLocks noChangeShapeType="1"/>
            </p:cNvSpPr>
            <p:nvPr/>
          </p:nvSpPr>
          <p:spPr bwMode="auto">
            <a:xfrm>
              <a:off x="1215" y="263"/>
              <a:ext cx="657" cy="1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0978" name="Line 28"/>
            <p:cNvSpPr>
              <a:spLocks noChangeShapeType="1"/>
            </p:cNvSpPr>
            <p:nvPr/>
          </p:nvSpPr>
          <p:spPr bwMode="auto">
            <a:xfrm flipH="1">
              <a:off x="1152" y="623"/>
              <a:ext cx="755" cy="13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4062" name="Line 30"/>
          <p:cNvSpPr>
            <a:spLocks noChangeShapeType="1"/>
          </p:cNvSpPr>
          <p:nvPr/>
        </p:nvSpPr>
        <p:spPr bwMode="auto">
          <a:xfrm flipH="1">
            <a:off x="4343400" y="1981200"/>
            <a:ext cx="1143000" cy="213360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63" name="Line 31"/>
          <p:cNvSpPr>
            <a:spLocks noChangeShapeType="1"/>
          </p:cNvSpPr>
          <p:nvPr/>
        </p:nvSpPr>
        <p:spPr bwMode="auto">
          <a:xfrm rot="10800000">
            <a:off x="2743200" y="2286000"/>
            <a:ext cx="1219200" cy="182880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4066" name="Group 34"/>
          <p:cNvGrpSpPr>
            <a:grpSpLocks/>
          </p:cNvGrpSpPr>
          <p:nvPr/>
        </p:nvGrpSpPr>
        <p:grpSpPr bwMode="auto">
          <a:xfrm>
            <a:off x="5534025" y="1030288"/>
            <a:ext cx="1900238" cy="1019175"/>
            <a:chOff x="0" y="0"/>
            <a:chExt cx="1196" cy="642"/>
          </a:xfrm>
        </p:grpSpPr>
        <p:sp>
          <p:nvSpPr>
            <p:cNvPr id="40968" name="AutoShape 32"/>
            <p:cNvSpPr>
              <a:spLocks/>
            </p:cNvSpPr>
            <p:nvPr/>
          </p:nvSpPr>
          <p:spPr bwMode="auto">
            <a:xfrm>
              <a:off x="0" y="0"/>
              <a:ext cx="1146" cy="642"/>
            </a:xfrm>
            <a:custGeom>
              <a:avLst/>
              <a:gdLst>
                <a:gd name="T0" fmla="*/ 15 w 21600"/>
                <a:gd name="T1" fmla="*/ 0 h 21600"/>
                <a:gd name="T2" fmla="*/ 5 w 21600"/>
                <a:gd name="T3" fmla="*/ 3 h 21600"/>
                <a:gd name="T4" fmla="*/ 5 w 21600"/>
                <a:gd name="T5" fmla="*/ 9 h 21600"/>
                <a:gd name="T6" fmla="*/ 5 w 21600"/>
                <a:gd name="T7" fmla="*/ 13 h 21600"/>
                <a:gd name="T8" fmla="*/ 15 w 21600"/>
                <a:gd name="T9" fmla="*/ 16 h 21600"/>
                <a:gd name="T10" fmla="*/ 0 w 21600"/>
                <a:gd name="T11" fmla="*/ 19 h 21600"/>
                <a:gd name="T12" fmla="*/ 28 w 21600"/>
                <a:gd name="T13" fmla="*/ 16 h 21600"/>
                <a:gd name="T14" fmla="*/ 52 w 21600"/>
                <a:gd name="T15" fmla="*/ 16 h 21600"/>
                <a:gd name="T16" fmla="*/ 61 w 21600"/>
                <a:gd name="T17" fmla="*/ 13 h 21600"/>
                <a:gd name="T18" fmla="*/ 61 w 21600"/>
                <a:gd name="T19" fmla="*/ 9 h 21600"/>
                <a:gd name="T20" fmla="*/ 61 w 21600"/>
                <a:gd name="T21" fmla="*/ 3 h 21600"/>
                <a:gd name="T22" fmla="*/ 52 w 21600"/>
                <a:gd name="T23" fmla="*/ 0 h 21600"/>
                <a:gd name="T24" fmla="*/ 28 w 21600"/>
                <a:gd name="T25" fmla="*/ 0 h 21600"/>
                <a:gd name="T26" fmla="*/ 15 w 21600"/>
                <a:gd name="T27" fmla="*/ 0 h 21600"/>
                <a:gd name="T28" fmla="*/ 15 w 21600"/>
                <a:gd name="T29" fmla="*/ 0 h 216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1600" h="21600">
                  <a:moveTo>
                    <a:pt x="5176" y="0"/>
                  </a:moveTo>
                  <a:cubicBezTo>
                    <a:pt x="3361" y="0"/>
                    <a:pt x="1891" y="1360"/>
                    <a:pt x="1891" y="3037"/>
                  </a:cubicBezTo>
                  <a:lnTo>
                    <a:pt x="1891" y="10628"/>
                  </a:lnTo>
                  <a:lnTo>
                    <a:pt x="1891" y="15183"/>
                  </a:lnTo>
                  <a:cubicBezTo>
                    <a:pt x="1891" y="16860"/>
                    <a:pt x="3361" y="18219"/>
                    <a:pt x="5176" y="18219"/>
                  </a:cubicBezTo>
                  <a:lnTo>
                    <a:pt x="0" y="21600"/>
                  </a:lnTo>
                  <a:lnTo>
                    <a:pt x="10103" y="18219"/>
                  </a:lnTo>
                  <a:lnTo>
                    <a:pt x="18315" y="18219"/>
                  </a:lnTo>
                  <a:cubicBezTo>
                    <a:pt x="20129" y="18219"/>
                    <a:pt x="21600" y="16860"/>
                    <a:pt x="21600" y="15183"/>
                  </a:cubicBezTo>
                  <a:lnTo>
                    <a:pt x="21600" y="10628"/>
                  </a:lnTo>
                  <a:lnTo>
                    <a:pt x="21600" y="3037"/>
                  </a:lnTo>
                  <a:cubicBezTo>
                    <a:pt x="21600" y="1360"/>
                    <a:pt x="20129" y="0"/>
                    <a:pt x="18315" y="0"/>
                  </a:cubicBezTo>
                  <a:lnTo>
                    <a:pt x="10103" y="0"/>
                  </a:lnTo>
                  <a:lnTo>
                    <a:pt x="5176" y="0"/>
                  </a:lnTo>
                  <a:close/>
                  <a:moveTo>
                    <a:pt x="5176" y="0"/>
                  </a:moveTo>
                </a:path>
              </a:pathLst>
            </a:custGeom>
            <a:noFill/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0969" name="Rectangle 33"/>
            <p:cNvSpPr>
              <a:spLocks/>
            </p:cNvSpPr>
            <p:nvPr/>
          </p:nvSpPr>
          <p:spPr bwMode="auto">
            <a:xfrm>
              <a:off x="148" y="47"/>
              <a:ext cx="1048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  <a:ea typeface="MS PGothic" pitchFamily="34" charset="-128"/>
                </a:rPr>
                <a:t>Who</a:t>
              </a:r>
              <a:r>
                <a:rPr lang="ja-JP" altLang="en-US" sz="1800">
                  <a:solidFill>
                    <a:srgbClr val="FF0000"/>
                  </a:solidFill>
                  <a:latin typeface="Arial" pitchFamily="34" charset="0"/>
                  <a:ea typeface="MS PGothic" pitchFamily="34" charset="-128"/>
                </a:rPr>
                <a:t>’</a:t>
              </a:r>
              <a:r>
                <a:rPr lang="en-US" altLang="ja-JP" sz="1800">
                  <a:solidFill>
                    <a:srgbClr val="FF0000"/>
                  </a:solidFill>
                </a:rPr>
                <a:t>s resp </a:t>
              </a:r>
            </a:p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</a:rPr>
                <a:t>for key 1110?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31927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2" grpId="0" animBg="1"/>
      <p:bldP spid="4406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 rIns="132080"/>
          <a:lstStyle/>
          <a:p>
            <a:pPr indent="0" eaLnBrk="1" hangingPunct="1">
              <a:defRPr/>
            </a:pPr>
            <a:r>
              <a:rPr lang="en-US" dirty="0" smtClean="0">
                <a:sym typeface="Comic Sans MS" charset="0"/>
              </a:rPr>
              <a:t>Peer Churn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370388"/>
            <a:ext cx="8229600" cy="2487612"/>
          </a:xfrm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600" smtClean="0"/>
              <a:t>Peer 5 abruptly leaves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600" smtClean="0"/>
              <a:t>Peer 4 detects; makes 8 its immediate successor; asks 8 who its immediate successor is; makes 8</a:t>
            </a:r>
            <a:r>
              <a:rPr lang="ja-JP" altLang="en-US" sz="2600" smtClean="0">
                <a:latin typeface="Arial" pitchFamily="34" charset="0"/>
              </a:rPr>
              <a:t>’</a:t>
            </a:r>
            <a:r>
              <a:rPr lang="en-US" altLang="ja-JP" sz="2600" smtClean="0"/>
              <a:t>s immediate successor its second successor.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600" smtClean="0"/>
              <a:t>What if peer 13 wants to join?</a:t>
            </a:r>
          </a:p>
        </p:txBody>
      </p:sp>
      <p:grpSp>
        <p:nvGrpSpPr>
          <p:cNvPr id="41988" name="Group 20"/>
          <p:cNvGrpSpPr>
            <a:grpSpLocks/>
          </p:cNvGrpSpPr>
          <p:nvPr/>
        </p:nvGrpSpPr>
        <p:grpSpPr bwMode="auto">
          <a:xfrm>
            <a:off x="377825" y="814388"/>
            <a:ext cx="3616325" cy="3721100"/>
            <a:chOff x="0" y="0"/>
            <a:chExt cx="2278" cy="2344"/>
          </a:xfrm>
        </p:grpSpPr>
        <p:sp>
          <p:nvSpPr>
            <p:cNvPr id="41994" name="Oval 3"/>
            <p:cNvSpPr>
              <a:spLocks/>
            </p:cNvSpPr>
            <p:nvPr/>
          </p:nvSpPr>
          <p:spPr bwMode="auto">
            <a:xfrm>
              <a:off x="1088" y="1962"/>
              <a:ext cx="60" cy="62"/>
            </a:xfrm>
            <a:prstGeom prst="ellipse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5" name="Oval 4"/>
            <p:cNvSpPr>
              <a:spLocks/>
            </p:cNvSpPr>
            <p:nvPr/>
          </p:nvSpPr>
          <p:spPr bwMode="auto">
            <a:xfrm>
              <a:off x="231" y="764"/>
              <a:ext cx="61" cy="63"/>
            </a:xfrm>
            <a:prstGeom prst="ellipse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6" name="Oval 5"/>
            <p:cNvSpPr>
              <a:spLocks/>
            </p:cNvSpPr>
            <p:nvPr/>
          </p:nvSpPr>
          <p:spPr bwMode="auto">
            <a:xfrm>
              <a:off x="247" y="1450"/>
              <a:ext cx="61" cy="62"/>
            </a:xfrm>
            <a:prstGeom prst="ellipse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7" name="Oval 6"/>
            <p:cNvSpPr>
              <a:spLocks/>
            </p:cNvSpPr>
            <p:nvPr/>
          </p:nvSpPr>
          <p:spPr bwMode="auto">
            <a:xfrm>
              <a:off x="1841" y="572"/>
              <a:ext cx="60" cy="63"/>
            </a:xfrm>
            <a:prstGeom prst="ellipse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8" name="Oval 7"/>
            <p:cNvSpPr>
              <a:spLocks/>
            </p:cNvSpPr>
            <p:nvPr/>
          </p:nvSpPr>
          <p:spPr bwMode="auto">
            <a:xfrm>
              <a:off x="2025" y="1121"/>
              <a:ext cx="61" cy="63"/>
            </a:xfrm>
            <a:prstGeom prst="ellipse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9" name="Oval 8"/>
            <p:cNvSpPr>
              <a:spLocks/>
            </p:cNvSpPr>
            <p:nvPr/>
          </p:nvSpPr>
          <p:spPr bwMode="auto">
            <a:xfrm>
              <a:off x="1850" y="1585"/>
              <a:ext cx="61" cy="62"/>
            </a:xfrm>
            <a:prstGeom prst="ellipse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2000" name="Oval 9"/>
            <p:cNvSpPr>
              <a:spLocks/>
            </p:cNvSpPr>
            <p:nvPr/>
          </p:nvSpPr>
          <p:spPr bwMode="auto">
            <a:xfrm>
              <a:off x="582" y="1809"/>
              <a:ext cx="61" cy="62"/>
            </a:xfrm>
            <a:prstGeom prst="ellipse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2001" name="Oval 10"/>
            <p:cNvSpPr>
              <a:spLocks/>
            </p:cNvSpPr>
            <p:nvPr/>
          </p:nvSpPr>
          <p:spPr bwMode="auto">
            <a:xfrm>
              <a:off x="195" y="235"/>
              <a:ext cx="1843" cy="176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2002" name="Rectangle 11"/>
            <p:cNvSpPr>
              <a:spLocks/>
            </p:cNvSpPr>
            <p:nvPr/>
          </p:nvSpPr>
          <p:spPr bwMode="auto">
            <a:xfrm>
              <a:off x="1151" y="0"/>
              <a:ext cx="184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1"/>
                  </a:solidFill>
                  <a:ea typeface="MS PGothic" pitchFamily="34" charset="-128"/>
                </a:rPr>
                <a:t>1</a:t>
              </a:r>
            </a:p>
          </p:txBody>
        </p:sp>
        <p:sp>
          <p:nvSpPr>
            <p:cNvPr id="42003" name="Rectangle 12"/>
            <p:cNvSpPr>
              <a:spLocks/>
            </p:cNvSpPr>
            <p:nvPr/>
          </p:nvSpPr>
          <p:spPr bwMode="auto">
            <a:xfrm>
              <a:off x="1919" y="528"/>
              <a:ext cx="215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1"/>
                  </a:solidFill>
                  <a:ea typeface="MS PGothic" pitchFamily="34" charset="-128"/>
                </a:rPr>
                <a:t>3</a:t>
              </a:r>
            </a:p>
          </p:txBody>
        </p:sp>
        <p:sp>
          <p:nvSpPr>
            <p:cNvPr id="42004" name="Rectangle 13"/>
            <p:cNvSpPr>
              <a:spLocks/>
            </p:cNvSpPr>
            <p:nvPr/>
          </p:nvSpPr>
          <p:spPr bwMode="auto">
            <a:xfrm>
              <a:off x="2063" y="1056"/>
              <a:ext cx="215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1"/>
                  </a:solidFill>
                  <a:ea typeface="MS PGothic" pitchFamily="34" charset="-128"/>
                </a:rPr>
                <a:t>4</a:t>
              </a:r>
            </a:p>
          </p:txBody>
        </p:sp>
        <p:sp>
          <p:nvSpPr>
            <p:cNvPr id="42005" name="Rectangle 14"/>
            <p:cNvSpPr>
              <a:spLocks/>
            </p:cNvSpPr>
            <p:nvPr/>
          </p:nvSpPr>
          <p:spPr bwMode="auto">
            <a:xfrm>
              <a:off x="1919" y="1536"/>
              <a:ext cx="215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1"/>
                  </a:solidFill>
                  <a:ea typeface="MS PGothic" pitchFamily="34" charset="-128"/>
                </a:rPr>
                <a:t>5</a:t>
              </a:r>
            </a:p>
          </p:txBody>
        </p:sp>
        <p:sp>
          <p:nvSpPr>
            <p:cNvPr id="42006" name="Rectangle 15"/>
            <p:cNvSpPr>
              <a:spLocks/>
            </p:cNvSpPr>
            <p:nvPr/>
          </p:nvSpPr>
          <p:spPr bwMode="auto">
            <a:xfrm>
              <a:off x="1055" y="2016"/>
              <a:ext cx="215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1"/>
                  </a:solidFill>
                  <a:ea typeface="MS PGothic" pitchFamily="34" charset="-128"/>
                </a:rPr>
                <a:t>8</a:t>
              </a:r>
            </a:p>
          </p:txBody>
        </p:sp>
        <p:sp>
          <p:nvSpPr>
            <p:cNvPr id="42007" name="Rectangle 16"/>
            <p:cNvSpPr>
              <a:spLocks/>
            </p:cNvSpPr>
            <p:nvPr/>
          </p:nvSpPr>
          <p:spPr bwMode="auto">
            <a:xfrm>
              <a:off x="383" y="1872"/>
              <a:ext cx="302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1"/>
                  </a:solidFill>
                  <a:ea typeface="MS PGothic" pitchFamily="34" charset="-128"/>
                </a:rPr>
                <a:t>10</a:t>
              </a:r>
            </a:p>
          </p:txBody>
        </p:sp>
        <p:sp>
          <p:nvSpPr>
            <p:cNvPr id="42008" name="Rectangle 17"/>
            <p:cNvSpPr>
              <a:spLocks/>
            </p:cNvSpPr>
            <p:nvPr/>
          </p:nvSpPr>
          <p:spPr bwMode="auto">
            <a:xfrm>
              <a:off x="0" y="1392"/>
              <a:ext cx="301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1"/>
                  </a:solidFill>
                  <a:ea typeface="MS PGothic" pitchFamily="34" charset="-128"/>
                </a:rPr>
                <a:t>12</a:t>
              </a:r>
            </a:p>
          </p:txBody>
        </p:sp>
        <p:sp>
          <p:nvSpPr>
            <p:cNvPr id="42009" name="Rectangle 18"/>
            <p:cNvSpPr>
              <a:spLocks/>
            </p:cNvSpPr>
            <p:nvPr/>
          </p:nvSpPr>
          <p:spPr bwMode="auto">
            <a:xfrm>
              <a:off x="0" y="624"/>
              <a:ext cx="301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1"/>
                  </a:solidFill>
                  <a:ea typeface="MS PGothic" pitchFamily="34" charset="-128"/>
                </a:rPr>
                <a:t>15</a:t>
              </a:r>
            </a:p>
          </p:txBody>
        </p:sp>
        <p:sp>
          <p:nvSpPr>
            <p:cNvPr id="42010" name="Oval 19"/>
            <p:cNvSpPr>
              <a:spLocks/>
            </p:cNvSpPr>
            <p:nvPr/>
          </p:nvSpPr>
          <p:spPr bwMode="auto">
            <a:xfrm>
              <a:off x="1162" y="210"/>
              <a:ext cx="61" cy="63"/>
            </a:xfrm>
            <a:prstGeom prst="ellipse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5pPr>
              <a:lvl6pPr marL="25146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6pPr>
              <a:lvl7pPr marL="29718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7pPr>
              <a:lvl8pPr marL="34290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8pPr>
              <a:lvl9pPr marL="3886200" indent="-228600" eaLnBrk="0" fontAlgn="base" hangingPunct="0">
                <a:spcBef>
                  <a:spcPts val="65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Comic Sans MS" pitchFamily="66" charset="0"/>
                  <a:ea typeface="ヒラギノ明朝 ProN W3" pitchFamily="-84" charset="-128"/>
                  <a:sym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41989" name="Line 21"/>
          <p:cNvSpPr>
            <a:spLocks noChangeShapeType="1"/>
          </p:cNvSpPr>
          <p:nvPr/>
        </p:nvSpPr>
        <p:spPr bwMode="auto">
          <a:xfrm>
            <a:off x="2054225" y="1119188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90" name="Line 22"/>
          <p:cNvSpPr>
            <a:spLocks noChangeShapeType="1"/>
          </p:cNvSpPr>
          <p:nvPr/>
        </p:nvSpPr>
        <p:spPr bwMode="auto">
          <a:xfrm flipH="1">
            <a:off x="2130425" y="1195388"/>
            <a:ext cx="169863" cy="9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>
            <a:off x="3273425" y="3252788"/>
            <a:ext cx="228600" cy="18415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80" name="Line 24"/>
          <p:cNvSpPr>
            <a:spLocks noChangeShapeType="1"/>
          </p:cNvSpPr>
          <p:nvPr/>
        </p:nvSpPr>
        <p:spPr bwMode="auto">
          <a:xfrm flipH="1">
            <a:off x="3197225" y="3252788"/>
            <a:ext cx="392113" cy="2286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93" name="Rectangle 25"/>
          <p:cNvSpPr>
            <a:spLocks/>
          </p:cNvSpPr>
          <p:nvPr/>
        </p:nvSpPr>
        <p:spPr bwMode="auto">
          <a:xfrm>
            <a:off x="4452938" y="1287463"/>
            <a:ext cx="4221162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5pPr>
            <a:lvl6pPr marL="25146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6pPr>
            <a:lvl7pPr marL="29718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7pPr>
            <a:lvl8pPr marL="34290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8pPr>
            <a:lvl9pPr marL="3886200" indent="-228600" eaLnBrk="0" fontAlgn="base" hangingPunct="0">
              <a:spcBef>
                <a:spcPts val="65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omic Sans MS" pitchFamily="66" charset="0"/>
                <a:ea typeface="ヒラギノ明朝 ProN W3" pitchFamily="-84" charset="-128"/>
                <a:sym typeface="Comic Sans MS" pitchFamily="66" charset="0"/>
              </a:defRPr>
            </a:lvl9pPr>
          </a:lstStyle>
          <a:p>
            <a:pPr eaLnBrk="1" hangingPunct="1">
              <a:buClr>
                <a:srgbClr val="3333CC"/>
              </a:buClr>
              <a:buSzPct val="85000"/>
              <a:buFont typeface="Arial" pitchFamily="34" charset="0"/>
              <a:buChar char="•"/>
            </a:pPr>
            <a:r>
              <a:rPr lang="en-US" altLang="en-US" sz="2000">
                <a:solidFill>
                  <a:schemeClr val="tx1"/>
                </a:solidFill>
                <a:ea typeface="MS PGothic" pitchFamily="34" charset="-128"/>
              </a:rPr>
              <a:t>To handle peer churn, require </a:t>
            </a:r>
          </a:p>
          <a:p>
            <a:pPr eaLnBrk="1" hangingPunct="1"/>
            <a:r>
              <a:rPr lang="en-US" altLang="en-US" sz="2000">
                <a:solidFill>
                  <a:schemeClr val="tx1"/>
                </a:solidFill>
                <a:ea typeface="MS PGothic" pitchFamily="34" charset="-128"/>
              </a:rPr>
              <a:t>each peer to know the IP address </a:t>
            </a:r>
          </a:p>
          <a:p>
            <a:pPr eaLnBrk="1" hangingPunct="1"/>
            <a:r>
              <a:rPr lang="en-US" altLang="en-US" sz="2000">
                <a:solidFill>
                  <a:schemeClr val="tx1"/>
                </a:solidFill>
                <a:ea typeface="MS PGothic" pitchFamily="34" charset="-128"/>
              </a:rPr>
              <a:t>of its two successors. </a:t>
            </a:r>
          </a:p>
          <a:p>
            <a:pPr eaLnBrk="1" hangingPunct="1">
              <a:buClr>
                <a:srgbClr val="3333CC"/>
              </a:buClr>
              <a:buSzPct val="85000"/>
              <a:buFont typeface="Arial" pitchFamily="34" charset="0"/>
              <a:buChar char="•"/>
            </a:pPr>
            <a:r>
              <a:rPr lang="en-US" altLang="en-US" sz="2000">
                <a:solidFill>
                  <a:schemeClr val="tx1"/>
                </a:solidFill>
                <a:ea typeface="MS PGothic" pitchFamily="34" charset="-128"/>
              </a:rPr>
              <a:t> Each peer periodically pings its </a:t>
            </a:r>
            <a:br>
              <a:rPr lang="en-US" altLang="en-US" sz="2000">
                <a:solidFill>
                  <a:schemeClr val="tx1"/>
                </a:solidFill>
                <a:ea typeface="MS PGothic" pitchFamily="34" charset="-128"/>
              </a:rPr>
            </a:br>
            <a:r>
              <a:rPr lang="en-US" altLang="en-US" sz="2000">
                <a:solidFill>
                  <a:schemeClr val="tx1"/>
                </a:solidFill>
                <a:ea typeface="MS PGothic" pitchFamily="34" charset="-128"/>
              </a:rPr>
              <a:t>two successors to see if they </a:t>
            </a:r>
            <a:br>
              <a:rPr lang="en-US" altLang="en-US" sz="2000">
                <a:solidFill>
                  <a:schemeClr val="tx1"/>
                </a:solidFill>
                <a:ea typeface="MS PGothic" pitchFamily="34" charset="-128"/>
              </a:rPr>
            </a:br>
            <a:r>
              <a:rPr lang="en-US" altLang="en-US" sz="2000">
                <a:solidFill>
                  <a:schemeClr val="tx1"/>
                </a:solidFill>
                <a:ea typeface="MS PGothic" pitchFamily="34" charset="-128"/>
              </a:rPr>
              <a:t>are still alive</a:t>
            </a:r>
            <a:r>
              <a:rPr lang="en-US" altLang="en-US">
                <a:solidFill>
                  <a:schemeClr val="tx1"/>
                </a:solidFill>
                <a:ea typeface="MS PGothic" pitchFamily="34" charset="-128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600655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5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5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build="p" autoUpdateAnimBg="0"/>
      <p:bldP spid="45079" grpId="0" animBg="1"/>
      <p:bldP spid="45080" grpId="0" animBg="1"/>
    </p:bldLst>
  </p:timing>
</p:sld>
</file>

<file path=ppt/theme/theme1.xml><?xml version="1.0" encoding="utf-8"?>
<a:theme xmlns:a="http://schemas.openxmlformats.org/drawingml/2006/main" name="UCSC talks">
  <a:themeElements>
    <a:clrScheme name="UCSC talks 5">
      <a:dk1>
        <a:srgbClr val="000000"/>
      </a:dk1>
      <a:lt1>
        <a:srgbClr val="FFFFFF"/>
      </a:lt1>
      <a:dk2>
        <a:srgbClr val="170995"/>
      </a:dk2>
      <a:lt2>
        <a:srgbClr val="1C1C1C"/>
      </a:lt2>
      <a:accent1>
        <a:srgbClr val="7F11EE"/>
      </a:accent1>
      <a:accent2>
        <a:srgbClr val="FFCF01"/>
      </a:accent2>
      <a:accent3>
        <a:srgbClr val="FFFFFF"/>
      </a:accent3>
      <a:accent4>
        <a:srgbClr val="000000"/>
      </a:accent4>
      <a:accent5>
        <a:srgbClr val="C0AAF5"/>
      </a:accent5>
      <a:accent6>
        <a:srgbClr val="E7BB01"/>
      </a:accent6>
      <a:hlink>
        <a:srgbClr val="00E3A8"/>
      </a:hlink>
      <a:folHlink>
        <a:srgbClr val="3333CC"/>
      </a:folHlink>
    </a:clrScheme>
    <a:fontScheme name="UCSC talks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UCSC talks 1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SC talks 2">
        <a:dk1>
          <a:srgbClr val="969696"/>
        </a:dk1>
        <a:lt1>
          <a:srgbClr val="FFFFFF"/>
        </a:lt1>
        <a:dk2>
          <a:srgbClr val="00002B"/>
        </a:dk2>
        <a:lt2>
          <a:srgbClr val="FFEA18"/>
        </a:lt2>
        <a:accent1>
          <a:srgbClr val="00E4A8"/>
        </a:accent1>
        <a:accent2>
          <a:srgbClr val="3333CC"/>
        </a:accent2>
        <a:accent3>
          <a:srgbClr val="AAAAAC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SC talks 3">
        <a:dk1>
          <a:srgbClr val="000000"/>
        </a:dk1>
        <a:lt1>
          <a:srgbClr val="FFFFFF"/>
        </a:lt1>
        <a:dk2>
          <a:srgbClr val="170995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7F11EE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SC talks 4">
        <a:dk1>
          <a:srgbClr val="969696"/>
        </a:dk1>
        <a:lt1>
          <a:srgbClr val="FFFFFF"/>
        </a:lt1>
        <a:dk2>
          <a:srgbClr val="00002B"/>
        </a:dk2>
        <a:lt2>
          <a:srgbClr val="FFEA18"/>
        </a:lt2>
        <a:accent1>
          <a:srgbClr val="00E4A8"/>
        </a:accent1>
        <a:accent2>
          <a:srgbClr val="FFCC00"/>
        </a:accent2>
        <a:accent3>
          <a:srgbClr val="AAAAAC"/>
        </a:accent3>
        <a:accent4>
          <a:srgbClr val="DADADA"/>
        </a:accent4>
        <a:accent5>
          <a:srgbClr val="AAEFD1"/>
        </a:accent5>
        <a:accent6>
          <a:srgbClr val="E7B900"/>
        </a:accent6>
        <a:hlink>
          <a:srgbClr val="FF5050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SC talks 5">
        <a:dk1>
          <a:srgbClr val="000000"/>
        </a:dk1>
        <a:lt1>
          <a:srgbClr val="FFFFFF"/>
        </a:lt1>
        <a:dk2>
          <a:srgbClr val="170995"/>
        </a:dk2>
        <a:lt2>
          <a:srgbClr val="1C1C1C"/>
        </a:lt2>
        <a:accent1>
          <a:srgbClr val="7F11EE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C0AAF5"/>
        </a:accent5>
        <a:accent6>
          <a:srgbClr val="E7BB01"/>
        </a:accent6>
        <a:hlink>
          <a:srgbClr val="00E3A8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Feather:Users:Shared:My Templates:UCSC talks.pot</Template>
  <TotalTime>5913</TotalTime>
  <Words>1250</Words>
  <Application>Microsoft Office PowerPoint</Application>
  <PresentationFormat>On-screen Show (4:3)</PresentationFormat>
  <Paragraphs>234</Paragraphs>
  <Slides>31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UCSC talks</vt:lpstr>
      <vt:lpstr>Distributed Hash Tables</vt:lpstr>
      <vt:lpstr>Distributed Hash Table</vt:lpstr>
      <vt:lpstr>Distributed Hash Table (DHT)</vt:lpstr>
      <vt:lpstr>DHT Identifiers</vt:lpstr>
      <vt:lpstr>How to assign keys to peers?</vt:lpstr>
      <vt:lpstr>Circular DHT (1)</vt:lpstr>
      <vt:lpstr>Circle DHT  (2) </vt:lpstr>
      <vt:lpstr>Circular DHT with Shortcuts</vt:lpstr>
      <vt:lpstr>Peer Churn</vt:lpstr>
      <vt:lpstr>SYNCHORNIZATION</vt:lpstr>
      <vt:lpstr>Motivation</vt:lpstr>
      <vt:lpstr>Synchronization </vt:lpstr>
      <vt:lpstr>Clock Synchronization</vt:lpstr>
      <vt:lpstr>SYNCHORNIZATION</vt:lpstr>
      <vt:lpstr>Clock Synchronization – Actual Time</vt:lpstr>
      <vt:lpstr>Time Measurement</vt:lpstr>
      <vt:lpstr>Physical clocks</vt:lpstr>
      <vt:lpstr>Relation between Clock Time and UTC</vt:lpstr>
      <vt:lpstr>Dealing with drift</vt:lpstr>
      <vt:lpstr>Compensating for a fast clock</vt:lpstr>
      <vt:lpstr>Compensating for a fast clock</vt:lpstr>
      <vt:lpstr>SYNCHORNIZATION</vt:lpstr>
      <vt:lpstr>Network Time Protocols</vt:lpstr>
      <vt:lpstr>Network Time Protocol</vt:lpstr>
      <vt:lpstr>NTP Skew</vt:lpstr>
      <vt:lpstr>NTP Basic Operation</vt:lpstr>
      <vt:lpstr>NTP Hierarchy</vt:lpstr>
      <vt:lpstr>SYNCHORNIZATION</vt:lpstr>
      <vt:lpstr>The Berkeley Algorithm – Request</vt:lpstr>
      <vt:lpstr>The Berkeley Algorithm – Reply </vt:lpstr>
      <vt:lpstr>The Berkeley Algorithm (3)</vt:lpstr>
    </vt:vector>
  </TitlesOfParts>
  <Company>UC Santa Cruz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Processes &amp; Threads</dc:title>
  <dc:creator>Ethan L. Miller</dc:creator>
  <cp:lastModifiedBy>Jack Lange</cp:lastModifiedBy>
  <cp:revision>263</cp:revision>
  <cp:lastPrinted>2002-09-03T05:59:18Z</cp:lastPrinted>
  <dcterms:created xsi:type="dcterms:W3CDTF">2001-09-10T06:15:33Z</dcterms:created>
  <dcterms:modified xsi:type="dcterms:W3CDTF">2017-10-11T18:15:50Z</dcterms:modified>
</cp:coreProperties>
</file>