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6"/>
  </p:notesMasterIdLst>
  <p:sldIdLst>
    <p:sldId id="555" r:id="rId2"/>
    <p:sldId id="511" r:id="rId3"/>
    <p:sldId id="514" r:id="rId4"/>
    <p:sldId id="513" r:id="rId5"/>
    <p:sldId id="507" r:id="rId6"/>
    <p:sldId id="509" r:id="rId7"/>
    <p:sldId id="515" r:id="rId8"/>
    <p:sldId id="518" r:id="rId9"/>
    <p:sldId id="517" r:id="rId10"/>
    <p:sldId id="519" r:id="rId11"/>
    <p:sldId id="521" r:id="rId12"/>
    <p:sldId id="520" r:id="rId13"/>
    <p:sldId id="527" r:id="rId14"/>
    <p:sldId id="528" r:id="rId15"/>
    <p:sldId id="529" r:id="rId16"/>
    <p:sldId id="531" r:id="rId17"/>
    <p:sldId id="524" r:id="rId18"/>
    <p:sldId id="516" r:id="rId19"/>
    <p:sldId id="532" r:id="rId20"/>
    <p:sldId id="533" r:id="rId21"/>
    <p:sldId id="534" r:id="rId22"/>
    <p:sldId id="540" r:id="rId23"/>
    <p:sldId id="554" r:id="rId24"/>
    <p:sldId id="553" r:id="rId25"/>
    <p:sldId id="548" r:id="rId26"/>
    <p:sldId id="541" r:id="rId27"/>
    <p:sldId id="542" r:id="rId28"/>
    <p:sldId id="543" r:id="rId29"/>
    <p:sldId id="544" r:id="rId30"/>
    <p:sldId id="539" r:id="rId31"/>
    <p:sldId id="551" r:id="rId32"/>
    <p:sldId id="545" r:id="rId33"/>
    <p:sldId id="546" r:id="rId34"/>
    <p:sldId id="547" r:id="rId35"/>
  </p:sldIdLst>
  <p:sldSz cx="9144000" cy="6858000" type="screen4x3"/>
  <p:notesSz cx="6934200" cy="9118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2708"/>
    <a:srgbClr val="FF0000"/>
    <a:srgbClr val="00FFFF"/>
    <a:srgbClr val="A50021"/>
    <a:srgbClr val="333300"/>
    <a:srgbClr val="FFFF00"/>
    <a:srgbClr val="6876E7"/>
    <a:srgbClr val="CCECFF"/>
    <a:srgbClr val="000066"/>
    <a:srgbClr val="ED1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8" autoAdjust="0"/>
  </p:normalViewPr>
  <p:slideViewPr>
    <p:cSldViewPr>
      <p:cViewPr varScale="1">
        <p:scale>
          <a:sx n="136" d="100"/>
          <a:sy n="136" d="100"/>
        </p:scale>
        <p:origin x="-73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4.xml"/><Relationship Id="rId2" Type="http://schemas.openxmlformats.org/officeDocument/2006/relationships/slide" Target="slides/slide32.xml"/><Relationship Id="rId1" Type="http://schemas.openxmlformats.org/officeDocument/2006/relationships/slide" Target="slides/slide2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30700"/>
            <a:ext cx="5083175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2988"/>
            <a:ext cx="30051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fld id="{38D4B40D-A923-4F4A-98D9-EE0BD0525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F3F11A5-1C05-411A-9D5E-777D4DFB9178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F3F11A5-1C05-411A-9D5E-777D4DFB9178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C1E2DF0-D666-4896-9BF2-BD7B947DE300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E8ED6-6241-48B3-BC36-8D3D1188534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E8ED6-6241-48B3-BC36-8D3D1188534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308A44-F489-49CB-B059-F7F8E4539E3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1pPr>
            <a:lvl2pPr marL="704985" indent="-271148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2pPr>
            <a:lvl3pPr marL="1084593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3pPr>
            <a:lvl4pPr marL="1518430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4pPr>
            <a:lvl5pPr marL="1952267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5pPr>
            <a:lvl6pPr marL="2386104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6pPr>
            <a:lvl7pPr marL="2819941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7pPr>
            <a:lvl8pPr marL="3253778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8pPr>
            <a:lvl9pPr marL="3687615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B06057C2-4A1A-41C0-877F-3BB87CC08E92}" type="slidenum">
              <a:rPr lang="en-US" altLang="en-US" sz="90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altLang="en-US" sz="9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31637"/>
            <a:ext cx="5546758" cy="410246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1" tIns="45470" rIns="90941" bIns="4547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1pPr>
            <a:lvl2pPr marL="704985" indent="-271148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2pPr>
            <a:lvl3pPr marL="1084593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3pPr>
            <a:lvl4pPr marL="1518430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4pPr>
            <a:lvl5pPr marL="1952267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5pPr>
            <a:lvl6pPr marL="2386104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6pPr>
            <a:lvl7pPr marL="2819941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7pPr>
            <a:lvl8pPr marL="3253778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8pPr>
            <a:lvl9pPr marL="3687615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99420102-65AC-41D1-806C-4655C47759E9}" type="slidenum">
              <a:rPr lang="en-US" altLang="en-US" sz="90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altLang="en-US" sz="9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31637"/>
            <a:ext cx="5546758" cy="410246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1" tIns="45470" rIns="90941" bIns="4547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1pPr>
            <a:lvl2pPr marL="704985" indent="-271148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2pPr>
            <a:lvl3pPr marL="1084593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3pPr>
            <a:lvl4pPr marL="1518430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4pPr>
            <a:lvl5pPr marL="1952267" indent="-216919" defTabSz="929436">
              <a:defRPr sz="1500">
                <a:solidFill>
                  <a:schemeClr val="accent2"/>
                </a:solidFill>
                <a:latin typeface="Helvetica" pitchFamily="34" charset="0"/>
              </a:defRPr>
            </a:lvl5pPr>
            <a:lvl6pPr marL="2386104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6pPr>
            <a:lvl7pPr marL="2819941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7pPr>
            <a:lvl8pPr marL="3253778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8pPr>
            <a:lvl9pPr marL="3687615" indent="-216919" defTabSz="92943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pitchFamily="34" charset="0"/>
              </a:defRPr>
            </a:lvl9pPr>
          </a:lstStyle>
          <a:p>
            <a:fld id="{A5271486-853A-4D68-8F95-D50FD0A7688B}" type="slidenum">
              <a:rPr lang="en-US" altLang="en-US" sz="900">
                <a:solidFill>
                  <a:schemeClr val="tx1"/>
                </a:solidFill>
                <a:latin typeface="Times New Roman" pitchFamily="18" charset="0"/>
              </a:rPr>
              <a:pPr/>
              <a:t>30</a:t>
            </a:fld>
            <a:endParaRPr lang="en-US" altLang="en-US" sz="9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31637"/>
            <a:ext cx="5546758" cy="410246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1" tIns="45470" rIns="90941" bIns="4547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290513" y="25463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673100" y="25463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414338" y="29686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784225" y="29686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9" name="Rectangle 1031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66800" y="6400800"/>
            <a:ext cx="7162800" cy="295275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375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4952-FD7D-481B-948C-C307ED92E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284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5334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F14C-F778-438B-9613-13AC37FAF1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02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838200" y="40005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C280-8235-4285-A2DA-376EA3FC3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0798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42EEA-85B8-49C8-B893-CE9AC7FD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897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03DA-DE58-48C6-B6D4-98C8AB024E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696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E23C-39F8-4235-B477-16D11E5740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222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D52-2AF2-4A4F-87F0-C4140C664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881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544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FB0A1-6E4E-4BEA-8967-5FDEE1C9B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405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DC46-798A-45D2-AD27-D3003C8D66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86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9980-A525-40FD-9431-70A7C4FB1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555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40E66-3D59-4BEF-B468-6FEFE6005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48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07E6-5E74-4F13-B8FB-7BD5A160C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542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5CC4-2F63-4233-8CF1-B0D7CE43B7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76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193B-9B4C-43B1-B956-A5EA2EA1F4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201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gray">
          <a:xfrm flipV="1">
            <a:off x="2895600" y="6477000"/>
            <a:ext cx="5940425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417513" y="4889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800100" y="4889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541338" y="9112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911225" y="9112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1524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762000" y="381000"/>
            <a:ext cx="31750" cy="10509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334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11688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553200"/>
            <a:ext cx="441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j-lt"/>
              </a:defRPr>
            </a:lvl1pPr>
          </a:lstStyle>
          <a:p>
            <a:pPr>
              <a:defRPr/>
            </a:pPr>
            <a:fld id="{F626B950-8C82-4F3E-9268-A37C9DF674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553200"/>
            <a:ext cx="1600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gray">
          <a:xfrm flipV="1">
            <a:off x="533400" y="1219200"/>
            <a:ext cx="685800" cy="76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 flipV="1">
            <a:off x="1143000" y="1219200"/>
            <a:ext cx="6550025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941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Algorithm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600" b="1" i="1" dirty="0" smtClean="0"/>
                  <a:t>T</a:t>
                </a:r>
                <a:r>
                  <a:rPr lang="en-US" sz="2600" dirty="0" smtClean="0"/>
                  <a:t>: Coordinator life time</a:t>
                </a:r>
              </a:p>
              <a:p>
                <a:r>
                  <a:rPr lang="en-US" sz="2600" dirty="0" smtClean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600" i="1">
                            <a:latin typeface="Cambria Math"/>
                            <a:ea typeface="Cambria Math"/>
                          </a:rPr>
                          <m:t>𝑡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den>
                    </m:f>
                    <m:r>
                      <a:rPr lang="en-US" sz="2600" b="0" i="0" smtClean="0">
                        <a:latin typeface="Cambria Math"/>
                        <a:ea typeface="Cambria Math"/>
                      </a:rPr>
                      <m:t>:</m:t>
                    </m:r>
                  </m:oMath>
                </a14:m>
                <a:r>
                  <a:rPr lang="en-US" sz="2600" dirty="0" smtClean="0"/>
                  <a:t> Probability that a coordinator </a:t>
                </a:r>
                <a:r>
                  <a:rPr lang="en-US" sz="2600" b="1" dirty="0" smtClean="0"/>
                  <a:t>resets</a:t>
                </a:r>
                <a:r>
                  <a:rPr lang="en-US" sz="2600" dirty="0" smtClean="0"/>
                  <a:t> during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600" i="1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600" dirty="0" smtClean="0"/>
                  <a:t> </a:t>
                </a:r>
              </a:p>
              <a:p>
                <a:r>
                  <a:rPr lang="en-US" sz="2600" dirty="0" smtClean="0"/>
                  <a:t>P[k]: Probability that</a:t>
                </a:r>
                <a:r>
                  <a:rPr lang="en-US" sz="2600" b="1" i="1" dirty="0" smtClean="0"/>
                  <a:t> k</a:t>
                </a:r>
                <a:r>
                  <a:rPr lang="en-US" sz="2600" dirty="0" smtClean="0"/>
                  <a:t> out </a:t>
                </a:r>
                <a:r>
                  <a:rPr lang="en-US" sz="2600" b="1" i="1" dirty="0" smtClean="0"/>
                  <a:t>m</a:t>
                </a:r>
                <a:r>
                  <a:rPr lang="en-US" sz="2600" dirty="0" smtClean="0"/>
                  <a:t> coordinators reset during the same interval,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600" i="1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sz="2600" dirty="0" smtClean="0"/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pt-BR" sz="280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Britannic Bold" panose="020B0903060703020204" pitchFamily="34" charset="0"/>
                  </a:rPr>
                  <a:t>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r>
                  <a:rPr lang="en-US" sz="28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(1 – p)</a:t>
                </a:r>
                <a:r>
                  <a:rPr lang="en-US" sz="28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m-k</a:t>
                </a:r>
                <a:endParaRPr lang="en-US" sz="2800" baseline="30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600" dirty="0" smtClean="0"/>
                  <a:t>Correctness of the algorithm is violated if at least (2</a:t>
                </a:r>
                <a:r>
                  <a:rPr lang="en-US" sz="2600" b="1" i="1" dirty="0" smtClean="0"/>
                  <a:t>m</a:t>
                </a:r>
                <a:r>
                  <a:rPr lang="en-US" sz="2600" dirty="0" smtClean="0"/>
                  <a:t>-</a:t>
                </a:r>
                <a:r>
                  <a:rPr lang="en-US" sz="2600" b="1" i="1" dirty="0" smtClean="0"/>
                  <a:t>n</a:t>
                </a:r>
                <a:r>
                  <a:rPr lang="en-US" sz="2600" dirty="0" smtClean="0"/>
                  <a:t>) coordinators fail within the same interval,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600" i="1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sz="2600" dirty="0"/>
              </a:p>
              <a:p>
                <a:pPr lvl="1"/>
                <a:r>
                  <a:rPr lang="en-US" sz="2200" dirty="0" smtClean="0"/>
                  <a:t>This event occurs with probability:</a:t>
                </a:r>
              </a:p>
              <a:p>
                <a:pPr lvl="1"/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32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32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3200" b="0" i="1" smtClean="0">
                            <a:latin typeface="Cambria Math"/>
                          </a:rPr>
                          <m:t>=(2</m:t>
                        </m:r>
                        <m:r>
                          <m:rPr>
                            <m:brk m:alnAt="25"/>
                          </m:rPr>
                          <a:rPr lang="en-US" sz="3200" b="1" i="1" smtClean="0">
                            <a:latin typeface="Cambria Math"/>
                          </a:rPr>
                          <m:t>𝒎</m:t>
                        </m:r>
                        <m:r>
                          <m:rPr>
                            <m:brk m:alnAt="25"/>
                          </m:rP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m:rPr>
                            <m:brk m:alnAt="25"/>
                          </m:rPr>
                          <a:rPr lang="en-US" sz="3200" b="1" i="1" smtClean="0">
                            <a:latin typeface="Cambria Math"/>
                          </a:rPr>
                          <m:t>𝒏</m:t>
                        </m:r>
                        <m:r>
                          <a:rPr lang="en-US" sz="3200" b="1" i="1" smtClean="0">
                            <a:latin typeface="Cambria Math"/>
                          </a:rPr>
                          <m:t>)</m:t>
                        </m:r>
                      </m:sub>
                      <m:sup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3200" b="0" i="1" smtClean="0">
                            <a:latin typeface="Cambria Math"/>
                          </a:rPr>
                          <m:t>[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3200" b="0" i="1" smtClean="0"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endParaRPr lang="en-US" sz="2200" dirty="0" smtClean="0"/>
              </a:p>
              <a:p>
                <a:pPr lvl="1"/>
                <a:r>
                  <a:rPr lang="en-US" sz="2000" dirty="0" smtClean="0"/>
                  <a:t>For</a:t>
                </a: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brk m:alnAt="25"/>
                      </m:rPr>
                      <a:rPr lang="en-US" sz="2000" b="1" i="1">
                        <a:latin typeface="Cambria Math"/>
                      </a:rPr>
                      <m:t>𝒏</m:t>
                    </m:r>
                  </m:oMath>
                </a14:m>
                <a:r>
                  <a:rPr lang="en-US" sz="2200" dirty="0" smtClean="0"/>
                  <a:t> = 32,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000" dirty="0" smtClean="0"/>
                  <a:t> = 10 sec, and </a:t>
                </a:r>
                <a:r>
                  <a:rPr lang="en-US" sz="2000" b="1" i="1" dirty="0" smtClean="0"/>
                  <a:t>m</a:t>
                </a:r>
                <a:r>
                  <a:rPr lang="en-US" sz="2000" dirty="0" smtClean="0"/>
                  <a:t> = 0.75</a:t>
                </a:r>
                <a:r>
                  <a:rPr lang="en-US" sz="2000" b="1" i="1" dirty="0" smtClean="0"/>
                  <a:t>n</a:t>
                </a:r>
                <a:r>
                  <a:rPr lang="en-US" sz="2000" dirty="0" smtClean="0"/>
                  <a:t>, the probability is </a:t>
                </a:r>
                <a:r>
                  <a:rPr lang="en-US" sz="2000" dirty="0" smtClean="0">
                    <a:sym typeface="Symbol"/>
                  </a:rPr>
                  <a:t> </a:t>
                </a:r>
                <a:r>
                  <a:rPr lang="en-US" sz="2000" b="1" dirty="0" smtClean="0">
                    <a:sym typeface="Symbol"/>
                  </a:rPr>
                  <a:t>10</a:t>
                </a:r>
                <a:r>
                  <a:rPr lang="en-US" sz="2000" b="1" baseline="30000" dirty="0" smtClean="0">
                    <a:sym typeface="Symbol"/>
                  </a:rPr>
                  <a:t>-40</a:t>
                </a:r>
                <a:endParaRPr lang="en-US" sz="2000" b="1" baseline="30000" dirty="0"/>
              </a:p>
              <a:p>
                <a:pPr lvl="1"/>
                <a:r>
                  <a:rPr lang="en-US" sz="2200" dirty="0" smtClean="0"/>
                  <a:t> Negligible in real-life deployment</a:t>
                </a:r>
                <a:endParaRPr lang="en-US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01" t="-1108" r="-1578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135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Decentralized Permissions – </a:t>
            </a:r>
            <a:r>
              <a:rPr lang="en-US" altLang="en-US" sz="3200" dirty="0" smtClean="0"/>
              <a:t>Analysis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Benefits</a:t>
            </a:r>
            <a:endParaRPr lang="en-US" altLang="en-US" dirty="0"/>
          </a:p>
          <a:p>
            <a:pPr lvl="1"/>
            <a:r>
              <a:rPr lang="en-US" altLang="en-US" dirty="0" smtClean="0"/>
              <a:t>No single point of failure</a:t>
            </a:r>
          </a:p>
          <a:p>
            <a:pPr lvl="1"/>
            <a:r>
              <a:rPr lang="en-US" altLang="en-US" dirty="0" smtClean="0"/>
              <a:t>Implementable using DHT based structure</a:t>
            </a:r>
          </a:p>
          <a:p>
            <a:pPr lvl="2"/>
            <a:r>
              <a:rPr lang="en-US" altLang="en-US" dirty="0" smtClean="0"/>
              <a:t>A resource is known under its unique name, </a:t>
            </a:r>
            <a:r>
              <a:rPr lang="en-US" altLang="en-US" b="1" dirty="0" err="1" smtClean="0"/>
              <a:t>rname</a:t>
            </a:r>
            <a:endParaRPr lang="en-US" altLang="en-US" b="1" dirty="0" smtClean="0"/>
          </a:p>
          <a:p>
            <a:pPr lvl="3"/>
            <a:r>
              <a:rPr lang="en-US" altLang="en-US" dirty="0" smtClean="0"/>
              <a:t>The </a:t>
            </a:r>
            <a:r>
              <a:rPr lang="en-US" altLang="en-US" dirty="0" err="1" smtClean="0"/>
              <a:t>i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replica is name </a:t>
            </a:r>
            <a:r>
              <a:rPr lang="en-US" altLang="en-US" b="1" dirty="0" err="1" smtClean="0"/>
              <a:t>rname.i</a:t>
            </a:r>
            <a:endParaRPr lang="en-US" altLang="en-US" b="1" dirty="0" smtClean="0"/>
          </a:p>
          <a:p>
            <a:pPr lvl="2"/>
            <a:r>
              <a:rPr lang="en-US" altLang="en-US" dirty="0" smtClean="0"/>
              <a:t>If permission to access a resource is denied, because the process cannot obtain a majority vote, the process backs off a random amount of time and tries again later</a:t>
            </a:r>
          </a:p>
          <a:p>
            <a:r>
              <a:rPr lang="en-US" altLang="en-US" dirty="0" smtClean="0"/>
              <a:t>Limitations</a:t>
            </a:r>
          </a:p>
          <a:p>
            <a:pPr lvl="1"/>
            <a:r>
              <a:rPr lang="en-US" altLang="en-US" dirty="0" smtClean="0"/>
              <a:t>Overhead in terms of the number of messages generated can be prohibitively high</a:t>
            </a:r>
          </a:p>
          <a:p>
            <a:pPr lvl="2"/>
            <a:r>
              <a:rPr lang="en-US" altLang="en-US" dirty="0"/>
              <a:t>M</a:t>
            </a:r>
            <a:r>
              <a:rPr lang="en-US" altLang="en-US" dirty="0" smtClean="0"/>
              <a:t>essages to secure majority, which may require multiple attempts</a:t>
            </a:r>
          </a:p>
          <a:p>
            <a:pPr lvl="1"/>
            <a:r>
              <a:rPr lang="en-US" altLang="en-US" dirty="0" smtClean="0"/>
              <a:t>Failure may be difficult to handle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1201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ERMISSION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ASED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DME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ISTRIBUTED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730364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A Distributed ME Algorithm</a:t>
            </a:r>
            <a:endParaRPr lang="en-US" altLang="en-US" sz="3200" dirty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i="1" dirty="0" smtClean="0"/>
              <a:t>Ricart and Agrawala Algorithm </a:t>
            </a:r>
            <a:r>
              <a:rPr lang="en-US" altLang="en-US" dirty="0" smtClean="0"/>
              <a:t>assumes there is a mechanism for “</a:t>
            </a:r>
            <a:r>
              <a:rPr lang="en-US" altLang="en-US" b="1" dirty="0" smtClean="0"/>
              <a:t>totally ordering of all events</a:t>
            </a:r>
            <a:r>
              <a:rPr lang="en-US" altLang="en-US" dirty="0" smtClean="0"/>
              <a:t>” in the system and a </a:t>
            </a:r>
            <a:r>
              <a:rPr lang="en-US" altLang="en-US" b="1" dirty="0" smtClean="0"/>
              <a:t>reliable</a:t>
            </a:r>
            <a:r>
              <a:rPr lang="en-US" altLang="en-US" dirty="0" smtClean="0"/>
              <a:t> message system</a:t>
            </a:r>
          </a:p>
          <a:p>
            <a:pPr lvl="1"/>
            <a:r>
              <a:rPr lang="en-US" altLang="en-US" b="1" i="1" dirty="0" err="1" smtClean="0"/>
              <a:t>Lamport’s</a:t>
            </a:r>
            <a:r>
              <a:rPr lang="en-US" altLang="en-US" b="1" i="1" dirty="0" smtClean="0"/>
              <a:t> algorithm </a:t>
            </a:r>
            <a:r>
              <a:rPr lang="en-US" altLang="en-US" dirty="0" smtClean="0"/>
              <a:t>can be used for total ordering</a:t>
            </a:r>
          </a:p>
          <a:p>
            <a:r>
              <a:rPr lang="en-US" altLang="en-US" dirty="0" smtClean="0"/>
              <a:t>A process wanting to enter </a:t>
            </a:r>
            <a:r>
              <a:rPr lang="en-US" altLang="en-US" dirty="0" smtClean="0"/>
              <a:t>a CS </a:t>
            </a:r>
            <a:r>
              <a:rPr lang="en-US" altLang="en-US" dirty="0" smtClean="0"/>
              <a:t>sends a message with (CS name, process id, current time) to all processes, including itself</a:t>
            </a:r>
          </a:p>
          <a:p>
            <a:r>
              <a:rPr lang="en-US" altLang="en-US" dirty="0" smtClean="0"/>
              <a:t>When a process receives a CS request from another process, it reacts based on its current state with respect to the CS requested. </a:t>
            </a:r>
          </a:p>
          <a:p>
            <a:pPr lvl="1"/>
            <a:r>
              <a:rPr lang="en-US" altLang="en-US" b="1" dirty="0" smtClean="0"/>
              <a:t>Three</a:t>
            </a:r>
            <a:r>
              <a:rPr lang="en-US" altLang="en-US" dirty="0" smtClean="0"/>
              <a:t> possible cases must be considered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6432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8001000" cy="609600"/>
          </a:xfrm>
        </p:spPr>
        <p:txBody>
          <a:bodyPr/>
          <a:lstStyle/>
          <a:p>
            <a:r>
              <a:rPr lang="en-US" altLang="en-US" sz="3000" dirty="0" smtClean="0"/>
              <a:t>Ricart</a:t>
            </a:r>
            <a:r>
              <a:rPr lang="en-US" altLang="en-US" sz="2000" dirty="0" smtClean="0"/>
              <a:t>AND</a:t>
            </a:r>
            <a:r>
              <a:rPr lang="en-US" altLang="en-US" sz="3000" dirty="0" smtClean="0"/>
              <a:t>Agrawala Algorithm – Basic Cases</a:t>
            </a:r>
            <a:endParaRPr lang="en-US" alt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 Algorithm distinguishes between 3 cases</a:t>
            </a:r>
          </a:p>
          <a:p>
            <a:pPr marL="1009650" lvl="1" indent="-609600">
              <a:lnSpc>
                <a:spcPct val="90000"/>
              </a:lnSpc>
              <a:buSzTx/>
              <a:buFont typeface="+mj-lt"/>
              <a:buAutoNum type="alphaLcPeriod"/>
            </a:pPr>
            <a:r>
              <a:rPr lang="en-US" altLang="en-US" dirty="0"/>
              <a:t>If the receiver is </a:t>
            </a:r>
            <a:r>
              <a:rPr lang="en-US" altLang="en-US" u="sng" dirty="0"/>
              <a:t>not</a:t>
            </a:r>
            <a:r>
              <a:rPr lang="en-US" altLang="en-US" dirty="0"/>
              <a:t> in the </a:t>
            </a:r>
            <a:r>
              <a:rPr lang="en-US" altLang="en-US" dirty="0" smtClean="0"/>
              <a:t>CS </a:t>
            </a:r>
            <a:r>
              <a:rPr lang="en-US" altLang="en-US" b="1" dirty="0">
                <a:solidFill>
                  <a:srgbClr val="FF0000"/>
                </a:solidFill>
              </a:rPr>
              <a:t>and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it does not want to enter the </a:t>
            </a:r>
            <a:r>
              <a:rPr lang="en-US" altLang="en-US" dirty="0" smtClean="0"/>
              <a:t>CS, </a:t>
            </a:r>
            <a:r>
              <a:rPr lang="en-US" altLang="en-US" dirty="0"/>
              <a:t>it sends an </a:t>
            </a:r>
            <a:r>
              <a:rPr lang="en-US" altLang="en-US" b="1" dirty="0"/>
              <a:t>OK</a:t>
            </a:r>
            <a:r>
              <a:rPr lang="en-US" altLang="en-US" dirty="0"/>
              <a:t> message to the sender.</a:t>
            </a:r>
          </a:p>
          <a:p>
            <a:pPr marL="1009650" lvl="1" indent="-609600">
              <a:lnSpc>
                <a:spcPct val="90000"/>
              </a:lnSpc>
              <a:buSzTx/>
              <a:buFont typeface="+mj-lt"/>
              <a:buAutoNum type="alphaLcPeriod"/>
            </a:pPr>
            <a:r>
              <a:rPr lang="en-US" altLang="en-US" dirty="0"/>
              <a:t>If the receiver is in the </a:t>
            </a:r>
            <a:r>
              <a:rPr lang="en-US" altLang="en-US" dirty="0" smtClean="0"/>
              <a:t>CS, </a:t>
            </a:r>
            <a:r>
              <a:rPr lang="en-US" altLang="en-US" dirty="0"/>
              <a:t>it does not reply and queues the request.</a:t>
            </a:r>
          </a:p>
          <a:p>
            <a:pPr marL="1009650" lvl="1" indent="-609600">
              <a:lnSpc>
                <a:spcPct val="90000"/>
              </a:lnSpc>
              <a:buSzTx/>
              <a:buFont typeface="+mj-lt"/>
              <a:buAutoNum type="alphaLcPeriod"/>
            </a:pPr>
            <a:r>
              <a:rPr lang="en-US" altLang="en-US" dirty="0"/>
              <a:t>If the receiver wants to enter the </a:t>
            </a:r>
            <a:r>
              <a:rPr lang="en-US" altLang="en-US" dirty="0" smtClean="0"/>
              <a:t>CS </a:t>
            </a:r>
            <a:r>
              <a:rPr lang="en-US" altLang="en-US" dirty="0"/>
              <a:t>but has not yet, it compares the </a:t>
            </a:r>
            <a:r>
              <a:rPr lang="en-US" altLang="en-US" b="1" i="1" dirty="0">
                <a:solidFill>
                  <a:srgbClr val="FF0000"/>
                </a:solidFill>
              </a:rPr>
              <a:t>timestamp of the incoming message </a:t>
            </a:r>
            <a:r>
              <a:rPr lang="en-US" altLang="en-US" dirty="0"/>
              <a:t>with the </a:t>
            </a:r>
            <a:r>
              <a:rPr lang="en-US" altLang="en-US" b="1" i="1" dirty="0">
                <a:solidFill>
                  <a:srgbClr val="FF0000"/>
                </a:solidFill>
              </a:rPr>
              <a:t>timestamp of its message </a:t>
            </a:r>
            <a:r>
              <a:rPr lang="en-US" altLang="en-US" dirty="0"/>
              <a:t>sent to </a:t>
            </a:r>
            <a:r>
              <a:rPr lang="en-US" altLang="en-US" dirty="0" smtClean="0"/>
              <a:t>everyone – </a:t>
            </a:r>
            <a:r>
              <a:rPr lang="en-US" alt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lowest timestamp </a:t>
            </a:r>
            <a:r>
              <a:rPr lang="en-US" alt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wins. </a:t>
            </a:r>
          </a:p>
          <a:p>
            <a:pPr marL="1009650" lvl="1" indent="-457200">
              <a:lnSpc>
                <a:spcPct val="90000"/>
              </a:lnSpc>
              <a:spcBef>
                <a:spcPts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dirty="0" smtClean="0"/>
              <a:t>If </a:t>
            </a:r>
            <a:r>
              <a:rPr lang="en-US" altLang="en-US" dirty="0"/>
              <a:t>the incoming timestamp is </a:t>
            </a:r>
            <a:r>
              <a:rPr lang="en-US" altLang="en-US" b="1" dirty="0"/>
              <a:t>lower</a:t>
            </a:r>
            <a:r>
              <a:rPr lang="en-US" altLang="en-US" dirty="0"/>
              <a:t>, the receiver sends an OK message to the sender. </a:t>
            </a:r>
            <a:endParaRPr lang="en-US" altLang="en-US" dirty="0" smtClean="0"/>
          </a:p>
          <a:p>
            <a:pPr marL="1009650" lvl="1" indent="-457200">
              <a:lnSpc>
                <a:spcPct val="90000"/>
              </a:lnSpc>
              <a:spcBef>
                <a:spcPts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dirty="0" smtClean="0"/>
              <a:t>If </a:t>
            </a:r>
            <a:r>
              <a:rPr lang="en-US" altLang="en-US" dirty="0"/>
              <a:t>its own timestamp is </a:t>
            </a:r>
            <a:r>
              <a:rPr lang="en-US" altLang="en-US" b="1" dirty="0"/>
              <a:t>lower</a:t>
            </a:r>
            <a:r>
              <a:rPr lang="en-US" altLang="en-US" dirty="0"/>
              <a:t>, the receiver queues the request and sends nothing. </a:t>
            </a:r>
            <a:endParaRPr lang="en-US" altLang="en-US" b="1" i="1" dirty="0">
              <a:solidFill>
                <a:srgbClr val="9933FF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28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RA DME Algorithm – CS Entry and Exit</a:t>
            </a:r>
            <a:endParaRPr lang="en-US" altLang="en-US" sz="3200" dirty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After a process sends out a request to enter a CS, it waits for an OK from all the other processes. </a:t>
            </a:r>
          </a:p>
          <a:p>
            <a:pPr lvl="1"/>
            <a:r>
              <a:rPr lang="en-US" altLang="en-US" dirty="0" smtClean="0"/>
              <a:t>Upon receiving all OK message, process enters the CS</a:t>
            </a:r>
          </a:p>
          <a:p>
            <a:r>
              <a:rPr lang="en-US" altLang="en-US" dirty="0" smtClean="0"/>
              <a:t>Upon exiting CS, it sends OK messages to all processes on its queue, which are waiting for that CS</a:t>
            </a:r>
          </a:p>
          <a:p>
            <a:pPr lvl="1"/>
            <a:r>
              <a:rPr lang="en-US" altLang="en-US" dirty="0" smtClean="0"/>
              <a:t>Upon sending OK messages, processes are deleted from the queue.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9946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 Algorithm – Example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half" idx="1"/>
          </p:nvPr>
        </p:nvSpPr>
        <p:spPr>
          <a:xfrm>
            <a:off x="762000" y="1447800"/>
            <a:ext cx="2590800" cy="4953000"/>
          </a:xfrm>
          <a:ln>
            <a:solidFill>
              <a:srgbClr val="000066"/>
            </a:solidFill>
          </a:ln>
          <a:effectLst/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1800" dirty="0" smtClean="0"/>
          </a:p>
          <a:p>
            <a:r>
              <a:rPr lang="en-US" sz="1800" dirty="0" smtClean="0"/>
              <a:t>P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and P</a:t>
            </a:r>
            <a:r>
              <a:rPr lang="en-US" sz="1800" baseline="-25000" dirty="0"/>
              <a:t>2</a:t>
            </a:r>
            <a:r>
              <a:rPr lang="en-US" sz="1800" dirty="0" smtClean="0"/>
              <a:t> </a:t>
            </a:r>
            <a:r>
              <a:rPr lang="en-US" sz="1800" dirty="0"/>
              <a:t>request access </a:t>
            </a:r>
            <a:r>
              <a:rPr lang="en-US" sz="1800" dirty="0" smtClean="0"/>
              <a:t>to the same resource, nearly at the same time</a:t>
            </a:r>
          </a:p>
          <a:p>
            <a:pPr lvl="1"/>
            <a:r>
              <a:rPr lang="en-US" sz="1600" dirty="0" smtClean="0"/>
              <a:t>Both send requests with timestamps, 8 and 12, respectively</a:t>
            </a:r>
            <a:endParaRPr lang="en-US" sz="16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578428" y="20574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0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382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2860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714500" y="1479360"/>
            <a:ext cx="381000" cy="920940"/>
            <a:chOff x="1714500" y="1479360"/>
            <a:chExt cx="381000" cy="920940"/>
          </a:xfrm>
        </p:grpSpPr>
        <p:sp>
          <p:nvSpPr>
            <p:cNvPr id="24" name="Arc 23"/>
            <p:cNvSpPr/>
            <p:nvPr/>
          </p:nvSpPr>
          <p:spPr bwMode="auto">
            <a:xfrm>
              <a:off x="1766822" y="1828800"/>
              <a:ext cx="268806" cy="571500"/>
            </a:xfrm>
            <a:prstGeom prst="arc">
              <a:avLst>
                <a:gd name="adj1" fmla="val 10800000"/>
                <a:gd name="adj2" fmla="val 0"/>
              </a:avLst>
            </a:prstGeom>
            <a:noFill/>
            <a:ln w="25400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14500" y="147936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8</a:t>
              </a:r>
              <a:endParaRPr lang="en-US" sz="1600" b="1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921328" y="2743200"/>
            <a:ext cx="707572" cy="709898"/>
            <a:chOff x="1921328" y="2743200"/>
            <a:chExt cx="707572" cy="709898"/>
          </a:xfrm>
        </p:grpSpPr>
        <p:cxnSp>
          <p:nvCxnSpPr>
            <p:cNvPr id="14" name="Straight Arrow Connector 13"/>
            <p:cNvCxnSpPr>
              <a:stCxn id="5" idx="4"/>
              <a:endCxn id="11" idx="0"/>
            </p:cNvCxnSpPr>
            <p:nvPr/>
          </p:nvCxnSpPr>
          <p:spPr bwMode="auto">
            <a:xfrm>
              <a:off x="1921328" y="2743200"/>
              <a:ext cx="707572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1" name="TextBox 40"/>
            <p:cNvSpPr txBox="1"/>
            <p:nvPr/>
          </p:nvSpPr>
          <p:spPr>
            <a:xfrm>
              <a:off x="2057400" y="311454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8</a:t>
              </a:r>
              <a:endParaRPr lang="en-US" sz="1600" b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181100" y="2743200"/>
            <a:ext cx="740228" cy="685800"/>
            <a:chOff x="1181100" y="2743200"/>
            <a:chExt cx="740228" cy="685800"/>
          </a:xfrm>
        </p:grpSpPr>
        <p:cxnSp>
          <p:nvCxnSpPr>
            <p:cNvPr id="13" name="Straight Arrow Connector 12"/>
            <p:cNvCxnSpPr>
              <a:stCxn id="5" idx="4"/>
              <a:endCxn id="6" idx="0"/>
            </p:cNvCxnSpPr>
            <p:nvPr/>
          </p:nvCxnSpPr>
          <p:spPr bwMode="auto">
            <a:xfrm flipH="1">
              <a:off x="1181100" y="2743200"/>
              <a:ext cx="740228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2" name="TextBox 41"/>
            <p:cNvSpPr txBox="1"/>
            <p:nvPr/>
          </p:nvSpPr>
          <p:spPr>
            <a:xfrm>
              <a:off x="1219200" y="28618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8</a:t>
              </a:r>
              <a:endParaRPr lang="en-US" sz="1600" b="1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35628" y="2721428"/>
            <a:ext cx="813967" cy="786233"/>
            <a:chOff x="2035628" y="2721428"/>
            <a:chExt cx="813967" cy="786233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2035628" y="2721428"/>
              <a:ext cx="813967" cy="7862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3" name="TextBox 42"/>
            <p:cNvSpPr txBox="1"/>
            <p:nvPr/>
          </p:nvSpPr>
          <p:spPr>
            <a:xfrm>
              <a:off x="2332005" y="2861846"/>
              <a:ext cx="4873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12</a:t>
              </a:r>
              <a:endParaRPr lang="en-US" sz="1600" b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494497" y="3810000"/>
            <a:ext cx="705903" cy="719554"/>
            <a:chOff x="2494497" y="3810000"/>
            <a:chExt cx="705903" cy="719554"/>
          </a:xfrm>
        </p:grpSpPr>
        <p:sp>
          <p:nvSpPr>
            <p:cNvPr id="25" name="Arc 24"/>
            <p:cNvSpPr/>
            <p:nvPr/>
          </p:nvSpPr>
          <p:spPr bwMode="auto">
            <a:xfrm flipV="1">
              <a:off x="2494497" y="3810000"/>
              <a:ext cx="268806" cy="571500"/>
            </a:xfrm>
            <a:prstGeom prst="arc">
              <a:avLst>
                <a:gd name="adj1" fmla="val 10800000"/>
                <a:gd name="adj2" fmla="val 0"/>
              </a:avLst>
            </a:prstGeom>
            <a:noFill/>
            <a:ln w="25400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713005" y="4191000"/>
              <a:ext cx="4873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12</a:t>
              </a:r>
              <a:endParaRPr lang="en-US" sz="1600" b="1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524000" y="3757196"/>
            <a:ext cx="762000" cy="338554"/>
            <a:chOff x="1524000" y="3757196"/>
            <a:chExt cx="762000" cy="338554"/>
          </a:xfrm>
        </p:grpSpPr>
        <p:cxnSp>
          <p:nvCxnSpPr>
            <p:cNvPr id="17" name="Straight Arrow Connector 16"/>
            <p:cNvCxnSpPr>
              <a:stCxn id="6" idx="6"/>
              <a:endCxn id="11" idx="2"/>
            </p:cNvCxnSpPr>
            <p:nvPr/>
          </p:nvCxnSpPr>
          <p:spPr bwMode="auto">
            <a:xfrm>
              <a:off x="1524000" y="37719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5" name="TextBox 44"/>
            <p:cNvSpPr txBox="1"/>
            <p:nvPr/>
          </p:nvSpPr>
          <p:spPr>
            <a:xfrm>
              <a:off x="1692729" y="3757196"/>
              <a:ext cx="4873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12</a:t>
              </a:r>
              <a:endParaRPr lang="en-US" sz="1600" b="1" dirty="0"/>
            </a:p>
          </p:txBody>
        </p:sp>
      </p:grpSp>
      <p:sp>
        <p:nvSpPr>
          <p:cNvPr id="54" name="Content Placeholder 5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" name="Content Placeholder 25"/>
          <p:cNvSpPr>
            <a:spLocks noGrp="1"/>
          </p:cNvSpPr>
          <p:nvPr>
            <p:ph sz="half" idx="1"/>
          </p:nvPr>
        </p:nvSpPr>
        <p:spPr>
          <a:xfrm>
            <a:off x="3505200" y="1447800"/>
            <a:ext cx="2590800" cy="4953000"/>
          </a:xfrm>
          <a:ln>
            <a:solidFill>
              <a:srgbClr val="000066"/>
            </a:solidFill>
          </a:ln>
          <a:effectLst/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1800" dirty="0" smtClean="0"/>
          </a:p>
          <a:p>
            <a:r>
              <a:rPr lang="en-US" sz="2000" dirty="0" smtClean="0"/>
              <a:t>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has the lowest </a:t>
            </a:r>
            <a:r>
              <a:rPr lang="en-US" sz="1800" dirty="0" smtClean="0"/>
              <a:t>timestamp, 8</a:t>
            </a:r>
          </a:p>
          <a:p>
            <a:pPr lvl="1"/>
            <a:r>
              <a:rPr lang="en-US" sz="1800" dirty="0" smtClean="0"/>
              <a:t>P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wins access to the resource</a:t>
            </a:r>
            <a:endParaRPr lang="en-US" sz="3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35814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50292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664528" y="2721428"/>
            <a:ext cx="898074" cy="743304"/>
            <a:chOff x="1921328" y="2667000"/>
            <a:chExt cx="1018766" cy="685800"/>
          </a:xfrm>
        </p:grpSpPr>
        <p:cxnSp>
          <p:nvCxnSpPr>
            <p:cNvPr id="63" name="Straight Arrow Connector 62"/>
            <p:cNvCxnSpPr>
              <a:stCxn id="56" idx="4"/>
              <a:endCxn id="58" idx="0"/>
            </p:cNvCxnSpPr>
            <p:nvPr/>
          </p:nvCxnSpPr>
          <p:spPr bwMode="auto">
            <a:xfrm>
              <a:off x="1921328" y="2667000"/>
              <a:ext cx="707572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64" name="TextBox 63"/>
            <p:cNvSpPr txBox="1"/>
            <p:nvPr/>
          </p:nvSpPr>
          <p:spPr>
            <a:xfrm>
              <a:off x="2206784" y="2863524"/>
              <a:ext cx="733310" cy="29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OK</a:t>
              </a:r>
              <a:endParaRPr lang="en-US" sz="1600" b="1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733800" y="2721428"/>
            <a:ext cx="906982" cy="720916"/>
            <a:chOff x="990600" y="2667000"/>
            <a:chExt cx="930728" cy="685800"/>
          </a:xfrm>
        </p:grpSpPr>
        <p:cxnSp>
          <p:nvCxnSpPr>
            <p:cNvPr id="66" name="Straight Arrow Connector 65"/>
            <p:cNvCxnSpPr>
              <a:stCxn id="56" idx="4"/>
              <a:endCxn id="57" idx="0"/>
            </p:cNvCxnSpPr>
            <p:nvPr/>
          </p:nvCxnSpPr>
          <p:spPr bwMode="auto">
            <a:xfrm flipH="1">
              <a:off x="1181100" y="2667000"/>
              <a:ext cx="740228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67" name="TextBox 66"/>
            <p:cNvSpPr txBox="1"/>
            <p:nvPr/>
          </p:nvSpPr>
          <p:spPr>
            <a:xfrm>
              <a:off x="990600" y="2844611"/>
              <a:ext cx="609601" cy="276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OK</a:t>
              </a:r>
              <a:endParaRPr lang="en-US" sz="1600" b="1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267200" y="3695700"/>
            <a:ext cx="762000" cy="400050"/>
            <a:chOff x="1524000" y="3695700"/>
            <a:chExt cx="762000" cy="400050"/>
          </a:xfrm>
        </p:grpSpPr>
        <p:cxnSp>
          <p:nvCxnSpPr>
            <p:cNvPr id="75" name="Straight Arrow Connector 74"/>
            <p:cNvCxnSpPr>
              <a:stCxn id="57" idx="6"/>
              <a:endCxn id="58" idx="2"/>
            </p:cNvCxnSpPr>
            <p:nvPr/>
          </p:nvCxnSpPr>
          <p:spPr bwMode="auto">
            <a:xfrm>
              <a:off x="1524000" y="36957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76" name="TextBox 75"/>
            <p:cNvSpPr txBox="1"/>
            <p:nvPr/>
          </p:nvSpPr>
          <p:spPr>
            <a:xfrm>
              <a:off x="1585364" y="3757196"/>
              <a:ext cx="6244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OK</a:t>
              </a:r>
              <a:endParaRPr lang="en-US" sz="1600" b="1" dirty="0"/>
            </a:p>
          </p:txBody>
        </p:sp>
      </p:grpSp>
      <p:sp>
        <p:nvSpPr>
          <p:cNvPr id="77" name="Content Placeholder 25"/>
          <p:cNvSpPr>
            <a:spLocks noGrp="1"/>
          </p:cNvSpPr>
          <p:nvPr>
            <p:ph sz="half" idx="1"/>
          </p:nvPr>
        </p:nvSpPr>
        <p:spPr>
          <a:xfrm>
            <a:off x="6248400" y="1447800"/>
            <a:ext cx="2590800" cy="4953000"/>
          </a:xfrm>
          <a:ln>
            <a:solidFill>
              <a:srgbClr val="000066"/>
            </a:solidFill>
          </a:ln>
          <a:effectLst/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1800" dirty="0" smtClean="0"/>
          </a:p>
          <a:p>
            <a:r>
              <a:rPr lang="en-US" sz="1800" dirty="0" smtClean="0"/>
              <a:t>Upon completion of its CS, P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sends OK message to P</a:t>
            </a:r>
            <a:r>
              <a:rPr lang="en-US" sz="1800" baseline="-25000" dirty="0"/>
              <a:t>2</a:t>
            </a:r>
            <a:r>
              <a:rPr lang="en-US" sz="1800" dirty="0" smtClean="0"/>
              <a:t> </a:t>
            </a:r>
          </a:p>
          <a:p>
            <a:pPr lvl="1"/>
            <a:r>
              <a:rPr lang="en-US" sz="1600" dirty="0" smtClean="0"/>
              <a:t>P</a:t>
            </a:r>
            <a:r>
              <a:rPr lang="en-US" sz="1600" baseline="-25000" dirty="0" smtClean="0"/>
              <a:t>2  </a:t>
            </a:r>
            <a:r>
              <a:rPr lang="en-US" sz="1600" dirty="0" smtClean="0"/>
              <a:t>can enter its own CS</a:t>
            </a:r>
            <a:endParaRPr lang="en-US" sz="5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7064828" y="20574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0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79" name="Oval 78"/>
          <p:cNvSpPr>
            <a:spLocks noChangeArrowheads="1"/>
          </p:cNvSpPr>
          <p:nvPr/>
        </p:nvSpPr>
        <p:spPr bwMode="auto">
          <a:xfrm>
            <a:off x="63246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7772400" y="34290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7402287" y="2743200"/>
            <a:ext cx="674913" cy="721532"/>
            <a:chOff x="1915887" y="2743200"/>
            <a:chExt cx="789213" cy="685800"/>
          </a:xfrm>
        </p:grpSpPr>
        <p:cxnSp>
          <p:nvCxnSpPr>
            <p:cNvPr id="85" name="Straight Arrow Connector 84"/>
            <p:cNvCxnSpPr>
              <a:stCxn id="78" idx="4"/>
              <a:endCxn id="80" idx="0"/>
            </p:cNvCxnSpPr>
            <p:nvPr/>
          </p:nvCxnSpPr>
          <p:spPr bwMode="auto">
            <a:xfrm>
              <a:off x="1997528" y="2743200"/>
              <a:ext cx="707572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86" name="TextBox 85"/>
            <p:cNvSpPr txBox="1"/>
            <p:nvPr/>
          </p:nvSpPr>
          <p:spPr>
            <a:xfrm>
              <a:off x="1915887" y="3065866"/>
              <a:ext cx="674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OK</a:t>
              </a:r>
              <a:endParaRPr lang="en-US" sz="1600" b="1" dirty="0"/>
            </a:p>
          </p:txBody>
        </p:sp>
      </p:grp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321628" y="20574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0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32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3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3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57" grpId="0" animBg="1"/>
      <p:bldP spid="58" grpId="0" animBg="1"/>
      <p:bldP spid="78" grpId="0" animBg="1"/>
      <p:bldP spid="79" grpId="0" animBg="1"/>
      <p:bldP spid="80" grpId="0" animBg="1"/>
      <p:bldP spid="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Distributed Permissions </a:t>
            </a:r>
            <a:r>
              <a:rPr lang="en-US" altLang="en-US" dirty="0" smtClean="0"/>
              <a:t>Analysis</a:t>
            </a:r>
            <a:endParaRPr lang="en-US" alt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 smtClean="0"/>
              <a:t>Benefits</a:t>
            </a:r>
            <a:endParaRPr lang="en-US" altLang="en-US" sz="3200" dirty="0"/>
          </a:p>
          <a:p>
            <a:pPr lvl="1"/>
            <a:r>
              <a:rPr lang="en-US" altLang="en-US" sz="2800" dirty="0"/>
              <a:t>No central </a:t>
            </a:r>
            <a:r>
              <a:rPr lang="en-US" altLang="en-US" sz="2800" dirty="0" smtClean="0"/>
              <a:t>bottleneck</a:t>
            </a:r>
          </a:p>
          <a:p>
            <a:pPr lvl="2"/>
            <a:r>
              <a:rPr lang="en-US" altLang="en-US" sz="2400" dirty="0" smtClean="0"/>
              <a:t>This results in improved performance</a:t>
            </a:r>
            <a:endParaRPr lang="en-US" altLang="en-US" sz="2400" dirty="0"/>
          </a:p>
          <a:p>
            <a:pPr lvl="1"/>
            <a:r>
              <a:rPr lang="en-US" altLang="en-US" sz="2800" dirty="0"/>
              <a:t>Fewer messages than </a:t>
            </a:r>
            <a:r>
              <a:rPr lang="en-US" altLang="en-US" sz="2800" dirty="0" smtClean="0"/>
              <a:t>the decentralized algorithm</a:t>
            </a:r>
            <a:endParaRPr lang="en-US" altLang="en-US" sz="2800" dirty="0"/>
          </a:p>
          <a:p>
            <a:r>
              <a:rPr lang="en-US" altLang="en-US" sz="3200" dirty="0" smtClean="0"/>
              <a:t>Limitations</a:t>
            </a:r>
            <a:endParaRPr lang="en-US" altLang="en-US" sz="3200" dirty="0"/>
          </a:p>
          <a:p>
            <a:pPr lvl="1"/>
            <a:r>
              <a:rPr lang="en-US" altLang="en-US" sz="2800" dirty="0" smtClean="0"/>
              <a:t>The system is exposed to </a:t>
            </a:r>
            <a:r>
              <a:rPr lang="en-US" altLang="en-US" sz="2800" b="1" i="1" dirty="0" smtClean="0"/>
              <a:t>n</a:t>
            </a:r>
            <a:r>
              <a:rPr lang="en-US" altLang="en-US" sz="2800" i="1" dirty="0" smtClean="0"/>
              <a:t> </a:t>
            </a:r>
            <a:r>
              <a:rPr lang="en-US" altLang="en-US" sz="2800" dirty="0"/>
              <a:t>points of failure </a:t>
            </a:r>
          </a:p>
          <a:p>
            <a:pPr lvl="2"/>
            <a:r>
              <a:rPr lang="en-US" altLang="en-US" sz="2400" dirty="0" smtClean="0"/>
              <a:t>If a node fails to respond, the entire system locks up</a:t>
            </a:r>
          </a:p>
        </p:txBody>
      </p:sp>
    </p:spTree>
    <p:extLst>
      <p:ext uri="{BB962C8B-B14F-4D97-AF65-F5344CB8AC3E}">
        <p14:creationId xmlns:p14="http://schemas.microsoft.com/office/powerpoint/2010/main" val="1435180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OKEN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ASED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DME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OKEN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 </a:t>
            </a:r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1114183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Token Ring Algorithm</a:t>
            </a:r>
            <a:endParaRPr lang="en-US" altLang="en-US" dirty="0"/>
          </a:p>
        </p:txBody>
      </p:sp>
      <p:sp>
        <p:nvSpPr>
          <p:cNvPr id="287760" name="Content Placeholder 287759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altLang="en-US" sz="2400" dirty="0" smtClean="0"/>
              <a:t>An unordered group of processes on a network.  </a:t>
            </a:r>
          </a:p>
          <a:p>
            <a:endParaRPr lang="en-US" dirty="0"/>
          </a:p>
        </p:txBody>
      </p:sp>
      <p:sp>
        <p:nvSpPr>
          <p:cNvPr id="287761" name="Content Placeholder 287760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343400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sz="2400" dirty="0" smtClean="0"/>
              <a:t>A logical ring constructed in software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8" name="Oval 57"/>
          <p:cNvSpPr/>
          <p:nvPr/>
        </p:nvSpPr>
        <p:spPr bwMode="auto">
          <a:xfrm>
            <a:off x="5905500" y="1600200"/>
            <a:ext cx="2743200" cy="2743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1000" y="2351316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0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267200" y="2362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6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9714" y="3124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7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971800" y="2362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4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27314" y="3124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850571" y="3124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3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31029" y="3124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5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1371600" y="235778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33400" y="2971800"/>
            <a:ext cx="471351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09601" y="2808514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2079172" y="29718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3570515" y="29718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5029200" y="29718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1066802" y="29718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066801" y="3265714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4495800" y="2808514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600200" y="28194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3200400" y="2819400"/>
            <a:ext cx="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5676900" y="2743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0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096000" y="37338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7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7048500" y="41148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>
                <a:solidFill>
                  <a:srgbClr val="FFFF00"/>
                </a:solidFill>
                <a:latin typeface="Britannic Bold" panose="020B0903060703020204" pitchFamily="34" charset="0"/>
              </a:rPr>
              <a:t>6</a:t>
            </a: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098789" y="1773332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8018368" y="1782625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3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8382000" y="2743200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4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7997924" y="3713068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5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7048500" y="1390474"/>
            <a:ext cx="457200" cy="4572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sz="1800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  <a:endParaRPr lang="en-US" altLang="en-US" sz="1800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 rot="1800000">
            <a:off x="6053253" y="2335809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 rot="9000000">
            <a:off x="8546109" y="2373806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Arrow Connector 80"/>
          <p:cNvCxnSpPr/>
          <p:nvPr/>
        </p:nvCxnSpPr>
        <p:spPr bwMode="auto">
          <a:xfrm rot="18000000" flipH="1" flipV="1">
            <a:off x="7848042" y="1683283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/>
          <p:nvPr/>
        </p:nvCxnSpPr>
        <p:spPr bwMode="auto">
          <a:xfrm rot="3600000">
            <a:off x="6781242" y="1647203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20400000">
            <a:off x="5986905" y="3388289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 rot="18000000">
            <a:off x="6668995" y="4155873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 rot="14700000">
            <a:off x="7772958" y="4213481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 rot="12600000">
            <a:off x="8543136" y="3458364"/>
            <a:ext cx="0" cy="914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Content Placeholder 287759"/>
          <p:cNvSpPr txBox="1">
            <a:spLocks/>
          </p:cNvSpPr>
          <p:nvPr/>
        </p:nvSpPr>
        <p:spPr bwMode="auto">
          <a:xfrm>
            <a:off x="685800" y="5638800"/>
            <a:ext cx="815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 smtClean="0"/>
              <a:t>Token circulates at high speed on the network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 smtClean="0"/>
              <a:t>A process must have a token to enter its CS</a:t>
            </a:r>
          </a:p>
        </p:txBody>
      </p:sp>
      <p:sp>
        <p:nvSpPr>
          <p:cNvPr id="287765" name="Sun 287764"/>
          <p:cNvSpPr/>
          <p:nvPr/>
        </p:nvSpPr>
        <p:spPr bwMode="auto">
          <a:xfrm>
            <a:off x="6172200" y="2862146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95" name="Sun 94"/>
          <p:cNvSpPr/>
          <p:nvPr/>
        </p:nvSpPr>
        <p:spPr bwMode="auto">
          <a:xfrm>
            <a:off x="495300" y="2132007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96" name="Sun 95"/>
          <p:cNvSpPr/>
          <p:nvPr/>
        </p:nvSpPr>
        <p:spPr bwMode="auto">
          <a:xfrm>
            <a:off x="6517889" y="2120878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97" name="Sun 96"/>
          <p:cNvSpPr/>
          <p:nvPr/>
        </p:nvSpPr>
        <p:spPr bwMode="auto">
          <a:xfrm>
            <a:off x="952500" y="3626777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98" name="Sun 97"/>
          <p:cNvSpPr/>
          <p:nvPr/>
        </p:nvSpPr>
        <p:spPr bwMode="auto">
          <a:xfrm>
            <a:off x="1485900" y="2118121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0" name="Sun 99"/>
          <p:cNvSpPr/>
          <p:nvPr/>
        </p:nvSpPr>
        <p:spPr bwMode="auto">
          <a:xfrm>
            <a:off x="7173686" y="1890928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1" name="Sun 100"/>
          <p:cNvSpPr/>
          <p:nvPr/>
        </p:nvSpPr>
        <p:spPr bwMode="auto">
          <a:xfrm>
            <a:off x="4381500" y="2118121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2" name="Sun 101"/>
          <p:cNvSpPr/>
          <p:nvPr/>
        </p:nvSpPr>
        <p:spPr bwMode="auto">
          <a:xfrm>
            <a:off x="3086100" y="2118120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3" name="Sun 102"/>
          <p:cNvSpPr/>
          <p:nvPr/>
        </p:nvSpPr>
        <p:spPr bwMode="auto">
          <a:xfrm>
            <a:off x="3445329" y="3637664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4" name="Sun 103"/>
          <p:cNvSpPr/>
          <p:nvPr/>
        </p:nvSpPr>
        <p:spPr bwMode="auto">
          <a:xfrm>
            <a:off x="1975757" y="3614300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5" name="Sun 104"/>
          <p:cNvSpPr/>
          <p:nvPr/>
        </p:nvSpPr>
        <p:spPr bwMode="auto">
          <a:xfrm>
            <a:off x="4925786" y="3592286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6" name="Sun 105"/>
          <p:cNvSpPr/>
          <p:nvPr/>
        </p:nvSpPr>
        <p:spPr bwMode="auto">
          <a:xfrm>
            <a:off x="6520542" y="3601579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7" name="Sun 106"/>
          <p:cNvSpPr/>
          <p:nvPr/>
        </p:nvSpPr>
        <p:spPr bwMode="auto">
          <a:xfrm>
            <a:off x="7162800" y="3884607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8" name="Sun 107"/>
          <p:cNvSpPr/>
          <p:nvPr/>
        </p:nvSpPr>
        <p:spPr bwMode="auto">
          <a:xfrm>
            <a:off x="8142514" y="2819400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09" name="Sun 108"/>
          <p:cNvSpPr/>
          <p:nvPr/>
        </p:nvSpPr>
        <p:spPr bwMode="auto">
          <a:xfrm>
            <a:off x="7893080" y="2172311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10" name="Sun 109"/>
          <p:cNvSpPr/>
          <p:nvPr/>
        </p:nvSpPr>
        <p:spPr bwMode="auto">
          <a:xfrm>
            <a:off x="7814395" y="3601579"/>
            <a:ext cx="228600" cy="219307"/>
          </a:xfrm>
          <a:prstGeom prst="su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770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2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50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000"/>
                            </p:stCondLst>
                            <p:childTnLst>
                              <p:par>
                                <p:cTn id="1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87765" grpId="0" animBg="1"/>
      <p:bldP spid="287765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– Classification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2688772" y="1458684"/>
            <a:ext cx="3733800" cy="9144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Mutual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 Exclusion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Ultra Bold" panose="020B0A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24400" y="2895600"/>
            <a:ext cx="3733800" cy="9144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Token-Based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62000" y="2895600"/>
            <a:ext cx="3733800" cy="9144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Permission-Based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1698172" y="4572000"/>
            <a:ext cx="1839686" cy="4572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FFFF00"/>
                </a:solidFill>
                <a:latin typeface="Gill Sans Ultra Bold" panose="020B0A02020104020203" pitchFamily="34" charset="0"/>
              </a:rPr>
              <a:t>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entralized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189514" y="5181600"/>
            <a:ext cx="1839686" cy="4572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Distributed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52400" y="5181600"/>
            <a:ext cx="1839686" cy="4572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FFF00"/>
                </a:solidFill>
                <a:latin typeface="Gill Sans Ultra Bold" panose="020B0A02020104020203" pitchFamily="34" charset="0"/>
              </a:rPr>
              <a:t>Dec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entralized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5682343" y="4572000"/>
            <a:ext cx="1839686" cy="457200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Ultra Bold" panose="020B0A02020104020203" pitchFamily="34" charset="0"/>
              </a:rPr>
              <a:t>Token Ring</a:t>
            </a:r>
          </a:p>
        </p:txBody>
      </p:sp>
      <p:cxnSp>
        <p:nvCxnSpPr>
          <p:cNvPr id="21" name="Elbow Connector 20"/>
          <p:cNvCxnSpPr>
            <a:stCxn id="10" idx="2"/>
            <a:endCxn id="12" idx="0"/>
          </p:cNvCxnSpPr>
          <p:nvPr/>
        </p:nvCxnSpPr>
        <p:spPr bwMode="auto">
          <a:xfrm rot="5400000">
            <a:off x="3331028" y="1670956"/>
            <a:ext cx="522516" cy="1926772"/>
          </a:xfrm>
          <a:prstGeom prst="bentConnector3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22" name="Elbow Connector 21"/>
          <p:cNvCxnSpPr>
            <a:stCxn id="10" idx="2"/>
            <a:endCxn id="11" idx="0"/>
          </p:cNvCxnSpPr>
          <p:nvPr/>
        </p:nvCxnSpPr>
        <p:spPr bwMode="auto">
          <a:xfrm rot="16200000" flipH="1">
            <a:off x="5312228" y="1616528"/>
            <a:ext cx="522516" cy="203562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26" name="Elbow Connector 25"/>
          <p:cNvCxnSpPr/>
          <p:nvPr/>
        </p:nvCxnSpPr>
        <p:spPr bwMode="auto">
          <a:xfrm rot="5400000">
            <a:off x="1133204" y="3707674"/>
            <a:ext cx="1371600" cy="1554480"/>
          </a:xfrm>
          <a:prstGeom prst="bentConnector3">
            <a:avLst>
              <a:gd name="adj1" fmla="val 21429"/>
            </a:avLst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31" name="Elbow Connector 30"/>
          <p:cNvCxnSpPr/>
          <p:nvPr/>
        </p:nvCxnSpPr>
        <p:spPr bwMode="auto">
          <a:xfrm>
            <a:off x="2628900" y="4098471"/>
            <a:ext cx="1480457" cy="1072243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50" name="Straight Arrow Connector 49"/>
          <p:cNvCxnSpPr/>
          <p:nvPr/>
        </p:nvCxnSpPr>
        <p:spPr bwMode="auto">
          <a:xfrm flipH="1">
            <a:off x="2585359" y="3766457"/>
            <a:ext cx="21771" cy="7772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  <p:cxnSp>
        <p:nvCxnSpPr>
          <p:cNvPr id="54" name="Straight Arrow Connector 53"/>
          <p:cNvCxnSpPr>
            <a:endCxn id="19" idx="0"/>
          </p:cNvCxnSpPr>
          <p:nvPr/>
        </p:nvCxnSpPr>
        <p:spPr bwMode="auto">
          <a:xfrm flipH="1">
            <a:off x="6602186" y="3766457"/>
            <a:ext cx="10886" cy="8055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856699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DME Algorithm Comparison</a:t>
            </a:r>
            <a:endParaRPr lang="en-US" altLang="en-US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116888" cy="5105400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sz="2400" dirty="0" smtClean="0"/>
              <a:t>Centralized is the most efficient.</a:t>
            </a:r>
          </a:p>
          <a:p>
            <a:r>
              <a:rPr lang="en-US" altLang="en-US" sz="2400" dirty="0" smtClean="0"/>
              <a:t>Token ring efficient when a large of processes seek to use critical region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graphicFrame>
        <p:nvGraphicFramePr>
          <p:cNvPr id="295967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562621"/>
              </p:ext>
            </p:extLst>
          </p:nvPr>
        </p:nvGraphicFramePr>
        <p:xfrm>
          <a:off x="1371600" y="1447800"/>
          <a:ext cx="5729287" cy="3664903"/>
        </p:xfrm>
        <a:graphic>
          <a:graphicData uri="http://schemas.openxmlformats.org/drawingml/2006/table">
            <a:tbl>
              <a:tblPr/>
              <a:tblGrid>
                <a:gridCol w="1612900"/>
                <a:gridCol w="2098675"/>
                <a:gridCol w="2017712"/>
              </a:tblGrid>
              <a:tr h="733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Messages per Entry/Exit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Problems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Centralized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Coordinator Crash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Decentralized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2mk+m,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k=1,2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K is the number of attempts, before success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Starvation,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 Efficiency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( n – 1 )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Process Crash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Token ring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to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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Lucida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Lost Token, Process Crash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192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ACKGROUND</a:t>
            </a:r>
          </a:p>
        </p:txBody>
      </p:sp>
    </p:spTree>
    <p:extLst>
      <p:ext uri="{BB962C8B-B14F-4D97-AF65-F5344CB8AC3E}">
        <p14:creationId xmlns:p14="http://schemas.microsoft.com/office/powerpoint/2010/main" val="708162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69962" y="381000"/>
            <a:ext cx="7793038" cy="914400"/>
          </a:xfrm>
        </p:spPr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343400"/>
          </a:xfrm>
        </p:spPr>
        <p:txBody>
          <a:bodyPr/>
          <a:lstStyle/>
          <a:p>
            <a:r>
              <a:rPr lang="en-US" altLang="en-US" sz="2800" dirty="0"/>
              <a:t>Many distributed algorithms such as mutual exclusion and deadlock detection require a </a:t>
            </a:r>
            <a:r>
              <a:rPr lang="en-US" altLang="en-US" sz="2800" b="1" dirty="0">
                <a:solidFill>
                  <a:srgbClr val="990033"/>
                </a:solidFill>
              </a:rPr>
              <a:t>coordinator process</a:t>
            </a:r>
            <a:r>
              <a:rPr lang="en-US" altLang="en-US" sz="2800" dirty="0">
                <a:solidFill>
                  <a:srgbClr val="990033"/>
                </a:solidFill>
              </a:rPr>
              <a:t>.</a:t>
            </a:r>
          </a:p>
          <a:p>
            <a:r>
              <a:rPr lang="en-US" altLang="en-US" sz="2800" dirty="0"/>
              <a:t>When the coordinator process fails, the distributed group of processes must execute an </a:t>
            </a:r>
            <a:r>
              <a:rPr lang="en-US" altLang="en-US" sz="2800" b="1" dirty="0">
                <a:solidFill>
                  <a:srgbClr val="009900"/>
                </a:solidFill>
              </a:rPr>
              <a:t>election algorithm</a:t>
            </a:r>
            <a:r>
              <a:rPr lang="en-US" altLang="en-US" sz="2800" dirty="0">
                <a:solidFill>
                  <a:srgbClr val="009900"/>
                </a:solidFill>
              </a:rPr>
              <a:t> </a:t>
            </a:r>
            <a:r>
              <a:rPr lang="en-US" altLang="en-US" sz="2800" dirty="0"/>
              <a:t>to determine a </a:t>
            </a:r>
            <a:r>
              <a:rPr lang="en-US" altLang="en-US" sz="2800" u="sng" dirty="0"/>
              <a:t>new</a:t>
            </a:r>
            <a:r>
              <a:rPr lang="en-US" altLang="en-US" sz="2800" dirty="0"/>
              <a:t> coordinator process</a:t>
            </a:r>
            <a:r>
              <a:rPr lang="en-US" altLang="en-US" sz="2800" dirty="0" smtClean="0"/>
              <a:t>.</a:t>
            </a:r>
          </a:p>
          <a:p>
            <a:pPr lvl="1"/>
            <a:r>
              <a:rPr lang="en-US" altLang="en-US" sz="2400" dirty="0" smtClean="0"/>
              <a:t>Different </a:t>
            </a:r>
            <a:r>
              <a:rPr lang="en-US" altLang="en-US" sz="2400" b="1" dirty="0" smtClean="0"/>
              <a:t>criteria</a:t>
            </a:r>
            <a:r>
              <a:rPr lang="en-US" altLang="en-US" sz="2400" dirty="0" smtClean="0"/>
              <a:t> can be used to select the new coordinator</a:t>
            </a:r>
            <a:endParaRPr lang="en-US" altLang="en-US" sz="24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2455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Assumptions and Requirements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 Any process can call for an election.</a:t>
            </a:r>
          </a:p>
          <a:p>
            <a:pPr lvl="1"/>
            <a:r>
              <a:rPr lang="en-US" altLang="en-US" dirty="0" smtClean="0"/>
              <a:t>A process can call for at most one election at a time.</a:t>
            </a:r>
          </a:p>
          <a:p>
            <a:pPr lvl="1"/>
            <a:r>
              <a:rPr lang="en-US" altLang="en-US" dirty="0" smtClean="0"/>
              <a:t>Multiple processes can call an election simultaneously.</a:t>
            </a:r>
          </a:p>
          <a:p>
            <a:pPr lvl="1"/>
            <a:r>
              <a:rPr lang="en-US" altLang="en-US" dirty="0" smtClean="0"/>
              <a:t>Election results should not depend on which process calls for it.</a:t>
            </a:r>
          </a:p>
          <a:p>
            <a:r>
              <a:rPr lang="en-US" altLang="en-US" dirty="0" smtClean="0"/>
              <a:t>Each process maintains the following data structure</a:t>
            </a:r>
          </a:p>
          <a:p>
            <a:pPr lvl="1"/>
            <a:r>
              <a:rPr lang="en-US" altLang="en-US" dirty="0" smtClean="0"/>
              <a:t>Variable called </a:t>
            </a:r>
            <a:r>
              <a:rPr lang="en-US" altLang="en-US" b="1" dirty="0" smtClean="0"/>
              <a:t>elected</a:t>
            </a:r>
          </a:p>
          <a:p>
            <a:pPr lvl="1"/>
            <a:r>
              <a:rPr lang="en-US" altLang="en-US" dirty="0" smtClean="0"/>
              <a:t>An attribute value called </a:t>
            </a:r>
            <a:r>
              <a:rPr lang="en-US" altLang="en-US" b="1" dirty="0" err="1" smtClean="0"/>
              <a:t>attr</a:t>
            </a:r>
            <a:endParaRPr lang="en-US" altLang="en-US" dirty="0" smtClean="0"/>
          </a:p>
          <a:p>
            <a:r>
              <a:rPr lang="en-US" altLang="en-US" dirty="0" smtClean="0"/>
              <a:t>The non-faulty process with the </a:t>
            </a:r>
            <a:r>
              <a:rPr lang="en-US" altLang="en-US" dirty="0" smtClean="0"/>
              <a:t>highest attribute </a:t>
            </a:r>
            <a:r>
              <a:rPr lang="en-US" altLang="en-US" dirty="0" smtClean="0"/>
              <a:t>value (e.g., highest ID or MAC address, or fastest CPU, etc.) is elected</a:t>
            </a:r>
          </a:p>
        </p:txBody>
      </p:sp>
    </p:spTree>
    <p:extLst>
      <p:ext uri="{BB962C8B-B14F-4D97-AF65-F5344CB8AC3E}">
        <p14:creationId xmlns:p14="http://schemas.microsoft.com/office/powerpoint/2010/main" val="823196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 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ULLY </a:t>
            </a:r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862998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 Main Characteristics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b="1" dirty="0" smtClean="0"/>
              <a:t>Operating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Assumptions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 Synchronous system</a:t>
            </a:r>
          </a:p>
          <a:p>
            <a:pPr lvl="2"/>
            <a:r>
              <a:rPr lang="en-US" altLang="en-US" dirty="0" smtClean="0"/>
              <a:t> All messages arrive </a:t>
            </a:r>
            <a:r>
              <a:rPr lang="en-US" altLang="en-US" dirty="0"/>
              <a:t>within </a:t>
            </a:r>
            <a:r>
              <a:rPr lang="en-US" altLang="en-US" dirty="0" smtClean="0"/>
              <a:t>T</a:t>
            </a:r>
            <a:r>
              <a:rPr lang="en-US" altLang="en-US" baseline="-25000" dirty="0" smtClean="0"/>
              <a:t>M</a:t>
            </a:r>
            <a:r>
              <a:rPr lang="en-US" altLang="en-US" dirty="0" smtClean="0"/>
              <a:t> units transmission of time.</a:t>
            </a:r>
          </a:p>
          <a:p>
            <a:pPr lvl="2"/>
            <a:r>
              <a:rPr lang="en-US" altLang="en-US" dirty="0" smtClean="0"/>
              <a:t> A reply is dispatched within P</a:t>
            </a:r>
            <a:r>
              <a:rPr lang="en-US" altLang="en-US" baseline="-25000" dirty="0"/>
              <a:t>P</a:t>
            </a:r>
            <a:r>
              <a:rPr lang="en-US" altLang="en-US" dirty="0" smtClean="0"/>
              <a:t> units of processing time after the receipt of a message.</a:t>
            </a:r>
          </a:p>
          <a:p>
            <a:pPr lvl="2"/>
            <a:r>
              <a:rPr lang="en-US" altLang="en-US" dirty="0" smtClean="0"/>
              <a:t> If no response is received </a:t>
            </a:r>
            <a:r>
              <a:rPr lang="en-US" altLang="en-US" dirty="0"/>
              <a:t>in </a:t>
            </a:r>
            <a:r>
              <a:rPr lang="en-US" altLang="en-US" dirty="0" smtClean="0"/>
              <a:t>2</a:t>
            </a:r>
            <a:r>
              <a:rPr lang="en-US" altLang="en-US" dirty="0" smtClean="0">
                <a:sym typeface="Symbol"/>
              </a:rPr>
              <a:t></a:t>
            </a:r>
            <a:r>
              <a:rPr lang="en-US" altLang="en-US" dirty="0" smtClean="0"/>
              <a:t>T</a:t>
            </a:r>
            <a:r>
              <a:rPr lang="en-US" altLang="en-US" baseline="-25000" dirty="0" smtClean="0"/>
              <a:t>M</a:t>
            </a:r>
            <a:r>
              <a:rPr lang="en-US" altLang="en-US" dirty="0" smtClean="0"/>
              <a:t> </a:t>
            </a:r>
            <a:r>
              <a:rPr lang="en-US" altLang="en-US" dirty="0"/>
              <a:t>+ P</a:t>
            </a:r>
            <a:r>
              <a:rPr lang="en-US" altLang="en-US" baseline="-25000" dirty="0"/>
              <a:t>P</a:t>
            </a:r>
            <a:r>
              <a:rPr lang="en-US" altLang="en-US" dirty="0" smtClean="0"/>
              <a:t>, the node is assumed to be faulty </a:t>
            </a:r>
          </a:p>
          <a:p>
            <a:pPr lvl="3"/>
            <a:r>
              <a:rPr lang="en-US" altLang="en-US" dirty="0" smtClean="0"/>
              <a:t>Node crashed</a:t>
            </a:r>
          </a:p>
          <a:p>
            <a:pPr lvl="1"/>
            <a:r>
              <a:rPr lang="en-US" altLang="en-US" dirty="0" smtClean="0"/>
              <a:t> Attribute = Process ID </a:t>
            </a:r>
          </a:p>
          <a:p>
            <a:pPr lvl="1"/>
            <a:r>
              <a:rPr lang="en-US" altLang="en-US" dirty="0" smtClean="0"/>
              <a:t>Each process knows all the other processes in the system</a:t>
            </a:r>
          </a:p>
          <a:p>
            <a:pPr lvl="2"/>
            <a:r>
              <a:rPr lang="en-US" altLang="en-US" dirty="0" smtClean="0"/>
              <a:t>Therefore, processes know each others’ IDs</a:t>
            </a:r>
          </a:p>
        </p:txBody>
      </p:sp>
    </p:spTree>
    <p:extLst>
      <p:ext uri="{BB962C8B-B14F-4D97-AF65-F5344CB8AC3E}">
        <p14:creationId xmlns:p14="http://schemas.microsoft.com/office/powerpoint/2010/main" val="3120041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Bully Algorithm</a:t>
            </a:r>
          </a:p>
        </p:txBody>
      </p:sp>
      <p:sp>
        <p:nvSpPr>
          <p:cNvPr id="278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 dirty="0"/>
              <a:t>When any process, P, notices that the coordinator is no longer responding it initiates an election: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3200" dirty="0"/>
              <a:t>P sends an </a:t>
            </a:r>
            <a:r>
              <a:rPr lang="en-US" altLang="en-US" sz="3200" b="1" i="1" dirty="0">
                <a:solidFill>
                  <a:srgbClr val="990033"/>
                </a:solidFill>
              </a:rPr>
              <a:t>election</a:t>
            </a:r>
            <a:r>
              <a:rPr lang="en-US" altLang="en-US" sz="3200" i="1" dirty="0">
                <a:solidFill>
                  <a:srgbClr val="990033"/>
                </a:solidFill>
              </a:rPr>
              <a:t> </a:t>
            </a:r>
            <a:r>
              <a:rPr lang="en-US" altLang="en-US" sz="3200" dirty="0"/>
              <a:t>message to all processes with higher id numbers.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3200" dirty="0"/>
              <a:t>If no one responds, P wins the election and becomes coordinator.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3200" dirty="0"/>
              <a:t>If a higher process responds, it takes over. </a:t>
            </a:r>
            <a:endParaRPr lang="en-US" altLang="en-US" sz="3200" dirty="0" smtClean="0"/>
          </a:p>
          <a:p>
            <a:pPr marL="1009650" lvl="1" indent="-609600">
              <a:lnSpc>
                <a:spcPct val="90000"/>
              </a:lnSpc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Process </a:t>
            </a:r>
            <a:r>
              <a:rPr lang="en-US" altLang="en-US" sz="2800" dirty="0"/>
              <a:t>P’s job is done.</a:t>
            </a:r>
          </a:p>
        </p:txBody>
      </p:sp>
    </p:spTree>
    <p:extLst>
      <p:ext uri="{BB962C8B-B14F-4D97-AF65-F5344CB8AC3E}">
        <p14:creationId xmlns:p14="http://schemas.microsoft.com/office/powerpoint/2010/main" val="2044116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Bully Algorithm</a:t>
            </a:r>
            <a:endParaRPr lang="en-US" altLang="en-US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At any moment, a process can receive an </a:t>
            </a:r>
            <a:r>
              <a:rPr lang="en-US" altLang="en-US" b="1" dirty="0" smtClean="0">
                <a:solidFill>
                  <a:srgbClr val="E22708"/>
                </a:solidFill>
              </a:rPr>
              <a:t>election</a:t>
            </a:r>
            <a:r>
              <a:rPr lang="en-US" altLang="en-US" dirty="0" smtClean="0"/>
              <a:t> message from one of its lower-numbered colleagues.</a:t>
            </a:r>
          </a:p>
          <a:p>
            <a:r>
              <a:rPr lang="en-US" altLang="en-US" dirty="0" smtClean="0"/>
              <a:t>The receiver sends an OK back to the sender and conducts its own election.</a:t>
            </a:r>
          </a:p>
          <a:p>
            <a:r>
              <a:rPr lang="en-US" altLang="en-US" dirty="0" smtClean="0"/>
              <a:t>Eventually only the </a:t>
            </a:r>
            <a:r>
              <a:rPr lang="en-US" altLang="en-US" b="1" dirty="0" smtClean="0">
                <a:solidFill>
                  <a:srgbClr val="E22708"/>
                </a:solidFill>
              </a:rPr>
              <a:t>bully process </a:t>
            </a:r>
            <a:r>
              <a:rPr lang="en-US" altLang="en-US" dirty="0" smtClean="0"/>
              <a:t>remains. </a:t>
            </a:r>
          </a:p>
          <a:p>
            <a:pPr lvl="1"/>
            <a:r>
              <a:rPr lang="en-US" altLang="en-US" dirty="0" smtClean="0"/>
              <a:t>Bully process becomes the new </a:t>
            </a:r>
            <a:r>
              <a:rPr lang="en-US" altLang="en-US" dirty="0" smtClean="0"/>
              <a:t>coordinator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The bully announces victory to all processes in the distributed group.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9312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762000"/>
          </a:xfrm>
        </p:spPr>
        <p:txBody>
          <a:bodyPr/>
          <a:lstStyle/>
          <a:p>
            <a:r>
              <a:rPr lang="en-US" altLang="en-US" dirty="0"/>
              <a:t>Bully Algorithm Example 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724400"/>
            <a:ext cx="7239000" cy="1828800"/>
          </a:xfrm>
        </p:spPr>
        <p:txBody>
          <a:bodyPr/>
          <a:lstStyle/>
          <a:p>
            <a:pPr marL="609600" indent="-609600"/>
            <a:r>
              <a:rPr lang="en-US" altLang="en-US" sz="2400" dirty="0"/>
              <a:t>Process 4 notices 7 down.</a:t>
            </a:r>
          </a:p>
          <a:p>
            <a:pPr marL="609600" indent="-609600"/>
            <a:r>
              <a:rPr lang="en-US" altLang="en-US" sz="2400" dirty="0"/>
              <a:t>Process 4 holds an election.</a:t>
            </a:r>
          </a:p>
          <a:p>
            <a:pPr marL="609600" indent="-609600"/>
            <a:r>
              <a:rPr lang="en-US" altLang="en-US" sz="2400" dirty="0"/>
              <a:t>Process 5 and 6 respond, telling 4 to stop.</a:t>
            </a:r>
          </a:p>
          <a:p>
            <a:pPr marL="609600" indent="-609600"/>
            <a:r>
              <a:rPr lang="en-US" altLang="en-US" sz="2400" dirty="0"/>
              <a:t>Now 5 and 6 each hold an election.</a:t>
            </a:r>
          </a:p>
        </p:txBody>
      </p:sp>
      <p:pic>
        <p:nvPicPr>
          <p:cNvPr id="280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23" t="35347" r="17531" b="47281"/>
          <a:stretch>
            <a:fillRect/>
          </a:stretch>
        </p:blipFill>
        <p:spPr bwMode="auto">
          <a:xfrm>
            <a:off x="419100" y="1352550"/>
            <a:ext cx="84963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925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30" t="53323" r="28648" b="29758"/>
          <a:stretch>
            <a:fillRect/>
          </a:stretch>
        </p:blipFill>
        <p:spPr bwMode="auto">
          <a:xfrm>
            <a:off x="1371600" y="1152525"/>
            <a:ext cx="6705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160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838200"/>
          </a:xfrm>
        </p:spPr>
        <p:txBody>
          <a:bodyPr/>
          <a:lstStyle/>
          <a:p>
            <a:r>
              <a:rPr lang="en-US" altLang="en-US"/>
              <a:t>Bully Algorithm Example</a:t>
            </a:r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848600" cy="1447800"/>
          </a:xfrm>
        </p:spPr>
        <p:txBody>
          <a:bodyPr/>
          <a:lstStyle/>
          <a:p>
            <a:pPr marL="609600" indent="-609600">
              <a:buSzTx/>
              <a:buFontTx/>
              <a:buChar char="•"/>
            </a:pPr>
            <a:endParaRPr lang="en-US" altLang="en-US" sz="2800"/>
          </a:p>
          <a:p>
            <a:pPr marL="609600" indent="-609600">
              <a:buFontTx/>
              <a:buChar char="•"/>
            </a:pPr>
            <a:endParaRPr lang="en-US" altLang="en-US" sz="2800"/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1219200" y="4495800"/>
            <a:ext cx="7239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altLang="en-US">
              <a:latin typeface="Lucida Sans" pitchFamily="34" charset="0"/>
            </a:endParaRP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609600" y="4876800"/>
            <a:ext cx="8382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Blip>
                <a:blip r:embed="rId3"/>
              </a:buBlip>
            </a:pPr>
            <a:r>
              <a:rPr lang="en-US" altLang="en-US" dirty="0">
                <a:latin typeface="Lucida Sans" pitchFamily="34" charset="0"/>
              </a:rPr>
              <a:t>Process 6 tells process 5 to </a:t>
            </a:r>
            <a:r>
              <a:rPr lang="en-US" altLang="en-US" dirty="0" smtClean="0">
                <a:latin typeface="Lucida Sans" pitchFamily="34" charset="0"/>
              </a:rPr>
              <a:t>stop</a:t>
            </a:r>
            <a:endParaRPr lang="en-US" altLang="en-US" dirty="0">
              <a:latin typeface="Lucida Sans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dirty="0">
                <a:latin typeface="Lucida Sans" pitchFamily="34" charset="0"/>
              </a:rPr>
              <a:t>Process 6 (the bully) wins and tells </a:t>
            </a:r>
            <a:r>
              <a:rPr lang="en-US" altLang="en-US" dirty="0" smtClean="0">
                <a:latin typeface="Lucida Sans" pitchFamily="34" charset="0"/>
              </a:rPr>
              <a:t>everyone</a:t>
            </a:r>
            <a:endParaRPr lang="en-US" altLang="en-US" dirty="0">
              <a:latin typeface="Lucida Sans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dirty="0">
                <a:latin typeface="Lucida Sans" pitchFamily="34" charset="0"/>
              </a:rPr>
              <a:t>If processes 7 </a:t>
            </a:r>
            <a:r>
              <a:rPr lang="en-US" altLang="en-US" dirty="0" smtClean="0">
                <a:latin typeface="Lucida Sans" pitchFamily="34" charset="0"/>
              </a:rPr>
              <a:t>recovers, it restarts election process</a:t>
            </a:r>
            <a:endParaRPr lang="en-US" altLang="en-US" dirty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2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ERMISSION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ASED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DME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ENTRALIZED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2148130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1713" y="544513"/>
            <a:ext cx="6618287" cy="5222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Performance of Bully Algorithm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600200"/>
            <a:ext cx="7772400" cy="4114800"/>
          </a:xfrm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Best case scenario: </a:t>
            </a:r>
            <a:r>
              <a:rPr lang="en-US" altLang="en-US" dirty="0" smtClean="0"/>
              <a:t>The process with the second highest id notices the failure of the coordinator and elects itself.</a:t>
            </a:r>
          </a:p>
          <a:p>
            <a:pPr lvl="1">
              <a:lnSpc>
                <a:spcPct val="80000"/>
              </a:lnSpc>
            </a:pPr>
            <a:r>
              <a:rPr lang="en-US" altLang="en-US" b="0" i="1" dirty="0" smtClean="0"/>
              <a:t>N-2</a:t>
            </a:r>
            <a:r>
              <a:rPr lang="en-US" altLang="en-US" dirty="0" smtClean="0"/>
              <a:t> coordinator messages are sent.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Turnaround time is one message transmission time.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Worst case scenario: </a:t>
            </a:r>
            <a:r>
              <a:rPr lang="en-US" altLang="en-US" dirty="0" smtClean="0"/>
              <a:t>When the process with the least id detects the failure.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N-1 processes altogether begin elections, each sending messages to processes with higher ids.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The message overhead is </a:t>
            </a:r>
            <a:r>
              <a:rPr lang="en-US" altLang="en-US" b="0" i="1" dirty="0" smtClean="0"/>
              <a:t>O(N</a:t>
            </a:r>
            <a:r>
              <a:rPr lang="en-US" altLang="en-US" b="0" i="1" baseline="30000" dirty="0" smtClean="0"/>
              <a:t>2</a:t>
            </a:r>
            <a:r>
              <a:rPr lang="en-US" altLang="en-US" b="0" i="1" dirty="0" smtClean="0"/>
              <a:t>).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Turnaround time is approximately 5 message transmission times if there are no failures during the run: election, answer, election, answer, coordinator</a:t>
            </a:r>
          </a:p>
        </p:txBody>
      </p:sp>
    </p:spTree>
    <p:extLst>
      <p:ext uri="{BB962C8B-B14F-4D97-AF65-F5344CB8AC3E}">
        <p14:creationId xmlns:p14="http://schemas.microsoft.com/office/powerpoint/2010/main" val="469131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 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 </a:t>
            </a:r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60855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Ring Algorithm – Basic Operation</a:t>
            </a:r>
            <a:endParaRPr lang="en-US" altLang="en-US" dirty="0"/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391400" cy="42672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z="2800" dirty="0" smtClean="0"/>
              <a:t>RA assumes that </a:t>
            </a:r>
            <a:r>
              <a:rPr lang="en-US" altLang="en-US" sz="2800" dirty="0"/>
              <a:t>the processes are logically ordered in a ring </a:t>
            </a:r>
            <a:r>
              <a:rPr lang="en-US" altLang="en-US" sz="2800" b="1" dirty="0">
                <a:solidFill>
                  <a:srgbClr val="FF0000"/>
                </a:solidFill>
              </a:rPr>
              <a:t>{implies a successor pointer and an active process list} </a:t>
            </a:r>
            <a:r>
              <a:rPr lang="en-US" altLang="en-US" sz="2800" dirty="0"/>
              <a:t>that is </a:t>
            </a:r>
            <a:r>
              <a:rPr lang="en-US" altLang="en-US" sz="2800" dirty="0" smtClean="0"/>
              <a:t>unidirectional.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z="2800" dirty="0" smtClean="0"/>
              <a:t>When </a:t>
            </a:r>
            <a:r>
              <a:rPr lang="en-US" altLang="en-US" sz="2800" dirty="0"/>
              <a:t>any process, P, notices that the coordinator is no longer responding it initiates an election</a:t>
            </a:r>
            <a:r>
              <a:rPr lang="en-US" altLang="en-US" sz="2800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/>
              <a:t>1.  P sends message containing </a:t>
            </a:r>
            <a:r>
              <a:rPr lang="en-US" altLang="en-US" sz="2800" b="1" dirty="0">
                <a:solidFill>
                  <a:srgbClr val="009900"/>
                </a:solidFill>
              </a:rPr>
              <a:t>P’s process </a:t>
            </a:r>
            <a:r>
              <a:rPr lang="en-US" altLang="en-US" b="1" dirty="0" smtClean="0">
                <a:solidFill>
                  <a:srgbClr val="009900"/>
                </a:solidFill>
              </a:rPr>
              <a:t>ID</a:t>
            </a:r>
            <a:r>
              <a:rPr lang="en-US" altLang="en-US" sz="2800" b="1" dirty="0" smtClean="0">
                <a:solidFill>
                  <a:srgbClr val="009900"/>
                </a:solidFill>
              </a:rPr>
              <a:t> </a:t>
            </a:r>
            <a:r>
              <a:rPr lang="en-US" altLang="en-US" sz="2800" dirty="0"/>
              <a:t>to the </a:t>
            </a:r>
            <a:r>
              <a:rPr lang="en-US" altLang="en-US" sz="2800" u="sng" dirty="0"/>
              <a:t>next available</a:t>
            </a:r>
            <a:r>
              <a:rPr lang="en-US" altLang="en-US" sz="2800" dirty="0"/>
              <a:t> successor.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533400" y="388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SzPct val="150000"/>
              <a:buFontTx/>
              <a:buChar char="•"/>
            </a:pPr>
            <a:endParaRPr kumimoji="1" lang="en-US" altLang="en-US" sz="22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91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Ring Algorithm – Basic Operation</a:t>
            </a:r>
            <a:endParaRPr lang="en-US" alt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4676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/>
              <a:t>2. At each active process, the receiving process adds its process number to the list of processes in the message and forwards it to its successor.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Eventually, the message gets back to the sender.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3</a:t>
            </a:r>
            <a:r>
              <a:rPr lang="en-US" altLang="en-US" sz="2400" dirty="0" smtClean="0"/>
              <a:t>. The initial sender sends out a second message letting everyone know who the coordinator is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{the process with the highest number} </a:t>
            </a:r>
            <a:r>
              <a:rPr lang="en-US" altLang="en-US" sz="2400" dirty="0" smtClean="0"/>
              <a:t>and indicating the current members of the active list of processes. </a:t>
            </a:r>
            <a:endParaRPr lang="en-US" altLang="en-US" sz="2400" dirty="0"/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533400" y="3276600"/>
            <a:ext cx="7772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9900"/>
              </a:buClr>
              <a:buSzPct val="150000"/>
              <a:buFontTx/>
              <a:buChar char="•"/>
            </a:pPr>
            <a:endParaRPr kumimoji="1" lang="en-US" altLang="en-US" sz="22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04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5" t="44109" r="24345" b="38066"/>
          <a:stretch>
            <a:fillRect/>
          </a:stretch>
        </p:blipFill>
        <p:spPr bwMode="auto">
          <a:xfrm>
            <a:off x="919163" y="1524000"/>
            <a:ext cx="7310437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3651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Ring Algorithm – Example </a:t>
            </a:r>
            <a:endParaRPr lang="en-US" altLang="en-US" dirty="0"/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685800" y="5334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70C0"/>
              </a:buClr>
              <a:buSzPct val="150000"/>
              <a:buFont typeface="Wingdings" panose="05000000000000000000" pitchFamily="2" charset="2"/>
              <a:buChar char="§"/>
            </a:pPr>
            <a:r>
              <a:rPr kumimoji="1" lang="en-US" altLang="en-US" dirty="0">
                <a:latin typeface="+mn-lt"/>
              </a:rPr>
              <a:t>Even if two ELECTIONS start at once, </a:t>
            </a:r>
            <a:r>
              <a:rPr kumimoji="1" lang="en-US" altLang="en-US" dirty="0" smtClean="0">
                <a:latin typeface="+mn-lt"/>
              </a:rPr>
              <a:t>every node </a:t>
            </a:r>
            <a:r>
              <a:rPr kumimoji="1" lang="en-US" altLang="en-US" dirty="0">
                <a:latin typeface="+mn-lt"/>
              </a:rPr>
              <a:t>will pick the same leader.</a:t>
            </a:r>
            <a:endParaRPr kumimoji="1" lang="en-US" alt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0994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Centralized Algorithm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/>
              <a:t>Centralized Algorithm achieves DME by closely “</a:t>
            </a:r>
            <a:r>
              <a:rPr lang="en-US" altLang="en-US" sz="2400" b="1" dirty="0" smtClean="0"/>
              <a:t>mimicking”</a:t>
            </a:r>
            <a:r>
              <a:rPr lang="en-US" altLang="en-US" sz="2400" dirty="0" smtClean="0"/>
              <a:t> ME in single processor systems</a:t>
            </a:r>
          </a:p>
          <a:p>
            <a:pPr lvl="1"/>
            <a:r>
              <a:rPr lang="en-US" altLang="en-US" dirty="0" smtClean="0"/>
              <a:t>One process, </a:t>
            </a: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</a:t>
            </a: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</a:rPr>
              <a:t>, is </a:t>
            </a:r>
            <a:r>
              <a:rPr lang="en-US" altLang="en-US" dirty="0" smtClean="0"/>
              <a:t>the </a:t>
            </a:r>
            <a:r>
              <a:rPr lang="en-US" altLang="en-US" b="1" dirty="0" smtClean="0"/>
              <a:t>Coordinator </a:t>
            </a:r>
            <a:r>
              <a:rPr lang="en-US" altLang="en-US" dirty="0" smtClean="0"/>
              <a:t>– Coordinates access to resources</a:t>
            </a:r>
          </a:p>
          <a:p>
            <a:pPr lvl="1"/>
            <a:r>
              <a:rPr lang="en-US" altLang="en-US" dirty="0" smtClean="0"/>
              <a:t>Other processes issue requests to access resource</a:t>
            </a:r>
          </a:p>
          <a:p>
            <a:endParaRPr lang="en-US" altLang="en-US" dirty="0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800600" y="4335116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620000" y="4335116"/>
            <a:ext cx="685800" cy="685800"/>
          </a:xfrm>
          <a:prstGeom prst="ellipse">
            <a:avLst/>
          </a:prstGeom>
          <a:solidFill>
            <a:srgbClr val="FFFF00"/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</a:t>
            </a:r>
            <a:endParaRPr lang="en-US" altLang="en-US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990216" name="Text Box 8"/>
          <p:cNvSpPr txBox="1">
            <a:spLocks noChangeArrowheads="1"/>
          </p:cNvSpPr>
          <p:nvPr/>
        </p:nvSpPr>
        <p:spPr bwMode="auto">
          <a:xfrm>
            <a:off x="5829284" y="3496916"/>
            <a:ext cx="1447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Request(R)</a:t>
            </a:r>
            <a:endParaRPr lang="en-US" altLang="en-US" sz="20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990217" name="Text Box 9"/>
          <p:cNvSpPr txBox="1">
            <a:spLocks noChangeArrowheads="1"/>
          </p:cNvSpPr>
          <p:nvPr/>
        </p:nvSpPr>
        <p:spPr bwMode="auto">
          <a:xfrm>
            <a:off x="5966340" y="5312169"/>
            <a:ext cx="1173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Grant(R)</a:t>
            </a:r>
            <a:endParaRPr lang="en-US" altLang="en-US" sz="20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990218" name="Text Box 10"/>
          <p:cNvSpPr txBox="1">
            <a:spLocks noChangeArrowheads="1"/>
          </p:cNvSpPr>
          <p:nvPr/>
        </p:nvSpPr>
        <p:spPr bwMode="auto">
          <a:xfrm>
            <a:off x="961373" y="3709142"/>
            <a:ext cx="3401893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b="1" dirty="0" smtClean="0">
                <a:latin typeface="Britannic Bold" panose="020B0903060703020204" pitchFamily="34" charset="0"/>
              </a:rPr>
              <a:t>Request</a:t>
            </a:r>
            <a:r>
              <a:rPr lang="en-US" altLang="en-US" sz="2400" dirty="0" smtClean="0">
                <a:latin typeface="Britannic Bold" panose="020B0903060703020204" pitchFamily="34" charset="0"/>
              </a:rPr>
              <a:t> Resource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400" dirty="0" smtClean="0">
                <a:latin typeface="Britannic Bold" panose="020B0903060703020204" pitchFamily="34" charset="0"/>
              </a:rPr>
              <a:t>   </a:t>
            </a:r>
            <a:r>
              <a:rPr lang="en-US" altLang="en-US" sz="2400" i="1" dirty="0" smtClean="0">
                <a:solidFill>
                  <a:srgbClr val="ED18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Wait for Response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400" dirty="0" smtClean="0">
                <a:latin typeface="Britannic Bold" panose="020B0903060703020204" pitchFamily="34" charset="0"/>
              </a:rPr>
              <a:t> </a:t>
            </a:r>
            <a:r>
              <a:rPr lang="en-US" altLang="en-US" sz="2400" b="1" dirty="0" smtClean="0">
                <a:latin typeface="Britannic Bold" panose="020B0903060703020204" pitchFamily="34" charset="0"/>
              </a:rPr>
              <a:t>Receive Grant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400" dirty="0" smtClean="0">
                <a:latin typeface="Britannic Bold" panose="020B0903060703020204" pitchFamily="34" charset="0"/>
              </a:rPr>
              <a:t>   </a:t>
            </a:r>
            <a:r>
              <a:rPr lang="en-US" alt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Access Resource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400" dirty="0" smtClean="0">
                <a:latin typeface="Britannic Bold" panose="020B0903060703020204" pitchFamily="34" charset="0"/>
              </a:rPr>
              <a:t> </a:t>
            </a:r>
            <a:r>
              <a:rPr lang="en-US" altLang="en-US" sz="2400" b="1" dirty="0" smtClean="0">
                <a:latin typeface="Britannic Bold" panose="020B0903060703020204" pitchFamily="34" charset="0"/>
              </a:rPr>
              <a:t>Release Resource</a:t>
            </a:r>
            <a:endParaRPr lang="en-US" altLang="en-US" sz="2400" b="1" dirty="0">
              <a:latin typeface="Britannic Bold" panose="020B0903060703020204" pitchFamily="34" charset="0"/>
            </a:endParaRPr>
          </a:p>
        </p:txBody>
      </p:sp>
      <p:sp>
        <p:nvSpPr>
          <p:cNvPr id="990220" name="Text Box 12"/>
          <p:cNvSpPr txBox="1">
            <a:spLocks noChangeArrowheads="1"/>
          </p:cNvSpPr>
          <p:nvPr/>
        </p:nvSpPr>
        <p:spPr bwMode="auto">
          <a:xfrm>
            <a:off x="5835716" y="6000690"/>
            <a:ext cx="14141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Release(R)</a:t>
            </a:r>
            <a:endParaRPr lang="en-US" altLang="en-US" sz="20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8" name="Arc 7"/>
          <p:cNvSpPr/>
          <p:nvPr/>
        </p:nvSpPr>
        <p:spPr bwMode="auto">
          <a:xfrm>
            <a:off x="5143500" y="3959559"/>
            <a:ext cx="2819400" cy="762000"/>
          </a:xfrm>
          <a:prstGeom prst="arc">
            <a:avLst>
              <a:gd name="adj1" fmla="val 10817777"/>
              <a:gd name="adj2" fmla="val 21523084"/>
            </a:avLst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 flipV="1">
            <a:off x="5181600" y="4639916"/>
            <a:ext cx="2819400" cy="762000"/>
          </a:xfrm>
          <a:prstGeom prst="arc">
            <a:avLst>
              <a:gd name="adj1" fmla="val 10817777"/>
              <a:gd name="adj2" fmla="val 21523084"/>
            </a:avLst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stealth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21" name="Arc 20"/>
          <p:cNvSpPr/>
          <p:nvPr/>
        </p:nvSpPr>
        <p:spPr bwMode="auto">
          <a:xfrm flipV="1">
            <a:off x="5159830" y="4226258"/>
            <a:ext cx="2819400" cy="1600200"/>
          </a:xfrm>
          <a:prstGeom prst="arc">
            <a:avLst>
              <a:gd name="adj1" fmla="val 10817777"/>
              <a:gd name="adj2" fmla="val 21523084"/>
            </a:avLst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562600" y="533400"/>
            <a:ext cx="3429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/>
              <a:t> </a:t>
            </a:r>
            <a:r>
              <a:rPr lang="en-US" altLang="en-US" sz="2800" dirty="0"/>
              <a:t>– </a:t>
            </a:r>
            <a:r>
              <a:rPr lang="en-US" altLang="en-US" sz="2800" b="1" kern="0" dirty="0" smtClean="0">
                <a:solidFill>
                  <a:srgbClr val="170995"/>
                </a:solidFill>
              </a:rPr>
              <a:t>Free Resource</a:t>
            </a: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5054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9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9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9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90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9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90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90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90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90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9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990216" grpId="0"/>
      <p:bldP spid="990217" grpId="0"/>
      <p:bldP spid="990220" grpId="0"/>
      <p:bldP spid="8" grpId="0" animBg="1"/>
      <p:bldP spid="20" grpId="0" animBg="1"/>
      <p:bldP spid="21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772400" cy="609600"/>
          </a:xfrm>
        </p:spPr>
        <p:txBody>
          <a:bodyPr/>
          <a:lstStyle/>
          <a:p>
            <a:r>
              <a:rPr lang="en-US" altLang="en-US" sz="3400" dirty="0" smtClean="0"/>
              <a:t>Centralized Algorithm</a:t>
            </a:r>
            <a:endParaRPr lang="en-US" altLang="en-US" sz="34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116888" cy="1295400"/>
          </a:xfrm>
        </p:spPr>
        <p:txBody>
          <a:bodyPr/>
          <a:lstStyle/>
          <a:p>
            <a:r>
              <a:rPr lang="en-US" altLang="en-US" sz="2600" dirty="0" smtClean="0"/>
              <a:t>If resource is currently by another process, </a:t>
            </a:r>
            <a:r>
              <a:rPr lang="en-US" altLang="en-US" sz="2600" dirty="0" smtClean="0">
                <a:latin typeface="Britannic Bold" panose="020B0903060703020204" pitchFamily="34" charset="0"/>
              </a:rPr>
              <a:t>C</a:t>
            </a:r>
            <a:r>
              <a:rPr lang="en-US" altLang="en-US" sz="2600" dirty="0" smtClean="0"/>
              <a:t> does </a:t>
            </a:r>
            <a:r>
              <a:rPr lang="en-US" altLang="en-US" sz="2600" dirty="0"/>
              <a:t>not reply until </a:t>
            </a:r>
            <a:r>
              <a:rPr lang="en-US" altLang="en-US" sz="2600" dirty="0" smtClean="0"/>
              <a:t>resource is released</a:t>
            </a:r>
            <a:endParaRPr lang="en-US" altLang="en-US" sz="2600" b="1" dirty="0">
              <a:latin typeface="Arial Black" panose="020B0A04020102020204" pitchFamily="34" charset="0"/>
            </a:endParaRPr>
          </a:p>
          <a:p>
            <a:pPr lvl="1"/>
            <a:r>
              <a:rPr lang="en-US" altLang="en-US" sz="2300" dirty="0"/>
              <a:t>Maintain </a:t>
            </a:r>
            <a:r>
              <a:rPr lang="en-US" altLang="en-US" sz="2300" dirty="0" smtClean="0"/>
              <a:t>queue of pending requests, serviced in FIFO order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057400" y="510540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1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7924800" y="3057555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3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5257800" y="533400"/>
            <a:ext cx="3886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/>
              <a:t>– </a:t>
            </a:r>
            <a:r>
              <a:rPr lang="en-US" altLang="en-US" sz="2600" b="1" kern="0" dirty="0" smtClean="0"/>
              <a:t>Allocated Resource</a:t>
            </a:r>
          </a:p>
        </p:txBody>
      </p:sp>
      <p:grpSp>
        <p:nvGrpSpPr>
          <p:cNvPr id="7178" name="Group 7177"/>
          <p:cNvGrpSpPr/>
          <p:nvPr/>
        </p:nvGrpSpPr>
        <p:grpSpPr>
          <a:xfrm>
            <a:off x="5257801" y="3200069"/>
            <a:ext cx="2743200" cy="424875"/>
            <a:chOff x="5257801" y="3200069"/>
            <a:chExt cx="2743200" cy="424875"/>
          </a:xfrm>
        </p:grpSpPr>
        <p:sp>
          <p:nvSpPr>
            <p:cNvPr id="990216" name="Text Box 8"/>
            <p:cNvSpPr txBox="1">
              <a:spLocks noChangeArrowheads="1"/>
            </p:cNvSpPr>
            <p:nvPr/>
          </p:nvSpPr>
          <p:spPr bwMode="auto">
            <a:xfrm>
              <a:off x="6438884" y="3200400"/>
              <a:ext cx="14478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Request(R)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  <p:sp>
          <p:nvSpPr>
            <p:cNvPr id="26" name="Arc 25"/>
            <p:cNvSpPr/>
            <p:nvPr/>
          </p:nvSpPr>
          <p:spPr bwMode="auto">
            <a:xfrm>
              <a:off x="5257801" y="3200069"/>
              <a:ext cx="2743200" cy="424875"/>
            </a:xfrm>
            <a:prstGeom prst="arc">
              <a:avLst>
                <a:gd name="adj1" fmla="val 10887124"/>
                <a:gd name="adj2" fmla="val 21532457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</p:grp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4572000" y="2988129"/>
            <a:ext cx="685800" cy="685800"/>
          </a:xfrm>
          <a:prstGeom prst="ellipse">
            <a:avLst/>
          </a:prstGeom>
          <a:solidFill>
            <a:srgbClr val="FFFF00"/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</a:t>
            </a:r>
            <a:endParaRPr lang="en-US" altLang="en-US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7169" name="Group 7168"/>
          <p:cNvGrpSpPr/>
          <p:nvPr/>
        </p:nvGrpSpPr>
        <p:grpSpPr>
          <a:xfrm>
            <a:off x="2400300" y="3473874"/>
            <a:ext cx="3160407" cy="2218756"/>
            <a:chOff x="1790700" y="3473874"/>
            <a:chExt cx="3160407" cy="2218756"/>
          </a:xfrm>
        </p:grpSpPr>
        <p:sp>
          <p:nvSpPr>
            <p:cNvPr id="8" name="Arc 7"/>
            <p:cNvSpPr/>
            <p:nvPr/>
          </p:nvSpPr>
          <p:spPr bwMode="auto">
            <a:xfrm rot="19885420">
              <a:off x="1855607" y="3612659"/>
              <a:ext cx="3095500" cy="2079971"/>
            </a:xfrm>
            <a:prstGeom prst="arc">
              <a:avLst>
                <a:gd name="adj1" fmla="val 11298767"/>
                <a:gd name="adj2" fmla="val 19507482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 rot="19272902">
              <a:off x="1790700" y="3473874"/>
              <a:ext cx="14478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Request(R)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</p:grpSp>
      <p:grpSp>
        <p:nvGrpSpPr>
          <p:cNvPr id="7174" name="Group 7173"/>
          <p:cNvGrpSpPr/>
          <p:nvPr/>
        </p:nvGrpSpPr>
        <p:grpSpPr>
          <a:xfrm>
            <a:off x="1832910" y="3162899"/>
            <a:ext cx="3095500" cy="2079971"/>
            <a:chOff x="1223310" y="3173785"/>
            <a:chExt cx="3095500" cy="2079971"/>
          </a:xfrm>
        </p:grpSpPr>
        <p:sp>
          <p:nvSpPr>
            <p:cNvPr id="36" name="Arc 35"/>
            <p:cNvSpPr/>
            <p:nvPr/>
          </p:nvSpPr>
          <p:spPr bwMode="auto">
            <a:xfrm rot="19885420" flipH="1" flipV="1">
              <a:off x="1223310" y="3173785"/>
              <a:ext cx="3095500" cy="2079971"/>
            </a:xfrm>
            <a:prstGeom prst="arc">
              <a:avLst>
                <a:gd name="adj1" fmla="val 11298767"/>
                <a:gd name="adj2" fmla="val 19681917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 rot="19272902">
              <a:off x="2769764" y="4493667"/>
              <a:ext cx="11737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Grant(R)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158190" y="3467699"/>
            <a:ext cx="3191266" cy="2136783"/>
            <a:chOff x="2158190" y="3467699"/>
            <a:chExt cx="3191266" cy="2136783"/>
          </a:xfrm>
        </p:grpSpPr>
        <p:sp>
          <p:nvSpPr>
            <p:cNvPr id="37" name="Arc 36"/>
            <p:cNvSpPr/>
            <p:nvPr/>
          </p:nvSpPr>
          <p:spPr bwMode="auto">
            <a:xfrm rot="19885420" flipH="1" flipV="1">
              <a:off x="2158190" y="3467699"/>
              <a:ext cx="3095500" cy="2079971"/>
            </a:xfrm>
            <a:prstGeom prst="arc">
              <a:avLst>
                <a:gd name="adj1" fmla="val 10486913"/>
                <a:gd name="adj2" fmla="val 20644846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 rot="19272902">
              <a:off x="3935286" y="5204372"/>
              <a:ext cx="14141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Release(R)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</p:grpSp>
      <p:grpSp>
        <p:nvGrpSpPr>
          <p:cNvPr id="7176" name="Group 7175"/>
          <p:cNvGrpSpPr/>
          <p:nvPr/>
        </p:nvGrpSpPr>
        <p:grpSpPr>
          <a:xfrm>
            <a:off x="5835218" y="3140965"/>
            <a:ext cx="878395" cy="2743200"/>
            <a:chOff x="5835218" y="3140965"/>
            <a:chExt cx="878395" cy="2743200"/>
          </a:xfrm>
        </p:grpSpPr>
        <p:sp>
          <p:nvSpPr>
            <p:cNvPr id="44" name="Arc 43"/>
            <p:cNvSpPr/>
            <p:nvPr/>
          </p:nvSpPr>
          <p:spPr bwMode="auto">
            <a:xfrm rot="2750489">
              <a:off x="4761538" y="4214645"/>
              <a:ext cx="2743200" cy="595839"/>
            </a:xfrm>
            <a:prstGeom prst="arc">
              <a:avLst>
                <a:gd name="adj1" fmla="val 10957607"/>
                <a:gd name="adj2" fmla="val 21532457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 rot="2737725">
              <a:off x="5789642" y="4073801"/>
              <a:ext cx="14478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Request(R)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</p:grpSp>
      <p:grpSp>
        <p:nvGrpSpPr>
          <p:cNvPr id="7181" name="Group 7180"/>
          <p:cNvGrpSpPr/>
          <p:nvPr/>
        </p:nvGrpSpPr>
        <p:grpSpPr>
          <a:xfrm>
            <a:off x="4811869" y="4122504"/>
            <a:ext cx="2743200" cy="1293819"/>
            <a:chOff x="4811869" y="4122504"/>
            <a:chExt cx="2743200" cy="1293819"/>
          </a:xfrm>
        </p:grpSpPr>
        <p:sp>
          <p:nvSpPr>
            <p:cNvPr id="45" name="Arc 44"/>
            <p:cNvSpPr/>
            <p:nvPr/>
          </p:nvSpPr>
          <p:spPr bwMode="auto">
            <a:xfrm rot="2674356" flipV="1">
              <a:off x="4811869" y="4122504"/>
              <a:ext cx="2743200" cy="595839"/>
            </a:xfrm>
            <a:prstGeom prst="arc">
              <a:avLst>
                <a:gd name="adj1" fmla="val 10957607"/>
                <a:gd name="adj2" fmla="val 21029812"/>
              </a:avLst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lg" len="lg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 rot="2737725">
              <a:off x="5277456" y="4629409"/>
              <a:ext cx="11737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chemeClr val="tx2">
                      <a:lumMod val="50000"/>
                    </a:schemeClr>
                  </a:solidFill>
                  <a:latin typeface="Britannic Bold" panose="020B0903060703020204" pitchFamily="34" charset="0"/>
                </a:rPr>
                <a:t>Grant(R)</a:t>
              </a:r>
              <a:endParaRPr lang="en-US" altLang="en-US" sz="2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endParaRPr>
            </a:p>
          </p:txBody>
        </p:sp>
      </p:grpSp>
      <p:sp>
        <p:nvSpPr>
          <p:cNvPr id="25" name="Oval 4"/>
          <p:cNvSpPr>
            <a:spLocks noChangeArrowheads="1"/>
          </p:cNvSpPr>
          <p:nvPr/>
        </p:nvSpPr>
        <p:spPr bwMode="auto">
          <a:xfrm>
            <a:off x="6809501" y="4987440"/>
            <a:ext cx="685800" cy="685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P</a:t>
            </a:r>
            <a:r>
              <a:rPr lang="en-US" altLang="en-US" baseline="-25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2</a:t>
            </a:r>
            <a:endParaRPr lang="en-US" altLang="en-US" baseline="-25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7175" name="Group 7174"/>
          <p:cNvGrpSpPr/>
          <p:nvPr/>
        </p:nvGrpSpPr>
        <p:grpSpPr>
          <a:xfrm>
            <a:off x="331552" y="2808514"/>
            <a:ext cx="1431934" cy="469378"/>
            <a:chOff x="331552" y="2808514"/>
            <a:chExt cx="1431934" cy="469378"/>
          </a:xfrm>
        </p:grpSpPr>
        <p:sp>
          <p:nvSpPr>
            <p:cNvPr id="27" name="Rectangle 26"/>
            <p:cNvSpPr/>
            <p:nvPr/>
          </p:nvSpPr>
          <p:spPr bwMode="auto">
            <a:xfrm>
              <a:off x="331552" y="2837217"/>
              <a:ext cx="430448" cy="440675"/>
            </a:xfrm>
            <a:prstGeom prst="rect">
              <a:avLst/>
            </a:prstGeom>
            <a:solidFill>
              <a:srgbClr val="333300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333300"/>
              </a:outerShdw>
            </a:effectLst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Britannic Bold" panose="020B0903060703020204" pitchFamily="34" charset="0"/>
                </a:rPr>
                <a:t>Q</a:t>
              </a:r>
            </a:p>
          </p:txBody>
        </p:sp>
        <p:cxnSp>
          <p:nvCxnSpPr>
            <p:cNvPr id="29" name="Straight Arrow Connector 28"/>
            <p:cNvCxnSpPr>
              <a:stCxn id="27" idx="3"/>
            </p:cNvCxnSpPr>
            <p:nvPr/>
          </p:nvCxnSpPr>
          <p:spPr bwMode="auto">
            <a:xfrm>
              <a:off x="762000" y="3057555"/>
              <a:ext cx="36420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68" name="TextBox 7167"/>
            <p:cNvSpPr txBox="1"/>
            <p:nvPr/>
          </p:nvSpPr>
          <p:spPr>
            <a:xfrm>
              <a:off x="979714" y="2808514"/>
              <a:ext cx="78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{</a:t>
              </a:r>
              <a:r>
                <a:rPr lang="en-US" altLang="en-US" sz="1800" b="1" dirty="0" smtClean="0">
                  <a:latin typeface="Arial Black" panose="020B0A04020102020204" pitchFamily="34" charset="0"/>
                  <a:sym typeface="Symbol"/>
                </a:rPr>
                <a:t></a:t>
              </a:r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}</a:t>
              </a:r>
              <a:endParaRPr lang="en-US" sz="2400" dirty="0"/>
            </a:p>
          </p:txBody>
        </p:sp>
      </p:grpSp>
      <p:grpSp>
        <p:nvGrpSpPr>
          <p:cNvPr id="7177" name="Group 7176"/>
          <p:cNvGrpSpPr/>
          <p:nvPr/>
        </p:nvGrpSpPr>
        <p:grpSpPr>
          <a:xfrm>
            <a:off x="331552" y="3351508"/>
            <a:ext cx="1464586" cy="461665"/>
            <a:chOff x="331552" y="3351508"/>
            <a:chExt cx="1464586" cy="461665"/>
          </a:xfrm>
        </p:grpSpPr>
        <p:sp>
          <p:nvSpPr>
            <p:cNvPr id="60" name="Rectangle 59"/>
            <p:cNvSpPr/>
            <p:nvPr/>
          </p:nvSpPr>
          <p:spPr bwMode="auto">
            <a:xfrm>
              <a:off x="331552" y="3369325"/>
              <a:ext cx="430448" cy="440675"/>
            </a:xfrm>
            <a:prstGeom prst="rect">
              <a:avLst/>
            </a:prstGeom>
            <a:solidFill>
              <a:srgbClr val="333300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333300"/>
              </a:outerShdw>
            </a:effectLst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Britannic Bold" panose="020B0903060703020204" pitchFamily="34" charset="0"/>
                </a:rPr>
                <a:t>Q</a:t>
              </a:r>
            </a:p>
          </p:txBody>
        </p:sp>
        <p:cxnSp>
          <p:nvCxnSpPr>
            <p:cNvPr id="61" name="Straight Arrow Connector 60"/>
            <p:cNvCxnSpPr>
              <a:stCxn id="60" idx="3"/>
            </p:cNvCxnSpPr>
            <p:nvPr/>
          </p:nvCxnSpPr>
          <p:spPr bwMode="auto">
            <a:xfrm>
              <a:off x="762000" y="3589663"/>
              <a:ext cx="36420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Box 61"/>
            <p:cNvSpPr txBox="1"/>
            <p:nvPr/>
          </p:nvSpPr>
          <p:spPr>
            <a:xfrm>
              <a:off x="1012366" y="3351508"/>
              <a:ext cx="78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{</a:t>
              </a:r>
              <a:r>
                <a:rPr lang="en-US" altLang="en-US" sz="1800" b="1" dirty="0" smtClean="0">
                  <a:latin typeface="Arial Black" panose="020B0A04020102020204" pitchFamily="34" charset="0"/>
                  <a:sym typeface="Symbol"/>
                </a:rPr>
                <a:t>P</a:t>
              </a:r>
              <a:r>
                <a:rPr lang="en-US" altLang="en-US" sz="1800" b="1" baseline="-25000" dirty="0" smtClean="0">
                  <a:latin typeface="Arial Black" panose="020B0A04020102020204" pitchFamily="34" charset="0"/>
                  <a:sym typeface="Symbol"/>
                </a:rPr>
                <a:t>2</a:t>
              </a:r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}</a:t>
              </a:r>
              <a:endParaRPr lang="en-US" sz="2400" dirty="0"/>
            </a:p>
          </p:txBody>
        </p:sp>
      </p:grpSp>
      <p:grpSp>
        <p:nvGrpSpPr>
          <p:cNvPr id="7179" name="Group 7178"/>
          <p:cNvGrpSpPr/>
          <p:nvPr/>
        </p:nvGrpSpPr>
        <p:grpSpPr>
          <a:xfrm>
            <a:off x="304800" y="3859963"/>
            <a:ext cx="2318656" cy="480264"/>
            <a:chOff x="304800" y="3859963"/>
            <a:chExt cx="2318656" cy="48026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04800" y="3899552"/>
              <a:ext cx="430448" cy="440675"/>
            </a:xfrm>
            <a:prstGeom prst="rect">
              <a:avLst/>
            </a:prstGeom>
            <a:solidFill>
              <a:srgbClr val="333300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333300"/>
              </a:outerShdw>
            </a:effectLst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Britannic Bold" panose="020B0903060703020204" pitchFamily="34" charset="0"/>
                </a:rPr>
                <a:t>Q</a:t>
              </a:r>
            </a:p>
          </p:txBody>
        </p:sp>
        <p:cxnSp>
          <p:nvCxnSpPr>
            <p:cNvPr id="64" name="Straight Arrow Connector 63"/>
            <p:cNvCxnSpPr>
              <a:stCxn id="63" idx="3"/>
            </p:cNvCxnSpPr>
            <p:nvPr/>
          </p:nvCxnSpPr>
          <p:spPr bwMode="auto">
            <a:xfrm>
              <a:off x="735248" y="4119890"/>
              <a:ext cx="36420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TextBox 64"/>
            <p:cNvSpPr txBox="1"/>
            <p:nvPr/>
          </p:nvSpPr>
          <p:spPr>
            <a:xfrm>
              <a:off x="968828" y="3859963"/>
              <a:ext cx="78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{</a:t>
              </a:r>
              <a:r>
                <a:rPr lang="en-US" altLang="en-US" sz="1800" b="1" dirty="0" smtClean="0">
                  <a:latin typeface="Arial Black" panose="020B0A04020102020204" pitchFamily="34" charset="0"/>
                  <a:sym typeface="Symbol"/>
                </a:rPr>
                <a:t>P</a:t>
              </a:r>
              <a:r>
                <a:rPr lang="en-US" altLang="en-US" sz="1800" b="1" baseline="-25000" dirty="0" smtClean="0">
                  <a:latin typeface="Arial Black" panose="020B0A04020102020204" pitchFamily="34" charset="0"/>
                  <a:sym typeface="Symbol"/>
                </a:rPr>
                <a:t>2</a:t>
              </a:r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}</a:t>
              </a:r>
              <a:endParaRPr lang="en-US" sz="24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839684" y="3875314"/>
              <a:ext cx="78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{</a:t>
              </a:r>
              <a:r>
                <a:rPr lang="en-US" altLang="en-US" sz="1800" b="1" dirty="0" smtClean="0">
                  <a:latin typeface="Arial Black" panose="020B0A04020102020204" pitchFamily="34" charset="0"/>
                  <a:sym typeface="Symbol"/>
                </a:rPr>
                <a:t>P</a:t>
              </a:r>
              <a:r>
                <a:rPr lang="en-US" altLang="en-US" sz="1800" b="1" baseline="-25000" dirty="0">
                  <a:latin typeface="Arial Black" panose="020B0A04020102020204" pitchFamily="34" charset="0"/>
                  <a:sym typeface="Symbol"/>
                </a:rPr>
                <a:t>3</a:t>
              </a:r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}</a:t>
              </a:r>
              <a:endParaRPr lang="en-US" sz="2400" dirty="0"/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1606106" y="4125686"/>
              <a:ext cx="36420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oup 74"/>
          <p:cNvGrpSpPr/>
          <p:nvPr/>
        </p:nvGrpSpPr>
        <p:grpSpPr>
          <a:xfrm>
            <a:off x="304800" y="4396536"/>
            <a:ext cx="1447800" cy="480264"/>
            <a:chOff x="304800" y="3859963"/>
            <a:chExt cx="1447800" cy="480264"/>
          </a:xfrm>
        </p:grpSpPr>
        <p:sp>
          <p:nvSpPr>
            <p:cNvPr id="76" name="Rectangle 75"/>
            <p:cNvSpPr/>
            <p:nvPr/>
          </p:nvSpPr>
          <p:spPr bwMode="auto">
            <a:xfrm>
              <a:off x="304800" y="3899552"/>
              <a:ext cx="430448" cy="440675"/>
            </a:xfrm>
            <a:prstGeom prst="rect">
              <a:avLst/>
            </a:prstGeom>
            <a:solidFill>
              <a:srgbClr val="333300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333300"/>
              </a:outerShdw>
            </a:effectLst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Britannic Bold" panose="020B0903060703020204" pitchFamily="34" charset="0"/>
                </a:rPr>
                <a:t>Q</a:t>
              </a:r>
            </a:p>
          </p:txBody>
        </p:sp>
        <p:cxnSp>
          <p:nvCxnSpPr>
            <p:cNvPr id="77" name="Straight Arrow Connector 76"/>
            <p:cNvCxnSpPr>
              <a:stCxn id="76" idx="3"/>
            </p:cNvCxnSpPr>
            <p:nvPr/>
          </p:nvCxnSpPr>
          <p:spPr bwMode="auto">
            <a:xfrm>
              <a:off x="735248" y="4119890"/>
              <a:ext cx="36420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8" name="TextBox 77"/>
            <p:cNvSpPr txBox="1"/>
            <p:nvPr/>
          </p:nvSpPr>
          <p:spPr>
            <a:xfrm>
              <a:off x="968828" y="3859963"/>
              <a:ext cx="783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{</a:t>
              </a:r>
              <a:r>
                <a:rPr lang="en-US" altLang="en-US" sz="1800" b="1" dirty="0" smtClean="0">
                  <a:latin typeface="Arial Black" panose="020B0A04020102020204" pitchFamily="34" charset="0"/>
                  <a:sym typeface="Symbol"/>
                </a:rPr>
                <a:t>P</a:t>
              </a:r>
              <a:r>
                <a:rPr lang="en-US" altLang="en-US" sz="1800" b="1" baseline="-25000" dirty="0">
                  <a:latin typeface="Arial Black" panose="020B0A04020102020204" pitchFamily="34" charset="0"/>
                  <a:sym typeface="Symbol"/>
                </a:rPr>
                <a:t>3</a:t>
              </a:r>
              <a:r>
                <a:rPr lang="en-US" altLang="en-US" sz="2400" b="1" dirty="0" smtClean="0">
                  <a:latin typeface="Arial Black" panose="020B0A04020102020204" pitchFamily="34" charset="0"/>
                  <a:sym typeface="Symbol"/>
                </a:rPr>
                <a:t>}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36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24" grpId="0" animBg="1"/>
      <p:bldP spid="38" grpId="0"/>
      <p:bldP spid="717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Centralized Algorithm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 dirty="0" smtClean="0"/>
              <a:t>Advantages</a:t>
            </a:r>
          </a:p>
          <a:p>
            <a:pPr lvl="1"/>
            <a:r>
              <a:rPr lang="en-US" altLang="en-US" sz="2300" dirty="0"/>
              <a:t>Easy to </a:t>
            </a:r>
            <a:r>
              <a:rPr lang="en-US" altLang="en-US" sz="2300" dirty="0" smtClean="0"/>
              <a:t>understand, verify and implement</a:t>
            </a:r>
          </a:p>
          <a:p>
            <a:pPr lvl="1"/>
            <a:r>
              <a:rPr lang="en-US" altLang="en-US" sz="2300" dirty="0" smtClean="0"/>
              <a:t>Access Fairness – FIFO order of service is simple to implement</a:t>
            </a:r>
          </a:p>
          <a:p>
            <a:pPr lvl="2"/>
            <a:r>
              <a:rPr lang="en-US" altLang="en-US" dirty="0" smtClean="0"/>
              <a:t>Note FIFO policy does not guarantee “Fair Share” access</a:t>
            </a:r>
          </a:p>
          <a:p>
            <a:r>
              <a:rPr lang="en-US" altLang="en-US" sz="2600" dirty="0" smtClean="0"/>
              <a:t>Limitations</a:t>
            </a:r>
          </a:p>
          <a:p>
            <a:pPr lvl="1"/>
            <a:r>
              <a:rPr lang="en-US" altLang="en-US" sz="2300" dirty="0" smtClean="0"/>
              <a:t>Not scalable to large scale distributed systems – Coordinator is likely to become a </a:t>
            </a:r>
            <a:r>
              <a:rPr lang="en-US" altLang="en-US" sz="2300" b="1" dirty="0" smtClean="0"/>
              <a:t>bottleneck</a:t>
            </a:r>
          </a:p>
          <a:p>
            <a:pPr lvl="1"/>
            <a:r>
              <a:rPr lang="en-US" altLang="en-US" sz="2300" dirty="0" smtClean="0"/>
              <a:t>A process requesting a resource </a:t>
            </a:r>
            <a:r>
              <a:rPr lang="en-US" altLang="en-US" sz="2300" b="1" dirty="0" smtClean="0"/>
              <a:t>cannot</a:t>
            </a:r>
            <a:r>
              <a:rPr lang="en-US" altLang="en-US" sz="2300" dirty="0" smtClean="0"/>
              <a:t> </a:t>
            </a:r>
            <a:r>
              <a:rPr lang="en-US" altLang="en-US" sz="2300" b="1" dirty="0" smtClean="0"/>
              <a:t>distinguish</a:t>
            </a:r>
            <a:r>
              <a:rPr lang="en-US" altLang="en-US" sz="2300" dirty="0" smtClean="0"/>
              <a:t> between being in a “</a:t>
            </a:r>
            <a:r>
              <a:rPr lang="en-US" altLang="en-US" sz="2300" b="1" dirty="0" smtClean="0"/>
              <a:t>blocked state</a:t>
            </a:r>
            <a:r>
              <a:rPr lang="en-US" altLang="en-US" sz="2300" dirty="0" smtClean="0"/>
              <a:t>”,</a:t>
            </a:r>
            <a:r>
              <a:rPr lang="en-US" altLang="en-US" sz="2300" dirty="0"/>
              <a:t> </a:t>
            </a:r>
            <a:r>
              <a:rPr lang="en-US" altLang="en-US" sz="2300" dirty="0" smtClean="0"/>
              <a:t>waiting for the resource to be released, from </a:t>
            </a:r>
            <a:r>
              <a:rPr lang="en-US" altLang="en-US" sz="2300" b="1" dirty="0" smtClean="0"/>
              <a:t>waiting</a:t>
            </a:r>
            <a:r>
              <a:rPr lang="en-US" altLang="en-US" sz="2300" dirty="0" smtClean="0"/>
              <a:t> for a </a:t>
            </a:r>
            <a:r>
              <a:rPr lang="en-US" altLang="en-US" sz="2300" b="1" dirty="0" smtClean="0"/>
              <a:t>failed</a:t>
            </a:r>
            <a:r>
              <a:rPr lang="en-US" altLang="en-US" sz="2300" dirty="0" smtClean="0"/>
              <a:t> coordinator</a:t>
            </a:r>
          </a:p>
          <a:p>
            <a:pPr lvl="2"/>
            <a:r>
              <a:rPr lang="en-US" altLang="en-US" dirty="0" smtClean="0"/>
              <a:t>Timeout mechanisms or alive messages may be required – to be designed carefully to avoid early and late timeouts or unnecessary alive messages</a:t>
            </a:r>
          </a:p>
        </p:txBody>
      </p:sp>
    </p:spTree>
    <p:extLst>
      <p:ext uri="{BB962C8B-B14F-4D97-AF65-F5344CB8AC3E}">
        <p14:creationId xmlns:p14="http://schemas.microsoft.com/office/powerpoint/2010/main" val="5369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ERMISSION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ASED </a:t>
            </a:r>
            <a:r>
              <a:rPr lang="en-US" altLang="en-US" b="1" dirty="0" smtClean="0">
                <a:solidFill>
                  <a:srgbClr val="1709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DME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ECENTRALIZED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LGORITHM</a:t>
            </a:r>
          </a:p>
        </p:txBody>
      </p:sp>
    </p:spTree>
    <p:extLst>
      <p:ext uri="{BB962C8B-B14F-4D97-AF65-F5344CB8AC3E}">
        <p14:creationId xmlns:p14="http://schemas.microsoft.com/office/powerpoint/2010/main" val="4171201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dirty="0" smtClean="0"/>
              <a:t>Decentralized Permission Based DME</a:t>
            </a:r>
            <a:endParaRPr lang="en-US" altLang="en-US" sz="3400" dirty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Fully decentralized algorithms attempt to address the bottleneck problem of centralized algorithms</a:t>
            </a:r>
          </a:p>
          <a:p>
            <a:pPr lvl="1"/>
            <a:r>
              <a:rPr lang="en-US" altLang="en-US" dirty="0" smtClean="0"/>
              <a:t>Basic tenet of the algorithm is coordination </a:t>
            </a:r>
            <a:r>
              <a:rPr lang="en-US" altLang="en-US" b="1" dirty="0" smtClean="0"/>
              <a:t>replication</a:t>
            </a:r>
            <a:r>
              <a:rPr lang="en-US" altLang="en-US" dirty="0" smtClean="0"/>
              <a:t> and </a:t>
            </a:r>
            <a:r>
              <a:rPr lang="en-US" altLang="en-US" b="1" dirty="0" smtClean="0"/>
              <a:t>majority voting</a:t>
            </a:r>
          </a:p>
          <a:p>
            <a:r>
              <a:rPr lang="en-US" altLang="en-US" dirty="0" smtClean="0"/>
              <a:t>Each resource is assumed to be replicated </a:t>
            </a:r>
            <a:r>
              <a:rPr lang="en-US" altLang="en-US" b="1" i="1" dirty="0" smtClean="0"/>
              <a:t>n </a:t>
            </a:r>
            <a:r>
              <a:rPr lang="en-US" altLang="en-US" dirty="0" smtClean="0"/>
              <a:t>times</a:t>
            </a:r>
          </a:p>
          <a:p>
            <a:r>
              <a:rPr lang="en-US" altLang="en-US" dirty="0" smtClean="0"/>
              <a:t>Each replica has its own coordinator</a:t>
            </a:r>
          </a:p>
          <a:p>
            <a:pPr lvl="1"/>
            <a:r>
              <a:rPr lang="en-US" altLang="en-US" dirty="0" smtClean="0"/>
              <a:t>Therefore, </a:t>
            </a:r>
            <a:r>
              <a:rPr lang="en-US" altLang="en-US" b="1" i="1" dirty="0"/>
              <a:t>n</a:t>
            </a:r>
            <a:r>
              <a:rPr lang="en-US" altLang="en-US" dirty="0" smtClean="0"/>
              <a:t> coordinators are </a:t>
            </a:r>
            <a:r>
              <a:rPr lang="en-US" altLang="en-US" dirty="0" smtClean="0"/>
              <a:t>needed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711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DME Decentralized Voting Algorithm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600" dirty="0" smtClean="0"/>
                  <a:t>Unlike in the centralized scheme, if the resource cannot be granted, a decentralized DME coordinator informs the requesting process that the resource is unavailable</a:t>
                </a:r>
              </a:p>
              <a:p>
                <a:r>
                  <a:rPr lang="en-US" sz="2600" dirty="0" smtClean="0"/>
                  <a:t>To gain access to a resource, a process </a:t>
                </a:r>
                <a:r>
                  <a:rPr lang="en-US" sz="2600" dirty="0" smtClean="0"/>
                  <a:t>must </a:t>
                </a:r>
                <a:r>
                  <a:rPr lang="en-US" sz="2600" dirty="0" smtClean="0"/>
                  <a:t>secure a majority vote</a:t>
                </a:r>
                <a:r>
                  <a:rPr lang="en-US" dirty="0" smtClean="0"/>
                  <a:t> </a:t>
                </a:r>
                <a:r>
                  <a:rPr lang="en-US" b="1" i="1" dirty="0" err="1"/>
                  <a:t>vote</a:t>
                </a:r>
                <a:r>
                  <a:rPr lang="en-US" b="1" i="1" dirty="0"/>
                  <a:t>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&gt;=</a:t>
                </a:r>
                <a:r>
                  <a:rPr lang="en-US" dirty="0" smtClean="0"/>
                  <a:t> </a:t>
                </a:r>
                <a:r>
                  <a:rPr lang="en-US" b="1" i="1" dirty="0" smtClean="0"/>
                  <a:t>m</a:t>
                </a:r>
                <a:r>
                  <a:rPr lang="en-US" dirty="0" smtClean="0"/>
                  <a:t> </a:t>
                </a:r>
                <a:r>
                  <a:rPr lang="en-US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/>
                  </a:rPr>
                  <a:t>&gt;=</a:t>
                </a:r>
                <a:r>
                  <a:rPr lang="en-US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b="1" i="1" dirty="0">
                            <a:latin typeface="Cambria Math"/>
                            <a:sym typeface="Symbol"/>
                          </a:rPr>
                          <m:t>𝒏</m:t>
                        </m:r>
                      </m:num>
                      <m:den>
                        <m:r>
                          <a:rPr lang="en-US" i="1" dirty="0">
                            <a:latin typeface="Cambria Math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US" b="1" i="1" dirty="0" smtClean="0">
                  <a:latin typeface="Cambria Math"/>
                  <a:sym typeface="Symbol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  <a:sym typeface="Symbol"/>
                      </a:rPr>
                      <m:t>𝒏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2200" dirty="0" smtClean="0"/>
                  <a:t>is the number of </a:t>
                </a:r>
                <a:r>
                  <a:rPr lang="en-US" sz="2200" dirty="0" smtClean="0"/>
                  <a:t>coordinators</a:t>
                </a:r>
              </a:p>
              <a:p>
                <a:pPr lvl="1"/>
                <a:r>
                  <a:rPr lang="en-US" sz="2800" b="1" i="1" dirty="0">
                    <a:ea typeface="+mn-ea"/>
                    <a:cs typeface="+mn-cs"/>
                  </a:rPr>
                  <a:t>m</a:t>
                </a:r>
                <a:r>
                  <a:rPr lang="en-US" sz="2000" b="1" i="1" dirty="0"/>
                  <a:t> </a:t>
                </a:r>
                <a:r>
                  <a:rPr lang="en-US" sz="2200" dirty="0"/>
                  <a:t>is the threshold of a </a:t>
                </a:r>
                <a:r>
                  <a:rPr lang="en-US" sz="2200" dirty="0" smtClean="0"/>
                  <a:t>successful majority</a:t>
                </a:r>
                <a:endParaRPr lang="en-US" sz="2200" dirty="0"/>
              </a:p>
              <a:p>
                <a:r>
                  <a:rPr lang="en-US" sz="3000" dirty="0" smtClean="0"/>
                  <a:t>A </a:t>
                </a:r>
                <a:r>
                  <a:rPr lang="en-US" sz="3000" dirty="0" smtClean="0"/>
                  <a:t>failed coordinator </a:t>
                </a:r>
                <a:r>
                  <a:rPr lang="en-US" sz="3000" dirty="0" smtClean="0"/>
                  <a:t>does </a:t>
                </a:r>
                <a:r>
                  <a:rPr lang="en-US" sz="3000" dirty="0" smtClean="0"/>
                  <a:t>not have </a:t>
                </a:r>
                <a:r>
                  <a:rPr lang="en-US" sz="3000" dirty="0" smtClean="0"/>
                  <a:t>to remember any vote </a:t>
                </a:r>
                <a:r>
                  <a:rPr lang="en-US" sz="3000" dirty="0" smtClean="0"/>
                  <a:t>before </a:t>
                </a:r>
                <a:r>
                  <a:rPr lang="en-US" sz="3000" dirty="0" smtClean="0"/>
                  <a:t>the crash</a:t>
                </a:r>
              </a:p>
              <a:p>
                <a:pPr lvl="1"/>
                <a:r>
                  <a:rPr lang="en-US" dirty="0" smtClean="0"/>
                  <a:t>Ignoring previously granted permissions, may lead a recovered coordinator to grant permission again to another process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26" t="-985" r="-1878" b="-8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414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SC talks">
  <a:themeElements>
    <a:clrScheme name="UCSC talks 5">
      <a:dk1>
        <a:srgbClr val="000000"/>
      </a:dk1>
      <a:lt1>
        <a:srgbClr val="FFFFFF"/>
      </a:lt1>
      <a:dk2>
        <a:srgbClr val="170995"/>
      </a:dk2>
      <a:lt2>
        <a:srgbClr val="1C1C1C"/>
      </a:lt2>
      <a:accent1>
        <a:srgbClr val="7F11EE"/>
      </a:accent1>
      <a:accent2>
        <a:srgbClr val="FFCF01"/>
      </a:accent2>
      <a:accent3>
        <a:srgbClr val="FFFFFF"/>
      </a:accent3>
      <a:accent4>
        <a:srgbClr val="000000"/>
      </a:accent4>
      <a:accent5>
        <a:srgbClr val="C0AAF5"/>
      </a:accent5>
      <a:accent6>
        <a:srgbClr val="E7BB01"/>
      </a:accent6>
      <a:hlink>
        <a:srgbClr val="00E3A8"/>
      </a:hlink>
      <a:folHlink>
        <a:srgbClr val="3333CC"/>
      </a:folHlink>
    </a:clrScheme>
    <a:fontScheme name="UCSC talks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CSC talks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2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3333CC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3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7F11EE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4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E7B900"/>
        </a:accent6>
        <a:hlink>
          <a:srgbClr val="FF505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5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7F11EE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0AAF5"/>
        </a:accent5>
        <a:accent6>
          <a:srgbClr val="E7BB01"/>
        </a:accent6>
        <a:hlink>
          <a:srgbClr val="00E3A8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Feather:Users:Shared:My Templates:UCSC talks.pot</Template>
  <TotalTime>5877</TotalTime>
  <Words>1854</Words>
  <Application>Microsoft Office PowerPoint</Application>
  <PresentationFormat>On-screen Show (4:3)</PresentationFormat>
  <Paragraphs>320</Paragraphs>
  <Slides>34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UCSC talks</vt:lpstr>
      <vt:lpstr>Synchronization</vt:lpstr>
      <vt:lpstr>Mutual Exclusion – Classification </vt:lpstr>
      <vt:lpstr>PERMISSION BASED DME</vt:lpstr>
      <vt:lpstr>Centralized Algorithm</vt:lpstr>
      <vt:lpstr>Centralized Algorithm</vt:lpstr>
      <vt:lpstr>Centralized Algorithm</vt:lpstr>
      <vt:lpstr>PERMISSION BASED DME</vt:lpstr>
      <vt:lpstr>Decentralized Permission Based DME</vt:lpstr>
      <vt:lpstr>DME Decentralized Voting Algorithm</vt:lpstr>
      <vt:lpstr>Voting Algorithm Analysis</vt:lpstr>
      <vt:lpstr>Decentralized Permissions – Analysis </vt:lpstr>
      <vt:lpstr>PERMISSION BASED DME</vt:lpstr>
      <vt:lpstr>A Distributed ME Algorithm</vt:lpstr>
      <vt:lpstr>RicartANDAgrawala Algorithm – Basic Cases</vt:lpstr>
      <vt:lpstr>RA DME Algorithm – CS Entry and Exit</vt:lpstr>
      <vt:lpstr>RA Algorithm – Example</vt:lpstr>
      <vt:lpstr>Distributed Permissions Analysis</vt:lpstr>
      <vt:lpstr>TOKEN BASED DME</vt:lpstr>
      <vt:lpstr>A Token Ring Algorithm</vt:lpstr>
      <vt:lpstr>DME Algorithm Comparison</vt:lpstr>
      <vt:lpstr>ELECTION</vt:lpstr>
      <vt:lpstr>Election Algorithms</vt:lpstr>
      <vt:lpstr>Assumptions and Requirements </vt:lpstr>
      <vt:lpstr>ELECTION ALGORITHMS</vt:lpstr>
      <vt:lpstr>Bully Algorithm Main Characteristics</vt:lpstr>
      <vt:lpstr>The Bully Algorithm</vt:lpstr>
      <vt:lpstr>The Bully Algorithm</vt:lpstr>
      <vt:lpstr>Bully Algorithm Example </vt:lpstr>
      <vt:lpstr>Bully Algorithm Example</vt:lpstr>
      <vt:lpstr>Performance of Bully Algorithm</vt:lpstr>
      <vt:lpstr>ELECTION ALGORITHMS</vt:lpstr>
      <vt:lpstr>Ring Algorithm – Basic Operation</vt:lpstr>
      <vt:lpstr>Ring Algorithm – Basic Operation</vt:lpstr>
      <vt:lpstr>Ring Algorithm – Example </vt:lpstr>
    </vt:vector>
  </TitlesOfParts>
  <Company>UC Santa Cruz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&amp; Threads</dc:title>
  <dc:creator>Ethan L. Miller</dc:creator>
  <cp:lastModifiedBy>Jack Lange</cp:lastModifiedBy>
  <cp:revision>258</cp:revision>
  <cp:lastPrinted>2002-09-03T05:59:18Z</cp:lastPrinted>
  <dcterms:created xsi:type="dcterms:W3CDTF">2001-09-10T06:15:33Z</dcterms:created>
  <dcterms:modified xsi:type="dcterms:W3CDTF">2017-10-10T16:49:01Z</dcterms:modified>
</cp:coreProperties>
</file>