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81" r:id="rId3"/>
    <p:sldId id="282" r:id="rId4"/>
    <p:sldId id="283" r:id="rId5"/>
    <p:sldId id="274" r:id="rId6"/>
    <p:sldId id="284" r:id="rId7"/>
    <p:sldId id="275" r:id="rId8"/>
    <p:sldId id="285" r:id="rId9"/>
    <p:sldId id="286" r:id="rId10"/>
    <p:sldId id="287" r:id="rId11"/>
    <p:sldId id="288" r:id="rId12"/>
    <p:sldId id="291" r:id="rId13"/>
    <p:sldId id="278" r:id="rId14"/>
    <p:sldId id="276" r:id="rId15"/>
    <p:sldId id="277" r:id="rId16"/>
    <p:sldId id="289" r:id="rId17"/>
    <p:sldId id="290" r:id="rId18"/>
    <p:sldId id="279" r:id="rId19"/>
    <p:sldId id="292" r:id="rId20"/>
    <p:sldId id="293" r:id="rId21"/>
    <p:sldId id="264" r:id="rId22"/>
    <p:sldId id="294" r:id="rId23"/>
    <p:sldId id="259" r:id="rId24"/>
    <p:sldId id="260" r:id="rId25"/>
    <p:sldId id="258" r:id="rId26"/>
    <p:sldId id="272" r:id="rId27"/>
    <p:sldId id="263" r:id="rId28"/>
    <p:sldId id="26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81"/>
            <p14:sldId id="282"/>
            <p14:sldId id="283"/>
            <p14:sldId id="274"/>
            <p14:sldId id="284"/>
            <p14:sldId id="275"/>
            <p14:sldId id="285"/>
            <p14:sldId id="286"/>
            <p14:sldId id="287"/>
            <p14:sldId id="288"/>
            <p14:sldId id="291"/>
            <p14:sldId id="278"/>
            <p14:sldId id="276"/>
            <p14:sldId id="277"/>
            <p14:sldId id="289"/>
            <p14:sldId id="290"/>
            <p14:sldId id="279"/>
            <p14:sldId id="292"/>
            <p14:sldId id="293"/>
            <p14:sldId id="264"/>
            <p14:sldId id="294"/>
            <p14:sldId id="259"/>
            <p14:sldId id="260"/>
            <p14:sldId id="258"/>
            <p14:sldId id="272"/>
            <p14:sldId id="263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95" y="-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59BE4-0A18-42C9-A27B-8446AF49D0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8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Mutual exclusion synchronizes access to shared resources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Code requiring mutual exclusion for correctness is a “critical section”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Only one thread at a time can execute in critical section</a:t>
            </a:r>
          </a:p>
          <a:p>
            <a:pPr lvl="1"/>
            <a:r>
              <a:rPr lang="en-US" dirty="0" smtClean="0"/>
              <a:t>All other threads must wait to enter</a:t>
            </a:r>
          </a:p>
          <a:p>
            <a:pPr lvl="1"/>
            <a:r>
              <a:rPr lang="en-US" dirty="0" smtClean="0"/>
              <a:t>Only when a thread leaves can another can 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Scheduler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46" y="3929973"/>
            <a:ext cx="8229600" cy="236382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Who wins?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Is it guaranteed that someone wins?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Answer: We cannot know</a:t>
            </a:r>
          </a:p>
          <a:p>
            <a:pPr lvl="1"/>
            <a:r>
              <a:rPr lang="en-US" dirty="0" smtClean="0"/>
              <a:t>There is randomness in the system (</a:t>
            </a:r>
            <a:r>
              <a:rPr lang="en-US" dirty="0" smtClean="0">
                <a:solidFill>
                  <a:srgbClr val="00B050"/>
                </a:solidFill>
              </a:rPr>
              <a:t>From where?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Interrupts</a:t>
            </a:r>
            <a:r>
              <a:rPr lang="en-US" dirty="0"/>
              <a:t> </a:t>
            </a:r>
            <a:r>
              <a:rPr lang="en-US" dirty="0" smtClean="0"/>
              <a:t>and the scheduler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651753" y="1439151"/>
            <a:ext cx="7568120" cy="2149813"/>
            <a:chOff x="651753" y="1517515"/>
            <a:chExt cx="7568120" cy="2149813"/>
          </a:xfrm>
        </p:grpSpPr>
        <p:sp>
          <p:nvSpPr>
            <p:cNvPr id="4" name="TextBox 3"/>
            <p:cNvSpPr txBox="1"/>
            <p:nvPr/>
          </p:nvSpPr>
          <p:spPr>
            <a:xfrm>
              <a:off x="841930" y="2315868"/>
              <a:ext cx="2803973" cy="120032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hile (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&lt; 10) {</a:t>
              </a:r>
            </a:p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++;</a:t>
              </a:r>
            </a:p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rintf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(“A won!\n”);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011853" y="2315869"/>
              <a:ext cx="2803973" cy="120032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hile (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&gt; -10) {</a:t>
              </a:r>
            </a:p>
            <a:p>
              <a:r>
                <a:rPr lang="en-US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--;</a:t>
              </a:r>
            </a:p>
            <a:p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rintf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(“B won!\n”);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51895" y="1915758"/>
              <a:ext cx="11238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Thread A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21818" y="1915759"/>
              <a:ext cx="11142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Thread B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14409" y="1517515"/>
              <a:ext cx="15632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nt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dirty="0" smtClean="0">
                  <a:latin typeface="Courier New" pitchFamily="49" charset="0"/>
                  <a:cs typeface="Courier New" pitchFamily="49" charset="0"/>
                </a:rPr>
                <a:t> = 0;</a:t>
              </a:r>
              <a:endParaRPr lang="en-US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1753" y="1517515"/>
              <a:ext cx="7568120" cy="2149813"/>
            </a:xfrm>
            <a:prstGeom prst="rect">
              <a:avLst/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494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solution for uniprocessors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6324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Problem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== Preemption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Solution == Disable Preemption</a:t>
            </a:r>
          </a:p>
          <a:p>
            <a:endParaRPr lang="en-US" dirty="0"/>
          </a:p>
          <a:p>
            <a:r>
              <a:rPr lang="en-US" dirty="0" smtClean="0"/>
              <a:t>Sources of preemption</a:t>
            </a:r>
          </a:p>
          <a:p>
            <a:pPr lvl="1"/>
            <a:r>
              <a:rPr lang="en-US" dirty="0" smtClean="0"/>
              <a:t>Voluntary preemption: </a:t>
            </a:r>
            <a:r>
              <a:rPr lang="en-US" dirty="0" smtClean="0">
                <a:solidFill>
                  <a:srgbClr val="0000FF"/>
                </a:solidFill>
              </a:rPr>
              <a:t>Controlled by thread</a:t>
            </a:r>
          </a:p>
          <a:p>
            <a:pPr lvl="1"/>
            <a:r>
              <a:rPr lang="en-US" dirty="0" smtClean="0"/>
              <a:t>Involuntary preemption: </a:t>
            </a:r>
            <a:r>
              <a:rPr lang="en-US" dirty="0" smtClean="0">
                <a:solidFill>
                  <a:srgbClr val="0000FF"/>
                </a:solidFill>
              </a:rPr>
              <a:t>Controlled by Scheduler 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How is scheduler invoked?</a:t>
            </a:r>
          </a:p>
          <a:p>
            <a:pPr lvl="1"/>
            <a:endParaRPr lang="en-US" dirty="0"/>
          </a:p>
          <a:p>
            <a:r>
              <a:rPr lang="en-US" dirty="0" smtClean="0"/>
              <a:t>Solution: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Disable interrupts and do not give up CPU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 Linux w/ a single processor all spinlocks are translated to: </a:t>
            </a:r>
            <a:r>
              <a:rPr lang="en-US" sz="21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sz="21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(“cli”); </a:t>
            </a:r>
            <a:r>
              <a:rPr lang="en-US" dirty="0" smtClean="0"/>
              <a:t>and 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asm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sti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”);</a:t>
            </a:r>
            <a:endParaRPr lang="en-US" sz="2400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644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13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Mutual exclusion </a:t>
            </a:r>
          </a:p>
          <a:p>
            <a:pPr lvl="1"/>
            <a:r>
              <a:rPr lang="en-US" dirty="0" smtClean="0"/>
              <a:t>Only one process in critical section at a time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Progress (Deadlock free)</a:t>
            </a:r>
          </a:p>
          <a:p>
            <a:pPr lvl="1"/>
            <a:r>
              <a:rPr lang="en-US" dirty="0" smtClean="0"/>
              <a:t>A process in a critical section cannot block</a:t>
            </a:r>
          </a:p>
          <a:p>
            <a:pPr lvl="1"/>
            <a:r>
              <a:rPr lang="en-US" dirty="0" smtClean="0"/>
              <a:t>Cannot depend on other processes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Bounded (Starvation free)</a:t>
            </a:r>
          </a:p>
          <a:p>
            <a:pPr lvl="1"/>
            <a:r>
              <a:rPr lang="en-US" dirty="0" smtClean="0"/>
              <a:t>Waiting processes must eventually proceed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Performance</a:t>
            </a:r>
          </a:p>
          <a:p>
            <a:pPr lvl="1"/>
            <a:r>
              <a:rPr lang="en-US" dirty="0" smtClean="0"/>
              <a:t>Overhead of entering and exiting a critical section is small (relative to work done inside it)</a:t>
            </a:r>
          </a:p>
          <a:p>
            <a:pPr lvl="1"/>
            <a:r>
              <a:rPr lang="en-US" dirty="0" smtClean="0"/>
              <a:t>Busy waiting can cause serious problems (spin wait)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Fair</a:t>
            </a:r>
          </a:p>
          <a:p>
            <a:pPr lvl="1"/>
            <a:r>
              <a:rPr lang="en-US" dirty="0" smtClean="0"/>
              <a:t>Don’t make some processes wait longer than others</a:t>
            </a:r>
          </a:p>
        </p:txBody>
      </p:sp>
    </p:spTree>
    <p:extLst>
      <p:ext uri="{BB962C8B-B14F-4D97-AF65-F5344CB8AC3E}">
        <p14:creationId xmlns:p14="http://schemas.microsoft.com/office/powerpoint/2010/main" val="140211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243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implement critical sections, need atomic operations</a:t>
            </a:r>
          </a:p>
          <a:p>
            <a:pPr lvl="1"/>
            <a:r>
              <a:rPr lang="en-US" dirty="0" smtClean="0"/>
              <a:t>Atomic Operations: No other instructions can be interleaved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Examples of atomic operations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Memory accesses</a:t>
            </a:r>
          </a:p>
          <a:p>
            <a:pPr lvl="2"/>
            <a:r>
              <a:rPr lang="en-US" dirty="0" smtClean="0"/>
              <a:t>Loads &amp; stores</a:t>
            </a:r>
          </a:p>
          <a:p>
            <a:pPr lvl="2"/>
            <a:r>
              <a:rPr lang="en-US" dirty="0" smtClean="0"/>
              <a:t>Cache coherency ensures atomicity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Code between interrupts on a single CPU/core</a:t>
            </a:r>
          </a:p>
          <a:p>
            <a:pPr lvl="2"/>
            <a:r>
              <a:rPr lang="en-US" dirty="0" smtClean="0"/>
              <a:t>But interrupts can happen randomly…</a:t>
            </a:r>
          </a:p>
          <a:p>
            <a:pPr lvl="3"/>
            <a:r>
              <a:rPr lang="en-US" dirty="0" smtClean="0"/>
              <a:t>Must explicitly disable interrupts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Special instructions</a:t>
            </a:r>
          </a:p>
          <a:p>
            <a:pPr lvl="2"/>
            <a:r>
              <a:rPr lang="en-US" dirty="0" smtClean="0"/>
              <a:t>Test-and-Set</a:t>
            </a:r>
          </a:p>
          <a:p>
            <a:pPr lvl="2"/>
            <a:r>
              <a:rPr lang="en-US" dirty="0" smtClean="0"/>
              <a:t>Compare-and-Swap</a:t>
            </a:r>
            <a:endParaRPr lang="en-US" dirty="0"/>
          </a:p>
          <a:p>
            <a:pPr lvl="2"/>
            <a:r>
              <a:rPr lang="en-US" dirty="0" smtClean="0"/>
              <a:t>Etc… </a:t>
            </a:r>
          </a:p>
        </p:txBody>
      </p:sp>
    </p:spTree>
    <p:extLst>
      <p:ext uri="{BB962C8B-B14F-4D97-AF65-F5344CB8AC3E}">
        <p14:creationId xmlns:p14="http://schemas.microsoft.com/office/powerpoint/2010/main" val="1314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the x86 is not atomic!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973" y="3103123"/>
            <a:ext cx="8229600" cy="344359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x86 offers a special instruction mode that forces atomicity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Only for a single instruction!!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Lock Prefix: Forces all micro-ops of a single instruction to execute atomically</a:t>
            </a:r>
          </a:p>
          <a:p>
            <a:pPr lvl="1"/>
            <a:r>
              <a:rPr lang="en-US" dirty="0" smtClean="0"/>
              <a:t>Asserts a lock signal on the memory bus</a:t>
            </a:r>
          </a:p>
          <a:p>
            <a:pPr lvl="1"/>
            <a:r>
              <a:rPr lang="en-US" dirty="0" smtClean="0"/>
              <a:t>Disallows other CPUs/cores from accessing memory region</a:t>
            </a:r>
          </a:p>
          <a:p>
            <a:r>
              <a:rPr lang="en-US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sm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(“lock &lt;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instr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&gt;” ::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: )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46886" y="1681835"/>
            <a:ext cx="252825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oad  R1, balance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Add   R1, amount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Store R1, balance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9069" y="1608483"/>
            <a:ext cx="307968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%1, %0\n”,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“+m”(balance)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“r”(amount)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  : );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1289" y="1244014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CISC (x86)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75889" y="2143500"/>
            <a:ext cx="10797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37277" y="1477714"/>
            <a:ext cx="956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HW </a:t>
            </a:r>
          </a:p>
          <a:p>
            <a:pPr algn="ctr"/>
            <a:r>
              <a:rPr lang="en-US" dirty="0" smtClean="0"/>
              <a:t>decoder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77384" y="1325592"/>
            <a:ext cx="2867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Load/Store Arch (micro ops)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5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 Building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2004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OK we have single instruction atomicity…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Now what?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smtClean="0"/>
              <a:t>Build higher level synchronization in OS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Abstraction!</a:t>
            </a:r>
          </a:p>
          <a:p>
            <a:pPr lvl="1"/>
            <a:r>
              <a:rPr lang="en-US" dirty="0" smtClean="0"/>
              <a:t>Small set of operations (that absolutely must be correct!!)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24127" y="4124528"/>
            <a:ext cx="2470825" cy="175097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accesses</a:t>
            </a:r>
          </a:p>
          <a:p>
            <a:pPr algn="ctr"/>
            <a:r>
              <a:rPr lang="en-US" dirty="0" smtClean="0"/>
              <a:t>Test-and-set</a:t>
            </a:r>
          </a:p>
          <a:p>
            <a:pPr algn="ctr"/>
            <a:r>
              <a:rPr lang="en-US" dirty="0" smtClean="0"/>
              <a:t>Compare-and-swap</a:t>
            </a:r>
          </a:p>
          <a:p>
            <a:pPr algn="ctr"/>
            <a:r>
              <a:rPr lang="en-US" dirty="0" smtClean="0"/>
              <a:t>Disable Interrupts</a:t>
            </a:r>
          </a:p>
          <a:p>
            <a:pPr algn="ctr"/>
            <a:r>
              <a:rPr lang="en-US" dirty="0" smtClean="0"/>
              <a:t>Lock memory bus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3"/>
            <a:endCxn id="8" idx="1"/>
          </p:cNvCxnSpPr>
          <p:nvPr/>
        </p:nvCxnSpPr>
        <p:spPr>
          <a:xfrm flipV="1">
            <a:off x="3394952" y="5000017"/>
            <a:ext cx="1799618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194570" y="4124527"/>
            <a:ext cx="2470825" cy="175097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Locks</a:t>
            </a:r>
          </a:p>
          <a:p>
            <a:pPr algn="ctr"/>
            <a:r>
              <a:rPr lang="en-US" dirty="0" smtClean="0"/>
              <a:t>Semaphores</a:t>
            </a:r>
          </a:p>
          <a:p>
            <a:pPr algn="ctr"/>
            <a:r>
              <a:rPr lang="en-US" dirty="0" smtClean="0"/>
              <a:t>Monitors</a:t>
            </a:r>
          </a:p>
          <a:p>
            <a:pPr algn="ctr"/>
            <a:r>
              <a:rPr lang="en-US" dirty="0" smtClean="0"/>
              <a:t>Condition Variables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6187592"/>
            <a:ext cx="81323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dirty="0">
                <a:solidFill>
                  <a:srgbClr val="FF0000"/>
                </a:solidFill>
              </a:rPr>
              <a:t>Small set of operations (that absolutely must be correct!!)</a:t>
            </a:r>
          </a:p>
        </p:txBody>
      </p:sp>
    </p:spTree>
    <p:extLst>
      <p:ext uri="{BB962C8B-B14F-4D97-AF65-F5344CB8AC3E}">
        <p14:creationId xmlns:p14="http://schemas.microsoft.com/office/powerpoint/2010/main" val="270868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Mechanisms for Building </a:t>
            </a:r>
            <a:br>
              <a:rPr lang="en-US" dirty="0" smtClean="0"/>
            </a:br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Locks</a:t>
            </a:r>
          </a:p>
          <a:p>
            <a:pPr lvl="1"/>
            <a:r>
              <a:rPr lang="en-US" dirty="0" smtClean="0"/>
              <a:t>Very primitive with minimal semantics</a:t>
            </a:r>
          </a:p>
          <a:p>
            <a:pPr lvl="1"/>
            <a:r>
              <a:rPr lang="en-US" dirty="0" smtClean="0"/>
              <a:t>Used heavily in kernel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Semaphores</a:t>
            </a:r>
          </a:p>
          <a:p>
            <a:pPr lvl="1"/>
            <a:r>
              <a:rPr lang="en-US" dirty="0" smtClean="0"/>
              <a:t>Basic</a:t>
            </a:r>
          </a:p>
          <a:p>
            <a:pPr lvl="1"/>
            <a:r>
              <a:rPr lang="en-US" dirty="0" smtClean="0"/>
              <a:t>Easy to understand</a:t>
            </a:r>
          </a:p>
          <a:p>
            <a:pPr lvl="1"/>
            <a:r>
              <a:rPr lang="en-US" dirty="0" smtClean="0"/>
              <a:t>Hard to use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Monitors</a:t>
            </a:r>
          </a:p>
          <a:p>
            <a:pPr lvl="1"/>
            <a:r>
              <a:rPr lang="en-US" dirty="0" smtClean="0"/>
              <a:t>High level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odern variants require language support (i.e. Java: synchronized)</a:t>
            </a:r>
          </a:p>
          <a:p>
            <a:pPr lvl="1"/>
            <a:r>
              <a:rPr lang="en-US" dirty="0" smtClean="0"/>
              <a:t>Linux Kernel: Wait queues</a:t>
            </a:r>
          </a:p>
        </p:txBody>
      </p:sp>
    </p:spTree>
    <p:extLst>
      <p:ext uri="{BB962C8B-B14F-4D97-AF65-F5344CB8AC3E}">
        <p14:creationId xmlns:p14="http://schemas.microsoft.com/office/powerpoint/2010/main" val="9953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43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Lock: An object in memory that provides 2 operations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Acquire(): Called before critical section entry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Release(): Called after critical section exit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Always called as a pair (Responsibility of the programmer)</a:t>
            </a:r>
          </a:p>
          <a:p>
            <a:pPr lvl="1"/>
            <a:r>
              <a:rPr lang="en-US" dirty="0" smtClean="0"/>
              <a:t>Between acquire() and release() a thread “holds” the lock</a:t>
            </a:r>
          </a:p>
          <a:p>
            <a:pPr lvl="1"/>
            <a:r>
              <a:rPr lang="en-US" dirty="0" smtClean="0"/>
              <a:t>Acquire does not return until lock is held</a:t>
            </a:r>
          </a:p>
          <a:p>
            <a:pPr lvl="2"/>
            <a:r>
              <a:rPr lang="en-US" dirty="0" smtClean="0"/>
              <a:t>Only one thread can hold the lock at a time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What happens when there is a bad programmer?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Two basic types of locks:</a:t>
            </a:r>
          </a:p>
          <a:p>
            <a:pPr lvl="1"/>
            <a:r>
              <a:rPr lang="en-US" dirty="0" smtClean="0"/>
              <a:t>Spinlocks: acquire() busy waits (spins) until lock is acquired</a:t>
            </a:r>
          </a:p>
          <a:p>
            <a:pPr lvl="1"/>
            <a:r>
              <a:rPr lang="en-US" dirty="0" err="1" smtClean="0"/>
              <a:t>Mutexes</a:t>
            </a:r>
            <a:r>
              <a:rPr lang="en-US" dirty="0" smtClean="0"/>
              <a:t>: acquire() blocks (sleeps) until lock is acquired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1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77837"/>
            <a:ext cx="8229600" cy="163424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What happens at the 2</a:t>
            </a:r>
            <a:r>
              <a:rPr lang="en-US" baseline="30000" dirty="0" smtClean="0">
                <a:solidFill>
                  <a:srgbClr val="00B050"/>
                </a:solidFill>
              </a:rPr>
              <a:t>nd</a:t>
            </a:r>
            <a:r>
              <a:rPr lang="en-US" dirty="0" smtClean="0">
                <a:solidFill>
                  <a:srgbClr val="00B050"/>
                </a:solidFill>
              </a:rPr>
              <a:t> acquire()?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What would happen if this was a uniprocessor and: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Acquire(lock) =&gt; </a:t>
            </a:r>
            <a:r>
              <a:rPr lang="en-US" dirty="0" err="1" smtClean="0">
                <a:solidFill>
                  <a:srgbClr val="0000FF"/>
                </a:solidFill>
              </a:rPr>
              <a:t>asm</a:t>
            </a:r>
            <a:r>
              <a:rPr lang="en-US" dirty="0" smtClean="0">
                <a:solidFill>
                  <a:srgbClr val="0000FF"/>
                </a:solidFill>
              </a:rPr>
              <a:t>(“cli”);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Release(lock) =&gt; </a:t>
            </a:r>
            <a:r>
              <a:rPr lang="en-US" dirty="0" err="1" smtClean="0">
                <a:solidFill>
                  <a:srgbClr val="0000FF"/>
                </a:solidFill>
              </a:rPr>
              <a:t>asm</a:t>
            </a:r>
            <a:r>
              <a:rPr lang="en-US" dirty="0" smtClean="0">
                <a:solidFill>
                  <a:srgbClr val="0000FF"/>
                </a:solidFill>
              </a:rPr>
              <a:t>(“</a:t>
            </a:r>
            <a:r>
              <a:rPr lang="en-US" dirty="0" err="1" smtClean="0">
                <a:solidFill>
                  <a:srgbClr val="0000FF"/>
                </a:solidFill>
              </a:rPr>
              <a:t>sti</a:t>
            </a:r>
            <a:r>
              <a:rPr lang="en-US" dirty="0" smtClean="0">
                <a:solidFill>
                  <a:srgbClr val="0000FF"/>
                </a:solidFill>
              </a:rPr>
              <a:t>”);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6593" y="1282358"/>
            <a:ext cx="363112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withdraw(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amount){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balance -= amount;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return balance;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6593" y="3060865"/>
            <a:ext cx="363112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withdraw(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amount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acquire(lock);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balance -= amount;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release(lock);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return balance;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2422154" y="2482687"/>
            <a:ext cx="0" cy="5781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22332" y="1520339"/>
            <a:ext cx="266611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cquire(lock);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balance -= amount;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22332" y="2240279"/>
            <a:ext cx="266611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acquire(lock)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2332" y="2700654"/>
            <a:ext cx="266611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elease(lock);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588817" y="1595938"/>
            <a:ext cx="0" cy="22458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22332" y="3195478"/>
            <a:ext cx="266611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alance -= amount;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elease(lock);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Shared Memory </a:t>
            </a:r>
            <a:r>
              <a:rPr lang="en-US" dirty="0"/>
              <a:t>T</a:t>
            </a:r>
            <a:r>
              <a:rPr lang="en-US" dirty="0" smtClean="0"/>
              <a:t>hread </a:t>
            </a:r>
            <a:r>
              <a:rPr lang="en-US" dirty="0"/>
              <a:t>S</a:t>
            </a:r>
            <a:r>
              <a:rPr lang="en-US" dirty="0" smtClean="0"/>
              <a:t>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188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Threads cooperate in multithreaded environments</a:t>
            </a:r>
          </a:p>
          <a:p>
            <a:pPr lvl="1"/>
            <a:r>
              <a:rPr lang="en-US" dirty="0" smtClean="0"/>
              <a:t>User threads and kernel threads</a:t>
            </a:r>
          </a:p>
          <a:p>
            <a:pPr lvl="1"/>
            <a:r>
              <a:rPr lang="en-US" dirty="0" smtClean="0"/>
              <a:t>Share resources and data structures</a:t>
            </a:r>
          </a:p>
          <a:p>
            <a:pPr lvl="2"/>
            <a:r>
              <a:rPr lang="en-US" dirty="0" smtClean="0"/>
              <a:t>E.g. memory cache in a web server</a:t>
            </a:r>
          </a:p>
          <a:p>
            <a:pPr lvl="1"/>
            <a:r>
              <a:rPr lang="en-US" dirty="0" smtClean="0"/>
              <a:t>Coordinate execution</a:t>
            </a:r>
          </a:p>
          <a:p>
            <a:pPr lvl="2"/>
            <a:r>
              <a:rPr lang="en-US" dirty="0" smtClean="0"/>
              <a:t>Producer/consumer model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For correctness, cooperation must be controlled</a:t>
            </a:r>
          </a:p>
          <a:p>
            <a:pPr lvl="1"/>
            <a:r>
              <a:rPr lang="en-US" dirty="0" smtClean="0"/>
              <a:t>Must assume threads interleave execution arbitrarily</a:t>
            </a:r>
          </a:p>
          <a:p>
            <a:pPr lvl="2"/>
            <a:r>
              <a:rPr lang="en-US" dirty="0" smtClean="0"/>
              <a:t>Scheduler cannot know everything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Control mechanism: synchronization</a:t>
            </a:r>
          </a:p>
          <a:p>
            <a:pPr lvl="2"/>
            <a:r>
              <a:rPr lang="en-US" dirty="0" smtClean="0"/>
              <a:t>Allows restriction of interleaving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Note: This is a global issue (kernel and user)</a:t>
            </a:r>
          </a:p>
          <a:p>
            <a:pPr lvl="1"/>
            <a:r>
              <a:rPr lang="en-US" dirty="0" smtClean="0"/>
              <a:t>Also in distributed systems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4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locks badly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92" y="1512651"/>
            <a:ext cx="8229600" cy="506324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Why not this?</a:t>
            </a:r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Will this work correctly?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Always try to keep critical sections as small as possible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Helps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erformance, reduces bugs, easier to read, etc…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9729" y="1417638"/>
            <a:ext cx="3817071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withdraw(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amount){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balance -= amount;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return balance;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balance = 0;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acquire(lock);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balance = withdraw(10);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release(lock);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balance;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07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 without hardware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42283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Its not pretty…</a:t>
            </a:r>
          </a:p>
          <a:p>
            <a:pPr lvl="1"/>
            <a:r>
              <a:rPr lang="en-US" dirty="0" smtClean="0"/>
              <a:t>Peterson’s algorithm</a:t>
            </a:r>
          </a:p>
          <a:p>
            <a:pPr lvl="1"/>
            <a:r>
              <a:rPr lang="en-US" dirty="0" smtClean="0"/>
              <a:t>Assume 2 threads</a:t>
            </a:r>
          </a:p>
          <a:p>
            <a:pPr lvl="2"/>
            <a:r>
              <a:rPr lang="en-US" dirty="0" err="1" smtClean="0"/>
              <a:t>tid</a:t>
            </a:r>
            <a:r>
              <a:rPr lang="en-US" dirty="0" smtClean="0"/>
              <a:t> -&gt; Thread ID (0,1)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6774" y="2840477"/>
            <a:ext cx="6338595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turn = 0; // shared variable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lock[2] = {false, false};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withdraw(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amount)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lock[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true;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turn = 1 –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while (lock[1 -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&amp;&amp; (turn == (1 –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))); // spin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balance -= amount; // critical section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lock[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] = false;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return balance;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618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 with hardware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8346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CPU provides atomic instructions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Note that ALL x86 operations are not atomic by default, atomicity must be enabled explicitly</a:t>
            </a:r>
          </a:p>
          <a:p>
            <a:pPr lvl="1"/>
            <a:r>
              <a:rPr lang="en-US" dirty="0" smtClean="0"/>
              <a:t>Two standard instructions: </a:t>
            </a:r>
            <a:r>
              <a:rPr lang="en-US" dirty="0" smtClean="0">
                <a:solidFill>
                  <a:srgbClr val="0000FF"/>
                </a:solidFill>
              </a:rPr>
              <a:t>test-and-set, compare-and-swap</a:t>
            </a:r>
          </a:p>
          <a:p>
            <a:pPr lvl="2"/>
            <a:r>
              <a:rPr lang="en-US" dirty="0" smtClean="0"/>
              <a:t>But there are others (See </a:t>
            </a:r>
            <a:r>
              <a:rPr lang="en-US" dirty="0" err="1" smtClean="0"/>
              <a:t>proj</a:t>
            </a:r>
            <a:r>
              <a:rPr lang="en-US" dirty="0" smtClean="0"/>
              <a:t>. 1)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6312" y="3205491"/>
            <a:ext cx="3621504" cy="116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test_and_set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flag)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old = *flag;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*flag = true;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return old;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6312" y="4648742"/>
            <a:ext cx="5876930" cy="16004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compare_and_swap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* value,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new)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old = *value;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(*value ==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*value = new;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return old;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3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pinlocks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324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Basic form of mutual exclusion</a:t>
            </a:r>
          </a:p>
          <a:p>
            <a:pPr lvl="1"/>
            <a:r>
              <a:rPr lang="en-US" dirty="0" smtClean="0"/>
              <a:t>Busy wait until a lock is available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 (!acquire(lock));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Problems:</a:t>
            </a:r>
          </a:p>
          <a:p>
            <a:pPr lvl="1"/>
            <a:r>
              <a:rPr lang="en-US" dirty="0" smtClean="0"/>
              <a:t>Wastes resources while trying to acquire lock</a:t>
            </a:r>
          </a:p>
          <a:p>
            <a:pPr lvl="1"/>
            <a:r>
              <a:rPr lang="en-US" dirty="0" smtClean="0"/>
              <a:t>Under contention utilization goes way down</a:t>
            </a: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Only use for very short critical sections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 not sleep with a lock held!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1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 writer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2432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Like spin locks for read-mostly data</a:t>
            </a:r>
          </a:p>
          <a:p>
            <a:pPr lvl="1"/>
            <a:r>
              <a:rPr lang="en-US" dirty="0" smtClean="0"/>
              <a:t>Reading is only sensitive if it is being actively modified</a:t>
            </a:r>
          </a:p>
          <a:p>
            <a:pPr lvl="1"/>
            <a:r>
              <a:rPr lang="en-US" dirty="0" smtClean="0"/>
              <a:t>If modifications are rare then it doesn’t make sense to serialize readers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Must make sure not to starve writers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2494" y="4562272"/>
            <a:ext cx="2607012" cy="2334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34894" y="4795736"/>
            <a:ext cx="2607012" cy="2334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41906" y="5029200"/>
            <a:ext cx="1147864" cy="2529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86000" y="5032442"/>
            <a:ext cx="1455906" cy="2529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37628" y="5486399"/>
            <a:ext cx="18993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acquire(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write_lock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86000" y="5486399"/>
            <a:ext cx="145590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889770" y="5748009"/>
            <a:ext cx="1887165" cy="2334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89771" y="5994443"/>
            <a:ext cx="1384569" cy="2302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01567" y="5981473"/>
            <a:ext cx="2088203" cy="2302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4027252" y="5748009"/>
            <a:ext cx="862518" cy="2334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944630" y="6321875"/>
            <a:ext cx="18993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acquire(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read_lock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801567" y="6321875"/>
            <a:ext cx="204241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6323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Synchronize execution into a sequence of stages</a:t>
            </a:r>
          </a:p>
          <a:p>
            <a:pPr lvl="1"/>
            <a:r>
              <a:rPr lang="en-US" dirty="0" smtClean="0"/>
              <a:t>Mostly used in parallel computation (time steps)</a:t>
            </a:r>
          </a:p>
          <a:p>
            <a:pPr lvl="1"/>
            <a:r>
              <a:rPr lang="en-US" dirty="0" smtClean="0"/>
              <a:t>Each thread waits until every other thread is at the same location: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dirty="0" smtClean="0"/>
              <a:t>Once every thread arrives, continue;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Ensures that execution occurs in lock step across all threads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8676" y="4329287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57151" y="4329287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96719" y="4341934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1071918" y="4795736"/>
            <a:ext cx="1400783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diamond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087764" y="5275989"/>
            <a:ext cx="1680665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74123" y="5833353"/>
            <a:ext cx="1400783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diamond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087764" y="4795736"/>
            <a:ext cx="1054852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diamond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297876" y="5349927"/>
            <a:ext cx="1400783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non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087765" y="5819582"/>
            <a:ext cx="840331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diamond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98659" y="4698619"/>
            <a:ext cx="389106" cy="16342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166242" y="5307128"/>
            <a:ext cx="1054852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diamond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166241" y="4826875"/>
            <a:ext cx="1054852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diamond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166242" y="5850721"/>
            <a:ext cx="1680664" cy="332341"/>
          </a:xfrm>
          <a:custGeom>
            <a:avLst/>
            <a:gdLst>
              <a:gd name="connsiteX0" fmla="*/ 0 w 1167319"/>
              <a:gd name="connsiteY0" fmla="*/ 204281 h 205881"/>
              <a:gd name="connsiteX1" fmla="*/ 19455 w 1167319"/>
              <a:gd name="connsiteY1" fmla="*/ 68093 h 205881"/>
              <a:gd name="connsiteX2" fmla="*/ 38910 w 1167319"/>
              <a:gd name="connsiteY2" fmla="*/ 38910 h 205881"/>
              <a:gd name="connsiteX3" fmla="*/ 58366 w 1167319"/>
              <a:gd name="connsiteY3" fmla="*/ 19455 h 205881"/>
              <a:gd name="connsiteX4" fmla="*/ 87549 w 1167319"/>
              <a:gd name="connsiteY4" fmla="*/ 0 h 205881"/>
              <a:gd name="connsiteX5" fmla="*/ 184825 w 1167319"/>
              <a:gd name="connsiteY5" fmla="*/ 9727 h 205881"/>
              <a:gd name="connsiteX6" fmla="*/ 214008 w 1167319"/>
              <a:gd name="connsiteY6" fmla="*/ 19455 h 205881"/>
              <a:gd name="connsiteX7" fmla="*/ 233464 w 1167319"/>
              <a:gd name="connsiteY7" fmla="*/ 48638 h 205881"/>
              <a:gd name="connsiteX8" fmla="*/ 252919 w 1167319"/>
              <a:gd name="connsiteY8" fmla="*/ 126459 h 205881"/>
              <a:gd name="connsiteX9" fmla="*/ 282102 w 1167319"/>
              <a:gd name="connsiteY9" fmla="*/ 194553 h 205881"/>
              <a:gd name="connsiteX10" fmla="*/ 311285 w 1167319"/>
              <a:gd name="connsiteY10" fmla="*/ 204281 h 205881"/>
              <a:gd name="connsiteX11" fmla="*/ 408562 w 1167319"/>
              <a:gd name="connsiteY11" fmla="*/ 175098 h 205881"/>
              <a:gd name="connsiteX12" fmla="*/ 418289 w 1167319"/>
              <a:gd name="connsiteY12" fmla="*/ 145915 h 205881"/>
              <a:gd name="connsiteX13" fmla="*/ 428017 w 1167319"/>
              <a:gd name="connsiteY13" fmla="*/ 68093 h 205881"/>
              <a:gd name="connsiteX14" fmla="*/ 447472 w 1167319"/>
              <a:gd name="connsiteY14" fmla="*/ 9727 h 205881"/>
              <a:gd name="connsiteX15" fmla="*/ 515566 w 1167319"/>
              <a:gd name="connsiteY15" fmla="*/ 0 h 205881"/>
              <a:gd name="connsiteX16" fmla="*/ 583659 w 1167319"/>
              <a:gd name="connsiteY16" fmla="*/ 9727 h 205881"/>
              <a:gd name="connsiteX17" fmla="*/ 603115 w 1167319"/>
              <a:gd name="connsiteY17" fmla="*/ 29183 h 205881"/>
              <a:gd name="connsiteX18" fmla="*/ 642025 w 1167319"/>
              <a:gd name="connsiteY18" fmla="*/ 38910 h 205881"/>
              <a:gd name="connsiteX19" fmla="*/ 661481 w 1167319"/>
              <a:gd name="connsiteY19" fmla="*/ 68093 h 205881"/>
              <a:gd name="connsiteX20" fmla="*/ 680936 w 1167319"/>
              <a:gd name="connsiteY20" fmla="*/ 87549 h 205881"/>
              <a:gd name="connsiteX21" fmla="*/ 690664 w 1167319"/>
              <a:gd name="connsiteY21" fmla="*/ 116732 h 205881"/>
              <a:gd name="connsiteX22" fmla="*/ 700391 w 1167319"/>
              <a:gd name="connsiteY22" fmla="*/ 175098 h 205881"/>
              <a:gd name="connsiteX23" fmla="*/ 710119 w 1167319"/>
              <a:gd name="connsiteY23" fmla="*/ 204281 h 205881"/>
              <a:gd name="connsiteX24" fmla="*/ 836579 w 1167319"/>
              <a:gd name="connsiteY24" fmla="*/ 194553 h 205881"/>
              <a:gd name="connsiteX25" fmla="*/ 846306 w 1167319"/>
              <a:gd name="connsiteY25" fmla="*/ 165370 h 205881"/>
              <a:gd name="connsiteX26" fmla="*/ 875489 w 1167319"/>
              <a:gd name="connsiteY26" fmla="*/ 155642 h 205881"/>
              <a:gd name="connsiteX27" fmla="*/ 885217 w 1167319"/>
              <a:gd name="connsiteY27" fmla="*/ 107004 h 205881"/>
              <a:gd name="connsiteX28" fmla="*/ 894945 w 1167319"/>
              <a:gd name="connsiteY28" fmla="*/ 68093 h 205881"/>
              <a:gd name="connsiteX29" fmla="*/ 904672 w 1167319"/>
              <a:gd name="connsiteY29" fmla="*/ 38910 h 205881"/>
              <a:gd name="connsiteX30" fmla="*/ 933855 w 1167319"/>
              <a:gd name="connsiteY30" fmla="*/ 29183 h 205881"/>
              <a:gd name="connsiteX31" fmla="*/ 1050587 w 1167319"/>
              <a:gd name="connsiteY31" fmla="*/ 38910 h 205881"/>
              <a:gd name="connsiteX32" fmla="*/ 1099225 w 1167319"/>
              <a:gd name="connsiteY32" fmla="*/ 87549 h 205881"/>
              <a:gd name="connsiteX33" fmla="*/ 1118681 w 1167319"/>
              <a:gd name="connsiteY33" fmla="*/ 107004 h 205881"/>
              <a:gd name="connsiteX34" fmla="*/ 1167319 w 1167319"/>
              <a:gd name="connsiteY34" fmla="*/ 116732 h 205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167319" h="205881">
                <a:moveTo>
                  <a:pt x="0" y="204281"/>
                </a:moveTo>
                <a:cubicBezTo>
                  <a:pt x="2486" y="176935"/>
                  <a:pt x="740" y="105524"/>
                  <a:pt x="19455" y="68093"/>
                </a:cubicBezTo>
                <a:cubicBezTo>
                  <a:pt x="24683" y="57636"/>
                  <a:pt x="31607" y="48039"/>
                  <a:pt x="38910" y="38910"/>
                </a:cubicBezTo>
                <a:cubicBezTo>
                  <a:pt x="44639" y="31748"/>
                  <a:pt x="51204" y="25184"/>
                  <a:pt x="58366" y="19455"/>
                </a:cubicBezTo>
                <a:cubicBezTo>
                  <a:pt x="67495" y="12152"/>
                  <a:pt x="77821" y="6485"/>
                  <a:pt x="87549" y="0"/>
                </a:cubicBezTo>
                <a:cubicBezTo>
                  <a:pt x="119974" y="3242"/>
                  <a:pt x="152617" y="4772"/>
                  <a:pt x="184825" y="9727"/>
                </a:cubicBezTo>
                <a:cubicBezTo>
                  <a:pt x="194960" y="11286"/>
                  <a:pt x="206001" y="13049"/>
                  <a:pt x="214008" y="19455"/>
                </a:cubicBezTo>
                <a:cubicBezTo>
                  <a:pt x="223137" y="26758"/>
                  <a:pt x="226979" y="38910"/>
                  <a:pt x="233464" y="48638"/>
                </a:cubicBezTo>
                <a:cubicBezTo>
                  <a:pt x="253238" y="147516"/>
                  <a:pt x="232978" y="56668"/>
                  <a:pt x="252919" y="126459"/>
                </a:cubicBezTo>
                <a:cubicBezTo>
                  <a:pt x="259842" y="150689"/>
                  <a:pt x="260163" y="177002"/>
                  <a:pt x="282102" y="194553"/>
                </a:cubicBezTo>
                <a:cubicBezTo>
                  <a:pt x="290109" y="200959"/>
                  <a:pt x="301557" y="201038"/>
                  <a:pt x="311285" y="204281"/>
                </a:cubicBezTo>
                <a:cubicBezTo>
                  <a:pt x="351436" y="199262"/>
                  <a:pt x="387029" y="210987"/>
                  <a:pt x="408562" y="175098"/>
                </a:cubicBezTo>
                <a:cubicBezTo>
                  <a:pt x="413838" y="166305"/>
                  <a:pt x="415047" y="155643"/>
                  <a:pt x="418289" y="145915"/>
                </a:cubicBezTo>
                <a:cubicBezTo>
                  <a:pt x="421532" y="119974"/>
                  <a:pt x="422539" y="93655"/>
                  <a:pt x="428017" y="68093"/>
                </a:cubicBezTo>
                <a:cubicBezTo>
                  <a:pt x="432314" y="48041"/>
                  <a:pt x="427170" y="12627"/>
                  <a:pt x="447472" y="9727"/>
                </a:cubicBezTo>
                <a:lnTo>
                  <a:pt x="515566" y="0"/>
                </a:lnTo>
                <a:cubicBezTo>
                  <a:pt x="538264" y="3242"/>
                  <a:pt x="561908" y="2477"/>
                  <a:pt x="583659" y="9727"/>
                </a:cubicBezTo>
                <a:cubicBezTo>
                  <a:pt x="592360" y="12627"/>
                  <a:pt x="594912" y="25081"/>
                  <a:pt x="603115" y="29183"/>
                </a:cubicBezTo>
                <a:cubicBezTo>
                  <a:pt x="615073" y="35162"/>
                  <a:pt x="629055" y="35668"/>
                  <a:pt x="642025" y="38910"/>
                </a:cubicBezTo>
                <a:cubicBezTo>
                  <a:pt x="648510" y="48638"/>
                  <a:pt x="654178" y="58964"/>
                  <a:pt x="661481" y="68093"/>
                </a:cubicBezTo>
                <a:cubicBezTo>
                  <a:pt x="667210" y="75255"/>
                  <a:pt x="676217" y="79685"/>
                  <a:pt x="680936" y="87549"/>
                </a:cubicBezTo>
                <a:cubicBezTo>
                  <a:pt x="686212" y="96342"/>
                  <a:pt x="687421" y="107004"/>
                  <a:pt x="690664" y="116732"/>
                </a:cubicBezTo>
                <a:cubicBezTo>
                  <a:pt x="693906" y="136187"/>
                  <a:pt x="696112" y="155844"/>
                  <a:pt x="700391" y="175098"/>
                </a:cubicBezTo>
                <a:cubicBezTo>
                  <a:pt x="702615" y="185108"/>
                  <a:pt x="699968" y="202831"/>
                  <a:pt x="710119" y="204281"/>
                </a:cubicBezTo>
                <a:cubicBezTo>
                  <a:pt x="751972" y="210260"/>
                  <a:pt x="794426" y="197796"/>
                  <a:pt x="836579" y="194553"/>
                </a:cubicBezTo>
                <a:cubicBezTo>
                  <a:pt x="839821" y="184825"/>
                  <a:pt x="839056" y="172621"/>
                  <a:pt x="846306" y="165370"/>
                </a:cubicBezTo>
                <a:cubicBezTo>
                  <a:pt x="853557" y="158119"/>
                  <a:pt x="869801" y="164174"/>
                  <a:pt x="875489" y="155642"/>
                </a:cubicBezTo>
                <a:cubicBezTo>
                  <a:pt x="884660" y="141885"/>
                  <a:pt x="881630" y="123144"/>
                  <a:pt x="885217" y="107004"/>
                </a:cubicBezTo>
                <a:cubicBezTo>
                  <a:pt x="888117" y="93953"/>
                  <a:pt x="891272" y="80948"/>
                  <a:pt x="894945" y="68093"/>
                </a:cubicBezTo>
                <a:cubicBezTo>
                  <a:pt x="897762" y="58234"/>
                  <a:pt x="897421" y="46161"/>
                  <a:pt x="904672" y="38910"/>
                </a:cubicBezTo>
                <a:cubicBezTo>
                  <a:pt x="911923" y="31659"/>
                  <a:pt x="924127" y="32425"/>
                  <a:pt x="933855" y="29183"/>
                </a:cubicBezTo>
                <a:cubicBezTo>
                  <a:pt x="972766" y="32425"/>
                  <a:pt x="1012300" y="31253"/>
                  <a:pt x="1050587" y="38910"/>
                </a:cubicBezTo>
                <a:cubicBezTo>
                  <a:pt x="1078380" y="44469"/>
                  <a:pt x="1084402" y="69020"/>
                  <a:pt x="1099225" y="87549"/>
                </a:cubicBezTo>
                <a:cubicBezTo>
                  <a:pt x="1104954" y="94711"/>
                  <a:pt x="1110817" y="102285"/>
                  <a:pt x="1118681" y="107004"/>
                </a:cubicBezTo>
                <a:cubicBezTo>
                  <a:pt x="1138313" y="118783"/>
                  <a:pt x="1147542" y="116732"/>
                  <a:pt x="1167319" y="116732"/>
                </a:cubicBezTo>
              </a:path>
            </a:pathLst>
          </a:custGeom>
          <a:noFill/>
          <a:ln w="25400">
            <a:tailEnd type="diamond" w="lg" len="lg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16703" y="4701061"/>
            <a:ext cx="389106" cy="16342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77135" y="4701061"/>
            <a:ext cx="389106" cy="16342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7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</a:rPr>
              <a:t>Locking is </a:t>
            </a:r>
            <a:r>
              <a:rPr lang="en-US" dirty="0" smtClean="0">
                <a:solidFill>
                  <a:srgbClr val="FF0000"/>
                </a:solidFill>
              </a:rPr>
              <a:t>bad</a:t>
            </a:r>
          </a:p>
          <a:p>
            <a:pPr marL="742950" lvl="2" indent="-342900"/>
            <a:r>
              <a:rPr lang="en-US" dirty="0" smtClean="0"/>
              <a:t>Busy </a:t>
            </a:r>
            <a:r>
              <a:rPr lang="en-US" dirty="0"/>
              <a:t>waiting wastes </a:t>
            </a:r>
            <a:r>
              <a:rPr lang="en-US" dirty="0" smtClean="0"/>
              <a:t>resources</a:t>
            </a:r>
          </a:p>
          <a:p>
            <a:pPr marL="742950" lvl="2" indent="-342900"/>
            <a:r>
              <a:rPr lang="en-US" dirty="0" smtClean="0"/>
              <a:t>How do we use time waiting to do other stuff</a:t>
            </a:r>
          </a:p>
          <a:p>
            <a:pPr marL="742950" lvl="2" indent="-342900"/>
            <a:endParaRPr lang="en-US" dirty="0" smtClean="0"/>
          </a:p>
          <a:p>
            <a:pPr marL="342900" lvl="1" indent="-342900"/>
            <a:r>
              <a:rPr lang="en-US" dirty="0" smtClean="0">
                <a:solidFill>
                  <a:srgbClr val="0000FF"/>
                </a:solidFill>
              </a:rPr>
              <a:t>Wait Queues</a:t>
            </a:r>
          </a:p>
          <a:p>
            <a:pPr lvl="1"/>
            <a:r>
              <a:rPr lang="en-US" dirty="0" smtClean="0"/>
              <a:t>Sleep until an event arrives</a:t>
            </a:r>
          </a:p>
          <a:p>
            <a:pPr lvl="1"/>
            <a:r>
              <a:rPr lang="en-US" dirty="0" smtClean="0"/>
              <a:t>Require signal from other thread to indicate status has changed</a:t>
            </a:r>
          </a:p>
          <a:p>
            <a:pPr lvl="1"/>
            <a:r>
              <a:rPr lang="en-US" dirty="0" smtClean="0"/>
              <a:t>Re-evaluate current state before continuing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515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Read-copy-update</a:t>
            </a:r>
          </a:p>
          <a:p>
            <a:pPr lvl="1"/>
            <a:r>
              <a:rPr lang="en-US" dirty="0" smtClean="0"/>
              <a:t>Replacement for reader-writer locks</a:t>
            </a:r>
            <a:endParaRPr lang="en-US" dirty="0"/>
          </a:p>
          <a:p>
            <a:pPr lvl="1"/>
            <a:r>
              <a:rPr lang="en-US" dirty="0" smtClean="0"/>
              <a:t>Does not actually use locks</a:t>
            </a:r>
          </a:p>
          <a:p>
            <a:pPr lvl="1"/>
            <a:r>
              <a:rPr lang="en-US" dirty="0" smtClean="0"/>
              <a:t>Creates different versions of shared data</a:t>
            </a:r>
          </a:p>
          <a:p>
            <a:pPr lvl="2"/>
            <a:r>
              <a:rPr lang="en-US" dirty="0" smtClean="0"/>
              <a:t>Modifying data creates a new copy </a:t>
            </a:r>
          </a:p>
          <a:p>
            <a:pPr lvl="2"/>
            <a:r>
              <a:rPr lang="en-US" dirty="0" smtClean="0"/>
              <a:t>Future readers access new copy</a:t>
            </a:r>
          </a:p>
          <a:p>
            <a:pPr lvl="2"/>
            <a:r>
              <a:rPr lang="en-US" dirty="0" smtClean="0"/>
              <a:t>Old readers still have old version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Must garbage collect</a:t>
            </a:r>
          </a:p>
          <a:p>
            <a:pPr lvl="1"/>
            <a:r>
              <a:rPr lang="en-US" dirty="0" smtClean="0"/>
              <a:t>Only after all readers are done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But how do we know?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Quiescent state</a:t>
            </a:r>
          </a:p>
          <a:p>
            <a:pPr lvl="1"/>
            <a:r>
              <a:rPr lang="en-US" dirty="0" smtClean="0"/>
              <a:t>Place requirements on reader contexts (cannot sleep)</a:t>
            </a:r>
          </a:p>
          <a:p>
            <a:pPr lvl="1"/>
            <a:r>
              <a:rPr lang="en-US" dirty="0" smtClean="0"/>
              <a:t>Therefore if a CPU with a reader has slept, then reader is done</a:t>
            </a:r>
          </a:p>
        </p:txBody>
      </p:sp>
    </p:spTree>
    <p:extLst>
      <p:ext uri="{BB962C8B-B14F-4D97-AF65-F5344CB8AC3E}">
        <p14:creationId xmlns:p14="http://schemas.microsoft.com/office/powerpoint/2010/main" val="371189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Embed transaction processing into memory system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Memory system tracks memory touched inside critical section (transaction)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another thread modifies same data, transaction aborts</a:t>
            </a:r>
          </a:p>
          <a:p>
            <a:pPr lvl="2"/>
            <a:r>
              <a:rPr lang="en-US" dirty="0" smtClean="0"/>
              <a:t>Execution returns to initial state</a:t>
            </a:r>
          </a:p>
          <a:p>
            <a:pPr lvl="2"/>
            <a:r>
              <a:rPr lang="en-US" dirty="0" smtClean="0"/>
              <a:t>Memory contents reset to initial values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287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1577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Our focus: Coordinating access to shared resource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Basic Problem:</a:t>
            </a:r>
          </a:p>
          <a:p>
            <a:pPr lvl="1"/>
            <a:r>
              <a:rPr lang="en-US" dirty="0" smtClean="0"/>
              <a:t>Two concurrent threads access a shared variable</a:t>
            </a:r>
          </a:p>
          <a:p>
            <a:pPr lvl="1"/>
            <a:r>
              <a:rPr lang="en-US" dirty="0" smtClean="0"/>
              <a:t>Access</a:t>
            </a:r>
            <a:r>
              <a:rPr lang="en-US" dirty="0"/>
              <a:t> </a:t>
            </a:r>
            <a:r>
              <a:rPr lang="en-US" dirty="0" smtClean="0"/>
              <a:t>methods: Read-Modify-Write</a:t>
            </a:r>
            <a:endParaRPr lang="en-US" dirty="0"/>
          </a:p>
          <a:p>
            <a:r>
              <a:rPr lang="en-US" dirty="0" smtClean="0"/>
              <a:t>Two levels of approach: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Mechanisms for control</a:t>
            </a:r>
          </a:p>
          <a:p>
            <a:pPr lvl="2"/>
            <a:r>
              <a:rPr lang="en-US" dirty="0" smtClean="0"/>
              <a:t>Low level locks</a:t>
            </a:r>
          </a:p>
          <a:p>
            <a:pPr lvl="2"/>
            <a:r>
              <a:rPr lang="en-US" dirty="0" smtClean="0"/>
              <a:t>Higher level </a:t>
            </a:r>
            <a:r>
              <a:rPr lang="en-US" dirty="0" err="1" smtClean="0"/>
              <a:t>mutexes</a:t>
            </a:r>
            <a:r>
              <a:rPr lang="en-US" dirty="0" smtClean="0"/>
              <a:t>, semaphores, monitors, condition variables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Patterns for coordinating access</a:t>
            </a:r>
          </a:p>
          <a:p>
            <a:pPr lvl="2"/>
            <a:r>
              <a:rPr lang="en-US" dirty="0" smtClean="0"/>
              <a:t>Bounded buffer, producer/consumer, …</a:t>
            </a:r>
          </a:p>
        </p:txBody>
      </p:sp>
    </p:spTree>
    <p:extLst>
      <p:ext uri="{BB962C8B-B14F-4D97-AF65-F5344CB8AC3E}">
        <p14:creationId xmlns:p14="http://schemas.microsoft.com/office/powerpoint/2010/main" val="16253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Classic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472"/>
            <a:ext cx="8229600" cy="496823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Managing a bank account:</a:t>
            </a:r>
            <a:endParaRPr lang="en-US" sz="2800" dirty="0">
              <a:solidFill>
                <a:srgbClr val="0000FF"/>
              </a:solidFill>
            </a:endParaRP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Suppose account is shared between 2 people</a:t>
            </a:r>
          </a:p>
          <a:p>
            <a:pPr lvl="1"/>
            <a:r>
              <a:rPr lang="en-US" sz="2400" dirty="0" smtClean="0">
                <a:solidFill>
                  <a:srgbClr val="00B050"/>
                </a:solidFill>
              </a:rPr>
              <a:t>What happens if both people go to ATMS and deposit $$?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34824"/>
            <a:ext cx="8229600" cy="581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592909" y="2083977"/>
            <a:ext cx="376898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balance;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deposit(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amount)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balance += amount;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withdraw(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amount){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balance -= amount;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balance;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176730"/>
            <a:ext cx="8229600" cy="581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964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Cooperating </a:t>
            </a:r>
            <a:r>
              <a:rPr lang="en-US" dirty="0"/>
              <a:t>R</a:t>
            </a:r>
            <a:r>
              <a:rPr lang="en-US" dirty="0" smtClean="0"/>
              <a:t>equires Synchronization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0329" y="2226089"/>
            <a:ext cx="37689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oid deposit(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amount)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balance += amount;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6289" y="1417638"/>
            <a:ext cx="8229600" cy="5124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Deposit implemented as sequence of ASM instructions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54929" y="2226089"/>
            <a:ext cx="252825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oad  R1, balance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Add   R1, amount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Store R1, balance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43293" y="3500180"/>
            <a:ext cx="8229600" cy="512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0B050"/>
                </a:solidFill>
              </a:rPr>
              <a:t>What happens if two processes call deposit at same time?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9122" y="4480238"/>
            <a:ext cx="252825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oad  R1, balance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Add   R1, amount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Store R1, balance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8160" y="4480238"/>
            <a:ext cx="252825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oad  R1, balance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Add   R1, amount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Store R1, balance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5753754"/>
            <a:ext cx="8229600" cy="512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FF0000"/>
                </a:solidFill>
              </a:rPr>
              <a:t>Race Condition: Result depends on operation interleaving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27634" y="4115769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Process 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54929" y="4123214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Process 2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17" name="Straight Arrow Connector 16"/>
          <p:cNvCxnSpPr>
            <a:stCxn id="4" idx="3"/>
            <a:endCxn id="7" idx="1"/>
          </p:cNvCxnSpPr>
          <p:nvPr/>
        </p:nvCxnSpPr>
        <p:spPr>
          <a:xfrm>
            <a:off x="4599309" y="2687754"/>
            <a:ext cx="9556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4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Interleaved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6128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Execution of the two threads can be interleaved</a:t>
            </a:r>
          </a:p>
          <a:p>
            <a:pPr lvl="1"/>
            <a:r>
              <a:rPr lang="en-US" dirty="0" smtClean="0"/>
              <a:t>Assume uniprocessor w/ preemptive scheduling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84971" y="3221326"/>
            <a:ext cx="252825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oad  R1, balance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Add   R1, amount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84971" y="3921811"/>
            <a:ext cx="252825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oad  R1, balance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Add   R1, amount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Store R1, balance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4971" y="4897072"/>
            <a:ext cx="25282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Store R1, balance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86086" y="3296925"/>
            <a:ext cx="0" cy="1969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16261" y="3790158"/>
            <a:ext cx="2169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 Sequence</a:t>
            </a:r>
          </a:p>
          <a:p>
            <a:r>
              <a:rPr lang="en-US" dirty="0"/>
              <a:t>a</a:t>
            </a:r>
            <a:r>
              <a:rPr lang="en-US" dirty="0" smtClean="0"/>
              <a:t>s seen by 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13251" y="3737145"/>
            <a:ext cx="1581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 Switch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13250" y="4701911"/>
            <a:ext cx="1581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Context Switch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94299" y="5283637"/>
            <a:ext cx="8229600" cy="1561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94299" y="5682576"/>
            <a:ext cx="8229600" cy="9322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B050"/>
                </a:solidFill>
              </a:rPr>
              <a:t>What’s the account balance after this sequence?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4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doesn’t the x86 do this for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015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X86 allows memory operands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31712" y="2702469"/>
            <a:ext cx="252825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oad  R1, balance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Add   R1, amount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Store R1, balance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0485" y="2338000"/>
            <a:ext cx="2867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Load/Store Arch (micro ops)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3895" y="2629118"/>
            <a:ext cx="3079689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%1, %0\n”,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“+m”(balance)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: “r”(amount)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  : );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46115" y="2264649"/>
            <a:ext cx="1135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CISC (x86)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6273" y="4067783"/>
            <a:ext cx="8229600" cy="26832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FF"/>
                </a:solidFill>
              </a:rPr>
              <a:t>Answer: NO</a:t>
            </a:r>
          </a:p>
          <a:p>
            <a:pPr lvl="1"/>
            <a:r>
              <a:rPr lang="en-US" dirty="0" smtClean="0"/>
              <a:t>X86 instructions implemented using micro-ops in HW</a:t>
            </a:r>
          </a:p>
          <a:p>
            <a:pPr lvl="2"/>
            <a:r>
              <a:rPr lang="en-US" dirty="0" smtClean="0"/>
              <a:t>Instructions decomposed into RISC instructions by CPU decoding logic</a:t>
            </a:r>
          </a:p>
          <a:p>
            <a:pPr lvl="1"/>
            <a:r>
              <a:rPr lang="en-US" dirty="0" smtClean="0"/>
              <a:t>X86 is load/store under the covers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So a “single” x86 instruction is actually a sequence of micro instructions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0715" y="3164134"/>
            <a:ext cx="10797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22103" y="2498348"/>
            <a:ext cx="956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HW </a:t>
            </a:r>
          </a:p>
          <a:p>
            <a:pPr algn="ctr"/>
            <a:r>
              <a:rPr lang="en-US" dirty="0" smtClean="0"/>
              <a:t>decoder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0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crux of the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24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Two concurrent threads access a shared resource without any synchronization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Creates a Race condition</a:t>
            </a:r>
          </a:p>
          <a:p>
            <a:pPr lvl="2"/>
            <a:r>
              <a:rPr lang="en-US" dirty="0" smtClean="0"/>
              <a:t>Output is non-deterministic and depends on timing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We need mechanisms for controlling access to shared resources</a:t>
            </a:r>
          </a:p>
          <a:p>
            <a:pPr lvl="1"/>
            <a:r>
              <a:rPr lang="en-US" dirty="0" smtClean="0"/>
              <a:t>Allows us to reason about program operation</a:t>
            </a:r>
          </a:p>
          <a:p>
            <a:pPr lvl="2"/>
            <a:r>
              <a:rPr lang="en-US" dirty="0" smtClean="0"/>
              <a:t>Re-introduces determinism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Synchronization is necessary for any shared data structure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11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are resources shared?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Local variables are not shared</a:t>
            </a:r>
          </a:p>
          <a:p>
            <a:pPr lvl="1"/>
            <a:r>
              <a:rPr lang="en-US" dirty="0" smtClean="0"/>
              <a:t>Refer to data on stack, each thread has its own stack</a:t>
            </a:r>
          </a:p>
          <a:p>
            <a:pPr lvl="1"/>
            <a:r>
              <a:rPr lang="en-US" dirty="0" smtClean="0"/>
              <a:t>But… only if you don’t give another thread a reference to a local variable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Global variables are shared</a:t>
            </a:r>
          </a:p>
          <a:p>
            <a:pPr lvl="1"/>
            <a:r>
              <a:rPr lang="en-US" dirty="0" smtClean="0"/>
              <a:t>Stored in static data segment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lobally accessible by any thread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Dynamic objects are shared</a:t>
            </a:r>
          </a:p>
          <a:p>
            <a:pPr lvl="1"/>
            <a:r>
              <a:rPr lang="en-US" dirty="0" smtClean="0"/>
              <a:t>Stored in the heap, shared if you have a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4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1570</Words>
  <Application>Microsoft Office PowerPoint</Application>
  <PresentationFormat>On-screen Show (4:3)</PresentationFormat>
  <Paragraphs>378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Synchronization</vt:lpstr>
      <vt:lpstr>Shared Memory Thread Synchronization</vt:lpstr>
      <vt:lpstr>Shared Resources</vt:lpstr>
      <vt:lpstr>The Classic Example</vt:lpstr>
      <vt:lpstr>Cooperating Requires Synchronization</vt:lpstr>
      <vt:lpstr>Interleaved Schedules</vt:lpstr>
      <vt:lpstr>But doesn’t the x86 do this for us?</vt:lpstr>
      <vt:lpstr>The crux of the matter</vt:lpstr>
      <vt:lpstr>When are resources shared?</vt:lpstr>
      <vt:lpstr>Mutual Exclusion</vt:lpstr>
      <vt:lpstr>Scheduler assumptions</vt:lpstr>
      <vt:lpstr>Easy solution for uniprocessors</vt:lpstr>
      <vt:lpstr>Critical Section Requirements</vt:lpstr>
      <vt:lpstr>Implementing Critical Sections</vt:lpstr>
      <vt:lpstr>But the x86 is not atomic!</vt:lpstr>
      <vt:lpstr>Critical Section Building Blocks</vt:lpstr>
      <vt:lpstr>Mechanisms for Building  Critical Sections</vt:lpstr>
      <vt:lpstr>Locks</vt:lpstr>
      <vt:lpstr>Using Locks</vt:lpstr>
      <vt:lpstr>Using locks badly</vt:lpstr>
      <vt:lpstr>Locks without hardware support</vt:lpstr>
      <vt:lpstr>Locks with hardware support</vt:lpstr>
      <vt:lpstr>Spinlocks</vt:lpstr>
      <vt:lpstr>Reader writer locks</vt:lpstr>
      <vt:lpstr>Barriers</vt:lpstr>
      <vt:lpstr>Wait Queues</vt:lpstr>
      <vt:lpstr>RCU</vt:lpstr>
      <vt:lpstr>Transactional memory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Jack Lange</cp:lastModifiedBy>
  <cp:revision>32</cp:revision>
  <dcterms:created xsi:type="dcterms:W3CDTF">2012-09-15T17:00:50Z</dcterms:created>
  <dcterms:modified xsi:type="dcterms:W3CDTF">2017-10-03T21:49:56Z</dcterms:modified>
</cp:coreProperties>
</file>