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0" r:id="rId4"/>
    <p:sldId id="278" r:id="rId5"/>
    <p:sldId id="287" r:id="rId6"/>
    <p:sldId id="268" r:id="rId7"/>
    <p:sldId id="257" r:id="rId8"/>
    <p:sldId id="258" r:id="rId9"/>
    <p:sldId id="259" r:id="rId10"/>
    <p:sldId id="260" r:id="rId11"/>
    <p:sldId id="300" r:id="rId12"/>
    <p:sldId id="288" r:id="rId13"/>
    <p:sldId id="289" r:id="rId14"/>
    <p:sldId id="292" r:id="rId15"/>
    <p:sldId id="290" r:id="rId16"/>
    <p:sldId id="291" r:id="rId17"/>
    <p:sldId id="294" r:id="rId18"/>
    <p:sldId id="293" r:id="rId19"/>
    <p:sldId id="295" r:id="rId20"/>
    <p:sldId id="296" r:id="rId21"/>
    <p:sldId id="297" r:id="rId22"/>
    <p:sldId id="298" r:id="rId23"/>
    <p:sldId id="301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219" y="-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3615" y="-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718DE-B32D-4507-B3C1-7E5029E4A64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6DA19-4504-4BA5-B005-34157606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2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1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1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4E576-0B07-2040-830E-D40858D05DF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278B63-DB50-2243-A48C-56250552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14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2510</a:t>
            </a:r>
            <a:br>
              <a:rPr lang="en-US" dirty="0" smtClean="0"/>
            </a:br>
            <a:r>
              <a:rPr lang="en-US" dirty="0" smtClean="0"/>
              <a:t>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Jack Lange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University of Pittsburgh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6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Functionality in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276"/>
            <a:ext cx="8229600" cy="10786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 single right answer</a:t>
            </a:r>
          </a:p>
          <a:p>
            <a:pPr lvl="1"/>
            <a:r>
              <a:rPr lang="en-US" sz="2400" dirty="0" smtClean="0"/>
              <a:t>Desired functionality depends on outside factors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7218" y="2313543"/>
            <a:ext cx="7176391" cy="1089903"/>
            <a:chOff x="887218" y="3171885"/>
            <a:chExt cx="7176391" cy="1089903"/>
          </a:xfrm>
        </p:grpSpPr>
        <p:sp>
          <p:nvSpPr>
            <p:cNvPr id="4" name="Rectangle 3"/>
            <p:cNvSpPr/>
            <p:nvPr/>
          </p:nvSpPr>
          <p:spPr>
            <a:xfrm>
              <a:off x="887218" y="3479011"/>
              <a:ext cx="1356922" cy="782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Users &amp; </a:t>
              </a:r>
            </a:p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62008" y="3479011"/>
              <a:ext cx="1352754" cy="782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Operating</a:t>
              </a:r>
            </a:p>
            <a:p>
              <a:pPr algn="ctr"/>
              <a:r>
                <a:rPr lang="en-US" dirty="0" smtClean="0"/>
                <a:t>System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9571" y="3479011"/>
              <a:ext cx="1374038" cy="782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Computer </a:t>
              </a:r>
            </a:p>
            <a:p>
              <a:pPr algn="ctr"/>
              <a:r>
                <a:rPr lang="en-US" dirty="0" smtClean="0"/>
                <a:t>Architecture</a:t>
              </a:r>
            </a:p>
          </p:txBody>
        </p:sp>
        <p:cxnSp>
          <p:nvCxnSpPr>
            <p:cNvPr id="8" name="Straight Arrow Connector 7"/>
            <p:cNvCxnSpPr>
              <a:stCxn id="4" idx="3"/>
              <a:endCxn id="5" idx="1"/>
            </p:cNvCxnSpPr>
            <p:nvPr/>
          </p:nvCxnSpPr>
          <p:spPr>
            <a:xfrm>
              <a:off x="2244140" y="3870400"/>
              <a:ext cx="1617868" cy="0"/>
            </a:xfrm>
            <a:prstGeom prst="straightConnector1">
              <a:avLst/>
            </a:prstGeom>
            <a:ln w="25400">
              <a:tailEnd type="arrow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" name="Straight Arrow Connector 8"/>
            <p:cNvCxnSpPr>
              <a:stCxn id="6" idx="1"/>
              <a:endCxn id="5" idx="3"/>
            </p:cNvCxnSpPr>
            <p:nvPr/>
          </p:nvCxnSpPr>
          <p:spPr>
            <a:xfrm flipH="1">
              <a:off x="5214762" y="3870400"/>
              <a:ext cx="14748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14761" y="3171885"/>
              <a:ext cx="1474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Technology</a:t>
              </a:r>
            </a:p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Changes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4140" y="3301024"/>
              <a:ext cx="1617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Expectations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609600" y="3613873"/>
            <a:ext cx="8229600" cy="2455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OS must adapt</a:t>
            </a:r>
          </a:p>
          <a:p>
            <a:pPr lvl="1"/>
            <a:r>
              <a:rPr lang="en-US" sz="2400" dirty="0" smtClean="0"/>
              <a:t>Change abstractions provided to users</a:t>
            </a:r>
          </a:p>
          <a:p>
            <a:pPr lvl="1"/>
            <a:r>
              <a:rPr lang="en-US" sz="2400" dirty="0" smtClean="0"/>
              <a:t>Change algorithms to implement those abstractions</a:t>
            </a:r>
          </a:p>
          <a:p>
            <a:pPr lvl="1"/>
            <a:r>
              <a:rPr lang="en-US" sz="2400" dirty="0" smtClean="0"/>
              <a:t>Change low-level interfaces to deal with new hardware</a:t>
            </a:r>
          </a:p>
          <a:p>
            <a:pPr lvl="1"/>
            <a:endParaRPr lang="en-US" sz="24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Current operating systems driven by technological evolution</a:t>
            </a:r>
          </a:p>
        </p:txBody>
      </p:sp>
    </p:spTree>
    <p:extLst>
      <p:ext uri="{BB962C8B-B14F-4D97-AF65-F5344CB8AC3E}">
        <p14:creationId xmlns:p14="http://schemas.microsoft.com/office/powerpoint/2010/main" val="272280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Outlook on </a:t>
            </a:r>
            <a:r>
              <a:rPr lang="en-US" b="1" dirty="0" smtClean="0"/>
              <a:t>Operating Systems</a:t>
            </a:r>
            <a:br>
              <a:rPr lang="en-US" b="1" dirty="0" smtClean="0"/>
            </a:br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Will </a:t>
            </a:r>
            <a:r>
              <a:rPr lang="en-US" sz="2400" dirty="0">
                <a:solidFill>
                  <a:srgbClr val="FF0000"/>
                </a:solidFill>
              </a:rPr>
              <a:t>OSs in 2025 still resemble the Unix-like consensus of today, or will a very different design achieve widespread adoption</a:t>
            </a:r>
            <a:r>
              <a:rPr lang="en-US" sz="2400" dirty="0" smtClean="0">
                <a:solidFill>
                  <a:srgbClr val="FF0000"/>
                </a:solidFill>
              </a:rPr>
              <a:t>?”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AutoShape 2" descr="Figure 1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93" y="2121592"/>
            <a:ext cx="633690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339" y="5934670"/>
            <a:ext cx="9001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Dejan</a:t>
            </a:r>
            <a:r>
              <a:rPr lang="en-US" dirty="0"/>
              <a:t> </a:t>
            </a:r>
            <a:r>
              <a:rPr lang="en-US" dirty="0" err="1"/>
              <a:t>Milojicic</a:t>
            </a:r>
            <a:r>
              <a:rPr lang="en-US" dirty="0"/>
              <a:t> and Timothy Roscoe. 2016. Outlook on Operating Systems. </a:t>
            </a:r>
            <a:r>
              <a:rPr lang="en-US" i="1" dirty="0"/>
              <a:t>Computer</a:t>
            </a:r>
            <a:r>
              <a:rPr lang="en-US" dirty="0"/>
              <a:t> 49, 1 (January 2016), 43-51. DOI=http://dx.doi.org/10.1109/MC.2016.19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://ieeexplore.ieee.org/document/7383138/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6" y="2121592"/>
            <a:ext cx="2540664" cy="343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14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09" y="1282148"/>
            <a:ext cx="8229600" cy="4525963"/>
          </a:xfrm>
        </p:spPr>
        <p:txBody>
          <a:bodyPr/>
          <a:lstStyle/>
          <a:p>
            <a:r>
              <a:rPr lang="en-US" sz="2400" dirty="0"/>
              <a:t>Monolithic kernels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Linux, Windows, BSDs, …</a:t>
            </a:r>
          </a:p>
          <a:p>
            <a:r>
              <a:rPr lang="en-US" sz="2400" dirty="0" err="1" smtClean="0"/>
              <a:t>UniKernel</a:t>
            </a:r>
            <a:r>
              <a:rPr lang="en-US" sz="2400" dirty="0" smtClean="0"/>
              <a:t> / Library OS</a:t>
            </a:r>
          </a:p>
          <a:p>
            <a:pPr lvl="1"/>
            <a:r>
              <a:rPr lang="en-US" sz="2000" dirty="0" err="1" smtClean="0">
                <a:solidFill>
                  <a:srgbClr val="0000FF"/>
                </a:solidFill>
              </a:rPr>
              <a:t>SunMOS</a:t>
            </a:r>
            <a:r>
              <a:rPr lang="en-US" sz="2000" dirty="0" smtClean="0">
                <a:solidFill>
                  <a:srgbClr val="0000FF"/>
                </a:solidFill>
              </a:rPr>
              <a:t>, Mirage, …</a:t>
            </a:r>
          </a:p>
          <a:p>
            <a:r>
              <a:rPr lang="en-US" sz="2400" dirty="0" err="1" smtClean="0"/>
              <a:t>Exokernels</a:t>
            </a:r>
            <a:endParaRPr lang="en-US" sz="2400" dirty="0" smtClean="0"/>
          </a:p>
          <a:p>
            <a:r>
              <a:rPr lang="en-US" sz="2400" dirty="0" smtClean="0"/>
              <a:t>Microkernels</a:t>
            </a:r>
          </a:p>
          <a:p>
            <a:pPr lvl="1"/>
            <a:r>
              <a:rPr lang="en-US" sz="2000" dirty="0" smtClean="0"/>
              <a:t>MINIX</a:t>
            </a:r>
          </a:p>
          <a:p>
            <a:r>
              <a:rPr lang="en-US" sz="2400" dirty="0" smtClean="0"/>
              <a:t>Multi-kernels</a:t>
            </a:r>
          </a:p>
          <a:p>
            <a:pPr lvl="1"/>
            <a:r>
              <a:rPr lang="en-US" sz="2000" dirty="0" err="1" smtClean="0">
                <a:solidFill>
                  <a:srgbClr val="0000FF"/>
                </a:solidFill>
              </a:rPr>
              <a:t>Barrelfish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Lightweight Kernels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Kitten (</a:t>
            </a:r>
            <a:r>
              <a:rPr lang="en-US" sz="2000" dirty="0">
                <a:solidFill>
                  <a:srgbClr val="FF0000"/>
                </a:solidFill>
              </a:rPr>
              <a:t>my work)</a:t>
            </a:r>
            <a:r>
              <a:rPr lang="en-US" sz="2000" dirty="0" smtClean="0">
                <a:solidFill>
                  <a:srgbClr val="0000FF"/>
                </a:solidFill>
              </a:rPr>
              <a:t>, Catamount, IBM CNK</a:t>
            </a:r>
          </a:p>
          <a:p>
            <a:r>
              <a:rPr lang="en-US" sz="2400" dirty="0" smtClean="0"/>
              <a:t>Co-kernels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Pisces (</a:t>
            </a:r>
            <a:r>
              <a:rPr lang="en-US" sz="2000" dirty="0">
                <a:solidFill>
                  <a:srgbClr val="FF0000"/>
                </a:solidFill>
              </a:rPr>
              <a:t>my work)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McKernel</a:t>
            </a:r>
            <a:r>
              <a:rPr lang="en-US" sz="2000" dirty="0" smtClean="0">
                <a:solidFill>
                  <a:srgbClr val="0000FF"/>
                </a:solidFill>
              </a:rPr>
              <a:t>, Intel </a:t>
            </a:r>
            <a:r>
              <a:rPr lang="en-US" sz="2000" dirty="0" err="1" smtClean="0">
                <a:solidFill>
                  <a:srgbClr val="0000FF"/>
                </a:solidFill>
              </a:rPr>
              <a:t>mOS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455"/>
            <a:ext cx="8229600" cy="4899991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What do the applications really need?</a:t>
            </a:r>
          </a:p>
          <a:p>
            <a:pPr lvl="1"/>
            <a:r>
              <a:rPr lang="en-US" sz="2400" dirty="0" smtClean="0"/>
              <a:t>Really: “What do </a:t>
            </a:r>
            <a:r>
              <a:rPr lang="en-US" sz="2400" i="1" dirty="0" smtClean="0">
                <a:solidFill>
                  <a:srgbClr val="FF0000"/>
                </a:solidFill>
              </a:rPr>
              <a:t>we think</a:t>
            </a:r>
            <a:r>
              <a:rPr lang="en-US" sz="2400" i="1" dirty="0" smtClean="0"/>
              <a:t> the applications need?”</a:t>
            </a:r>
          </a:p>
          <a:p>
            <a:r>
              <a:rPr lang="en-US" sz="2800" dirty="0" smtClean="0"/>
              <a:t>What abstractions should OS provide?</a:t>
            </a:r>
          </a:p>
          <a:p>
            <a:pPr lvl="1"/>
            <a:r>
              <a:rPr lang="en-US" sz="2400" dirty="0" smtClean="0"/>
              <a:t>Abstractions == Combination of mechanisms and policies</a:t>
            </a:r>
          </a:p>
          <a:p>
            <a:endParaRPr lang="en-US" sz="2000" dirty="0" smtClean="0"/>
          </a:p>
          <a:p>
            <a:r>
              <a:rPr lang="en-US" sz="2000" dirty="0" smtClean="0"/>
              <a:t>Performance</a:t>
            </a:r>
          </a:p>
          <a:p>
            <a:pPr lvl="1"/>
            <a:r>
              <a:rPr lang="en-US" sz="1800" dirty="0" smtClean="0"/>
              <a:t>OS abstractions add overhead</a:t>
            </a:r>
          </a:p>
          <a:p>
            <a:r>
              <a:rPr lang="en-US" sz="2000" dirty="0" smtClean="0"/>
              <a:t>Hardware Capabilities</a:t>
            </a:r>
          </a:p>
          <a:p>
            <a:pPr lvl="1"/>
            <a:r>
              <a:rPr lang="en-US" sz="1800" dirty="0" smtClean="0"/>
              <a:t>OS abstractions inherently reduce the capabilities of the hardware</a:t>
            </a:r>
          </a:p>
          <a:p>
            <a:r>
              <a:rPr lang="en-US" sz="2000" dirty="0" smtClean="0"/>
              <a:t>Working with “others”</a:t>
            </a:r>
          </a:p>
          <a:p>
            <a:pPr lvl="1"/>
            <a:r>
              <a:rPr lang="en-US" sz="1800" dirty="0" smtClean="0"/>
              <a:t>OS abstractions determine how applications communicate </a:t>
            </a:r>
          </a:p>
          <a:p>
            <a:r>
              <a:rPr lang="en-US" sz="2000" dirty="0" smtClean="0"/>
              <a:t>Isolation</a:t>
            </a:r>
          </a:p>
          <a:p>
            <a:pPr lvl="1"/>
            <a:r>
              <a:rPr lang="en-US" sz="1800" dirty="0" smtClean="0"/>
              <a:t>OS abstractions determine amount of isolation 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oth for security and performance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57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Defacto</a:t>
            </a:r>
            <a:r>
              <a:rPr lang="en-US" sz="2400" dirty="0" smtClean="0">
                <a:solidFill>
                  <a:srgbClr val="0000FF"/>
                </a:solidFill>
              </a:rPr>
              <a:t> standard OS design approach</a:t>
            </a:r>
          </a:p>
          <a:p>
            <a:pPr lvl="1"/>
            <a:r>
              <a:rPr lang="en-US" sz="2000" dirty="0" smtClean="0"/>
              <a:t>Linux, Windows,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Goal is universal compatibility </a:t>
            </a:r>
          </a:p>
          <a:p>
            <a:pPr lvl="1"/>
            <a:r>
              <a:rPr lang="en-US" sz="2000" dirty="0" smtClean="0"/>
              <a:t>Support all possible hardware</a:t>
            </a:r>
          </a:p>
          <a:p>
            <a:pPr lvl="1"/>
            <a:r>
              <a:rPr lang="en-US" sz="2000" dirty="0" smtClean="0"/>
              <a:t>Support all possible applications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Easy to use</a:t>
            </a:r>
          </a:p>
          <a:p>
            <a:pPr lvl="1"/>
            <a:r>
              <a:rPr lang="en-US" sz="2000" dirty="0" smtClean="0"/>
              <a:t>Does everything “good enough”</a:t>
            </a:r>
          </a:p>
          <a:p>
            <a:pPr lvl="1"/>
            <a:r>
              <a:rPr lang="en-US" sz="2000" dirty="0" smtClean="0"/>
              <a:t>Many high level abstractions</a:t>
            </a:r>
            <a:endParaRPr lang="en-US" sz="20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Large and complex</a:t>
            </a:r>
          </a:p>
          <a:p>
            <a:pPr lvl="1"/>
            <a:r>
              <a:rPr lang="en-US" sz="2000" dirty="0" smtClean="0"/>
              <a:t>Linux kernel source code is 850MB</a:t>
            </a:r>
          </a:p>
          <a:p>
            <a:pPr lvl="1"/>
            <a:r>
              <a:rPr lang="en-US" sz="2000" dirty="0" smtClean="0"/>
              <a:t>Constant security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2278" y="936634"/>
            <a:ext cx="352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“Jack of all trades, master of none”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2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Link OS to application as a library</a:t>
            </a:r>
          </a:p>
          <a:p>
            <a:pPr lvl="1"/>
            <a:r>
              <a:rPr lang="en-US" sz="2000" dirty="0" smtClean="0"/>
              <a:t>Application and OS are a single entity</a:t>
            </a:r>
          </a:p>
          <a:p>
            <a:pPr lvl="1"/>
            <a:r>
              <a:rPr lang="en-US" sz="2000" dirty="0" smtClean="0"/>
              <a:t>OS Library: </a:t>
            </a:r>
          </a:p>
          <a:p>
            <a:pPr lvl="2"/>
            <a:r>
              <a:rPr lang="en-US" sz="1800" dirty="0" smtClean="0"/>
              <a:t>Abstractions to interface directly with hardware</a:t>
            </a:r>
          </a:p>
          <a:p>
            <a:pPr lvl="2"/>
            <a:r>
              <a:rPr lang="en-US" sz="1800" dirty="0" smtClean="0"/>
              <a:t>Policies to manage isolation in application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Very high performance</a:t>
            </a:r>
          </a:p>
          <a:p>
            <a:pPr lvl="1"/>
            <a:r>
              <a:rPr lang="en-US" sz="2000" dirty="0" smtClean="0"/>
              <a:t>Minimal and highly specialized abstractions</a:t>
            </a:r>
          </a:p>
          <a:p>
            <a:pPr lvl="1"/>
            <a:r>
              <a:rPr lang="en-US" sz="2000" dirty="0" smtClean="0"/>
              <a:t>No context switching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No protection!</a:t>
            </a:r>
          </a:p>
          <a:p>
            <a:pPr lvl="1"/>
            <a:r>
              <a:rPr lang="en-US" sz="2000" dirty="0" smtClean="0"/>
              <a:t>Application runs as </a:t>
            </a:r>
            <a:r>
              <a:rPr lang="en-US" sz="2000" b="1" dirty="0" smtClean="0"/>
              <a:t>the</a:t>
            </a:r>
            <a:r>
              <a:rPr lang="en-US" sz="2000" dirty="0" smtClean="0"/>
              <a:t> kernel</a:t>
            </a:r>
          </a:p>
          <a:p>
            <a:pPr lvl="1"/>
            <a:r>
              <a:rPr lang="en-US" sz="2000" dirty="0" smtClean="0"/>
              <a:t>Application has control over entire machine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Very low system utilization</a:t>
            </a:r>
          </a:p>
          <a:p>
            <a:pPr lvl="1"/>
            <a:r>
              <a:rPr lang="en-US" sz="2000" dirty="0" smtClean="0"/>
              <a:t>Only one application at a time can run on a machine</a:t>
            </a:r>
          </a:p>
        </p:txBody>
      </p:sp>
      <p:pic>
        <p:nvPicPr>
          <p:cNvPr id="1026" name="Picture 2" descr="https://upload.wikimedia.org/wikipedia/commons/b/b3/Unikernel_mirage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91" y="3436940"/>
            <a:ext cx="2797265" cy="18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9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Unikernel</a:t>
            </a:r>
            <a:r>
              <a:rPr lang="en-US" dirty="0"/>
              <a:t> </a:t>
            </a:r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49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Supercomputing / HPC</a:t>
            </a:r>
          </a:p>
          <a:p>
            <a:pPr lvl="1"/>
            <a:r>
              <a:rPr lang="en-US" sz="2000" dirty="0" smtClean="0"/>
              <a:t>Historically extreme scale HPC systems have run a single app at a time</a:t>
            </a:r>
          </a:p>
          <a:p>
            <a:pPr lvl="2"/>
            <a:r>
              <a:rPr lang="en-US" sz="1800" dirty="0" smtClean="0"/>
              <a:t>1990’s – early 2000’s</a:t>
            </a:r>
          </a:p>
          <a:p>
            <a:pPr lvl="1"/>
            <a:r>
              <a:rPr lang="en-US" sz="2000" dirty="0" smtClean="0"/>
              <a:t>Early OS’s could not scale</a:t>
            </a:r>
          </a:p>
          <a:p>
            <a:pPr lvl="2"/>
            <a:r>
              <a:rPr lang="en-US" sz="1800" dirty="0" err="1"/>
              <a:t>U</a:t>
            </a:r>
            <a:r>
              <a:rPr lang="en-US" sz="1800" dirty="0" err="1" smtClean="0"/>
              <a:t>nikernels</a:t>
            </a:r>
            <a:r>
              <a:rPr lang="en-US" sz="1800" dirty="0" smtClean="0"/>
              <a:t> were adopted to “fill the gap”</a:t>
            </a:r>
          </a:p>
          <a:p>
            <a:pPr lvl="1"/>
            <a:r>
              <a:rPr lang="en-US" sz="2000" dirty="0" smtClean="0"/>
              <a:t>Fell out of favor as OSes (Linux) caught up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Cloud (Virtual Machines)</a:t>
            </a:r>
          </a:p>
          <a:p>
            <a:pPr lvl="1"/>
            <a:r>
              <a:rPr lang="en-US" sz="2000" dirty="0" smtClean="0"/>
              <a:t>Virtualization sparked a renaissance in </a:t>
            </a:r>
            <a:r>
              <a:rPr lang="en-US" sz="2000" dirty="0" err="1" smtClean="0"/>
              <a:t>unikernels</a:t>
            </a:r>
            <a:endParaRPr lang="en-US" sz="2000" dirty="0" smtClean="0"/>
          </a:p>
          <a:p>
            <a:pPr lvl="2"/>
            <a:r>
              <a:rPr lang="en-US" sz="1600" dirty="0" smtClean="0"/>
              <a:t>Performance benefits without the costs</a:t>
            </a:r>
          </a:p>
          <a:p>
            <a:pPr lvl="2"/>
            <a:r>
              <a:rPr lang="en-US" sz="1600" dirty="0" smtClean="0"/>
              <a:t>Multiple virtualized </a:t>
            </a:r>
            <a:r>
              <a:rPr lang="en-US" sz="1600" dirty="0" err="1" smtClean="0"/>
              <a:t>unikernels</a:t>
            </a:r>
            <a:r>
              <a:rPr lang="en-US" sz="1600" dirty="0" smtClean="0"/>
              <a:t> can run on a single system</a:t>
            </a:r>
            <a:endParaRPr lang="en-US" sz="800" dirty="0" smtClean="0"/>
          </a:p>
          <a:p>
            <a:pPr lvl="1"/>
            <a:r>
              <a:rPr lang="en-US" sz="2000" dirty="0" err="1" smtClean="0"/>
              <a:t>Unikernels</a:t>
            </a:r>
            <a:r>
              <a:rPr lang="en-US" sz="2000" dirty="0" smtClean="0"/>
              <a:t> can actually </a:t>
            </a:r>
            <a:r>
              <a:rPr lang="en-US" sz="2000" b="1" i="1" u="sng" dirty="0" smtClean="0"/>
              <a:t>increase</a:t>
            </a:r>
            <a:r>
              <a:rPr lang="en-US" sz="2000" dirty="0"/>
              <a:t> </a:t>
            </a:r>
            <a:r>
              <a:rPr lang="en-US" sz="2000" dirty="0" smtClean="0"/>
              <a:t>cloud system utilization</a:t>
            </a:r>
          </a:p>
          <a:p>
            <a:pPr lvl="2"/>
            <a:r>
              <a:rPr lang="en-US" sz="1600" dirty="0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162945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38" y="703807"/>
            <a:ext cx="3391996" cy="192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Minimalistic kernel</a:t>
            </a:r>
          </a:p>
          <a:p>
            <a:pPr lvl="1"/>
            <a:r>
              <a:rPr lang="en-US" sz="2400" dirty="0" smtClean="0"/>
              <a:t>Provide very few mechanisms</a:t>
            </a:r>
          </a:p>
          <a:p>
            <a:pPr lvl="1"/>
            <a:r>
              <a:rPr lang="en-US" sz="2400" dirty="0" smtClean="0"/>
              <a:t>Basic HW protection/isolation and IPC channels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Higher level abstractions implemented in user space as “</a:t>
            </a:r>
            <a:r>
              <a:rPr lang="en-US" sz="2800" b="1" dirty="0" smtClean="0">
                <a:solidFill>
                  <a:srgbClr val="FF0000"/>
                </a:solidFill>
              </a:rPr>
              <a:t>servers”</a:t>
            </a:r>
          </a:p>
          <a:p>
            <a:pPr lvl="1"/>
            <a:r>
              <a:rPr lang="en-US" sz="2400" dirty="0" smtClean="0"/>
              <a:t>Clients request functionality from a specific server</a:t>
            </a:r>
            <a:endParaRPr lang="en-US" sz="2400" dirty="0"/>
          </a:p>
          <a:p>
            <a:pPr lvl="1"/>
            <a:r>
              <a:rPr lang="en-US" sz="2400" dirty="0" smtClean="0"/>
              <a:t>OS as a distributed system (designed by Tannenbaum)</a:t>
            </a:r>
            <a:endParaRPr lang="en-US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Client-server communicate via message passing</a:t>
            </a:r>
          </a:p>
          <a:p>
            <a:pPr lvl="1"/>
            <a:r>
              <a:rPr lang="en-US" sz="2400" dirty="0" smtClean="0"/>
              <a:t>Performance depends on a very fast message passing mechanism </a:t>
            </a:r>
            <a:r>
              <a:rPr lang="en-US" sz="2400" dirty="0" smtClean="0">
                <a:solidFill>
                  <a:srgbClr val="FF0000"/>
                </a:solidFill>
              </a:rPr>
              <a:t>(the most important OS mechanism)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Why Message Passing for IPC?</a:t>
            </a:r>
          </a:p>
        </p:txBody>
      </p:sp>
    </p:spTree>
    <p:extLst>
      <p:ext uri="{BB962C8B-B14F-4D97-AF65-F5344CB8AC3E}">
        <p14:creationId xmlns:p14="http://schemas.microsoft.com/office/powerpoint/2010/main" val="66255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combination of micro- and </a:t>
            </a:r>
            <a:r>
              <a:rPr lang="en-US" dirty="0" err="1" smtClean="0">
                <a:solidFill>
                  <a:srgbClr val="0000FF"/>
                </a:solidFill>
              </a:rPr>
              <a:t>uni</a:t>
            </a:r>
            <a:r>
              <a:rPr lang="en-US" dirty="0" smtClean="0">
                <a:solidFill>
                  <a:srgbClr val="0000FF"/>
                </a:solidFill>
              </a:rPr>
              <a:t>- kernels</a:t>
            </a:r>
          </a:p>
          <a:p>
            <a:pPr lvl="1"/>
            <a:r>
              <a:rPr lang="en-US" dirty="0" smtClean="0"/>
              <a:t>Very small kernel provides basic HW protection</a:t>
            </a:r>
          </a:p>
          <a:p>
            <a:pPr lvl="1"/>
            <a:r>
              <a:rPr lang="en-US" dirty="0" smtClean="0"/>
              <a:t>No OS provided IPC mechanisms</a:t>
            </a:r>
          </a:p>
          <a:p>
            <a:pPr lvl="1"/>
            <a:r>
              <a:rPr lang="en-US" dirty="0" smtClean="0"/>
              <a:t>Applications provide own higher level services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Applications can choose their level of abstraction</a:t>
            </a:r>
          </a:p>
          <a:p>
            <a:pPr lvl="1"/>
            <a:r>
              <a:rPr lang="en-US" dirty="0" smtClean="0"/>
              <a:t>Implement their own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3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Multi-kernels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Goal: Make microkernels scalable to modern systems</a:t>
            </a:r>
          </a:p>
          <a:p>
            <a:pPr lvl="1"/>
            <a:r>
              <a:rPr lang="en-US" sz="2000" dirty="0" smtClean="0"/>
              <a:t>Modern many-/multi-core systems are basically distributed systems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Distributed Operating System</a:t>
            </a:r>
          </a:p>
          <a:p>
            <a:pPr lvl="1"/>
            <a:r>
              <a:rPr lang="en-US" sz="2200" dirty="0" smtClean="0"/>
              <a:t>Communicate via asynchronous messages </a:t>
            </a:r>
          </a:p>
          <a:p>
            <a:pPr lvl="2"/>
            <a:r>
              <a:rPr lang="en-US" sz="1600" dirty="0" smtClean="0"/>
              <a:t>Shared memory doesn’t work in a distributed system</a:t>
            </a:r>
          </a:p>
          <a:p>
            <a:pPr lvl="1"/>
            <a:r>
              <a:rPr lang="en-US" sz="2200" dirty="0" smtClean="0"/>
              <a:t>Replicate state, but use messages to keep it consistent</a:t>
            </a:r>
          </a:p>
          <a:p>
            <a:pPr lvl="1"/>
            <a:r>
              <a:rPr lang="en-US" sz="2200" dirty="0" smtClean="0"/>
              <a:t>Support heterogeneous architectures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413565" y="1048306"/>
            <a:ext cx="668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“Your </a:t>
            </a:r>
            <a:r>
              <a:rPr lang="en-US" b="1" dirty="0">
                <a:solidFill>
                  <a:srgbClr val="FF0000"/>
                </a:solidFill>
              </a:rPr>
              <a:t>computer is already a distributed system. Why isn’t your OS</a:t>
            </a:r>
            <a:r>
              <a:rPr lang="en-US" b="1" dirty="0" smtClean="0">
                <a:solidFill>
                  <a:srgbClr val="FF0000"/>
                </a:solidFill>
              </a:rPr>
              <a:t>?”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8" y="4823363"/>
            <a:ext cx="4403035" cy="165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87" y="4694580"/>
            <a:ext cx="3791778" cy="191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3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basic OS principals</a:t>
            </a:r>
          </a:p>
          <a:p>
            <a:r>
              <a:rPr lang="en-US" dirty="0" smtClean="0"/>
              <a:t>Understand historical background of OS design</a:t>
            </a:r>
          </a:p>
          <a:p>
            <a:r>
              <a:rPr lang="en-US" dirty="0" smtClean="0"/>
              <a:t>Gain practical experience with current systems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86 and Linux</a:t>
            </a:r>
          </a:p>
          <a:p>
            <a:r>
              <a:rPr lang="en-US" dirty="0" smtClean="0"/>
              <a:t>Learn how modern systems are designed and operated</a:t>
            </a:r>
          </a:p>
          <a:p>
            <a:r>
              <a:rPr lang="en-US" dirty="0" smtClean="0"/>
              <a:t>Gain some exposure to systems research</a:t>
            </a:r>
          </a:p>
        </p:txBody>
      </p:sp>
    </p:spTree>
    <p:extLst>
      <p:ext uri="{BB962C8B-B14F-4D97-AF65-F5344CB8AC3E}">
        <p14:creationId xmlns:p14="http://schemas.microsoft.com/office/powerpoint/2010/main" val="1496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5015" y="152463"/>
            <a:ext cx="8229600" cy="1143000"/>
          </a:xfrm>
        </p:spPr>
        <p:txBody>
          <a:bodyPr/>
          <a:lstStyle/>
          <a:p>
            <a:r>
              <a:rPr lang="en-US" dirty="0" smtClean="0"/>
              <a:t>Lightweight kernels (LWKs)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238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Designed specifically for extreme scale HPC</a:t>
            </a:r>
          </a:p>
          <a:p>
            <a:pPr lvl="1"/>
            <a:r>
              <a:rPr lang="en-US" sz="2400" dirty="0" smtClean="0"/>
              <a:t>Large scale supercomputers in the upper ranks of the top 500 (http://www.top500.org)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Large scale, but small world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Small number of applications</a:t>
            </a:r>
          </a:p>
          <a:p>
            <a:pPr lvl="1"/>
            <a:r>
              <a:rPr lang="en-US" sz="2400" dirty="0" smtClean="0"/>
              <a:t>Small number of application requirements</a:t>
            </a:r>
            <a:endParaRPr lang="en-US" sz="2400" dirty="0" smtClean="0"/>
          </a:p>
          <a:p>
            <a:pPr lvl="1"/>
            <a:r>
              <a:rPr lang="en-US" sz="2400" dirty="0" smtClean="0"/>
              <a:t>Small number of systems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LWKs provide a stripped down OS environment</a:t>
            </a:r>
          </a:p>
          <a:p>
            <a:pPr lvl="1"/>
            <a:r>
              <a:rPr lang="en-US" sz="2400" dirty="0" smtClean="0"/>
              <a:t>Provide the OS features needed and nothing else</a:t>
            </a:r>
            <a:endParaRPr lang="en-US" sz="2000" dirty="0" smtClean="0"/>
          </a:p>
          <a:p>
            <a:pPr lvl="1"/>
            <a:r>
              <a:rPr lang="en-US" sz="2400" dirty="0" smtClean="0"/>
              <a:t>“Leaky” microkernel</a:t>
            </a:r>
          </a:p>
          <a:p>
            <a:pPr lvl="2"/>
            <a:r>
              <a:rPr lang="en-US" sz="2000" dirty="0" smtClean="0"/>
              <a:t>Will provide functionality in OS when it makes sense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9766" y="6211669"/>
            <a:ext cx="432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What is a Lightweight Kernel?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FF0000"/>
                </a:solidFill>
              </a:rPr>
              <a:t>://dl.acm.org/citation.cfm?id=2768414</a:t>
            </a:r>
          </a:p>
        </p:txBody>
      </p:sp>
    </p:spTree>
    <p:extLst>
      <p:ext uri="{BB962C8B-B14F-4D97-AF65-F5344CB8AC3E}">
        <p14:creationId xmlns:p14="http://schemas.microsoft.com/office/powerpoint/2010/main" val="344216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Co-kernels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175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Fact: Programmers are lazy</a:t>
            </a:r>
          </a:p>
          <a:p>
            <a:pPr lvl="1"/>
            <a:r>
              <a:rPr lang="en-US" sz="2400" dirty="0" smtClean="0"/>
              <a:t>Everyone just wants to use Linux</a:t>
            </a:r>
          </a:p>
          <a:p>
            <a:pPr lvl="1"/>
            <a:r>
              <a:rPr lang="en-US" sz="2400" dirty="0" smtClean="0"/>
              <a:t>LWKs lack many Linux features (i.e. shells)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Co-kernels couple an LWK and a FWK (Linux) on the same machine</a:t>
            </a:r>
          </a:p>
          <a:p>
            <a:pPr lvl="1"/>
            <a:r>
              <a:rPr lang="en-US" sz="2400" dirty="0" smtClean="0"/>
              <a:t>Missing features in LWK can be provided by Linux</a:t>
            </a:r>
            <a:endParaRPr lang="en-US" sz="2400" dirty="0"/>
          </a:p>
          <a:p>
            <a:pPr lvl="1"/>
            <a:r>
              <a:rPr lang="en-US" sz="2400" dirty="0" smtClean="0"/>
              <a:t>Machine can be managed via Linux</a:t>
            </a:r>
          </a:p>
          <a:p>
            <a:pPr lvl="1"/>
            <a:r>
              <a:rPr lang="en-US" sz="2400" dirty="0" smtClean="0"/>
              <a:t>Applications can be launched onto an LWK partition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Best of both worlds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Functionality of Linux</a:t>
            </a:r>
          </a:p>
          <a:p>
            <a:pPr lvl="1"/>
            <a:r>
              <a:rPr lang="en-US" sz="2400" dirty="0" smtClean="0"/>
              <a:t>Performance of an LWK for HPC Apps</a:t>
            </a:r>
          </a:p>
          <a:p>
            <a:pPr lvl="1"/>
            <a:r>
              <a:rPr lang="en-US" sz="2400" dirty="0" smtClean="0"/>
              <a:t>Non-interference between the two partitions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06" y="1106695"/>
            <a:ext cx="2261594" cy="136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0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Hypervisors/VMMs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A </a:t>
            </a:r>
            <a:r>
              <a:rPr lang="en-US" sz="2800" dirty="0">
                <a:solidFill>
                  <a:srgbClr val="0000FF"/>
                </a:solidFill>
              </a:rPr>
              <a:t>Virtual Machine is a software version of the hardware state of a computer system</a:t>
            </a:r>
          </a:p>
          <a:p>
            <a:pPr lvl="1"/>
            <a:r>
              <a:rPr lang="en-US" sz="2400" dirty="0"/>
              <a:t>An operating system running within a virtual machine is called a guest operating system</a:t>
            </a:r>
          </a:p>
          <a:p>
            <a:pPr lvl="1"/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9" y="3526265"/>
            <a:ext cx="4044885" cy="240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17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Monitors (VMMs)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Machines run an OS as an application</a:t>
            </a:r>
          </a:p>
          <a:p>
            <a:pPr lvl="1"/>
            <a:r>
              <a:rPr lang="en-US" dirty="0"/>
              <a:t>Implements hardware interface in software</a:t>
            </a:r>
          </a:p>
          <a:p>
            <a:endParaRPr lang="en-US" dirty="0" smtClean="0"/>
          </a:p>
          <a:p>
            <a:r>
              <a:rPr lang="en-US" dirty="0" smtClean="0"/>
              <a:t>Ways </a:t>
            </a:r>
            <a:r>
              <a:rPr lang="en-US" dirty="0"/>
              <a:t>to build a VMM (Type 1 vs Type 2)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Type 2: VMs run as apps in a native OS</a:t>
            </a:r>
          </a:p>
          <a:p>
            <a:pPr lvl="2"/>
            <a:r>
              <a:rPr lang="en-US" dirty="0"/>
              <a:t>VMWare Player, KVM, </a:t>
            </a:r>
            <a:r>
              <a:rPr lang="en-US" dirty="0" err="1"/>
              <a:t>VirtualBox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Type 1: Hypervisor is the native OS</a:t>
            </a:r>
          </a:p>
          <a:p>
            <a:pPr lvl="2"/>
            <a:r>
              <a:rPr lang="en-US" dirty="0"/>
              <a:t>No native apps, everything runs in a VM</a:t>
            </a:r>
          </a:p>
          <a:p>
            <a:pPr lvl="2"/>
            <a:r>
              <a:rPr lang="en-US" dirty="0"/>
              <a:t>Xen, VMWare </a:t>
            </a:r>
            <a:r>
              <a:rPr lang="en-US" dirty="0" smtClean="0"/>
              <a:t>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23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407699"/>
            <a:ext cx="8229600" cy="4525963"/>
          </a:xfrm>
        </p:spPr>
        <p:txBody>
          <a:bodyPr/>
          <a:lstStyle/>
          <a:p>
            <a:r>
              <a:rPr lang="en-US" sz="1200" dirty="0"/>
              <a:t>Andrew Baumann, Simon Peter, Adrian </a:t>
            </a:r>
            <a:r>
              <a:rPr lang="en-US" sz="1200" dirty="0" err="1"/>
              <a:t>Schüpbach</a:t>
            </a:r>
            <a:r>
              <a:rPr lang="en-US" sz="1200" dirty="0"/>
              <a:t>, </a:t>
            </a:r>
            <a:r>
              <a:rPr lang="en-US" sz="1200" dirty="0" err="1"/>
              <a:t>Akhilesh</a:t>
            </a:r>
            <a:r>
              <a:rPr lang="en-US" sz="1200" dirty="0"/>
              <a:t> </a:t>
            </a:r>
            <a:r>
              <a:rPr lang="en-US" sz="1200" dirty="0" err="1"/>
              <a:t>Singhania</a:t>
            </a:r>
            <a:r>
              <a:rPr lang="en-US" sz="1200" dirty="0"/>
              <a:t>, Timothy Roscoe, Paul Barham, and Rebecca Isaacs. 2009. Your computer is already a distributed system. why isn't your OS?. In </a:t>
            </a:r>
            <a:r>
              <a:rPr lang="en-US" sz="1200" i="1" dirty="0"/>
              <a:t>Proceedings of the 12th conference on Hot topics in operating systems</a:t>
            </a:r>
            <a:r>
              <a:rPr lang="en-US" sz="1200" dirty="0"/>
              <a:t> (HotOS'09). USENIX Association, Berkeley, CA, USA, 12-12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 err="1"/>
              <a:t>Avi</a:t>
            </a:r>
            <a:r>
              <a:rPr lang="en-US" sz="1200" dirty="0"/>
              <a:t> </a:t>
            </a:r>
            <a:r>
              <a:rPr lang="en-US" sz="1200" dirty="0" err="1"/>
              <a:t>Kivity</a:t>
            </a:r>
            <a:r>
              <a:rPr lang="en-US" sz="1200" dirty="0"/>
              <a:t>, </a:t>
            </a:r>
            <a:r>
              <a:rPr lang="en-US" sz="1200" dirty="0" err="1"/>
              <a:t>Dor</a:t>
            </a:r>
            <a:r>
              <a:rPr lang="en-US" sz="1200" dirty="0"/>
              <a:t> </a:t>
            </a:r>
            <a:r>
              <a:rPr lang="en-US" sz="1200" dirty="0" err="1"/>
              <a:t>Laor</a:t>
            </a:r>
            <a:r>
              <a:rPr lang="en-US" sz="1200" dirty="0"/>
              <a:t>, </a:t>
            </a:r>
            <a:r>
              <a:rPr lang="en-US" sz="1200" dirty="0" err="1"/>
              <a:t>Glauber</a:t>
            </a:r>
            <a:r>
              <a:rPr lang="en-US" sz="1200" dirty="0"/>
              <a:t> Costa, </a:t>
            </a:r>
            <a:r>
              <a:rPr lang="en-US" sz="1200" dirty="0" err="1"/>
              <a:t>Pekka</a:t>
            </a:r>
            <a:r>
              <a:rPr lang="en-US" sz="1200" dirty="0"/>
              <a:t> Enberg, </a:t>
            </a:r>
            <a:r>
              <a:rPr lang="en-US" sz="1200" dirty="0" err="1"/>
              <a:t>Nadav</a:t>
            </a:r>
            <a:r>
              <a:rPr lang="en-US" sz="1200" dirty="0"/>
              <a:t> </a:t>
            </a:r>
            <a:r>
              <a:rPr lang="en-US" sz="1200" dirty="0" err="1"/>
              <a:t>Har'El</a:t>
            </a:r>
            <a:r>
              <a:rPr lang="en-US" sz="1200" dirty="0"/>
              <a:t>, Don Marti, and Vlad </a:t>
            </a:r>
            <a:r>
              <a:rPr lang="en-US" sz="1200" dirty="0" err="1"/>
              <a:t>Zolotarov</a:t>
            </a:r>
            <a:r>
              <a:rPr lang="en-US" sz="1200" dirty="0"/>
              <a:t>. 2014. </a:t>
            </a:r>
            <a:r>
              <a:rPr lang="en-US" sz="1200" dirty="0" err="1"/>
              <a:t>OS</a:t>
            </a:r>
            <a:r>
              <a:rPr lang="en-US" sz="1200" baseline="30000" dirty="0" err="1"/>
              <a:t>v</a:t>
            </a:r>
            <a:r>
              <a:rPr lang="en-US" sz="1200" dirty="0"/>
              <a:t>: optimizing the operating system for virtual machines. In </a:t>
            </a:r>
            <a:r>
              <a:rPr lang="en-US" sz="1200" i="1" dirty="0"/>
              <a:t>Proceedings of the 2014 USENIX conference on USENIX Annual Technical Conference</a:t>
            </a:r>
            <a:r>
              <a:rPr lang="en-US" sz="1200" dirty="0"/>
              <a:t> (USENIX ATC'14), Garth Gibson and </a:t>
            </a:r>
            <a:r>
              <a:rPr lang="en-US" sz="1200" dirty="0" err="1"/>
              <a:t>Nickolai</a:t>
            </a:r>
            <a:r>
              <a:rPr lang="en-US" sz="1200" dirty="0"/>
              <a:t> </a:t>
            </a:r>
            <a:r>
              <a:rPr lang="en-US" sz="1200" dirty="0" err="1"/>
              <a:t>Zeldovich</a:t>
            </a:r>
            <a:r>
              <a:rPr lang="en-US" sz="1200" dirty="0"/>
              <a:t> (Eds.). USENIX Association, Berkeley, CA, USA, 61-72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smtClean="0"/>
              <a:t>Simon Peter, </a:t>
            </a:r>
            <a:r>
              <a:rPr lang="en-US" sz="1200" dirty="0" err="1" smtClean="0"/>
              <a:t>Jialin</a:t>
            </a:r>
            <a:r>
              <a:rPr lang="en-US" sz="1200" dirty="0" smtClean="0"/>
              <a:t> Li, Irene Zhang, Dan R. K. Ports, Doug Woos, Arvind Krishnamurthy, Thomas Anderson, and Timothy Roscoe. 2014. </a:t>
            </a:r>
            <a:r>
              <a:rPr lang="en-US" sz="1200" dirty="0" err="1" smtClean="0"/>
              <a:t>Arrakis</a:t>
            </a:r>
            <a:r>
              <a:rPr lang="en-US" sz="1200" dirty="0" smtClean="0"/>
              <a:t>: the operating system is the control plane. In </a:t>
            </a:r>
            <a:r>
              <a:rPr lang="en-US" sz="1200" i="1" dirty="0" smtClean="0"/>
              <a:t>Proceedings of the 11th USENIX conference on Operating Systems Design and Implementation</a:t>
            </a:r>
            <a:r>
              <a:rPr lang="en-US" sz="1200" dirty="0" smtClean="0"/>
              <a:t>(OSDI'14). USENIX Association, Berkeley, CA, USA, 1-16.</a:t>
            </a:r>
          </a:p>
          <a:p>
            <a:endParaRPr lang="en-US" sz="1200" dirty="0" smtClean="0"/>
          </a:p>
          <a:p>
            <a:r>
              <a:rPr lang="en-US" sz="1200" dirty="0" smtClean="0"/>
              <a:t>Tanenbaum-Torvalds </a:t>
            </a:r>
            <a:r>
              <a:rPr lang="en-US" sz="1200" dirty="0"/>
              <a:t>Debate (https://groups.google.com/forum/#!topic/comp.os.minix/wlhw16QWltI%5B1-25%5D</a:t>
            </a:r>
            <a:r>
              <a:rPr lang="en-US" sz="1200" dirty="0" smtClean="0"/>
              <a:t>)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err="1"/>
              <a:t>Jorrit</a:t>
            </a:r>
            <a:r>
              <a:rPr lang="en-US" sz="1200" dirty="0"/>
              <a:t> N. Herder, Herbert </a:t>
            </a:r>
            <a:r>
              <a:rPr lang="en-US" sz="1200" dirty="0" err="1"/>
              <a:t>Bos</a:t>
            </a:r>
            <a:r>
              <a:rPr lang="en-US" sz="1200" dirty="0"/>
              <a:t>, Ben Gras, Philip Homburg, and Andrew S. Tanenbaum. 2006. </a:t>
            </a:r>
            <a:r>
              <a:rPr lang="en-US" sz="1200" dirty="0" smtClean="0"/>
              <a:t>MINIX </a:t>
            </a:r>
            <a:r>
              <a:rPr lang="en-US" sz="1200" dirty="0"/>
              <a:t>3: a highly reliable, self-repairing operating system. </a:t>
            </a:r>
            <a:r>
              <a:rPr lang="en-US" sz="1200" i="1" dirty="0"/>
              <a:t>SIGOPS </a:t>
            </a:r>
            <a:r>
              <a:rPr lang="en-US" sz="1200" i="1" dirty="0" err="1"/>
              <a:t>Oper</a:t>
            </a:r>
            <a:r>
              <a:rPr lang="en-US" sz="1200" i="1" dirty="0"/>
              <a:t>. Syst. Rev.</a:t>
            </a:r>
            <a:r>
              <a:rPr lang="en-US" sz="1200" dirty="0"/>
              <a:t> 40, 3 (July 2006), 80-89. DOI=http://</a:t>
            </a:r>
            <a:r>
              <a:rPr lang="en-US" sz="1200" dirty="0" smtClean="0"/>
              <a:t>dx.doi.org/10.1145/1151374.1151391</a:t>
            </a:r>
          </a:p>
          <a:p>
            <a:endParaRPr lang="en-US" sz="1200" dirty="0"/>
          </a:p>
          <a:p>
            <a:r>
              <a:rPr lang="en-US" sz="1200" dirty="0"/>
              <a:t>J. Ouyang, B. </a:t>
            </a:r>
            <a:r>
              <a:rPr lang="en-US" sz="1200" dirty="0" err="1"/>
              <a:t>Kocoloski</a:t>
            </a:r>
            <a:r>
              <a:rPr lang="en-US" sz="1200" dirty="0"/>
              <a:t>, J. Lange and K. </a:t>
            </a:r>
            <a:r>
              <a:rPr lang="en-US" sz="1200" dirty="0" err="1"/>
              <a:t>Pedretti</a:t>
            </a:r>
            <a:r>
              <a:rPr lang="en-US" sz="1200" dirty="0"/>
              <a:t>, </a:t>
            </a:r>
            <a:br>
              <a:rPr lang="en-US" sz="1200" dirty="0"/>
            </a:br>
            <a:r>
              <a:rPr lang="en-US" sz="1200" b="1" dirty="0"/>
              <a:t>Achieving Performance Isolation with Lightweight Co-Kernels</a:t>
            </a:r>
            <a:r>
              <a:rPr lang="en-US" sz="1200" dirty="0"/>
              <a:t>, </a:t>
            </a:r>
            <a:br>
              <a:rPr lang="en-US" sz="1200" dirty="0"/>
            </a:br>
            <a:r>
              <a:rPr lang="en-US" sz="1200" i="1" dirty="0"/>
              <a:t>Proceedings of the 24th International ACM Symposium on High Performance Parallel and Distributed Computing</a:t>
            </a:r>
            <a:r>
              <a:rPr lang="en-US" sz="1200" dirty="0"/>
              <a:t>, (HPDC 2015</a:t>
            </a:r>
            <a:r>
              <a:rPr lang="en-US" sz="1200" dirty="0" smtClean="0"/>
              <a:t>)</a:t>
            </a:r>
          </a:p>
          <a:p>
            <a:endParaRPr lang="en-US" sz="1200" dirty="0"/>
          </a:p>
          <a:p>
            <a:r>
              <a:rPr lang="en-US" sz="1200" dirty="0"/>
              <a:t>J. Lange, K. </a:t>
            </a:r>
            <a:r>
              <a:rPr lang="en-US" sz="1200" dirty="0" err="1"/>
              <a:t>Pedretti</a:t>
            </a:r>
            <a:r>
              <a:rPr lang="en-US" sz="1200" dirty="0"/>
              <a:t>, T. Hudson, P. </a:t>
            </a:r>
            <a:r>
              <a:rPr lang="en-US" sz="1200" dirty="0" err="1"/>
              <a:t>Dinda</a:t>
            </a:r>
            <a:r>
              <a:rPr lang="en-US" sz="1200" dirty="0"/>
              <a:t>, Z. Cui, L. Xia, P. Bridges, </a:t>
            </a:r>
            <a:r>
              <a:rPr lang="en-US" sz="1200" dirty="0" err="1"/>
              <a:t>M.Levenhagen</a:t>
            </a:r>
            <a:r>
              <a:rPr lang="en-US" sz="1200" dirty="0"/>
              <a:t>, R. </a:t>
            </a:r>
            <a:r>
              <a:rPr lang="en-US" sz="1200" dirty="0" err="1"/>
              <a:t>Brightwell</a:t>
            </a:r>
            <a:r>
              <a:rPr lang="en-US" sz="1200" dirty="0"/>
              <a:t>, A. </a:t>
            </a:r>
            <a:r>
              <a:rPr lang="en-US" sz="1200" dirty="0" err="1"/>
              <a:t>Gocke</a:t>
            </a:r>
            <a:r>
              <a:rPr lang="en-US" sz="1200" dirty="0"/>
              <a:t>, S. </a:t>
            </a:r>
            <a:r>
              <a:rPr lang="en-US" sz="1200" dirty="0" err="1"/>
              <a:t>Jaconette</a:t>
            </a:r>
            <a:r>
              <a:rPr lang="en-US" sz="1200" dirty="0"/>
              <a:t>, </a:t>
            </a:r>
            <a:br>
              <a:rPr lang="en-US" sz="1200" dirty="0"/>
            </a:br>
            <a:r>
              <a:rPr lang="en-US" sz="1200" b="1" dirty="0"/>
              <a:t>Palacios: A New Open Source Virtual Machine Monitor for Scalable High Performance Computing</a:t>
            </a:r>
            <a:r>
              <a:rPr lang="en-US" sz="1200" dirty="0"/>
              <a:t>, </a:t>
            </a:r>
            <a:br>
              <a:rPr lang="en-US" sz="1200" dirty="0"/>
            </a:br>
            <a:r>
              <a:rPr lang="en-US" sz="1200" i="1" dirty="0"/>
              <a:t>Proceedings of the 24th IEEE International Parallel and Distributed Processing Symposium</a:t>
            </a:r>
            <a:r>
              <a:rPr lang="en-US" sz="1200" dirty="0"/>
              <a:t>, (IPDPS 2010)</a:t>
            </a:r>
          </a:p>
        </p:txBody>
      </p:sp>
    </p:spTree>
    <p:extLst>
      <p:ext uri="{BB962C8B-B14F-4D97-AF65-F5344CB8AC3E}">
        <p14:creationId xmlns:p14="http://schemas.microsoft.com/office/powerpoint/2010/main" val="183139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Instructor: </a:t>
            </a:r>
            <a:r>
              <a:rPr lang="en-US" sz="3000" dirty="0" smtClean="0">
                <a:solidFill>
                  <a:srgbClr val="0000FF"/>
                </a:solidFill>
              </a:rPr>
              <a:t>Jack Lange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Email: </a:t>
            </a:r>
            <a:r>
              <a:rPr lang="en-US" sz="1900" dirty="0" smtClean="0"/>
              <a:t>jacklange@cs.pitt.edu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Office:</a:t>
            </a:r>
            <a:r>
              <a:rPr lang="en-US" sz="1900" dirty="0" smtClean="0"/>
              <a:t> </a:t>
            </a:r>
            <a:r>
              <a:rPr lang="en-US" sz="1900" dirty="0" err="1" smtClean="0"/>
              <a:t>Sennott</a:t>
            </a:r>
            <a:r>
              <a:rPr lang="en-US" sz="1900" dirty="0" smtClean="0"/>
              <a:t> Square #5407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Office Hours: </a:t>
            </a:r>
            <a:r>
              <a:rPr lang="en-US" sz="1900" dirty="0" smtClean="0"/>
              <a:t>Weds 2-4PM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30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000" dirty="0" smtClean="0"/>
              <a:t>Course </a:t>
            </a:r>
            <a:r>
              <a:rPr lang="en-US" sz="3000" dirty="0"/>
              <a:t>homepage</a:t>
            </a:r>
          </a:p>
          <a:p>
            <a:pPr marL="782638" lvl="1">
              <a:lnSpc>
                <a:spcPct val="80000"/>
              </a:lnSpc>
              <a:spcBef>
                <a:spcPts val="688"/>
              </a:spcBef>
            </a:pPr>
            <a:r>
              <a:rPr lang="en-US" sz="1900" u="sng" dirty="0">
                <a:solidFill>
                  <a:srgbClr val="FF0000"/>
                </a:solidFill>
              </a:rPr>
              <a:t>http://www.cs.pitt.edu/~jacklange/teaching/cs2510-f17/</a:t>
            </a:r>
            <a:endParaRPr lang="en-US" sz="1900" dirty="0">
              <a:solidFill>
                <a:srgbClr val="FF0000"/>
              </a:solidFill>
            </a:endParaRPr>
          </a:p>
          <a:p>
            <a:pPr marL="782638" lvl="1">
              <a:lnSpc>
                <a:spcPct val="80000"/>
              </a:lnSpc>
              <a:spcBef>
                <a:spcPts val="688"/>
              </a:spcBef>
            </a:pPr>
            <a:r>
              <a:rPr lang="en-US" sz="1900" dirty="0"/>
              <a:t>Announcements, clarifications, corrections</a:t>
            </a:r>
          </a:p>
          <a:p>
            <a:pPr marL="782638" lvl="1">
              <a:lnSpc>
                <a:spcPct val="80000"/>
              </a:lnSpc>
              <a:spcBef>
                <a:spcPts val="688"/>
              </a:spcBef>
            </a:pPr>
            <a:r>
              <a:rPr lang="en-US" sz="1900" dirty="0"/>
              <a:t>Additional resources for projects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Grading</a:t>
            </a:r>
            <a:endParaRPr lang="en-US" sz="3000" dirty="0"/>
          </a:p>
          <a:p>
            <a:pPr marL="782638" lvl="1">
              <a:lnSpc>
                <a:spcPct val="90000"/>
              </a:lnSpc>
            </a:pPr>
            <a:r>
              <a:rPr lang="en-US" sz="1900" dirty="0"/>
              <a:t>Midterm (30%)</a:t>
            </a:r>
          </a:p>
          <a:p>
            <a:pPr marL="782638" lvl="1">
              <a:lnSpc>
                <a:spcPct val="90000"/>
              </a:lnSpc>
            </a:pPr>
            <a:r>
              <a:rPr lang="en-US" sz="1900" dirty="0"/>
              <a:t>Final (30%)</a:t>
            </a:r>
          </a:p>
          <a:p>
            <a:pPr marL="782638" lvl="1">
              <a:lnSpc>
                <a:spcPct val="90000"/>
              </a:lnSpc>
            </a:pPr>
            <a:r>
              <a:rPr lang="en-US" sz="1900" dirty="0"/>
              <a:t>3 Projects (40%)</a:t>
            </a:r>
          </a:p>
          <a:p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260574"/>
            <a:ext cx="8229600" cy="2017989"/>
          </a:xfrm>
          <a:prstGeom prst="rect">
            <a:avLst/>
          </a:prstGeom>
          <a:ln/>
        </p:spPr>
        <p:txBody>
          <a:bodyPr vert="horz" lIns="91440" tIns="45720" rIns="13208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2638" lvl="1">
              <a:lnSpc>
                <a:spcPct val="80000"/>
              </a:lnSpc>
              <a:spcBef>
                <a:spcPts val="688"/>
              </a:spcBef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6378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Projects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91440" tIns="45720" rIns="13208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sym typeface="Comic Sans MS Bold" charset="0"/>
              </a:rPr>
              <a:t>Work </a:t>
            </a:r>
            <a:r>
              <a:rPr lang="en-US" dirty="0" smtClean="0">
                <a:solidFill>
                  <a:srgbClr val="0000FF"/>
                </a:solidFill>
                <a:sym typeface="Comic Sans MS Bold" charset="0"/>
              </a:rPr>
              <a:t>in groups of 2</a:t>
            </a:r>
            <a:endParaRPr lang="en-US" dirty="0">
              <a:solidFill>
                <a:srgbClr val="0000FF"/>
              </a:solidFill>
              <a:sym typeface="Comic Sans MS Bold" charset="0"/>
            </a:endParaRPr>
          </a:p>
          <a:p>
            <a:pPr marL="782638" lvl="1">
              <a:lnSpc>
                <a:spcPct val="90000"/>
              </a:lnSpc>
            </a:pPr>
            <a:r>
              <a:rPr lang="en-US" dirty="0" smtClean="0"/>
              <a:t>C is required</a:t>
            </a:r>
          </a:p>
          <a:p>
            <a:pPr marL="782638" lvl="1">
              <a:lnSpc>
                <a:spcPct val="90000"/>
              </a:lnSpc>
            </a:pPr>
            <a:r>
              <a:rPr lang="en-US" dirty="0" smtClean="0"/>
              <a:t>Some assembly will ne needed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sym typeface="Comic Sans MS Bold" charset="0"/>
              </a:rPr>
              <a:t>Highly Recommended: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OS </a:t>
            </a:r>
            <a:r>
              <a:rPr lang="en-US" dirty="0">
                <a:solidFill>
                  <a:srgbClr val="0000FF"/>
                </a:solidFill>
              </a:rPr>
              <a:t>or having some familiarity with Unix systems programming, preferably in C </a:t>
            </a:r>
            <a:r>
              <a:rPr lang="en-US" dirty="0" smtClean="0">
                <a:solidFill>
                  <a:srgbClr val="0000FF"/>
                </a:solidFill>
              </a:rPr>
              <a:t>or C++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projects are in C</a:t>
            </a:r>
            <a:endParaRPr lang="en-US" dirty="0"/>
          </a:p>
          <a:p>
            <a:pPr marL="782638"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BUILDING software </a:t>
            </a:r>
            <a:r>
              <a:rPr lang="en-US" dirty="0"/>
              <a:t>is 50% of the grade of this </a:t>
            </a:r>
            <a:r>
              <a:rPr lang="en-US" dirty="0" smtClean="0"/>
              <a:t>class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8308975" y="6400800"/>
            <a:ext cx="635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1-9</a:t>
            </a:r>
          </a:p>
        </p:txBody>
      </p:sp>
    </p:spTree>
    <p:extLst>
      <p:ext uri="{BB962C8B-B14F-4D97-AF65-F5344CB8AC3E}">
        <p14:creationId xmlns:p14="http://schemas.microsoft.com/office/powerpoint/2010/main" val="88350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See course website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Primary:</a:t>
            </a:r>
          </a:p>
          <a:p>
            <a:pPr lvl="1"/>
            <a:r>
              <a:rPr lang="en-US" sz="2000" b="1" dirty="0" smtClean="0"/>
              <a:t>Operating </a:t>
            </a:r>
            <a:r>
              <a:rPr lang="en-US" sz="2000" b="1" dirty="0"/>
              <a:t>Systems: Three Easy Pieces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i="1" dirty="0" err="1"/>
              <a:t>Remzi</a:t>
            </a:r>
            <a:r>
              <a:rPr lang="en-US" sz="2000" i="1" dirty="0"/>
              <a:t> H. </a:t>
            </a:r>
            <a:r>
              <a:rPr lang="en-US" sz="2000" i="1" dirty="0" err="1"/>
              <a:t>Arpaci-Dusseau</a:t>
            </a:r>
            <a:r>
              <a:rPr lang="en-US" sz="2000" i="1" dirty="0"/>
              <a:t> and Andrea C. </a:t>
            </a:r>
            <a:r>
              <a:rPr lang="en-US" sz="2000" i="1" dirty="0" err="1" smtClean="0"/>
              <a:t>Arpaci-Dusseau</a:t>
            </a:r>
            <a:r>
              <a:rPr lang="en-US" sz="2000" i="1" dirty="0" smtClean="0"/>
              <a:t>, http</a:t>
            </a:r>
            <a:r>
              <a:rPr lang="en-US" sz="2000" i="1" dirty="0"/>
              <a:t>://pages.cs.wisc.edu/~remzi/OSTEP/</a:t>
            </a:r>
            <a:endParaRPr lang="en-US" sz="2000" i="1" dirty="0" smtClean="0"/>
          </a:p>
          <a:p>
            <a:r>
              <a:rPr lang="en-US" sz="2400" i="1" dirty="0" smtClean="0">
                <a:solidFill>
                  <a:srgbClr val="0000FF"/>
                </a:solidFill>
              </a:rPr>
              <a:t>Secondary:</a:t>
            </a:r>
          </a:p>
          <a:p>
            <a:pPr lvl="1"/>
            <a:r>
              <a:rPr lang="en-US" sz="1800" b="1" dirty="0"/>
              <a:t>Intel x86 Architectural Manuals</a:t>
            </a:r>
            <a:r>
              <a:rPr lang="en-US" sz="1800" dirty="0"/>
              <a:t> (Vols. 2 and 3 are necessary for Projects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b="1" dirty="0"/>
              <a:t>Linux Device Drivers</a:t>
            </a:r>
            <a:r>
              <a:rPr lang="en-US" sz="1800" dirty="0"/>
              <a:t> (Very helpful for Projects)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Jonathan </a:t>
            </a:r>
            <a:r>
              <a:rPr lang="en-US" sz="1800" i="1" dirty="0" err="1"/>
              <a:t>Corbet</a:t>
            </a:r>
            <a:r>
              <a:rPr lang="en-US" sz="1800" i="1" dirty="0"/>
              <a:t>, Alessandro </a:t>
            </a:r>
            <a:r>
              <a:rPr lang="en-US" sz="1800" i="1" dirty="0" err="1"/>
              <a:t>Rubini</a:t>
            </a:r>
            <a:r>
              <a:rPr lang="en-US" sz="1800" i="1" dirty="0"/>
              <a:t>, and Greg </a:t>
            </a:r>
            <a:r>
              <a:rPr lang="en-US" sz="1800" i="1" dirty="0" err="1"/>
              <a:t>Kroah</a:t>
            </a:r>
            <a:r>
              <a:rPr lang="en-US" sz="1800" i="1" dirty="0"/>
              <a:t>-Hartman</a:t>
            </a:r>
            <a:r>
              <a:rPr lang="en-US" sz="1800" dirty="0"/>
              <a:t> </a:t>
            </a:r>
            <a:endParaRPr lang="en-US" sz="1800" dirty="0" smtClean="0"/>
          </a:p>
          <a:p>
            <a:pPr lvl="1"/>
            <a:r>
              <a:rPr lang="en-US" sz="1800" b="1" dirty="0"/>
              <a:t>Linux Kernel Development</a:t>
            </a:r>
            <a:r>
              <a:rPr lang="en-US" sz="1800" dirty="0"/>
              <a:t> </a:t>
            </a:r>
            <a:br>
              <a:rPr lang="en-US" sz="1800" dirty="0"/>
            </a:br>
            <a:r>
              <a:rPr lang="en-US" sz="1800" i="1" dirty="0"/>
              <a:t>Robert Love</a:t>
            </a:r>
            <a:endParaRPr lang="en-US" sz="1800" dirty="0"/>
          </a:p>
          <a:p>
            <a:pPr lvl="1"/>
            <a:r>
              <a:rPr lang="en-US" sz="1800" b="1" dirty="0"/>
              <a:t>Understanding the Linux </a:t>
            </a:r>
            <a:r>
              <a:rPr lang="en-US" sz="1800" b="1" dirty="0" smtClean="0"/>
              <a:t>Kernel</a:t>
            </a:r>
            <a:r>
              <a:rPr lang="en-US" sz="1800" dirty="0" smtClean="0"/>
              <a:t>, </a:t>
            </a:r>
            <a:r>
              <a:rPr lang="en-US" sz="1800" i="1" dirty="0"/>
              <a:t>Marco </a:t>
            </a:r>
            <a:r>
              <a:rPr lang="en-US" sz="1800" i="1" dirty="0" err="1"/>
              <a:t>Cesati</a:t>
            </a:r>
            <a:r>
              <a:rPr lang="en-US" sz="1800" i="1" dirty="0"/>
              <a:t> </a:t>
            </a:r>
            <a:r>
              <a:rPr lang="en-US" sz="1800" i="1" dirty="0" err="1"/>
              <a:t>nad</a:t>
            </a:r>
            <a:r>
              <a:rPr lang="en-US" sz="1800" i="1" dirty="0"/>
              <a:t> Daniel P. </a:t>
            </a:r>
            <a:r>
              <a:rPr lang="en-US" sz="1800" i="1" dirty="0" smtClean="0"/>
              <a:t>Bovet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5098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learn about Operating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4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Tangible reasons</a:t>
            </a:r>
          </a:p>
          <a:p>
            <a:pPr lvl="1"/>
            <a:r>
              <a:rPr lang="en-US" dirty="0" smtClean="0"/>
              <a:t>Build or modify a real operating system</a:t>
            </a:r>
          </a:p>
          <a:p>
            <a:pPr lvl="1"/>
            <a:r>
              <a:rPr lang="en-US" dirty="0" smtClean="0"/>
              <a:t>Administer and use system well</a:t>
            </a:r>
          </a:p>
          <a:p>
            <a:pPr lvl="1"/>
            <a:r>
              <a:rPr lang="en-US" dirty="0" smtClean="0"/>
              <a:t>Tune application performance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Intangibles</a:t>
            </a:r>
          </a:p>
          <a:p>
            <a:pPr lvl="1"/>
            <a:r>
              <a:rPr lang="en-US" dirty="0" smtClean="0"/>
              <a:t>Intrinsic curiosity</a:t>
            </a:r>
          </a:p>
          <a:p>
            <a:pPr lvl="2"/>
            <a:r>
              <a:rPr lang="en-US" dirty="0" smtClean="0"/>
              <a:t>Understand how your computer works</a:t>
            </a:r>
          </a:p>
          <a:p>
            <a:pPr lvl="1"/>
            <a:r>
              <a:rPr lang="en-US" dirty="0" smtClean="0"/>
              <a:t>Gain/apply knowledge in other areas of Computer Science</a:t>
            </a:r>
          </a:p>
          <a:p>
            <a:pPr lvl="2"/>
            <a:r>
              <a:rPr lang="en-US" dirty="0" smtClean="0"/>
              <a:t>Computer architecture and devices</a:t>
            </a:r>
          </a:p>
          <a:p>
            <a:pPr lvl="2"/>
            <a:r>
              <a:rPr lang="en-US" dirty="0" smtClean="0"/>
              <a:t>Synchronization in programming languages</a:t>
            </a:r>
          </a:p>
          <a:p>
            <a:pPr lvl="2"/>
            <a:r>
              <a:rPr lang="en-US" dirty="0" smtClean="0"/>
              <a:t>Data structures and algorithms</a:t>
            </a:r>
          </a:p>
          <a:p>
            <a:pPr lvl="2"/>
            <a:r>
              <a:rPr lang="en-US" dirty="0" smtClean="0"/>
              <a:t>Performance analysis</a:t>
            </a:r>
          </a:p>
          <a:p>
            <a:pPr lvl="1"/>
            <a:r>
              <a:rPr lang="en-US" dirty="0" smtClean="0"/>
              <a:t>Challenge of designing large, complex systems</a:t>
            </a:r>
          </a:p>
        </p:txBody>
      </p:sp>
    </p:spTree>
    <p:extLst>
      <p:ext uri="{BB962C8B-B14F-4D97-AF65-F5344CB8AC3E}">
        <p14:creationId xmlns:p14="http://schemas.microsoft.com/office/powerpoint/2010/main" val="398201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1577"/>
          </a:xfrm>
        </p:spPr>
        <p:txBody>
          <a:bodyPr/>
          <a:lstStyle/>
          <a:p>
            <a:r>
              <a:rPr lang="en-US" dirty="0" smtClean="0"/>
              <a:t>Not easy to define: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09586" y="2307457"/>
            <a:ext cx="3340115" cy="1575707"/>
            <a:chOff x="1391719" y="2230337"/>
            <a:chExt cx="3340115" cy="1575707"/>
          </a:xfrm>
        </p:grpSpPr>
        <p:sp>
          <p:nvSpPr>
            <p:cNvPr id="4" name="Rectangle 3"/>
            <p:cNvSpPr/>
            <p:nvPr/>
          </p:nvSpPr>
          <p:spPr>
            <a:xfrm>
              <a:off x="1391719" y="2230337"/>
              <a:ext cx="3340115" cy="3342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Users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91719" y="2652746"/>
              <a:ext cx="3340115" cy="3342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Applications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91719" y="3066027"/>
              <a:ext cx="3340115" cy="3342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Operating System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91719" y="3471768"/>
              <a:ext cx="3340115" cy="3342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Hardware</a:t>
              </a:r>
              <a:endParaRPr lang="en-US" sz="24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979167"/>
            <a:ext cx="8229600" cy="2700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OS: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Everything that isn’t an application or hardware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Software that abstract hardware into a useful form for applications</a:t>
            </a:r>
          </a:p>
          <a:p>
            <a:pPr lvl="1"/>
            <a:r>
              <a:rPr lang="en-US" dirty="0" smtClean="0"/>
              <a:t>Standard Library</a:t>
            </a:r>
          </a:p>
          <a:p>
            <a:pPr lvl="1"/>
            <a:r>
              <a:rPr lang="en-US" dirty="0" smtClean="0"/>
              <a:t>Resource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9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Function: Standard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2671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Advantages of standard library</a:t>
            </a:r>
          </a:p>
          <a:p>
            <a:pPr lvl="1"/>
            <a:r>
              <a:rPr lang="en-US" dirty="0" smtClean="0"/>
              <a:t>Allow applications to reuse common facilities</a:t>
            </a:r>
          </a:p>
          <a:p>
            <a:pPr lvl="1"/>
            <a:r>
              <a:rPr lang="en-US" dirty="0" smtClean="0"/>
              <a:t>Make different devices look the same</a:t>
            </a:r>
          </a:p>
          <a:p>
            <a:pPr lvl="1"/>
            <a:r>
              <a:rPr lang="en-US" dirty="0" smtClean="0"/>
              <a:t>Provide higher level abstractions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84" y="4000864"/>
            <a:ext cx="3721366" cy="243530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4465"/>
            <a:ext cx="8229600" cy="222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Challenges</a:t>
            </a:r>
          </a:p>
          <a:p>
            <a:pPr lvl="1"/>
            <a:r>
              <a:rPr lang="en-US" dirty="0" smtClean="0"/>
              <a:t>What are the right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abstractions?</a:t>
            </a:r>
          </a:p>
        </p:txBody>
      </p:sp>
    </p:spTree>
    <p:extLst>
      <p:ext uri="{BB962C8B-B14F-4D97-AF65-F5344CB8AC3E}">
        <p14:creationId xmlns:p14="http://schemas.microsoft.com/office/powerpoint/2010/main" val="161402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Function: </a:t>
            </a:r>
            <a:br>
              <a:rPr lang="en-US" dirty="0" smtClean="0"/>
            </a:br>
            <a:r>
              <a:rPr lang="en-US" dirty="0" smtClean="0"/>
              <a:t>Resource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59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Resource: “Anything valuable”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(e.g. CPU, memory, disk, network)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Advantages of resource coordinator</a:t>
            </a:r>
          </a:p>
          <a:p>
            <a:pPr lvl="1"/>
            <a:r>
              <a:rPr lang="en-US" dirty="0" smtClean="0"/>
              <a:t>Virtualize resource so multiple users/applications can share</a:t>
            </a:r>
          </a:p>
          <a:p>
            <a:pPr lvl="1"/>
            <a:r>
              <a:rPr lang="en-US" dirty="0" smtClean="0"/>
              <a:t>Protect applications from one another</a:t>
            </a:r>
          </a:p>
          <a:p>
            <a:pPr lvl="1"/>
            <a:r>
              <a:rPr lang="en-US" dirty="0" smtClean="0"/>
              <a:t>Provide efficient and fair access to 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086" y="4122626"/>
            <a:ext cx="4070048" cy="252228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4187907"/>
            <a:ext cx="3799686" cy="245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9286" y="4848919"/>
            <a:ext cx="4114800" cy="179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Challenges</a:t>
            </a:r>
          </a:p>
          <a:p>
            <a:pPr lvl="1"/>
            <a:r>
              <a:rPr lang="en-US" sz="2400" dirty="0" smtClean="0"/>
              <a:t>What mechanisms?</a:t>
            </a:r>
          </a:p>
          <a:p>
            <a:pPr lvl="1"/>
            <a:r>
              <a:rPr lang="en-US" sz="2400" dirty="0" smtClean="0"/>
              <a:t>What policies?</a:t>
            </a:r>
          </a:p>
        </p:txBody>
      </p:sp>
    </p:spTree>
    <p:extLst>
      <p:ext uri="{BB962C8B-B14F-4D97-AF65-F5344CB8AC3E}">
        <p14:creationId xmlns:p14="http://schemas.microsoft.com/office/powerpoint/2010/main" val="356126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1194</Words>
  <Application>Microsoft Office PowerPoint</Application>
  <PresentationFormat>On-screen Show (4:3)</PresentationFormat>
  <Paragraphs>259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CS 2510 Graduate Operating Systems</vt:lpstr>
      <vt:lpstr>Course Objectives</vt:lpstr>
      <vt:lpstr>Administrative Stuff</vt:lpstr>
      <vt:lpstr>Projects</vt:lpstr>
      <vt:lpstr>Textbooks</vt:lpstr>
      <vt:lpstr>Why learn about Operating Systems?</vt:lpstr>
      <vt:lpstr>What is an operating System</vt:lpstr>
      <vt:lpstr>First Function: Standard Library</vt:lpstr>
      <vt:lpstr>Second Function:  Resource Coordinator</vt:lpstr>
      <vt:lpstr>What Functionality in OS?</vt:lpstr>
      <vt:lpstr>Outlook on Operating Systems “Will OSs in 2025 still resemble the Unix-like consensus of today, or will a very different design achieve widespread adoption?”</vt:lpstr>
      <vt:lpstr>Types of OSes</vt:lpstr>
      <vt:lpstr>Operating System Architectures</vt:lpstr>
      <vt:lpstr>Monolithic Kernels</vt:lpstr>
      <vt:lpstr>Unikernel</vt:lpstr>
      <vt:lpstr>Unikernel use cases</vt:lpstr>
      <vt:lpstr>Microkernels</vt:lpstr>
      <vt:lpstr>Exokernels</vt:lpstr>
      <vt:lpstr>Multi-kernels </vt:lpstr>
      <vt:lpstr>Lightweight kernels (LWKs)</vt:lpstr>
      <vt:lpstr>Lightweight Co-kernels</vt:lpstr>
      <vt:lpstr>Hypervisors/VMMs</vt:lpstr>
      <vt:lpstr>Virtual Machine Monitors (VMMs)</vt:lpstr>
      <vt:lpstr>Some References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Lange</dc:creator>
  <cp:lastModifiedBy>Jack Lange</cp:lastModifiedBy>
  <cp:revision>52</cp:revision>
  <dcterms:created xsi:type="dcterms:W3CDTF">2012-08-25T23:31:22Z</dcterms:created>
  <dcterms:modified xsi:type="dcterms:W3CDTF">2017-08-24T18:29:39Z</dcterms:modified>
</cp:coreProperties>
</file>