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3" d="100"/>
          <a:sy n="53" d="100"/>
        </p:scale>
        <p:origin x="3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80D8-621E-4A40-AD32-2B889B67D1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63AC9F-FBA4-4E3A-AD62-E564C611A9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7F9FF0-5216-4622-99A8-BCFEA8E1F8D1}"/>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5" name="Footer Placeholder 4">
            <a:extLst>
              <a:ext uri="{FF2B5EF4-FFF2-40B4-BE49-F238E27FC236}">
                <a16:creationId xmlns:a16="http://schemas.microsoft.com/office/drawing/2014/main" id="{20BD8AB8-8EBF-4E95-A1E3-E9A9F06DBD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F5D3A7-AB0F-4921-B50C-9AC5485CB14C}"/>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363848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1DFA7-302B-4273-9969-13CA4DF60F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0E63E1-D7D7-42C0-9A01-F79795AD54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2B89C6-6D87-4FEF-AB45-8F278D7523E5}"/>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5" name="Footer Placeholder 4">
            <a:extLst>
              <a:ext uri="{FF2B5EF4-FFF2-40B4-BE49-F238E27FC236}">
                <a16:creationId xmlns:a16="http://schemas.microsoft.com/office/drawing/2014/main" id="{7CF21347-FD69-4A62-B64E-2E685E092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A8BA1-60C6-4303-8902-BD794CDDCA1C}"/>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112580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A07522-2A06-4E2B-8947-0DA5821786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4C82C8-EDE6-4DEE-B34C-28E00AB490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98FB85-79C7-4084-96B2-3064CB4135F1}"/>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5" name="Footer Placeholder 4">
            <a:extLst>
              <a:ext uri="{FF2B5EF4-FFF2-40B4-BE49-F238E27FC236}">
                <a16:creationId xmlns:a16="http://schemas.microsoft.com/office/drawing/2014/main" id="{DD857D2D-C908-4A10-B7EB-C70C233FC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8A626-9A92-4D37-B374-879ADB7AD1F2}"/>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812081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3ABCC-2561-483E-BF59-B77B361A86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58B3E1-7CE5-4EAB-ADDD-51F4C82A70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AB38F-4B56-411C-8DFE-4FEEB4193252}"/>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5" name="Footer Placeholder 4">
            <a:extLst>
              <a:ext uri="{FF2B5EF4-FFF2-40B4-BE49-F238E27FC236}">
                <a16:creationId xmlns:a16="http://schemas.microsoft.com/office/drawing/2014/main" id="{27211F3A-CED5-4D79-8004-6CABB88BBE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99127E-16CC-4CE7-987D-27703D32902A}"/>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142914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C0FDF-C796-4BED-8454-40A4CBC920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4D634F-7F0D-404B-89FE-490D8E5964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DCE5D3-3FF7-4E14-9F70-BA370E84D46B}"/>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5" name="Footer Placeholder 4">
            <a:extLst>
              <a:ext uri="{FF2B5EF4-FFF2-40B4-BE49-F238E27FC236}">
                <a16:creationId xmlns:a16="http://schemas.microsoft.com/office/drawing/2014/main" id="{F02210B6-CF32-43E2-A610-155F4E0AE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998B0-C5A7-4820-A96C-C358832B7EE8}"/>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81851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F0473-AE61-4331-A053-209D433D4E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500EEA-ABF3-48FF-A8C3-13102BF684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6205E8-FBFD-425B-B006-59B44AF64E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BAEC06-A132-4605-8ED8-53C87CE62F22}"/>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6" name="Footer Placeholder 5">
            <a:extLst>
              <a:ext uri="{FF2B5EF4-FFF2-40B4-BE49-F238E27FC236}">
                <a16:creationId xmlns:a16="http://schemas.microsoft.com/office/drawing/2014/main" id="{89CAD2D7-C1EC-4494-82CB-2A0DA55197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DFAFD2-0FEB-4F58-8723-1B041D27EC86}"/>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3560406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35C24-DFDF-4268-811A-67FC2DF589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2EB2B3-E286-4062-A474-8BFDDEEAE4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3A213D-E8FF-4E9D-987E-96C7C85ED5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A35464-86C6-44B8-BAEA-286CC1C0D5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E41581-543A-4EAC-BF6C-74F0E804DC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3A4297-E80A-4DD9-B18F-DEEFA2EA00DF}"/>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8" name="Footer Placeholder 7">
            <a:extLst>
              <a:ext uri="{FF2B5EF4-FFF2-40B4-BE49-F238E27FC236}">
                <a16:creationId xmlns:a16="http://schemas.microsoft.com/office/drawing/2014/main" id="{3B4E48CA-F233-46CB-B182-4C384EA9AD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FF1365-1A50-4A37-92F3-B6521332020F}"/>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1469948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DF28-4B8A-4672-8C83-2D8226752D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99E21C-1004-47B9-98B9-547AB1D85143}"/>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4" name="Footer Placeholder 3">
            <a:extLst>
              <a:ext uri="{FF2B5EF4-FFF2-40B4-BE49-F238E27FC236}">
                <a16:creationId xmlns:a16="http://schemas.microsoft.com/office/drawing/2014/main" id="{281A8D17-B24E-4FBB-9A53-4A05BC9E14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D2DBA8-CEDE-49AA-B033-9BB2FD804BF8}"/>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1942854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02C29A-C042-4333-81FE-FC94FC861D0B}"/>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3" name="Footer Placeholder 2">
            <a:extLst>
              <a:ext uri="{FF2B5EF4-FFF2-40B4-BE49-F238E27FC236}">
                <a16:creationId xmlns:a16="http://schemas.microsoft.com/office/drawing/2014/main" id="{A6F399AB-9D59-4936-8A47-7ECA8D5DC4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1F71FD-06EF-4394-81B1-A03558BDDC67}"/>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108992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94D1C-A061-483A-89D9-B162BB39FC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E1EB7A-DA54-4A1B-A755-DFE932EDE4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0CA48B-F243-453B-A967-B8781C838D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EF0248-934F-4479-AB5C-7107F89B930D}"/>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6" name="Footer Placeholder 5">
            <a:extLst>
              <a:ext uri="{FF2B5EF4-FFF2-40B4-BE49-F238E27FC236}">
                <a16:creationId xmlns:a16="http://schemas.microsoft.com/office/drawing/2014/main" id="{BB0194B1-5C17-4DAA-8D82-17E736EBD9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71DF5C-5E57-47D1-89EC-0FDA43F6CA8C}"/>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138172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85B7D-5C3F-4909-8DF0-81958C66C9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633EE8-D0EC-4241-B521-1F6DCB999A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3EB45-2525-4D2E-B11C-6379622E5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F60B77-F8AC-46C7-9292-CBDB5529A32A}"/>
              </a:ext>
            </a:extLst>
          </p:cNvPr>
          <p:cNvSpPr>
            <a:spLocks noGrp="1"/>
          </p:cNvSpPr>
          <p:nvPr>
            <p:ph type="dt" sz="half" idx="10"/>
          </p:nvPr>
        </p:nvSpPr>
        <p:spPr/>
        <p:txBody>
          <a:bodyPr/>
          <a:lstStyle/>
          <a:p>
            <a:fld id="{D171F4B1-7649-41B0-8133-A00C3051301E}" type="datetimeFigureOut">
              <a:rPr lang="en-US" smtClean="0"/>
              <a:t>10/11/2019</a:t>
            </a:fld>
            <a:endParaRPr lang="en-US"/>
          </a:p>
        </p:txBody>
      </p:sp>
      <p:sp>
        <p:nvSpPr>
          <p:cNvPr id="6" name="Footer Placeholder 5">
            <a:extLst>
              <a:ext uri="{FF2B5EF4-FFF2-40B4-BE49-F238E27FC236}">
                <a16:creationId xmlns:a16="http://schemas.microsoft.com/office/drawing/2014/main" id="{A4E8150D-58EB-41C3-B0B6-81F7AB7D45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51E6DA-05CD-44EA-A372-6B1EBE8F0FE3}"/>
              </a:ext>
            </a:extLst>
          </p:cNvPr>
          <p:cNvSpPr>
            <a:spLocks noGrp="1"/>
          </p:cNvSpPr>
          <p:nvPr>
            <p:ph type="sldNum" sz="quarter" idx="12"/>
          </p:nvPr>
        </p:nvSpPr>
        <p:spPr/>
        <p:txBody>
          <a:bodyPr/>
          <a:lstStyle/>
          <a:p>
            <a:fld id="{1850F02D-33EE-45D4-9691-E07851515F1A}" type="slidenum">
              <a:rPr lang="en-US" smtClean="0"/>
              <a:t>‹#›</a:t>
            </a:fld>
            <a:endParaRPr lang="en-US"/>
          </a:p>
        </p:txBody>
      </p:sp>
    </p:spTree>
    <p:extLst>
      <p:ext uri="{BB962C8B-B14F-4D97-AF65-F5344CB8AC3E}">
        <p14:creationId xmlns:p14="http://schemas.microsoft.com/office/powerpoint/2010/main" val="426320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71BA72-00D5-4904-982C-A651313594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A3E4A7-DE19-45E6-9F28-E6031DD9C8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643BB9-8DD3-419A-82C2-D446EC1454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1F4B1-7649-41B0-8133-A00C3051301E}" type="datetimeFigureOut">
              <a:rPr lang="en-US" smtClean="0"/>
              <a:t>10/11/2019</a:t>
            </a:fld>
            <a:endParaRPr lang="en-US"/>
          </a:p>
        </p:txBody>
      </p:sp>
      <p:sp>
        <p:nvSpPr>
          <p:cNvPr id="5" name="Footer Placeholder 4">
            <a:extLst>
              <a:ext uri="{FF2B5EF4-FFF2-40B4-BE49-F238E27FC236}">
                <a16:creationId xmlns:a16="http://schemas.microsoft.com/office/drawing/2014/main" id="{3892AA7D-CE46-4B3F-910D-7C84847087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A8B987-862F-4E86-87A3-645772802E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0F02D-33EE-45D4-9691-E07851515F1A}" type="slidenum">
              <a:rPr lang="en-US" smtClean="0"/>
              <a:t>‹#›</a:t>
            </a:fld>
            <a:endParaRPr lang="en-US"/>
          </a:p>
        </p:txBody>
      </p:sp>
    </p:spTree>
    <p:extLst>
      <p:ext uri="{BB962C8B-B14F-4D97-AF65-F5344CB8AC3E}">
        <p14:creationId xmlns:p14="http://schemas.microsoft.com/office/powerpoint/2010/main" val="1038447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F3D33-97AD-4433-9194-09FCF553ED52}"/>
              </a:ext>
            </a:extLst>
          </p:cNvPr>
          <p:cNvSpPr>
            <a:spLocks noGrp="1"/>
          </p:cNvSpPr>
          <p:nvPr>
            <p:ph type="ctrTitle"/>
          </p:nvPr>
        </p:nvSpPr>
        <p:spPr/>
        <p:txBody>
          <a:bodyPr/>
          <a:lstStyle/>
          <a:p>
            <a:r>
              <a:rPr lang="en-US" dirty="0"/>
              <a:t>LZW compression</a:t>
            </a:r>
          </a:p>
        </p:txBody>
      </p:sp>
      <p:sp>
        <p:nvSpPr>
          <p:cNvPr id="3" name="Subtitle 2">
            <a:extLst>
              <a:ext uri="{FF2B5EF4-FFF2-40B4-BE49-F238E27FC236}">
                <a16:creationId xmlns:a16="http://schemas.microsoft.com/office/drawing/2014/main" id="{74919A5D-E4D3-4D35-B876-54D3067BD499}"/>
              </a:ext>
            </a:extLst>
          </p:cNvPr>
          <p:cNvSpPr>
            <a:spLocks noGrp="1"/>
          </p:cNvSpPr>
          <p:nvPr>
            <p:ph type="subTitle" idx="1"/>
          </p:nvPr>
        </p:nvSpPr>
        <p:spPr>
          <a:xfrm>
            <a:off x="1524000" y="4407408"/>
            <a:ext cx="9144000" cy="850392"/>
          </a:xfrm>
        </p:spPr>
        <p:txBody>
          <a:bodyPr>
            <a:normAutofit lnSpcReduction="10000"/>
          </a:bodyPr>
          <a:lstStyle/>
          <a:p>
            <a:r>
              <a:rPr lang="en-US" dirty="0"/>
              <a:t>Injung Kim</a:t>
            </a:r>
          </a:p>
          <a:p>
            <a:r>
              <a:rPr lang="en-US" dirty="0"/>
              <a:t>10/11/2019</a:t>
            </a:r>
          </a:p>
        </p:txBody>
      </p:sp>
    </p:spTree>
    <p:extLst>
      <p:ext uri="{BB962C8B-B14F-4D97-AF65-F5344CB8AC3E}">
        <p14:creationId xmlns:p14="http://schemas.microsoft.com/office/powerpoint/2010/main" val="3169396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B9271-8D90-4A11-BB7E-3876EACA01CA}"/>
              </a:ext>
            </a:extLst>
          </p:cNvPr>
          <p:cNvSpPr>
            <a:spLocks noGrp="1"/>
          </p:cNvSpPr>
          <p:nvPr>
            <p:ph type="title"/>
          </p:nvPr>
        </p:nvSpPr>
        <p:spPr/>
        <p:txBody>
          <a:bodyPr/>
          <a:lstStyle/>
          <a:p>
            <a:r>
              <a:rPr lang="en-US" dirty="0">
                <a:latin typeface="+mn-lt"/>
              </a:rPr>
              <a:t>Lempel-Ziv-Welch (LZW) Algorithm</a:t>
            </a:r>
          </a:p>
        </p:txBody>
      </p:sp>
      <p:sp>
        <p:nvSpPr>
          <p:cNvPr id="23" name="Rectangle 3">
            <a:extLst>
              <a:ext uri="{FF2B5EF4-FFF2-40B4-BE49-F238E27FC236}">
                <a16:creationId xmlns:a16="http://schemas.microsoft.com/office/drawing/2014/main" id="{9612D6C5-F45F-4AA9-AEBF-D198CB88C502}"/>
              </a:ext>
            </a:extLst>
          </p:cNvPr>
          <p:cNvSpPr txBox="1">
            <a:spLocks noChangeArrowheads="1"/>
          </p:cNvSpPr>
          <p:nvPr/>
        </p:nvSpPr>
        <p:spPr bwMode="auto">
          <a:xfrm>
            <a:off x="719137" y="1702594"/>
            <a:ext cx="10515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pitchFamily="82" charset="2"/>
              <a:buChar char="m"/>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rgbClr val="000000"/>
                </a:solidFill>
                <a:effectLst/>
                <a:uLnTx/>
                <a:uFillTx/>
                <a:ea typeface="+mn-ea"/>
                <a:cs typeface="+mn-cs"/>
              </a:rPr>
              <a:t>Preliminaries:</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Wingdings" panose="05000000000000000000" pitchFamily="2" charset="2"/>
              <a:buChar char="q"/>
              <a:tabLst/>
              <a:defRPr/>
            </a:pPr>
            <a:r>
              <a:rPr kumimoji="0" lang="en-US" altLang="en-US" sz="2000" b="0" i="0" u="none" strike="noStrike" kern="1200" cap="none" spc="0" normalizeH="0" baseline="0" noProof="0" dirty="0">
                <a:ln>
                  <a:noFill/>
                </a:ln>
                <a:solidFill>
                  <a:srgbClr val="000000"/>
                </a:solidFill>
                <a:effectLst/>
                <a:uLnTx/>
                <a:uFillTx/>
                <a:ea typeface="+mn-ea"/>
                <a:cs typeface="+mn-cs"/>
              </a:rPr>
              <a:t>A dictionary that is indexed by “codes” is used.</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Wingdings" panose="05000000000000000000" pitchFamily="2" charset="2"/>
              <a:buChar char="q"/>
              <a:tabLst/>
              <a:defRPr/>
            </a:pPr>
            <a:r>
              <a:rPr kumimoji="0" lang="en-US" altLang="en-US" sz="2000" b="0" i="0" u="none" strike="noStrike" kern="1200" cap="none" spc="0" normalizeH="0" baseline="0" noProof="0" dirty="0">
                <a:ln>
                  <a:noFill/>
                </a:ln>
                <a:solidFill>
                  <a:srgbClr val="000000"/>
                </a:solidFill>
                <a:effectLst/>
                <a:uLnTx/>
                <a:uFillTx/>
                <a:ea typeface="+mn-ea"/>
                <a:cs typeface="+mn-cs"/>
              </a:rPr>
              <a:t>The dictionary is assumed to be initialized with 256 entries (indexed with ASCII codes 0 through 255) representing the ASCII table.</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Wingdings" panose="05000000000000000000" pitchFamily="2" charset="2"/>
              <a:buChar char="q"/>
              <a:tabLst/>
              <a:defRPr/>
            </a:pPr>
            <a:r>
              <a:rPr kumimoji="0" lang="en-US" altLang="en-US" sz="2000" b="0" i="0" u="none" strike="noStrike" kern="1200" cap="none" spc="0" normalizeH="0" baseline="0" noProof="0" dirty="0">
                <a:ln>
                  <a:noFill/>
                </a:ln>
                <a:solidFill>
                  <a:srgbClr val="000000"/>
                </a:solidFill>
                <a:effectLst/>
                <a:uLnTx/>
                <a:uFillTx/>
                <a:ea typeface="+mn-ea"/>
                <a:cs typeface="+mn-cs"/>
              </a:rPr>
              <a:t>The compression algorithm assumes that the output is either a file or a communication channel. The input being a file or buffer.</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Wingdings" panose="05000000000000000000" pitchFamily="2" charset="2"/>
              <a:buChar char="q"/>
              <a:tabLst/>
              <a:defRPr/>
            </a:pPr>
            <a:r>
              <a:rPr kumimoji="0" lang="en-US" altLang="en-US" sz="2000" b="0" i="0" u="none" strike="noStrike" kern="1200" cap="none" spc="0" normalizeH="0" baseline="0" noProof="0" dirty="0">
                <a:ln>
                  <a:noFill/>
                </a:ln>
                <a:solidFill>
                  <a:srgbClr val="000000"/>
                </a:solidFill>
                <a:effectLst/>
                <a:uLnTx/>
                <a:uFillTx/>
                <a:ea typeface="+mn-ea"/>
                <a:cs typeface="+mn-cs"/>
              </a:rPr>
              <a:t>Conversely, the decompression algorithm assumes that the input is a file or a communication channel and the output is a file or a buffer.</a:t>
            </a:r>
            <a:endParaRPr kumimoji="0" lang="en-US" altLang="en-US" sz="1600" b="0" i="1" u="none" strike="noStrike" kern="1200" cap="none" spc="0" normalizeH="0" baseline="0" noProof="0" dirty="0">
              <a:ln>
                <a:noFill/>
              </a:ln>
              <a:solidFill>
                <a:srgbClr val="000000"/>
              </a:solidFill>
              <a:effectLst/>
              <a:uLnTx/>
              <a:uFillTx/>
              <a:ea typeface="+mn-ea"/>
              <a:cs typeface="+mn-cs"/>
            </a:endParaRPr>
          </a:p>
        </p:txBody>
      </p:sp>
      <p:grpSp>
        <p:nvGrpSpPr>
          <p:cNvPr id="24" name="Group 14">
            <a:extLst>
              <a:ext uri="{FF2B5EF4-FFF2-40B4-BE49-F238E27FC236}">
                <a16:creationId xmlns:a16="http://schemas.microsoft.com/office/drawing/2014/main" id="{1488EF53-A737-4C7F-9FEF-041EFD47A82A}"/>
              </a:ext>
            </a:extLst>
          </p:cNvPr>
          <p:cNvGrpSpPr>
            <a:grpSpLocks/>
          </p:cNvGrpSpPr>
          <p:nvPr/>
        </p:nvGrpSpPr>
        <p:grpSpPr bwMode="auto">
          <a:xfrm>
            <a:off x="6420423" y="4881959"/>
            <a:ext cx="1343025" cy="790575"/>
            <a:chOff x="2229" y="3321"/>
            <a:chExt cx="846" cy="498"/>
          </a:xfrm>
        </p:grpSpPr>
        <p:sp>
          <p:nvSpPr>
            <p:cNvPr id="25" name="AutoShape 9">
              <a:extLst>
                <a:ext uri="{FF2B5EF4-FFF2-40B4-BE49-F238E27FC236}">
                  <a16:creationId xmlns:a16="http://schemas.microsoft.com/office/drawing/2014/main" id="{81DD801E-DAF6-4DFD-B245-47DE847DADFA}"/>
                </a:ext>
              </a:extLst>
            </p:cNvPr>
            <p:cNvSpPr>
              <a:spLocks noChangeArrowheads="1"/>
            </p:cNvSpPr>
            <p:nvPr/>
          </p:nvSpPr>
          <p:spPr bwMode="auto">
            <a:xfrm rot="-16200000">
              <a:off x="2403" y="3147"/>
              <a:ext cx="498" cy="846"/>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0CC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1400" b="0" i="0" u="none" strike="noStrike" kern="0" cap="none" spc="0" normalizeH="0" baseline="0" noProof="0">
                <a:ln>
                  <a:noFill/>
                </a:ln>
                <a:solidFill>
                  <a:srgbClr val="000000"/>
                </a:solidFill>
                <a:effectLst/>
                <a:uLnTx/>
                <a:uFillTx/>
              </a:endParaRPr>
            </a:p>
          </p:txBody>
        </p:sp>
        <p:sp>
          <p:nvSpPr>
            <p:cNvPr id="26" name="Text Box 11">
              <a:extLst>
                <a:ext uri="{FF2B5EF4-FFF2-40B4-BE49-F238E27FC236}">
                  <a16:creationId xmlns:a16="http://schemas.microsoft.com/office/drawing/2014/main" id="{FAE35C10-8D08-412B-A9A4-87E35B3C0907}"/>
                </a:ext>
              </a:extLst>
            </p:cNvPr>
            <p:cNvSpPr txBox="1">
              <a:spLocks noChangeArrowheads="1"/>
            </p:cNvSpPr>
            <p:nvPr/>
          </p:nvSpPr>
          <p:spPr bwMode="auto">
            <a:xfrm>
              <a:off x="2234" y="3489"/>
              <a:ext cx="82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000000"/>
                  </a:solidFill>
                  <a:effectLst/>
                  <a:uLnTx/>
                  <a:uFillTx/>
                </a:rPr>
                <a:t>Decompression</a:t>
              </a:r>
            </a:p>
          </p:txBody>
        </p:sp>
      </p:grpSp>
      <p:grpSp>
        <p:nvGrpSpPr>
          <p:cNvPr id="27" name="Group 15">
            <a:extLst>
              <a:ext uri="{FF2B5EF4-FFF2-40B4-BE49-F238E27FC236}">
                <a16:creationId xmlns:a16="http://schemas.microsoft.com/office/drawing/2014/main" id="{3166F28C-5861-40D4-8373-35041E32C155}"/>
              </a:ext>
            </a:extLst>
          </p:cNvPr>
          <p:cNvGrpSpPr>
            <a:grpSpLocks/>
          </p:cNvGrpSpPr>
          <p:nvPr/>
        </p:nvGrpSpPr>
        <p:grpSpPr bwMode="auto">
          <a:xfrm>
            <a:off x="3620072" y="4910534"/>
            <a:ext cx="1343025" cy="790575"/>
            <a:chOff x="1107" y="3315"/>
            <a:chExt cx="846" cy="498"/>
          </a:xfrm>
        </p:grpSpPr>
        <p:sp>
          <p:nvSpPr>
            <p:cNvPr id="28" name="AutoShape 12">
              <a:extLst>
                <a:ext uri="{FF2B5EF4-FFF2-40B4-BE49-F238E27FC236}">
                  <a16:creationId xmlns:a16="http://schemas.microsoft.com/office/drawing/2014/main" id="{2484B2FF-51D0-45BD-8EBA-C9D87B82C178}"/>
                </a:ext>
              </a:extLst>
            </p:cNvPr>
            <p:cNvSpPr>
              <a:spLocks noChangeArrowheads="1"/>
            </p:cNvSpPr>
            <p:nvPr/>
          </p:nvSpPr>
          <p:spPr bwMode="auto">
            <a:xfrm rot="-27000000">
              <a:off x="1281" y="3141"/>
              <a:ext cx="498" cy="846"/>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0CC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1400" b="0" i="0" u="none" strike="noStrike" kern="0" cap="none" spc="0" normalizeH="0" baseline="0" noProof="0">
                <a:ln>
                  <a:noFill/>
                </a:ln>
                <a:solidFill>
                  <a:srgbClr val="000000"/>
                </a:solidFill>
                <a:effectLst/>
                <a:uLnTx/>
                <a:uFillTx/>
              </a:endParaRPr>
            </a:p>
          </p:txBody>
        </p:sp>
        <p:sp>
          <p:nvSpPr>
            <p:cNvPr id="29" name="Text Box 13">
              <a:extLst>
                <a:ext uri="{FF2B5EF4-FFF2-40B4-BE49-F238E27FC236}">
                  <a16:creationId xmlns:a16="http://schemas.microsoft.com/office/drawing/2014/main" id="{406A6BBA-D812-43E3-9D9D-25114D64363B}"/>
                </a:ext>
              </a:extLst>
            </p:cNvPr>
            <p:cNvSpPr txBox="1">
              <a:spLocks noChangeArrowheads="1"/>
            </p:cNvSpPr>
            <p:nvPr/>
          </p:nvSpPr>
          <p:spPr bwMode="auto">
            <a:xfrm>
              <a:off x="1112" y="3483"/>
              <a:ext cx="71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000000"/>
                  </a:solidFill>
                  <a:effectLst/>
                  <a:uLnTx/>
                  <a:uFillTx/>
                </a:rPr>
                <a:t>Compression</a:t>
              </a:r>
            </a:p>
          </p:txBody>
        </p:sp>
      </p:grpSp>
      <p:sp>
        <p:nvSpPr>
          <p:cNvPr id="30" name="AutoShape 16">
            <a:extLst>
              <a:ext uri="{FF2B5EF4-FFF2-40B4-BE49-F238E27FC236}">
                <a16:creationId xmlns:a16="http://schemas.microsoft.com/office/drawing/2014/main" id="{5D66AEAD-0A63-4998-9C28-FCB2CC2BA91C}"/>
              </a:ext>
            </a:extLst>
          </p:cNvPr>
          <p:cNvSpPr>
            <a:spLocks noChangeArrowheads="1"/>
          </p:cNvSpPr>
          <p:nvPr/>
        </p:nvSpPr>
        <p:spPr bwMode="auto">
          <a:xfrm>
            <a:off x="2691384" y="5077221"/>
            <a:ext cx="361950" cy="390525"/>
          </a:xfrm>
          <a:prstGeom prst="foldedCorner">
            <a:avLst>
              <a:gd name="adj" fmla="val 12500"/>
            </a:avLst>
          </a:prstGeom>
          <a:solidFill>
            <a:srgbClr val="FFFF99"/>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1" name="AutoShape 17">
            <a:extLst>
              <a:ext uri="{FF2B5EF4-FFF2-40B4-BE49-F238E27FC236}">
                <a16:creationId xmlns:a16="http://schemas.microsoft.com/office/drawing/2014/main" id="{0FF3D015-633E-4FDB-A0E3-18290A50FCD3}"/>
              </a:ext>
            </a:extLst>
          </p:cNvPr>
          <p:cNvSpPr>
            <a:spLocks noChangeArrowheads="1"/>
          </p:cNvSpPr>
          <p:nvPr/>
        </p:nvSpPr>
        <p:spPr bwMode="auto">
          <a:xfrm>
            <a:off x="5510784" y="5105796"/>
            <a:ext cx="361950" cy="390525"/>
          </a:xfrm>
          <a:prstGeom prst="foldedCorner">
            <a:avLst>
              <a:gd name="adj" fmla="val 12500"/>
            </a:avLst>
          </a:prstGeom>
          <a:solidFill>
            <a:srgbClr val="FFFF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2" name="AutoShape 18">
            <a:extLst>
              <a:ext uri="{FF2B5EF4-FFF2-40B4-BE49-F238E27FC236}">
                <a16:creationId xmlns:a16="http://schemas.microsoft.com/office/drawing/2014/main" id="{EB56A7BA-67C1-4E64-8E76-27C4AEAFCD10}"/>
              </a:ext>
            </a:extLst>
          </p:cNvPr>
          <p:cNvSpPr>
            <a:spLocks noChangeArrowheads="1"/>
          </p:cNvSpPr>
          <p:nvPr/>
        </p:nvSpPr>
        <p:spPr bwMode="auto">
          <a:xfrm>
            <a:off x="8320659" y="5096271"/>
            <a:ext cx="361950" cy="390525"/>
          </a:xfrm>
          <a:prstGeom prst="foldedCorner">
            <a:avLst>
              <a:gd name="adj" fmla="val 12500"/>
            </a:avLst>
          </a:prstGeom>
          <a:solidFill>
            <a:srgbClr val="FFFF99"/>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3" name="Line 19">
            <a:extLst>
              <a:ext uri="{FF2B5EF4-FFF2-40B4-BE49-F238E27FC236}">
                <a16:creationId xmlns:a16="http://schemas.microsoft.com/office/drawing/2014/main" id="{8E968C78-5D33-415C-8D63-272EB5765D9A}"/>
              </a:ext>
            </a:extLst>
          </p:cNvPr>
          <p:cNvSpPr>
            <a:spLocks noChangeShapeType="1"/>
          </p:cNvSpPr>
          <p:nvPr/>
        </p:nvSpPr>
        <p:spPr bwMode="auto">
          <a:xfrm>
            <a:off x="3062859" y="5315346"/>
            <a:ext cx="5524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4" name="Line 20">
            <a:extLst>
              <a:ext uri="{FF2B5EF4-FFF2-40B4-BE49-F238E27FC236}">
                <a16:creationId xmlns:a16="http://schemas.microsoft.com/office/drawing/2014/main" id="{22D85CE3-AD0A-464E-9063-C36E6BBE060D}"/>
              </a:ext>
            </a:extLst>
          </p:cNvPr>
          <p:cNvSpPr>
            <a:spLocks noChangeShapeType="1"/>
          </p:cNvSpPr>
          <p:nvPr/>
        </p:nvSpPr>
        <p:spPr bwMode="auto">
          <a:xfrm>
            <a:off x="4948809" y="5296296"/>
            <a:ext cx="5524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5" name="Line 21">
            <a:extLst>
              <a:ext uri="{FF2B5EF4-FFF2-40B4-BE49-F238E27FC236}">
                <a16:creationId xmlns:a16="http://schemas.microsoft.com/office/drawing/2014/main" id="{7B04C5E8-113B-45E4-BE88-31E40EE6DE42}"/>
              </a:ext>
            </a:extLst>
          </p:cNvPr>
          <p:cNvSpPr>
            <a:spLocks noChangeShapeType="1"/>
          </p:cNvSpPr>
          <p:nvPr/>
        </p:nvSpPr>
        <p:spPr bwMode="auto">
          <a:xfrm>
            <a:off x="5872734" y="5286771"/>
            <a:ext cx="5524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6" name="Line 22">
            <a:extLst>
              <a:ext uri="{FF2B5EF4-FFF2-40B4-BE49-F238E27FC236}">
                <a16:creationId xmlns:a16="http://schemas.microsoft.com/office/drawing/2014/main" id="{FB6523BB-98E4-48EF-991B-ECE0282D60CE}"/>
              </a:ext>
            </a:extLst>
          </p:cNvPr>
          <p:cNvSpPr>
            <a:spLocks noChangeShapeType="1"/>
          </p:cNvSpPr>
          <p:nvPr/>
        </p:nvSpPr>
        <p:spPr bwMode="auto">
          <a:xfrm>
            <a:off x="7768209" y="5296296"/>
            <a:ext cx="5524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srgbClr val="000000"/>
              </a:solidFill>
              <a:effectLst/>
              <a:uLnTx/>
              <a:uFillTx/>
            </a:endParaRPr>
          </a:p>
        </p:txBody>
      </p:sp>
      <p:sp>
        <p:nvSpPr>
          <p:cNvPr id="37" name="Text Box 23">
            <a:extLst>
              <a:ext uri="{FF2B5EF4-FFF2-40B4-BE49-F238E27FC236}">
                <a16:creationId xmlns:a16="http://schemas.microsoft.com/office/drawing/2014/main" id="{217FA24A-3C9B-4D06-9DF7-3A54F5A716A0}"/>
              </a:ext>
            </a:extLst>
          </p:cNvPr>
          <p:cNvSpPr txBox="1">
            <a:spLocks noChangeArrowheads="1"/>
          </p:cNvSpPr>
          <p:nvPr/>
        </p:nvSpPr>
        <p:spPr bwMode="auto">
          <a:xfrm>
            <a:off x="2637409" y="5524896"/>
            <a:ext cx="8157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sz="1200" dirty="0">
                <a:solidFill>
                  <a:srgbClr val="000000"/>
                </a:solidFill>
              </a:rPr>
              <a:t>file/buffer</a:t>
            </a:r>
          </a:p>
        </p:txBody>
      </p:sp>
      <p:sp>
        <p:nvSpPr>
          <p:cNvPr id="38" name="Text Box 24">
            <a:extLst>
              <a:ext uri="{FF2B5EF4-FFF2-40B4-BE49-F238E27FC236}">
                <a16:creationId xmlns:a16="http://schemas.microsoft.com/office/drawing/2014/main" id="{9DC814DC-8CCC-4024-AFF2-62372676E97C}"/>
              </a:ext>
            </a:extLst>
          </p:cNvPr>
          <p:cNvSpPr txBox="1">
            <a:spLocks noChangeArrowheads="1"/>
          </p:cNvSpPr>
          <p:nvPr/>
        </p:nvSpPr>
        <p:spPr bwMode="auto">
          <a:xfrm>
            <a:off x="4904359" y="5524896"/>
            <a:ext cx="170322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sz="1200" dirty="0">
                <a:solidFill>
                  <a:srgbClr val="000000"/>
                </a:solidFill>
              </a:rPr>
              <a:t>Compressed file/</a:t>
            </a:r>
          </a:p>
          <a:p>
            <a:pPr eaLnBrk="0" fontAlgn="base" hangingPunct="0">
              <a:spcBef>
                <a:spcPct val="0"/>
              </a:spcBef>
              <a:spcAft>
                <a:spcPct val="0"/>
              </a:spcAft>
            </a:pPr>
            <a:r>
              <a:rPr lang="en-US" altLang="en-US" sz="1200" dirty="0">
                <a:solidFill>
                  <a:srgbClr val="000000"/>
                </a:solidFill>
              </a:rPr>
              <a:t>Communication channel</a:t>
            </a:r>
          </a:p>
          <a:p>
            <a:pPr eaLnBrk="0" fontAlgn="base" hangingPunct="0">
              <a:spcBef>
                <a:spcPct val="0"/>
              </a:spcBef>
              <a:spcAft>
                <a:spcPct val="0"/>
              </a:spcAft>
            </a:pPr>
            <a:endParaRPr lang="en-US" altLang="en-US" sz="1200" dirty="0">
              <a:solidFill>
                <a:srgbClr val="000000"/>
              </a:solidFill>
            </a:endParaRPr>
          </a:p>
        </p:txBody>
      </p:sp>
      <p:sp>
        <p:nvSpPr>
          <p:cNvPr id="39" name="Text Box 25">
            <a:extLst>
              <a:ext uri="{FF2B5EF4-FFF2-40B4-BE49-F238E27FC236}">
                <a16:creationId xmlns:a16="http://schemas.microsoft.com/office/drawing/2014/main" id="{334C298B-4979-4781-BC0B-F61FE645A389}"/>
              </a:ext>
            </a:extLst>
          </p:cNvPr>
          <p:cNvSpPr txBox="1">
            <a:spLocks noChangeArrowheads="1"/>
          </p:cNvSpPr>
          <p:nvPr/>
        </p:nvSpPr>
        <p:spPr bwMode="auto">
          <a:xfrm>
            <a:off x="8047609" y="5562996"/>
            <a:ext cx="8157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sz="1200">
                <a:solidFill>
                  <a:srgbClr val="000000"/>
                </a:solidFill>
              </a:rPr>
              <a:t>file/buffer</a:t>
            </a:r>
          </a:p>
        </p:txBody>
      </p:sp>
    </p:spTree>
    <p:extLst>
      <p:ext uri="{BB962C8B-B14F-4D97-AF65-F5344CB8AC3E}">
        <p14:creationId xmlns:p14="http://schemas.microsoft.com/office/powerpoint/2010/main" val="278204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B9271-8D90-4A11-BB7E-3876EACA01CA}"/>
              </a:ext>
            </a:extLst>
          </p:cNvPr>
          <p:cNvSpPr>
            <a:spLocks noGrp="1"/>
          </p:cNvSpPr>
          <p:nvPr>
            <p:ph type="title"/>
          </p:nvPr>
        </p:nvSpPr>
        <p:spPr/>
        <p:txBody>
          <a:bodyPr/>
          <a:lstStyle/>
          <a:p>
            <a:r>
              <a:rPr lang="en-US" dirty="0">
                <a:latin typeface="+mn-lt"/>
              </a:rPr>
              <a:t>LZW Compression</a:t>
            </a:r>
          </a:p>
        </p:txBody>
      </p:sp>
      <p:sp>
        <p:nvSpPr>
          <p:cNvPr id="21" name="Rectangle 3">
            <a:extLst>
              <a:ext uri="{FF2B5EF4-FFF2-40B4-BE49-F238E27FC236}">
                <a16:creationId xmlns:a16="http://schemas.microsoft.com/office/drawing/2014/main" id="{7C49C436-9854-48B3-A77F-D9D9B24AFED4}"/>
              </a:ext>
            </a:extLst>
          </p:cNvPr>
          <p:cNvSpPr txBox="1">
            <a:spLocks noChangeArrowheads="1"/>
          </p:cNvSpPr>
          <p:nvPr/>
        </p:nvSpPr>
        <p:spPr bwMode="auto">
          <a:xfrm>
            <a:off x="533400" y="1517904"/>
            <a:ext cx="10820400" cy="4730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pitchFamily="82" charset="2"/>
              <a:buChar char="m"/>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0" i="0" u="none" strike="noStrike" kern="1200" cap="none" spc="0" normalizeH="0" baseline="0" noProof="0" dirty="0">
                <a:ln>
                  <a:noFill/>
                </a:ln>
                <a:solidFill>
                  <a:schemeClr val="accent1">
                    <a:lumMod val="75000"/>
                  </a:schemeClr>
                </a:solidFill>
                <a:effectLst/>
                <a:uLnTx/>
                <a:uFillTx/>
                <a:ea typeface="+mn-ea"/>
                <a:cs typeface="+mn-cs"/>
              </a:rPr>
              <a:t>	</a:t>
            </a: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set w = NIL</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loop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read a character k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if </a:t>
            </a:r>
            <a:r>
              <a:rPr kumimoji="0" lang="en-US" altLang="en-US" sz="2000" b="1" i="0" u="none" strike="noStrike" kern="1200" cap="none" spc="0" normalizeH="0" baseline="0" noProof="0" dirty="0" err="1">
                <a:ln>
                  <a:noFill/>
                </a:ln>
                <a:solidFill>
                  <a:schemeClr val="accent1">
                    <a:lumMod val="75000"/>
                  </a:schemeClr>
                </a:solidFill>
                <a:effectLst/>
                <a:uLnTx/>
                <a:uFillTx/>
                <a:ea typeface="+mn-ea"/>
                <a:cs typeface="+mn-cs"/>
              </a:rPr>
              <a:t>wk</a:t>
            </a: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exists in the dictionary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a:t>
            </a:r>
            <a:r>
              <a:rPr kumimoji="0" lang="en-US" altLang="en-US" sz="2000" b="1" i="0" u="sng" strike="noStrike" kern="1200" cap="none" spc="0" normalizeH="0" baseline="0" noProof="0" dirty="0">
                <a:ln>
                  <a:noFill/>
                </a:ln>
                <a:solidFill>
                  <a:schemeClr val="accent1">
                    <a:lumMod val="75000"/>
                  </a:schemeClr>
                </a:solidFill>
                <a:effectLst/>
                <a:uLnTx/>
                <a:uFillTx/>
                <a:ea typeface="+mn-ea"/>
                <a:cs typeface="+mn-cs"/>
              </a:rPr>
              <a:t>w = </a:t>
            </a:r>
            <a:r>
              <a:rPr kumimoji="0" lang="en-US" altLang="en-US" sz="2000" b="1" i="0" u="sng" strike="noStrike" kern="1200" cap="none" spc="0" normalizeH="0" baseline="0" noProof="0" dirty="0" err="1">
                <a:ln>
                  <a:noFill/>
                </a:ln>
                <a:solidFill>
                  <a:schemeClr val="accent1">
                    <a:lumMod val="75000"/>
                  </a:schemeClr>
                </a:solidFill>
                <a:effectLst/>
                <a:uLnTx/>
                <a:uFillTx/>
                <a:ea typeface="+mn-ea"/>
                <a:cs typeface="+mn-cs"/>
              </a:rPr>
              <a:t>wk</a:t>
            </a:r>
            <a:r>
              <a:rPr kumimoji="0" lang="en-US" altLang="en-US" sz="2000" b="1" i="0" u="sng" strike="noStrike" kern="1200" cap="none" spc="0" normalizeH="0" baseline="0" noProof="0" dirty="0">
                <a:ln>
                  <a:noFill/>
                </a:ln>
                <a:solidFill>
                  <a:schemeClr val="accent1">
                    <a:lumMod val="75000"/>
                  </a:schemeClr>
                </a:solidFill>
                <a:effectLst/>
                <a:uLnTx/>
                <a:uFillTx/>
                <a:ea typeface="+mn-ea"/>
                <a:cs typeface="+mn-cs"/>
              </a:rPr>
              <a:t>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else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output the code for w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add </a:t>
            </a:r>
            <a:r>
              <a:rPr kumimoji="0" lang="en-US" altLang="en-US" sz="2000" b="1" i="0" u="none" strike="noStrike" kern="1200" cap="none" spc="0" normalizeH="0" baseline="0" noProof="0" dirty="0" err="1">
                <a:ln>
                  <a:noFill/>
                </a:ln>
                <a:solidFill>
                  <a:schemeClr val="accent1">
                    <a:lumMod val="75000"/>
                  </a:schemeClr>
                </a:solidFill>
                <a:effectLst/>
                <a:uLnTx/>
                <a:uFillTx/>
                <a:ea typeface="+mn-ea"/>
                <a:cs typeface="+mn-cs"/>
              </a:rPr>
              <a:t>wk</a:t>
            </a: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to the dictionary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a:t>
            </a:r>
            <a:r>
              <a:rPr kumimoji="0" lang="en-US" altLang="en-US" sz="2000" b="1" i="0" u="sng" strike="noStrike" kern="1200" cap="none" spc="0" normalizeH="0" baseline="0" noProof="0" dirty="0">
                <a:ln>
                  <a:noFill/>
                </a:ln>
                <a:solidFill>
                  <a:schemeClr val="accent1">
                    <a:lumMod val="75000"/>
                  </a:schemeClr>
                </a:solidFill>
                <a:effectLst/>
                <a:uLnTx/>
                <a:uFillTx/>
                <a:ea typeface="+mn-ea"/>
                <a:cs typeface="+mn-cs"/>
              </a:rPr>
              <a:t>w = k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a:t>
            </a:r>
            <a:r>
              <a:rPr kumimoji="0" lang="en-US" altLang="en-US" sz="2000" b="1" i="0" u="none" strike="noStrike" kern="1200" cap="none" spc="0" normalizeH="0" baseline="0" noProof="0" dirty="0" err="1">
                <a:ln>
                  <a:noFill/>
                </a:ln>
                <a:solidFill>
                  <a:schemeClr val="accent1">
                    <a:lumMod val="75000"/>
                  </a:schemeClr>
                </a:solidFill>
                <a:effectLst/>
                <a:uLnTx/>
                <a:uFillTx/>
                <a:ea typeface="+mn-ea"/>
                <a:cs typeface="+mn-cs"/>
              </a:rPr>
              <a:t>endloop</a:t>
            </a:r>
            <a:r>
              <a:rPr kumimoji="0" lang="en-US" altLang="en-US" sz="2000" b="1" i="0" u="none" strike="noStrike" kern="1200" cap="none" spc="0" normalizeH="0" baseline="0" noProof="0" dirty="0">
                <a:ln>
                  <a:noFill/>
                </a:ln>
                <a:solidFill>
                  <a:schemeClr val="accent1">
                    <a:lumMod val="75000"/>
                  </a:schemeClr>
                </a:solidFill>
                <a:effectLst/>
                <a:uLnTx/>
                <a:uFillTx/>
                <a:ea typeface="+mn-ea"/>
                <a:cs typeface="+mn-cs"/>
              </a:rPr>
              <a:t> </a:t>
            </a: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endParaRPr kumimoji="0" lang="en-US" altLang="en-US" sz="1600" b="1" i="0" u="none" strike="noStrike" kern="1200" cap="none" spc="0" normalizeH="0" baseline="0" noProof="0" dirty="0">
              <a:ln>
                <a:noFill/>
              </a:ln>
              <a:solidFill>
                <a:srgbClr val="000000"/>
              </a:solidFill>
              <a:effectLst/>
              <a:uLnTx/>
              <a:uFillTx/>
              <a:ea typeface="+mn-ea"/>
              <a:cs typeface="+mn-cs"/>
            </a:endParaRPr>
          </a:p>
          <a:p>
            <a:pPr marL="342900" marR="0" lvl="0" indent="-342900" algn="l" defTabSz="914400" rtl="0" eaLnBrk="0" fontAlgn="base" latinLnBrk="0" hangingPunct="0">
              <a:lnSpc>
                <a:spcPct val="90000"/>
              </a:lnSpc>
              <a:spcBef>
                <a:spcPct val="20000"/>
              </a:spcBef>
              <a:spcAft>
                <a:spcPct val="0"/>
              </a:spcAft>
              <a:buClr>
                <a:srgbClr val="3333CC"/>
              </a:buClr>
              <a:buSzPct val="85000"/>
              <a:buFont typeface="ZapfDingbats" pitchFamily="82" charset="2"/>
              <a:buNone/>
              <a:tabLst/>
              <a:defRPr/>
            </a:pPr>
            <a:r>
              <a:rPr kumimoji="0" lang="en-US" altLang="en-US" sz="1600" b="0" i="0" u="none" strike="noStrike" kern="1200" cap="none" spc="0" normalizeH="0" baseline="0" noProof="0" dirty="0">
                <a:ln>
                  <a:noFill/>
                </a:ln>
                <a:solidFill>
                  <a:srgbClr val="000000"/>
                </a:solidFill>
                <a:effectLst/>
                <a:uLnTx/>
                <a:uFillTx/>
                <a:ea typeface="+mn-ea"/>
                <a:cs typeface="+mn-cs"/>
              </a:rPr>
              <a:t>	</a:t>
            </a:r>
            <a:r>
              <a:rPr kumimoji="0" lang="en-US" altLang="en-US" sz="1600" b="0" i="1" u="none" strike="noStrike" kern="1200" cap="none" spc="0" normalizeH="0" baseline="0" noProof="0" dirty="0">
                <a:ln>
                  <a:noFill/>
                </a:ln>
                <a:solidFill>
                  <a:srgbClr val="000000"/>
                </a:solidFill>
                <a:effectLst/>
                <a:uLnTx/>
                <a:uFillTx/>
                <a:ea typeface="+mn-ea"/>
                <a:cs typeface="+mn-cs"/>
              </a:rPr>
              <a:t>The program reads one character at a time. If the code is in the dictionary, then it adds the character to the current work string, and waits for the next one. This occurs on the first character as well. If the work string is not in the dictionary, (such as when the second character comes across), it adds the work string to the dictionary and sends over the wire (or writes to a file) the code assigned to the work string without the new character. It then sets the work string to the new character.</a:t>
            </a:r>
          </a:p>
        </p:txBody>
      </p:sp>
    </p:spTree>
    <p:extLst>
      <p:ext uri="{BB962C8B-B14F-4D97-AF65-F5344CB8AC3E}">
        <p14:creationId xmlns:p14="http://schemas.microsoft.com/office/powerpoint/2010/main" val="3652110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B9271-8D90-4A11-BB7E-3876EACA01CA}"/>
              </a:ext>
            </a:extLst>
          </p:cNvPr>
          <p:cNvSpPr>
            <a:spLocks noGrp="1"/>
          </p:cNvSpPr>
          <p:nvPr>
            <p:ph type="title"/>
          </p:nvPr>
        </p:nvSpPr>
        <p:spPr/>
        <p:txBody>
          <a:bodyPr/>
          <a:lstStyle/>
          <a:p>
            <a:r>
              <a:rPr lang="en-US" dirty="0"/>
              <a:t>LZW Decompression</a:t>
            </a:r>
          </a:p>
        </p:txBody>
      </p:sp>
      <p:sp>
        <p:nvSpPr>
          <p:cNvPr id="5" name="Rectangle 4">
            <a:extLst>
              <a:ext uri="{FF2B5EF4-FFF2-40B4-BE49-F238E27FC236}">
                <a16:creationId xmlns:a16="http://schemas.microsoft.com/office/drawing/2014/main" id="{BFA9BC39-C459-4744-9FA3-17066B109720}"/>
              </a:ext>
            </a:extLst>
          </p:cNvPr>
          <p:cNvSpPr txBox="1">
            <a:spLocks noChangeArrowheads="1"/>
          </p:cNvSpPr>
          <p:nvPr/>
        </p:nvSpPr>
        <p:spPr bwMode="auto">
          <a:xfrm>
            <a:off x="626935" y="1562100"/>
            <a:ext cx="10938129" cy="4710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pitchFamily="82" charset="2"/>
              <a:buChar char="m"/>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read fixed length token k (code or char)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output k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w = k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loop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read a fixed length token k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entry = dictionary entry for k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output entry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add w + first char of entry to</a:t>
            </a:r>
            <a:br>
              <a:rPr kumimoji="0" lang="en-US" altLang="en-US" sz="2000" b="1" i="0" u="none" strike="noStrike" kern="1200" cap="none" spc="0" normalizeH="0" baseline="0" noProof="0" dirty="0">
                <a:ln>
                  <a:noFill/>
                </a:ln>
                <a:solidFill>
                  <a:schemeClr val="accent1">
                    <a:lumMod val="75000"/>
                  </a:schemeClr>
                </a:solidFill>
                <a:effectLst/>
                <a:uLnTx/>
                <a:uFillTx/>
              </a:rPr>
            </a:br>
            <a:r>
              <a:rPr kumimoji="0" lang="en-US" altLang="en-US" sz="2000" b="1" i="0" u="none" strike="noStrike" kern="1200" cap="none" spc="0" normalizeH="0" baseline="0" noProof="0" dirty="0">
                <a:ln>
                  <a:noFill/>
                </a:ln>
                <a:solidFill>
                  <a:schemeClr val="accent1">
                    <a:lumMod val="75000"/>
                  </a:schemeClr>
                </a:solidFill>
                <a:effectLst/>
                <a:uLnTx/>
                <a:uFillTx/>
              </a:rPr>
              <a:t>        the dictionary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w = entry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1" i="0" u="none" strike="noStrike" kern="1200" cap="none" spc="0" normalizeH="0" baseline="0" noProof="0" dirty="0">
                <a:ln>
                  <a:noFill/>
                </a:ln>
                <a:solidFill>
                  <a:schemeClr val="accent1">
                    <a:lumMod val="75000"/>
                  </a:schemeClr>
                </a:solidFill>
                <a:effectLst/>
                <a:uLnTx/>
                <a:uFillTx/>
              </a:rPr>
              <a:t>	</a:t>
            </a:r>
            <a:r>
              <a:rPr kumimoji="0" lang="en-US" altLang="en-US" sz="2000" b="1" i="0" u="none" strike="noStrike" kern="1200" cap="none" spc="0" normalizeH="0" baseline="0" noProof="0" dirty="0" err="1">
                <a:ln>
                  <a:noFill/>
                </a:ln>
                <a:solidFill>
                  <a:schemeClr val="accent1">
                    <a:lumMod val="75000"/>
                  </a:schemeClr>
                </a:solidFill>
                <a:effectLst/>
                <a:uLnTx/>
                <a:uFillTx/>
              </a:rPr>
              <a:t>endloop</a:t>
            </a:r>
            <a:r>
              <a:rPr kumimoji="0" lang="en-US" altLang="en-US" b="1" i="0" u="none" strike="noStrike" kern="1200" cap="none" spc="0" normalizeH="0" baseline="0" noProof="0" dirty="0">
                <a:ln>
                  <a:noFill/>
                </a:ln>
                <a:solidFill>
                  <a:schemeClr val="accent1">
                    <a:lumMod val="75000"/>
                  </a:schemeClr>
                </a:solidFill>
                <a:effectLst/>
                <a:uLnTx/>
                <a:uFillTx/>
              </a:rPr>
              <a:t>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2000" b="0" i="1" u="none" strike="noStrike" kern="1200" cap="none" spc="0" normalizeH="0" baseline="0" noProof="0" dirty="0">
                <a:ln>
                  <a:noFill/>
                </a:ln>
                <a:solidFill>
                  <a:srgbClr val="000000"/>
                </a:solidFill>
                <a:effectLst/>
                <a:uLnTx/>
                <a:uFillTx/>
              </a:rPr>
              <a:t>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r>
              <a:rPr kumimoji="0" lang="en-US" altLang="en-US" sz="1600" b="0" i="1" u="none" strike="noStrike" kern="1200" cap="none" spc="0" normalizeH="0" baseline="0" noProof="0" dirty="0">
                <a:ln>
                  <a:noFill/>
                </a:ln>
                <a:solidFill>
                  <a:srgbClr val="000000"/>
                </a:solidFill>
                <a:effectLst/>
                <a:uLnTx/>
                <a:uFillTx/>
              </a:rPr>
              <a:t>	The nice thing is that the decompressor builds its own dictionary on its side, that matches exactly the compressor's, so that only the codes need to be sent. </a:t>
            </a:r>
          </a:p>
          <a:p>
            <a:pPr marL="342900" marR="0" lvl="0" indent="-342900" algn="l" defTabSz="914400" rtl="0" eaLnBrk="0" fontAlgn="base" latinLnBrk="0" hangingPunct="0">
              <a:lnSpc>
                <a:spcPct val="100000"/>
              </a:lnSpc>
              <a:spcBef>
                <a:spcPct val="20000"/>
              </a:spcBef>
              <a:spcAft>
                <a:spcPct val="0"/>
              </a:spcAft>
              <a:buClr>
                <a:srgbClr val="3333CC"/>
              </a:buClr>
              <a:buSzPct val="85000"/>
              <a:buFont typeface="ZapfDingbats" pitchFamily="82" charset="2"/>
              <a:buNone/>
              <a:tabLst/>
              <a:defRPr/>
            </a:pPr>
            <a:endParaRPr kumimoji="0" lang="en-US" altLang="en-US" sz="1600" b="0" i="1" u="none" strike="noStrike" kern="120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1660545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115</Words>
  <Application>Microsoft Office PowerPoint</Application>
  <PresentationFormat>Widescreen</PresentationFormat>
  <Paragraphs>41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Wingdings</vt:lpstr>
      <vt:lpstr>ZapfDingbats</vt:lpstr>
      <vt:lpstr>Office Theme</vt:lpstr>
      <vt:lpstr>LZW compression</vt:lpstr>
      <vt:lpstr>Lempel-Ziv-Welch (LZW) Algorithm</vt:lpstr>
      <vt:lpstr>LZW Compression</vt:lpstr>
      <vt:lpstr>LZW Decompression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LZW compression</dc:title>
  <dc:creator>LilyKim</dc:creator>
  <cp:lastModifiedBy>LilyKim</cp:lastModifiedBy>
  <cp:revision>2</cp:revision>
  <dcterms:created xsi:type="dcterms:W3CDTF">2019-10-11T15:52:08Z</dcterms:created>
  <dcterms:modified xsi:type="dcterms:W3CDTF">2019-10-11T16:07:07Z</dcterms:modified>
</cp:coreProperties>
</file>