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7"/>
  </p:notesMasterIdLst>
  <p:sldIdLst>
    <p:sldId id="256" r:id="rId2"/>
    <p:sldId id="280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4" r:id="rId14"/>
    <p:sldId id="35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shit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3/docs/api/java/lang/String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Conversion, Constants, </a:t>
            </a:r>
            <a:r>
              <a:rPr lang="en-US" dirty="0" smtClean="0"/>
              <a:t>and the </a:t>
            </a:r>
            <a:r>
              <a:rPr lang="en-US" dirty="0" smtClean="0"/>
              <a:t>String </a:t>
            </a:r>
            <a:r>
              <a:rPr lang="en-US" dirty="0" smtClean="0"/>
              <a:t>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Type Cast Operators</a:t>
            </a:r>
            <a:r>
              <a:rPr lang="en-US" dirty="0" smtClean="0"/>
              <a:t> allow you to manually convert from one type to another, even if it is a narrowing conversion.</a:t>
            </a:r>
          </a:p>
          <a:p>
            <a:pPr lvl="1"/>
            <a:r>
              <a:rPr lang="en-US" dirty="0" smtClean="0"/>
              <a:t>In Java they are unary operators that appear before what you want to convert.</a:t>
            </a:r>
          </a:p>
          <a:p>
            <a:pPr lvl="1"/>
            <a:r>
              <a:rPr lang="en-US" dirty="0" smtClean="0"/>
              <a:t>They are written as the type you want to convert to in parentheses.</a:t>
            </a:r>
          </a:p>
          <a:p>
            <a:pPr lvl="1"/>
            <a:r>
              <a:rPr lang="en-US" dirty="0" smtClean="0"/>
              <a:t>Example: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)number;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If number is of a numeric data type, it will convert the value in number to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type and assigned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. 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If number is a floating-point type, the fractional part of the value would be lost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type and assigned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This is called </a:t>
            </a:r>
            <a:r>
              <a:rPr lang="en-US" u="sng" dirty="0" smtClean="0">
                <a:cs typeface="Courier New" pitchFamily="49" charset="0"/>
              </a:rPr>
              <a:t>truncation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The value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dirty="0" smtClean="0">
                <a:cs typeface="Courier New" pitchFamily="49" charset="0"/>
              </a:rPr>
              <a:t> would not be changed.</a:t>
            </a:r>
          </a:p>
          <a:p>
            <a:pPr lvl="3"/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 </a:t>
            </a:r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Type Casting</a:t>
            </a:r>
          </a:p>
          <a:p>
            <a:pPr lvl="1"/>
            <a:r>
              <a:rPr lang="en-US" dirty="0" smtClean="0"/>
              <a:t>Type Casting Side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Conversion in 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Recall integer division: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number1 = 10, number2 = 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number3 = number1 / number2;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number3</a:t>
            </a:r>
            <a:r>
              <a:rPr lang="en-US" dirty="0" smtClean="0"/>
              <a:t> will have 2.0 stored in it as a result of the division  because both operands of the division are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use type casting on one of the operands to make sure the result is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number1 = 10, number2 = 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number3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(double)number1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 number2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number3</a:t>
            </a:r>
            <a:r>
              <a:rPr lang="en-US" dirty="0" smtClean="0"/>
              <a:t> </a:t>
            </a:r>
            <a:r>
              <a:rPr lang="en-US" dirty="0" smtClean="0"/>
              <a:t>will have </a:t>
            </a:r>
            <a:r>
              <a:rPr lang="en-US" dirty="0" smtClean="0"/>
              <a:t>2.5 </a:t>
            </a:r>
            <a:r>
              <a:rPr lang="en-US" dirty="0" smtClean="0"/>
              <a:t>stored in it as a result of the division  because </a:t>
            </a:r>
            <a:r>
              <a:rPr lang="en-US" dirty="0" smtClean="0"/>
              <a:t>one of the operands is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.</a:t>
            </a:r>
          </a:p>
          <a:p>
            <a:r>
              <a:rPr lang="en-US" dirty="0" smtClean="0">
                <a:cs typeface="Courier New" pitchFamily="49" charset="0"/>
              </a:rPr>
              <a:t>Note that type casting operators can be applied to expressions </a:t>
            </a:r>
            <a:r>
              <a:rPr lang="en-US" dirty="0" smtClean="0">
                <a:cs typeface="Courier New" pitchFamily="49" charset="0"/>
              </a:rPr>
              <a:t>e</a:t>
            </a:r>
            <a:r>
              <a:rPr lang="en-US" dirty="0" smtClean="0">
                <a:cs typeface="Courier New" pitchFamily="49" charset="0"/>
              </a:rPr>
              <a:t>nclosed in parentheses: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number1 = 10, number2 = 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number3 = (double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)(number1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number2);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number3</a:t>
            </a:r>
            <a:r>
              <a:rPr lang="en-US" dirty="0" smtClean="0"/>
              <a:t> will have </a:t>
            </a:r>
            <a:r>
              <a:rPr lang="en-US" dirty="0" smtClean="0"/>
              <a:t>2.0 </a:t>
            </a:r>
            <a:r>
              <a:rPr lang="en-US" dirty="0" smtClean="0"/>
              <a:t>stored in it as a result of the division  </a:t>
            </a:r>
            <a:r>
              <a:rPr lang="en-US" dirty="0" smtClean="0"/>
              <a:t>because the type casting operator is applied to the result of the integer division, which is 2.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Type cast operators in arithmetic expressions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Integer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One of the nuances in Java is that when you use any integer type in an arithmetic operation, it temporarily converts them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can cause problems: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short number1 = 10, number2 = 20, number3;</a:t>
            </a:r>
          </a:p>
          <a:p>
            <a:pPr lvl="1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number3 = number1 + number2;</a:t>
            </a:r>
          </a:p>
          <a:p>
            <a:pPr lvl="1"/>
            <a:r>
              <a:rPr lang="en-US" dirty="0" smtClean="0"/>
              <a:t>The second line will cause an error!  Why?</a:t>
            </a:r>
          </a:p>
          <a:p>
            <a:pPr lvl="2"/>
            <a:r>
              <a:rPr lang="en-US" dirty="0" smtClean="0"/>
              <a:t>Because the result of the addition of number1 and number 2 is of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type, which is over a higher rank than number3’s type,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Cannot make the narrowing conversion.</a:t>
            </a:r>
          </a:p>
          <a:p>
            <a:pPr lvl="1"/>
            <a:r>
              <a:rPr lang="en-US" dirty="0" smtClean="0"/>
              <a:t>The way to fix this is to cast the entire expression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short number1 = 10, number2 = 20, number3;</a:t>
            </a:r>
          </a:p>
          <a:p>
            <a:pPr lvl="1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number3 =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(short)(number1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number2);</a:t>
            </a:r>
            <a:endParaRPr lang="en-US" sz="2200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Mixed Mathematical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Java sees that an expression has operands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,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/>
              <a:t>, it attempts to convert all the operands of lower rank to that type.</a:t>
            </a:r>
          </a:p>
          <a:p>
            <a:pPr lvl="1"/>
            <a:r>
              <a:rPr lang="en-US" dirty="0" smtClean="0"/>
              <a:t>For Example: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number1 = 2.5, number3;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number2 = 4;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number3 = number1 + number2;</a:t>
            </a:r>
          </a:p>
          <a:p>
            <a:pPr lvl="1"/>
            <a:r>
              <a:rPr lang="en-US" dirty="0" smtClean="0"/>
              <a:t>Before the addition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number2</a:t>
            </a:r>
            <a:r>
              <a:rPr lang="en-US" dirty="0" smtClean="0"/>
              <a:t> is converted to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and the result is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Imagine you ran into this code: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amount = balance * 0.069;</a:t>
            </a:r>
          </a:p>
          <a:p>
            <a:pPr lvl="1"/>
            <a:r>
              <a:rPr lang="en-US" dirty="0" smtClean="0"/>
              <a:t>What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0.069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An interest rate?</a:t>
            </a:r>
          </a:p>
          <a:p>
            <a:pPr lvl="2"/>
            <a:r>
              <a:rPr lang="en-US" dirty="0" smtClean="0"/>
              <a:t>A fee of some sort?</a:t>
            </a:r>
            <a:endParaRPr lang="en-US" dirty="0" smtClean="0"/>
          </a:p>
          <a:p>
            <a:pPr lvl="1"/>
            <a:r>
              <a:rPr lang="en-US" dirty="0" smtClean="0"/>
              <a:t>Say it is an interest rate, maybe you need to use the rate multiple times in a program.</a:t>
            </a:r>
          </a:p>
          <a:p>
            <a:pPr lvl="2"/>
            <a:r>
              <a:rPr lang="en-US" dirty="0" smtClean="0"/>
              <a:t>What happens if the interest rate changes?</a:t>
            </a:r>
          </a:p>
          <a:p>
            <a:pPr lvl="3"/>
            <a:r>
              <a:rPr lang="en-US" dirty="0" smtClean="0"/>
              <a:t>You need to change it everywhere it is used in the code…</a:t>
            </a:r>
          </a:p>
          <a:p>
            <a:r>
              <a:rPr lang="en-US" dirty="0" smtClean="0"/>
              <a:t>How can we fix this?</a:t>
            </a:r>
          </a:p>
          <a:p>
            <a:pPr lvl="1"/>
            <a:r>
              <a:rPr lang="en-US" dirty="0" smtClean="0"/>
              <a:t>Answer:  </a:t>
            </a:r>
            <a:r>
              <a:rPr lang="en-US" u="sng" dirty="0" smtClean="0"/>
              <a:t>Named constants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u="sng" dirty="0" smtClean="0"/>
              <a:t>Named Constant</a:t>
            </a:r>
            <a:r>
              <a:rPr lang="en-US" dirty="0" smtClean="0"/>
              <a:t> is a variable whose value is read only and cannot be changed during the program’s execution.</a:t>
            </a:r>
          </a:p>
          <a:p>
            <a:r>
              <a:rPr lang="en-US" dirty="0" smtClean="0"/>
              <a:t>You can create a named constant, declare and initialize it just like any other variable, but put the key word final in front of the data type: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final double INTEREST_RATE = 0.069;</a:t>
            </a:r>
          </a:p>
          <a:p>
            <a:r>
              <a:rPr lang="en-US" dirty="0" smtClean="0"/>
              <a:t>By convention, programmers tend to make the names of named constants all capital letters with underscores separating words in the name.</a:t>
            </a:r>
          </a:p>
          <a:p>
            <a:r>
              <a:rPr lang="en-US" dirty="0" smtClean="0"/>
              <a:t>Now, instead of using a literal that is NOT self-documenting, you can use the named constant: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amount = balance * INTEREST_RATE;</a:t>
            </a:r>
          </a:p>
          <a:p>
            <a:r>
              <a:rPr lang="en-US" dirty="0" smtClean="0"/>
              <a:t>If the interest rate changes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0.084</a:t>
            </a:r>
            <a:r>
              <a:rPr lang="en-US" dirty="0" smtClean="0"/>
              <a:t>, instead of having to find every occurrence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0.069</a:t>
            </a:r>
            <a:r>
              <a:rPr lang="en-US" dirty="0" smtClean="0"/>
              <a:t> in the code, you can simply change the initialization value: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final double INTEREST_RATE = 0.084;</a:t>
            </a:r>
          </a:p>
          <a:p>
            <a:r>
              <a:rPr lang="en-US" dirty="0" smtClean="0">
                <a:cs typeface="Courier New" pitchFamily="49" charset="0"/>
              </a:rPr>
              <a:t>The Java API provides some useful named constants: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Math.PI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area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radius * radius;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 Topics:</a:t>
            </a:r>
          </a:p>
          <a:p>
            <a:pPr lvl="1"/>
            <a:r>
              <a:rPr lang="en-US" dirty="0" smtClean="0"/>
              <a:t>Named Constants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We’ve seen strings in the form of string literals: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"Hello World"</a:t>
            </a:r>
          </a:p>
          <a:p>
            <a:r>
              <a:rPr lang="en-US" dirty="0" smtClean="0">
                <a:cs typeface="Courier New" pitchFamily="49" charset="0"/>
              </a:rPr>
              <a:t>Even though they are very important,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is NOT a primitive type in Java.   The Java API provides a class called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>
                <a:cs typeface="Courier New" pitchFamily="49" charset="0"/>
              </a:rPr>
              <a:t>We’ve talked about classes before: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Programmers need to create a class that describes the methods and attributes that make up objects created with the class.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Again, you can think of classes as being the blueprint that objects may be created from.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In other words, a class is not an object but a description of one.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An object that is created from a class is called an </a:t>
            </a:r>
            <a:r>
              <a:rPr lang="en-US" u="sng" dirty="0" smtClean="0">
                <a:cs typeface="Courier New" pitchFamily="49" charset="0"/>
              </a:rPr>
              <a:t>instance</a:t>
            </a:r>
            <a:r>
              <a:rPr lang="en-US" dirty="0" smtClean="0">
                <a:cs typeface="Courier New" pitchFamily="49" charset="0"/>
              </a:rPr>
              <a:t> of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cs typeface="Courier New" pitchFamily="49" charset="0"/>
              </a:rPr>
              <a:t>Integer Data Types</a:t>
            </a:r>
            <a:endParaRPr lang="en-US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byte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Floating-Point Data Types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u="sng" dirty="0" smtClean="0"/>
              <a:t>String Concatenation</a:t>
            </a:r>
            <a:r>
              <a:rPr lang="en-US" dirty="0" smtClean="0"/>
              <a:t> is…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the process of appending to the end of a string.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String Concatenation Operator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+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0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declare a string variable: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variable;</a:t>
            </a:r>
          </a:p>
          <a:p>
            <a:r>
              <a:rPr lang="en-US" dirty="0" smtClean="0"/>
              <a:t>W</a:t>
            </a:r>
            <a:r>
              <a:rPr lang="en-US" dirty="0" smtClean="0"/>
              <a:t>hen </a:t>
            </a:r>
            <a:r>
              <a:rPr lang="en-US" dirty="0" smtClean="0"/>
              <a:t>you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</a:t>
            </a:r>
            <a:r>
              <a:rPr lang="en-US" dirty="0" smtClean="0"/>
              <a:t>keyword </a:t>
            </a:r>
            <a:r>
              <a:rPr lang="en-US" dirty="0" smtClean="0"/>
              <a:t>to create a string variable, it is actually </a:t>
            </a:r>
            <a:r>
              <a:rPr lang="en-US" dirty="0" smtClean="0"/>
              <a:t>creating a </a:t>
            </a:r>
            <a:r>
              <a:rPr lang="en-US" u="sng" dirty="0" smtClean="0"/>
              <a:t>class type variable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C</a:t>
            </a:r>
            <a:r>
              <a:rPr lang="en-US" u="sng" dirty="0" smtClean="0"/>
              <a:t>lass </a:t>
            </a:r>
            <a:r>
              <a:rPr lang="en-US" u="sng" dirty="0" smtClean="0"/>
              <a:t>T</a:t>
            </a:r>
            <a:r>
              <a:rPr lang="en-US" u="sng" dirty="0" smtClean="0"/>
              <a:t>ype Variable </a:t>
            </a:r>
            <a:r>
              <a:rPr lang="en-US" dirty="0" smtClean="0">
                <a:cs typeface="Courier New" pitchFamily="49" charset="0"/>
              </a:rPr>
              <a:t>does not hold the actual value of the string, but the memory address of the data item it is associated with.</a:t>
            </a:r>
            <a:endParaRPr lang="en-US" dirty="0" smtClean="0"/>
          </a:p>
          <a:p>
            <a:pPr lvl="1"/>
            <a:r>
              <a:rPr lang="en-US" dirty="0" smtClean="0"/>
              <a:t>This is represented differently in memory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number = 25;</a:t>
            </a:r>
          </a:p>
          <a:p>
            <a:pPr lvl="3"/>
            <a:r>
              <a:rPr lang="en-US" dirty="0" smtClean="0"/>
              <a:t>This stores the actual value of 25 in the variable.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name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"Eric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Since this is a class type variable,  it holds the memory address of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object that holds the value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"Eric"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It is said that the variable </a:t>
            </a:r>
            <a:r>
              <a:rPr lang="en-US" u="sng" dirty="0" smtClean="0">
                <a:cs typeface="Courier New" pitchFamily="49" charset="0"/>
              </a:rPr>
              <a:t>references</a:t>
            </a:r>
            <a:r>
              <a:rPr lang="en-US" dirty="0" smtClean="0">
                <a:cs typeface="Courier New" pitchFamily="49" charset="0"/>
              </a:rPr>
              <a:t> the object, because it holds the memory location, for this reason class type variables are known as </a:t>
            </a:r>
            <a:r>
              <a:rPr lang="en-US" u="sng" dirty="0" smtClean="0">
                <a:cs typeface="Courier New" pitchFamily="49" charset="0"/>
              </a:rPr>
              <a:t>reference variables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2"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store a value in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tring</a:t>
            </a:r>
            <a:r>
              <a:rPr lang="en-US" dirty="0" smtClean="0"/>
              <a:t> object much like you would store a value into a variable of a primitive type.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Eric";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 first line declares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 corresponding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object is not actually created until the assignment statement on the second line.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Again, the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>
                <a:cs typeface="Courier New" pitchFamily="49" charset="0"/>
              </a:rPr>
              <a:t> references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object that holds the value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Eric"</a:t>
            </a:r>
            <a:r>
              <a:rPr lang="en-US" dirty="0" smtClean="0">
                <a:cs typeface="Courier New" pitchFamily="49" charset="0"/>
              </a:rPr>
              <a:t>.  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As seen before, you can also initialize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variable.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Variable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String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type is a class instead of a primitive type, it has </a:t>
            </a:r>
            <a:r>
              <a:rPr lang="en-US" dirty="0" smtClean="0">
                <a:hlinkClick r:id="rId3"/>
              </a:rPr>
              <a:t>numerous methods</a:t>
            </a:r>
            <a:r>
              <a:rPr lang="en-US" dirty="0" smtClean="0"/>
              <a:t> for working with strings.</a:t>
            </a:r>
          </a:p>
          <a:p>
            <a:r>
              <a:rPr lang="en-US" dirty="0" smtClean="0"/>
              <a:t>The general form for using the methods for a reference variable is: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referenceVariableName.methodName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(arguments…);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referenceVariableName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– name of the reference variable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dirty="0" smtClean="0">
                <a:cs typeface="Courier New" pitchFamily="49" charset="0"/>
              </a:rPr>
              <a:t> – name of the methods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arguments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dirty="0" smtClean="0">
                <a:cs typeface="Courier New" pitchFamily="49" charset="0"/>
              </a:rPr>
              <a:t> –</a:t>
            </a:r>
            <a:r>
              <a:rPr lang="en-US" dirty="0" smtClean="0">
                <a:cs typeface="Courier New" pitchFamily="49" charset="0"/>
              </a:rPr>
              <a:t> is zero or more arguments passed to the method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method returns the number of characters in the string:</a:t>
            </a: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stringSize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/>
            <a:r>
              <a:rPr lang="en-US" dirty="0" smtClean="0"/>
              <a:t>Here, the variable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stringSize</a:t>
            </a:r>
            <a:r>
              <a:rPr lang="en-US" dirty="0" smtClean="0"/>
              <a:t> is assigned the number of characters in the string referenced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portion is called a method </a:t>
            </a:r>
            <a:r>
              <a:rPr lang="en-US" u="sng" dirty="0" smtClean="0"/>
              <a:t>call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To </a:t>
            </a:r>
            <a:r>
              <a:rPr lang="en-US" u="sng" dirty="0" smtClean="0"/>
              <a:t>call</a:t>
            </a:r>
            <a:r>
              <a:rPr lang="en-US" dirty="0" smtClean="0"/>
              <a:t> a method is to execute it.</a:t>
            </a:r>
          </a:p>
          <a:p>
            <a:pPr lvl="2"/>
            <a:r>
              <a:rPr lang="en-US" dirty="0" smtClean="0"/>
              <a:t>The length method is said to </a:t>
            </a:r>
            <a:r>
              <a:rPr lang="en-US" u="sng" dirty="0" smtClean="0"/>
              <a:t>return</a:t>
            </a:r>
            <a:r>
              <a:rPr lang="en-US" dirty="0" smtClean="0"/>
              <a:t> the number of characters as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method </a:t>
            </a:r>
            <a:r>
              <a:rPr lang="en-US" u="sng" dirty="0" smtClean="0"/>
              <a:t>returns</a:t>
            </a:r>
            <a:r>
              <a:rPr lang="en-US" dirty="0" smtClean="0"/>
              <a:t> a value if it sends a value back to where it was called.</a:t>
            </a:r>
          </a:p>
          <a:p>
            <a:r>
              <a:rPr lang="en-US" dirty="0" smtClean="0"/>
              <a:t>There are many methods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class.  A few include: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toUpperCase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Methods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length() </a:t>
            </a:r>
            <a:r>
              <a:rPr lang="en-US" dirty="0" smtClean="0"/>
              <a:t>– returns the number of characters in the string as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–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dirty="0" smtClean="0"/>
              <a:t> is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value that specifies a character position in the string that is to be returned.  The first character is at index 0.  Return type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– returns a new string that is the lowercase equivalent of the string.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toUpperCase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– returns a new string that is the uppercase equivalent of the string.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cs typeface="Courier New" pitchFamily="49" charset="0"/>
              </a:rPr>
              <a:t>Entities of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cs typeface="Courier New" pitchFamily="49" charset="0"/>
              </a:rPr>
              <a:t> data type can have one of two values:</a:t>
            </a:r>
            <a:endParaRPr lang="en-US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Entities of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/>
              <a:t> data type can take one what kind of values: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Single Characters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Characters are represented in memory as…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2 bytes integers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Character Literals are encapsulated in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Single Quotes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/>
              <a:t>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String Literals are encapsulated in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Double Quotes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0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Review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declare multiple variables on the same line by separating them with a…</a:t>
            </a:r>
          </a:p>
          <a:p>
            <a:pPr lvl="1"/>
            <a:r>
              <a:rPr lang="en-US" dirty="0" smtClean="0"/>
              <a:t>Comma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/>
              <a:t>)</a:t>
            </a:r>
          </a:p>
          <a:p>
            <a:r>
              <a:rPr lang="en-US" dirty="0" smtClean="0"/>
              <a:t>You can assign a variable a value in the same line as you declare it through  a process called…</a:t>
            </a:r>
          </a:p>
          <a:p>
            <a:pPr lvl="1"/>
            <a:r>
              <a:rPr lang="en-US" dirty="0" smtClean="0"/>
              <a:t>Initialization</a:t>
            </a:r>
          </a:p>
          <a:p>
            <a:r>
              <a:rPr lang="en-US" dirty="0" smtClean="0"/>
              <a:t>Some Arithmetic Operators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dirty="0" smtClean="0"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smtClean="0"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smtClean="0"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</a:t>
            </a:r>
          </a:p>
          <a:p>
            <a:r>
              <a:rPr lang="en-US" dirty="0" smtClean="0">
                <a:cs typeface="Courier New" pitchFamily="49" charset="0"/>
              </a:rPr>
              <a:t>You can do more complex mathematical operations like square root and exponents with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en-US" dirty="0" smtClean="0">
                <a:cs typeface="Courier New" pitchFamily="49" charset="0"/>
              </a:rPr>
              <a:t> class.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Assignment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Often you want to do a mathematical operation to the value in a variable and store the result back into the same variable: </a:t>
            </a:r>
          </a:p>
          <a:p>
            <a:pPr lvl="1"/>
            <a:r>
              <a:rPr lang="en-US" dirty="0" smtClean="0"/>
              <a:t>Computing the sum: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sum = sum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Counting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count = count + 1;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Doubling a number: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number = number * 2;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Many others</a:t>
            </a:r>
          </a:p>
          <a:p>
            <a:r>
              <a:rPr lang="en-US" dirty="0" smtClean="0">
                <a:cs typeface="Courier New" pitchFamily="49" charset="0"/>
              </a:rPr>
              <a:t>You can shorten these with combined assignment operators: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sum +=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 += 1;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 *= 2;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You can do this with any of the mathematical operators.</a:t>
            </a:r>
          </a:p>
          <a:p>
            <a:r>
              <a:rPr lang="en-US" dirty="0" smtClean="0">
                <a:cs typeface="Courier New" pitchFamily="49" charset="0"/>
              </a:rPr>
              <a:t>There is also an operator to add one to (</a:t>
            </a:r>
            <a:r>
              <a:rPr lang="en-US" u="sng" dirty="0" smtClean="0">
                <a:cs typeface="Courier New" pitchFamily="49" charset="0"/>
              </a:rPr>
              <a:t>increment</a:t>
            </a:r>
            <a:r>
              <a:rPr lang="en-US" dirty="0" smtClean="0">
                <a:cs typeface="Courier New" pitchFamily="49" charset="0"/>
              </a:rPr>
              <a:t>) a variable 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++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sum++;</a:t>
            </a:r>
          </a:p>
          <a:p>
            <a:pPr lvl="1"/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Combined Assignment Operators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Combined  Assignment Operators</a:t>
            </a:r>
          </a:p>
          <a:p>
            <a:pPr lvl="1"/>
            <a:r>
              <a:rPr lang="en-US" dirty="0" smtClean="0"/>
              <a:t>Increment Operator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Between 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Java is known as a </a:t>
            </a:r>
            <a:r>
              <a:rPr lang="en-US" u="sng" dirty="0" smtClean="0"/>
              <a:t>strongly typed language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a </a:t>
            </a:r>
            <a:r>
              <a:rPr lang="en-US" u="sng" dirty="0" smtClean="0"/>
              <a:t>Strongly Typed Language</a:t>
            </a:r>
            <a:r>
              <a:rPr lang="en-US" dirty="0" smtClean="0"/>
              <a:t> before a value is assigned to a variable, Java checks the types of the variable and the value being assigned to it to determine if they are compatible.</a:t>
            </a:r>
          </a:p>
          <a:p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y = 2.5;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= y; </a:t>
            </a:r>
          </a:p>
          <a:p>
            <a:pPr>
              <a:buNone/>
            </a:pPr>
            <a:r>
              <a:rPr lang="en-US" dirty="0" smtClean="0"/>
              <a:t>This will cause an error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short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= y;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This will NOT cause an error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…but,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Between 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in Java have “ranks”.</a:t>
            </a:r>
          </a:p>
          <a:p>
            <a:pPr lvl="1"/>
            <a:r>
              <a:rPr lang="en-US" dirty="0" smtClean="0"/>
              <a:t>Ranks here means that if a type has a higher rank than another, it can hold more numbers, and thus, will not lose any precision.</a:t>
            </a:r>
          </a:p>
          <a:p>
            <a:pPr lvl="1"/>
            <a:r>
              <a:rPr lang="en-US" dirty="0" smtClean="0"/>
              <a:t>Ranks (Highest to Lowest):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byte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Between 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assignment statements where values of a lower-ranked data types are stored in variables of higher-ranked data types, Java automatically converts the lower-ranked value to the higher-ranked type.</a:t>
            </a:r>
          </a:p>
          <a:p>
            <a:pPr lvl="1"/>
            <a:r>
              <a:rPr lang="en-US" dirty="0" smtClean="0"/>
              <a:t>This is called a </a:t>
            </a:r>
            <a:r>
              <a:rPr lang="en-US" u="sng" dirty="0" smtClean="0"/>
              <a:t>Widening Conversion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x;	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= 10;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= y;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 </a:t>
            </a:r>
            <a:r>
              <a:rPr lang="en-US" u="sng" dirty="0" smtClean="0">
                <a:cs typeface="Courier New" pitchFamily="49" charset="0"/>
              </a:rPr>
              <a:t>Narrowing Conversion</a:t>
            </a:r>
            <a:r>
              <a:rPr lang="en-US" dirty="0" smtClean="0">
                <a:cs typeface="Courier New" pitchFamily="49" charset="0"/>
              </a:rPr>
              <a:t> us a conversion of a value to a lower-ranked type.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These can cause a loss of data, so Java does not automatically perform them.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Imagine converting from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>
                <a:cs typeface="Courier New" pitchFamily="49" charset="0"/>
              </a:rPr>
              <a:t>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…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 You can perform narrowing conversions with </a:t>
            </a:r>
            <a:r>
              <a:rPr lang="en-US" u="sng" dirty="0" smtClean="0">
                <a:cs typeface="Courier New" pitchFamily="49" charset="0"/>
              </a:rPr>
              <a:t>type casting operators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1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1686</TotalTime>
  <Words>1035</Words>
  <Application>Microsoft Office PowerPoint</Application>
  <PresentationFormat>On-screen Show (4:3)</PresentationFormat>
  <Paragraphs>253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Equity</vt:lpstr>
      <vt:lpstr>Type Conversion, Constants, and the String Object</vt:lpstr>
      <vt:lpstr>Review</vt:lpstr>
      <vt:lpstr>Review</vt:lpstr>
      <vt:lpstr>Review</vt:lpstr>
      <vt:lpstr>Combined Assignment Operators</vt:lpstr>
      <vt:lpstr>Combined Assignment Operators Example</vt:lpstr>
      <vt:lpstr>Conversion Between Primitive Data Types</vt:lpstr>
      <vt:lpstr>Conversion Between Primitive Data Types</vt:lpstr>
      <vt:lpstr>Conversion Between Primitive Data Types</vt:lpstr>
      <vt:lpstr>Type Cast Operators</vt:lpstr>
      <vt:lpstr>Type Casting Example 1</vt:lpstr>
      <vt:lpstr>Type Conversion in Arithmetic Operations</vt:lpstr>
      <vt:lpstr>Type Casting Example 2</vt:lpstr>
      <vt:lpstr>Mixed Integer Operations</vt:lpstr>
      <vt:lpstr>Other Mixed Mathematical Expressions</vt:lpstr>
      <vt:lpstr>Named Constants</vt:lpstr>
      <vt:lpstr>Named Constants</vt:lpstr>
      <vt:lpstr>Named Constants Example</vt:lpstr>
      <vt:lpstr>The String Class</vt:lpstr>
      <vt:lpstr>The String Class</vt:lpstr>
      <vt:lpstr>The String Object</vt:lpstr>
      <vt:lpstr>String Variable Example 1</vt:lpstr>
      <vt:lpstr>String Methods</vt:lpstr>
      <vt:lpstr>String Methods</vt:lpstr>
      <vt:lpstr>String Methods Examples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Heim</cp:lastModifiedBy>
  <cp:revision>186</cp:revision>
  <dcterms:created xsi:type="dcterms:W3CDTF">2011-05-03T14:28:19Z</dcterms:created>
  <dcterms:modified xsi:type="dcterms:W3CDTF">2011-05-24T03:55:29Z</dcterms:modified>
</cp:coreProperties>
</file>