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28"/>
  </p:notesMasterIdLst>
  <p:sldIdLst>
    <p:sldId id="256" r:id="rId2"/>
    <p:sldId id="257" r:id="rId3"/>
    <p:sldId id="280" r:id="rId4"/>
    <p:sldId id="304" r:id="rId5"/>
    <p:sldId id="321" r:id="rId6"/>
    <p:sldId id="322" r:id="rId7"/>
    <p:sldId id="323" r:id="rId8"/>
    <p:sldId id="324" r:id="rId9"/>
    <p:sldId id="326" r:id="rId10"/>
    <p:sldId id="327" r:id="rId11"/>
    <p:sldId id="328" r:id="rId12"/>
    <p:sldId id="329" r:id="rId13"/>
    <p:sldId id="331" r:id="rId14"/>
    <p:sldId id="332" r:id="rId15"/>
    <p:sldId id="325" r:id="rId16"/>
    <p:sldId id="333" r:id="rId17"/>
    <p:sldId id="330" r:id="rId18"/>
    <p:sldId id="334" r:id="rId19"/>
    <p:sldId id="335" r:id="rId20"/>
    <p:sldId id="336" r:id="rId21"/>
    <p:sldId id="337" r:id="rId22"/>
    <p:sldId id="338" r:id="rId23"/>
    <p:sldId id="339" r:id="rId24"/>
    <p:sldId id="340" r:id="rId25"/>
    <p:sldId id="341" r:id="rId26"/>
    <p:sldId id="34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E67B6-E366-4D77-8570-0298620BD74C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F5253-1043-4BC4-BCB7-9C4DABED0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0483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6EA9696-D413-43A4-A996-D9FB4AE4D4B0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ec.wisc.edu/~tomw/java/unicode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1.4.2/docs/api/java/lang/Math.html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1.4.2/docs/api/java/math/BigInteger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wnload.oracle.com/javase/1.4.2/docs/api/java/math/BigDecimal.htm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1.4.2/docs/api/java/lang/Math.html#cos%28double%29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CS0007:  Introduction to Computer Programming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Primitive Data </a:t>
            </a:r>
            <a:r>
              <a:rPr lang="en-US" dirty="0" smtClean="0"/>
              <a:t>Types and </a:t>
            </a:r>
            <a:r>
              <a:rPr lang="en-US" dirty="0" smtClean="0"/>
              <a:t>Arithmetic </a:t>
            </a:r>
            <a:r>
              <a:rPr lang="en-US" dirty="0" smtClean="0"/>
              <a:t>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958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Floating-Point Types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dirty="0" smtClean="0"/>
              <a:t> type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 smtClean="0"/>
              <a:t> type</a:t>
            </a:r>
            <a:endParaRPr lang="en-US" dirty="0"/>
          </a:p>
          <a:p>
            <a:pPr lvl="1"/>
            <a:r>
              <a:rPr lang="en-US" dirty="0"/>
              <a:t>F</a:t>
            </a:r>
            <a:r>
              <a:rPr lang="en-US" dirty="0" smtClean="0"/>
              <a:t> suffix</a:t>
            </a:r>
          </a:p>
          <a:p>
            <a:pPr lvl="2"/>
            <a:r>
              <a:rPr lang="en-US" dirty="0" smtClean="0"/>
              <a:t>All floating-point literals are considered to be of type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 smtClean="0"/>
              <a:t>, so you must specify that an floating-point literal is of type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dirty="0" smtClean="0"/>
              <a:t> if it being assigned to a variable of type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You can do this by putting the character “F” after the long literal (line 13).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004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Data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Java provides a data type that can either be one of two values: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 or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 smtClean="0"/>
              <a:t>.  This is called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Right, now this may not seem useful, but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/>
              <a:t> type will become very important later on.</a:t>
            </a:r>
          </a:p>
          <a:p>
            <a:r>
              <a:rPr lang="en-US" dirty="0" smtClean="0"/>
              <a:t>Just remember the following things about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/>
              <a:t> variables can only hold the values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 or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You cannot copy the values of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/>
              <a:t> variables into any variables of other types.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460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Type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/>
              <a:t> type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 reserved word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 smtClean="0"/>
              <a:t> reserved word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49838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 Data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Java also provides a data type for holding a single character called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Character literals are surrounded by single quotes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dirty="0" smtClean="0"/>
              <a:t>)</a:t>
            </a:r>
          </a:p>
          <a:p>
            <a:r>
              <a:rPr lang="en-US" dirty="0" smtClean="0"/>
              <a:t>Characters are stored in memory as numbers, the program only knows it is a character and not a number by the type.</a:t>
            </a:r>
          </a:p>
          <a:p>
            <a:r>
              <a:rPr lang="en-US" dirty="0" smtClean="0"/>
              <a:t>Java uses </a:t>
            </a:r>
            <a:r>
              <a:rPr lang="en-US" dirty="0" smtClean="0">
                <a:hlinkClick r:id="rId3"/>
              </a:rPr>
              <a:t>Unicode</a:t>
            </a:r>
            <a:r>
              <a:rPr lang="en-US" dirty="0" smtClean="0"/>
              <a:t>, which is a standard set of numbers used as codes to represent characters. </a:t>
            </a:r>
          </a:p>
          <a:p>
            <a:r>
              <a:rPr lang="en-US" dirty="0" smtClean="0"/>
              <a:t>Each number representing a character requires two bytes, so the char data type takes up two bytes in memory.</a:t>
            </a:r>
          </a:p>
          <a:p>
            <a:r>
              <a:rPr lang="en-US" dirty="0" smtClean="0"/>
              <a:t>Most times, you simply use the character literal, and don’t worry about the Unicode number.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552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 </a:t>
            </a:r>
            <a:r>
              <a:rPr lang="en-US" dirty="0" smtClean="0"/>
              <a:t>Type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 smtClean="0"/>
              <a:t> </a:t>
            </a:r>
            <a:r>
              <a:rPr lang="en-US" dirty="0" smtClean="0"/>
              <a:t>type</a:t>
            </a:r>
          </a:p>
          <a:p>
            <a:pPr lvl="1"/>
            <a:r>
              <a:rPr lang="en-US" dirty="0" smtClean="0"/>
              <a:t>Character literal</a:t>
            </a:r>
          </a:p>
          <a:p>
            <a:pPr lvl="1"/>
            <a:r>
              <a:rPr lang="en-US" dirty="0" smtClean="0"/>
              <a:t>Unicode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49838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Wrap-Up</a:t>
            </a:r>
            <a:r>
              <a:rPr lang="en-US" dirty="0" smtClean="0"/>
              <a:t> </a:t>
            </a:r>
            <a:r>
              <a:rPr lang="en-US" dirty="0" smtClean="0"/>
              <a:t>on Literals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Integer Literals</a:t>
            </a:r>
          </a:p>
          <a:p>
            <a:pPr lvl="1"/>
            <a:r>
              <a:rPr lang="en-US" dirty="0" smtClean="0"/>
              <a:t>Simply the number itself</a:t>
            </a:r>
          </a:p>
          <a:p>
            <a:pPr lvl="2"/>
            <a:r>
              <a:rPr lang="en-US" dirty="0" smtClean="0"/>
              <a:t>Example: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5</a:t>
            </a:r>
            <a:endParaRPr lang="en-US" dirty="0" smtClean="0">
              <a:cs typeface="Courier New" pitchFamily="49" charset="0"/>
            </a:endParaRPr>
          </a:p>
          <a:p>
            <a:pPr lvl="1"/>
            <a:r>
              <a:rPr lang="en-US" dirty="0" smtClean="0">
                <a:cs typeface="Courier New" pitchFamily="49" charset="0"/>
              </a:rPr>
              <a:t>Assumes literal is type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cs typeface="Courier New" pitchFamily="49" charset="0"/>
              </a:rPr>
              <a:t>, so if using a number outside the range of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cs typeface="Courier New" pitchFamily="49" charset="0"/>
              </a:rPr>
              <a:t>, you must add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 smtClean="0">
                <a:cs typeface="Courier New" pitchFamily="49" charset="0"/>
              </a:rPr>
              <a:t> suffix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Example: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400000000000000L</a:t>
            </a:r>
          </a:p>
          <a:p>
            <a:r>
              <a:rPr lang="en-US" dirty="0" smtClean="0">
                <a:cs typeface="Courier New" pitchFamily="49" charset="0"/>
              </a:rPr>
              <a:t>Floating-Point Literals</a:t>
            </a:r>
          </a:p>
          <a:p>
            <a:pPr lvl="1"/>
            <a:r>
              <a:rPr lang="en-US" dirty="0" smtClean="0"/>
              <a:t>Simply the number itself</a:t>
            </a:r>
          </a:p>
          <a:p>
            <a:pPr lvl="2"/>
            <a:r>
              <a:rPr lang="en-US" dirty="0" smtClean="0"/>
              <a:t>Example: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5.8</a:t>
            </a:r>
            <a:endParaRPr lang="en-US" dirty="0" smtClean="0">
              <a:cs typeface="Courier New" pitchFamily="49" charset="0"/>
            </a:endParaRPr>
          </a:p>
          <a:p>
            <a:pPr lvl="1"/>
            <a:r>
              <a:rPr lang="en-US" dirty="0" smtClean="0">
                <a:cs typeface="Courier New" pitchFamily="49" charset="0"/>
              </a:rPr>
              <a:t>Assumes literal is type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 smtClean="0">
                <a:cs typeface="Courier New" pitchFamily="49" charset="0"/>
              </a:rPr>
              <a:t>, </a:t>
            </a:r>
            <a:r>
              <a:rPr lang="en-US" dirty="0" smtClean="0">
                <a:cs typeface="Courier New" pitchFamily="49" charset="0"/>
              </a:rPr>
              <a:t>so if </a:t>
            </a:r>
            <a:r>
              <a:rPr lang="en-US" dirty="0" smtClean="0">
                <a:cs typeface="Courier New" pitchFamily="49" charset="0"/>
              </a:rPr>
              <a:t>you want it to be of type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dirty="0" smtClean="0">
                <a:cs typeface="Courier New" pitchFamily="49" charset="0"/>
              </a:rPr>
              <a:t>, </a:t>
            </a:r>
            <a:r>
              <a:rPr lang="en-US" dirty="0" smtClean="0">
                <a:cs typeface="Courier New" pitchFamily="49" charset="0"/>
              </a:rPr>
              <a:t>you must add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suffix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Example: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5.8F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You can also use E Notation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2.75649E4 = 2.75649 X 10</a:t>
            </a:r>
            <a:r>
              <a:rPr lang="en-US" baseline="30000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27564.9</a:t>
            </a:r>
            <a:endParaRPr lang="en-US" baseline="30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087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Wrap-Up</a:t>
            </a:r>
            <a:r>
              <a:rPr lang="en-US" dirty="0" smtClean="0"/>
              <a:t> </a:t>
            </a:r>
            <a:r>
              <a:rPr lang="en-US" dirty="0" smtClean="0"/>
              <a:t>on Literals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Boolean Literals</a:t>
            </a:r>
          </a:p>
          <a:p>
            <a:pPr lvl="1"/>
            <a:r>
              <a:rPr lang="en-US" dirty="0" smtClean="0"/>
              <a:t>Really are none, but there are two predefined </a:t>
            </a:r>
            <a:r>
              <a:rPr lang="en-US" dirty="0" err="1" smtClean="0"/>
              <a:t>boolean</a:t>
            </a:r>
            <a:r>
              <a:rPr lang="en-US" dirty="0" smtClean="0"/>
              <a:t> values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 or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false</a:t>
            </a:r>
          </a:p>
          <a:p>
            <a:r>
              <a:rPr lang="en-US" dirty="0" smtClean="0"/>
              <a:t>Character Literals</a:t>
            </a:r>
            <a:endParaRPr lang="en-US" dirty="0" smtClean="0"/>
          </a:p>
          <a:p>
            <a:pPr lvl="1"/>
            <a:r>
              <a:rPr lang="en-US" dirty="0" smtClean="0"/>
              <a:t>A single character surrounded in single quotes</a:t>
            </a:r>
            <a:endParaRPr lang="en-US" dirty="0" smtClean="0"/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'G'</a:t>
            </a:r>
          </a:p>
          <a:p>
            <a:r>
              <a:rPr lang="en-US" dirty="0" smtClean="0"/>
              <a:t>String </a:t>
            </a:r>
            <a:r>
              <a:rPr lang="en-US" dirty="0" smtClean="0"/>
              <a:t>Literals</a:t>
            </a:r>
          </a:p>
          <a:p>
            <a:pPr lvl="1"/>
            <a:r>
              <a:rPr lang="en-US" dirty="0" smtClean="0"/>
              <a:t>A series of characters surrounded in double quotes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"Banana!"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Cannot use most operators on entities of different type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Example: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3 + 4.5</a:t>
            </a:r>
            <a:r>
              <a:rPr lang="en-US" dirty="0" smtClean="0">
                <a:cs typeface="Courier New" pitchFamily="49" charset="0"/>
              </a:rPr>
              <a:t> is invalid!</a:t>
            </a:r>
            <a:endParaRPr lang="en-US" dirty="0" smtClean="0"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087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Variables only hold one value at a time: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number;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number = 1;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(number);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number = 2;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(number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 smtClean="0">
                <a:cs typeface="Courier New" pitchFamily="49" charset="0"/>
              </a:rPr>
              <a:t>This will print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After these statements,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dirty="0" smtClean="0">
                <a:cs typeface="Courier New" pitchFamily="49" charset="0"/>
              </a:rPr>
              <a:t> will hold only the value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>
                <a:cs typeface="Courier New" pitchFamily="49" charset="0"/>
              </a:rPr>
              <a:t> and not have any data kept about the value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 smtClean="0">
                <a:cs typeface="Courier New" pitchFamily="49" charset="0"/>
              </a:rPr>
              <a:t>.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94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declare multiple variables of the same type on a single line by separating them with a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c;</a:t>
            </a:r>
          </a:p>
          <a:p>
            <a:r>
              <a:rPr lang="en-US" dirty="0" smtClean="0">
                <a:cs typeface="Courier New" pitchFamily="49" charset="0"/>
              </a:rPr>
              <a:t>Is the same as:</a:t>
            </a:r>
            <a:endParaRPr lang="en-US" dirty="0" smtClean="0"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a, b, c;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also assign a variable a value on the same line as you declare it: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 = 2;</a:t>
            </a:r>
          </a:p>
          <a:p>
            <a:r>
              <a:rPr lang="en-US" dirty="0" smtClean="0"/>
              <a:t>Is the same as: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 = 2;</a:t>
            </a:r>
          </a:p>
          <a:p>
            <a:r>
              <a:rPr lang="en-US" dirty="0" smtClean="0"/>
              <a:t>This is called </a:t>
            </a:r>
            <a:r>
              <a:rPr lang="en-US" u="sng" dirty="0" smtClean="0"/>
              <a:t>initialization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u="sng" dirty="0"/>
              <a:t>console</a:t>
            </a:r>
            <a:r>
              <a:rPr lang="en-US" dirty="0"/>
              <a:t> or </a:t>
            </a:r>
            <a:r>
              <a:rPr lang="en-US" u="sng" dirty="0"/>
              <a:t>console screen</a:t>
            </a:r>
            <a:r>
              <a:rPr lang="en-US" dirty="0"/>
              <a:t> </a:t>
            </a:r>
            <a:r>
              <a:rPr lang="en-US" dirty="0" smtClean="0"/>
              <a:t>is…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a screen where the input and output is simple text.</a:t>
            </a:r>
          </a:p>
          <a:p>
            <a:r>
              <a:rPr lang="en-US" dirty="0" smtClean="0"/>
              <a:t>When using </a:t>
            </a:r>
            <a:r>
              <a:rPr lang="en-US" dirty="0"/>
              <a:t>the console for output, it is said that you are using </a:t>
            </a:r>
            <a:r>
              <a:rPr lang="en-US" dirty="0" smtClean="0"/>
              <a:t>the…</a:t>
            </a:r>
          </a:p>
          <a:p>
            <a:pPr lvl="1"/>
            <a:r>
              <a:rPr lang="en-US" dirty="0" smtClean="0"/>
              <a:t> </a:t>
            </a:r>
            <a:r>
              <a:rPr lang="en-US" u="sng" dirty="0"/>
              <a:t>standard output device</a:t>
            </a:r>
            <a:r>
              <a:rPr lang="en-US" dirty="0"/>
              <a:t>. </a:t>
            </a:r>
          </a:p>
          <a:p>
            <a:r>
              <a:rPr lang="en-US" dirty="0"/>
              <a:t>The Java </a:t>
            </a:r>
            <a:r>
              <a:rPr lang="en-US" u="sng" dirty="0"/>
              <a:t>Application Programmer Interface (API)</a:t>
            </a:r>
            <a:r>
              <a:rPr lang="en-US" dirty="0"/>
              <a:t> </a:t>
            </a:r>
            <a:r>
              <a:rPr lang="en-US" dirty="0" smtClean="0"/>
              <a:t>is…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a standard library of prewritten classes for performing specific operations.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dirty="0"/>
              <a:t> </a:t>
            </a:r>
          </a:p>
          <a:p>
            <a:pPr lvl="2"/>
            <a:r>
              <a:rPr lang="en-US" dirty="0" smtClean="0"/>
              <a:t>print </a:t>
            </a:r>
            <a:r>
              <a:rPr lang="en-US" dirty="0"/>
              <a:t>some text to the screen</a:t>
            </a:r>
          </a:p>
          <a:p>
            <a:pPr lvl="1"/>
            <a:r>
              <a:rPr lang="en-US" dirty="0" err="1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/>
              <a:t> </a:t>
            </a:r>
          </a:p>
          <a:p>
            <a:pPr lvl="2"/>
            <a:r>
              <a:rPr lang="en-US" dirty="0" smtClean="0"/>
              <a:t>print </a:t>
            </a:r>
            <a:r>
              <a:rPr lang="en-US" dirty="0"/>
              <a:t>some text to the screen and add a new line character at the end (go to the next line).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0325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Java offer many operators for manipulating data.</a:t>
            </a:r>
          </a:p>
          <a:p>
            <a:r>
              <a:rPr lang="en-US" dirty="0" smtClean="0"/>
              <a:t>Three types of operators:</a:t>
            </a:r>
          </a:p>
          <a:p>
            <a:pPr lvl="1"/>
            <a:r>
              <a:rPr lang="en-US" dirty="0" smtClean="0"/>
              <a:t>unary – takes one operand</a:t>
            </a:r>
          </a:p>
          <a:p>
            <a:pPr lvl="1"/>
            <a:r>
              <a:rPr lang="en-US" dirty="0" err="1" smtClean="0"/>
              <a:t>binar</a:t>
            </a:r>
            <a:r>
              <a:rPr lang="en-US" dirty="0" smtClean="0"/>
              <a:t> y – takes two operands</a:t>
            </a:r>
          </a:p>
          <a:p>
            <a:pPr lvl="1"/>
            <a:r>
              <a:rPr lang="en-US" dirty="0" smtClean="0"/>
              <a:t>ternary – takes three operands</a:t>
            </a:r>
          </a:p>
          <a:p>
            <a:r>
              <a:rPr lang="en-US" u="sng" dirty="0" smtClean="0"/>
              <a:t>Operands</a:t>
            </a:r>
            <a:r>
              <a:rPr lang="en-US" dirty="0" smtClean="0"/>
              <a:t> are the elements that the operator performs an operation on.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2 + 3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 smtClean="0"/>
              <a:t> is the operator.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dirty="0" smtClean="0"/>
              <a:t> are the operands.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 smtClean="0"/>
              <a:t> in this case is a binary operator because it takes two operands.</a:t>
            </a:r>
          </a:p>
          <a:p>
            <a:r>
              <a:rPr lang="en-US" u="sng" dirty="0" smtClean="0"/>
              <a:t>Arithmetic Operators</a:t>
            </a:r>
            <a:r>
              <a:rPr lang="en-US" dirty="0" smtClean="0"/>
              <a:t> are operators that perform basic arithmetic on the numeric data types.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Operators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13360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1430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+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a = b + c;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-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Subtraction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a = b - c;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Multiplication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a = b * c;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/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Division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a = b / c;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Modulus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a = b % c;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-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Negation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a = -b;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Operator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Modulus</a:t>
            </a:r>
            <a:r>
              <a:rPr lang="en-US" dirty="0" smtClean="0"/>
              <a:t> returns the remainder of the division of the left operand by the right operand.</a:t>
            </a:r>
          </a:p>
          <a:p>
            <a:pPr lvl="1"/>
            <a:r>
              <a:rPr lang="en-US" dirty="0" smtClean="0"/>
              <a:t>Example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7 % 5 </a:t>
            </a:r>
            <a:r>
              <a:rPr lang="en-US" dirty="0" smtClean="0"/>
              <a:t>results in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2</a:t>
            </a:r>
          </a:p>
          <a:p>
            <a:r>
              <a:rPr lang="en-US" dirty="0" smtClean="0">
                <a:cs typeface="Courier New" pitchFamily="49" charset="0"/>
              </a:rPr>
              <a:t>The operands of arithmetic operators can be literals or variables.</a:t>
            </a:r>
          </a:p>
          <a:p>
            <a:r>
              <a:rPr lang="en-US" dirty="0" smtClean="0">
                <a:cs typeface="Courier New" pitchFamily="49" charset="0"/>
              </a:rPr>
              <a:t>All of these operators work for both integers and floating-point data types, but division of integers is different than floating-point numbers.</a:t>
            </a:r>
          </a:p>
          <a:p>
            <a:pPr lvl="1"/>
            <a:r>
              <a:rPr lang="en-US" u="sng" dirty="0" smtClean="0">
                <a:cs typeface="Courier New" pitchFamily="49" charset="0"/>
              </a:rPr>
              <a:t>Integer division </a:t>
            </a:r>
            <a:r>
              <a:rPr lang="en-US" dirty="0" smtClean="0">
                <a:cs typeface="Courier New" pitchFamily="49" charset="0"/>
              </a:rPr>
              <a:t>divides the left operand by the right operand and discards the remainder if there is 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Operator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Arithmetic Operators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Precedence and Grouping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Operators have precedence just like they do in normal arithmetic:</a:t>
            </a:r>
          </a:p>
          <a:p>
            <a:pPr lvl="1"/>
            <a:r>
              <a:rPr lang="en-US" dirty="0" smtClean="0"/>
              <a:t>negation has highest precedence</a:t>
            </a:r>
          </a:p>
          <a:p>
            <a:pPr lvl="1"/>
            <a:r>
              <a:rPr lang="en-US" dirty="0" smtClean="0"/>
              <a:t>multiplication and division have next (left to right)</a:t>
            </a:r>
          </a:p>
          <a:p>
            <a:pPr lvl="1"/>
            <a:r>
              <a:rPr lang="en-US" dirty="0" smtClean="0"/>
              <a:t>addition and subtraction have last (left to right)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-a + b / c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 would be negated first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b / c</a:t>
            </a:r>
            <a:r>
              <a:rPr lang="en-US" dirty="0" smtClean="0"/>
              <a:t> would happen next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-a + </a:t>
            </a:r>
            <a:r>
              <a:rPr lang="en-US" dirty="0" smtClean="0"/>
              <a:t>the result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 / c </a:t>
            </a:r>
            <a:r>
              <a:rPr lang="en-US" dirty="0" smtClean="0"/>
              <a:t>would happen last</a:t>
            </a:r>
          </a:p>
          <a:p>
            <a:r>
              <a:rPr lang="en-US" dirty="0" smtClean="0"/>
              <a:t>Also, like in normal arithmetic, you can group parts of a mathematical expression using parentheses</a:t>
            </a:r>
          </a:p>
          <a:p>
            <a:pPr lvl="1"/>
            <a:r>
              <a:rPr lang="en-US" dirty="0" smtClean="0"/>
              <a:t>Example</a:t>
            </a:r>
            <a:r>
              <a:rPr lang="en-US" dirty="0" smtClean="0"/>
              <a:t>: </a:t>
            </a:r>
            <a:r>
              <a:rPr lang="en-US" dirty="0" smtClean="0"/>
              <a:t>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 +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b)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 c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 would be negated </a:t>
            </a:r>
            <a:r>
              <a:rPr lang="en-US" dirty="0" smtClean="0"/>
              <a:t>first</a:t>
            </a:r>
            <a:endParaRPr lang="en-US" dirty="0" smtClean="0"/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-a + b</a:t>
            </a:r>
            <a:r>
              <a:rPr lang="en-US" dirty="0" smtClean="0"/>
              <a:t> </a:t>
            </a:r>
            <a:r>
              <a:rPr lang="en-US" dirty="0" smtClean="0"/>
              <a:t>would happen next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The result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-a + b</a:t>
            </a:r>
            <a:r>
              <a:rPr lang="en-US" dirty="0" smtClean="0">
                <a:cs typeface="Courier New" pitchFamily="49" charset="0"/>
              </a:rPr>
              <a:t> would then be divided by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Math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Java API provides a class called </a:t>
            </a:r>
            <a:r>
              <a:rPr lang="en-US" dirty="0" smtClean="0">
                <a:latin typeface="Courier New" pitchFamily="49" charset="0"/>
                <a:cs typeface="Courier New" pitchFamily="49" charset="0"/>
                <a:hlinkClick r:id="rId3"/>
              </a:rPr>
              <a:t>Math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This class provided methods to perform more advanced math operations.</a:t>
            </a:r>
          </a:p>
          <a:p>
            <a:pPr lvl="1"/>
            <a:r>
              <a:rPr lang="en-US" dirty="0" smtClean="0"/>
              <a:t>Example:  Square Root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a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(9.0)</a:t>
            </a:r>
          </a:p>
          <a:p>
            <a:pPr lvl="3"/>
            <a:r>
              <a:rPr lang="en-US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 would receive the value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Example:  Exponents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a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Math.pow(4.0, 2.0)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3"/>
            <a:r>
              <a:rPr lang="en-US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 would receive the value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16</a:t>
            </a:r>
            <a:r>
              <a:rPr lang="en-US" dirty="0" smtClean="0"/>
              <a:t>.</a:t>
            </a:r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Grouping and Math Class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Operator Precedence</a:t>
            </a:r>
          </a:p>
          <a:p>
            <a:pPr lvl="1"/>
            <a:r>
              <a:rPr lang="en-US" dirty="0" smtClean="0"/>
              <a:t>Grouping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Math</a:t>
            </a:r>
            <a:r>
              <a:rPr lang="en-US" dirty="0" smtClean="0"/>
              <a:t> Class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mtClean="0"/>
              <a:t> method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/>
              <a:t> </a:t>
            </a:r>
            <a:r>
              <a:rPr lang="en-US" dirty="0" smtClean="0"/>
              <a:t>are contained in the…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dirty="0" smtClean="0"/>
              <a:t> object</a:t>
            </a:r>
          </a:p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dirty="0"/>
              <a:t> </a:t>
            </a:r>
            <a:r>
              <a:rPr lang="en-US" dirty="0" smtClean="0"/>
              <a:t>object is contained in the…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System</a:t>
            </a:r>
            <a:r>
              <a:rPr lang="en-US" dirty="0" smtClean="0"/>
              <a:t> class</a:t>
            </a:r>
          </a:p>
          <a:p>
            <a:r>
              <a:rPr lang="en-US" u="sng" dirty="0">
                <a:cs typeface="Courier New" pitchFamily="49" charset="0"/>
              </a:rPr>
              <a:t>Escape </a:t>
            </a:r>
            <a:r>
              <a:rPr lang="en-US" u="sng" dirty="0" smtClean="0">
                <a:cs typeface="Courier New" pitchFamily="49" charset="0"/>
              </a:rPr>
              <a:t>Sequences</a:t>
            </a:r>
            <a:r>
              <a:rPr lang="en-US" dirty="0" smtClean="0">
                <a:cs typeface="Courier New" pitchFamily="49" charset="0"/>
              </a:rPr>
              <a:t>…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allow </a:t>
            </a:r>
            <a:r>
              <a:rPr lang="en-US" dirty="0">
                <a:cs typeface="Courier New" pitchFamily="49" charset="0"/>
              </a:rPr>
              <a:t>a programmer to embed </a:t>
            </a:r>
            <a:r>
              <a:rPr lang="en-US" u="sng" dirty="0">
                <a:cs typeface="Courier New" pitchFamily="49" charset="0"/>
              </a:rPr>
              <a:t>control characters</a:t>
            </a:r>
            <a:r>
              <a:rPr lang="en-US" dirty="0">
                <a:cs typeface="Courier New" pitchFamily="49" charset="0"/>
              </a:rPr>
              <a:t> or </a:t>
            </a:r>
            <a:r>
              <a:rPr lang="en-US" u="sng" dirty="0">
                <a:cs typeface="Courier New" pitchFamily="49" charset="0"/>
              </a:rPr>
              <a:t>reserved characters</a:t>
            </a:r>
            <a:r>
              <a:rPr lang="en-US" dirty="0">
                <a:cs typeface="Courier New" pitchFamily="49" charset="0"/>
              </a:rPr>
              <a:t> into a string.  In Java they begin with a backslash and then are followed by a character</a:t>
            </a:r>
            <a:r>
              <a:rPr lang="en-US" dirty="0" smtClean="0">
                <a:cs typeface="Courier New" pitchFamily="49" charset="0"/>
              </a:rPr>
              <a:t>.</a:t>
            </a:r>
          </a:p>
          <a:p>
            <a:r>
              <a:rPr lang="en-US" dirty="0"/>
              <a:t>A </a:t>
            </a:r>
            <a:r>
              <a:rPr lang="en-US" u="sng" dirty="0"/>
              <a:t>variable</a:t>
            </a:r>
            <a:r>
              <a:rPr lang="en-US" dirty="0"/>
              <a:t> is…</a:t>
            </a:r>
          </a:p>
          <a:p>
            <a:pPr lvl="1"/>
            <a:r>
              <a:rPr lang="en-US" dirty="0"/>
              <a:t>a named storage location in the computer’s memory.</a:t>
            </a:r>
          </a:p>
          <a:p>
            <a:r>
              <a:rPr lang="en-US" dirty="0"/>
              <a:t>Variables have 3 characteristics:</a:t>
            </a:r>
          </a:p>
          <a:p>
            <a:pPr lvl="1"/>
            <a:r>
              <a:rPr lang="en-US" u="sng" dirty="0"/>
              <a:t>Name</a:t>
            </a:r>
            <a:r>
              <a:rPr lang="en-US" dirty="0"/>
              <a:t> – the name we use in our code to refer to the memory location.</a:t>
            </a:r>
          </a:p>
          <a:p>
            <a:pPr lvl="1"/>
            <a:r>
              <a:rPr lang="en-US" u="sng" dirty="0"/>
              <a:t>Type</a:t>
            </a:r>
            <a:r>
              <a:rPr lang="en-US" dirty="0"/>
              <a:t> – characteristic that defines what legal values the variable can hold.</a:t>
            </a:r>
          </a:p>
          <a:p>
            <a:pPr lvl="1"/>
            <a:r>
              <a:rPr lang="en-US" u="sng" dirty="0"/>
              <a:t>Value</a:t>
            </a:r>
            <a:r>
              <a:rPr lang="en-US" dirty="0"/>
              <a:t> – what is actually held inside of the memory location</a:t>
            </a:r>
            <a:r>
              <a:rPr lang="en-US" dirty="0" smtClean="0"/>
              <a:t>.</a:t>
            </a:r>
            <a:endParaRPr lang="en-US" dirty="0"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500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name of the variable should describe what it holds, this </a:t>
            </a:r>
            <a:r>
              <a:rPr lang="en-US" dirty="0" smtClean="0"/>
              <a:t>produces…</a:t>
            </a:r>
          </a:p>
          <a:p>
            <a:pPr lvl="1"/>
            <a:r>
              <a:rPr lang="en-US" u="sng" dirty="0" smtClean="0"/>
              <a:t>self-documenting </a:t>
            </a:r>
            <a:r>
              <a:rPr lang="en-US" u="sng" dirty="0"/>
              <a:t>programs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</a:t>
            </a:r>
            <a:r>
              <a:rPr lang="en-US" u="sng" dirty="0"/>
              <a:t>variable declaration</a:t>
            </a:r>
            <a:r>
              <a:rPr lang="en-US" dirty="0"/>
              <a:t> </a:t>
            </a:r>
            <a:r>
              <a:rPr lang="en-US" dirty="0" smtClean="0"/>
              <a:t>is… 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statement that tells the compiler the variables name, and what data type it is.</a:t>
            </a:r>
          </a:p>
          <a:p>
            <a:pPr lvl="1"/>
            <a:r>
              <a:rPr lang="en-US" dirty="0"/>
              <a:t>You </a:t>
            </a:r>
            <a:r>
              <a:rPr lang="en-US" b="1" u="sng" dirty="0"/>
              <a:t>MUST</a:t>
            </a:r>
            <a:r>
              <a:rPr lang="en-US" dirty="0"/>
              <a:t> declare a variable before you can use it</a:t>
            </a:r>
            <a:r>
              <a:rPr lang="en-US" dirty="0" smtClean="0"/>
              <a:t>.</a:t>
            </a:r>
          </a:p>
          <a:p>
            <a:r>
              <a:rPr lang="en-US" dirty="0"/>
              <a:t>An </a:t>
            </a:r>
            <a:r>
              <a:rPr lang="en-US" u="sng" dirty="0"/>
              <a:t>assignment </a:t>
            </a:r>
            <a:r>
              <a:rPr lang="en-US" u="sng" dirty="0" smtClean="0"/>
              <a:t>statement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stores </a:t>
            </a:r>
            <a:r>
              <a:rPr lang="en-US" dirty="0"/>
              <a:t>a value on the right side of 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/>
              <a:t> to the variable on the </a:t>
            </a:r>
            <a:r>
              <a:rPr lang="en-US" dirty="0" smtClean="0"/>
              <a:t>left.</a:t>
            </a:r>
          </a:p>
          <a:p>
            <a:r>
              <a:rPr lang="en-US" dirty="0" smtClean="0"/>
              <a:t>A </a:t>
            </a:r>
            <a:r>
              <a:rPr lang="en-US" u="sng" dirty="0"/>
              <a:t>Literal</a:t>
            </a:r>
            <a:r>
              <a:rPr lang="en-US" dirty="0"/>
              <a:t> </a:t>
            </a:r>
            <a:r>
              <a:rPr lang="en-US" dirty="0" smtClean="0"/>
              <a:t>is..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value that is explicitly written in the code of the </a:t>
            </a:r>
            <a:r>
              <a:rPr lang="en-US" dirty="0" smtClean="0"/>
              <a:t>program.  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E8F2FE"/>
                </a:highlight>
              </a:rPr>
              <a:t>When a variable is used NOT on the left hand side of a assignment statement, the </a:t>
            </a:r>
            <a:r>
              <a:rPr lang="en-US" dirty="0" smtClean="0">
                <a:solidFill>
                  <a:srgbClr val="000000"/>
                </a:solidFill>
                <a:highlight>
                  <a:srgbClr val="E8F2FE"/>
                </a:highlight>
              </a:rPr>
              <a:t>________________ is </a:t>
            </a:r>
            <a:r>
              <a:rPr lang="en-US" dirty="0">
                <a:solidFill>
                  <a:srgbClr val="000000"/>
                </a:solidFill>
                <a:highlight>
                  <a:srgbClr val="E8F2FE"/>
                </a:highlight>
              </a:rPr>
              <a:t>used</a:t>
            </a:r>
            <a:r>
              <a:rPr lang="en-US" dirty="0" smtClean="0">
                <a:highlight>
                  <a:srgbClr val="E8F2FE"/>
                </a:highlight>
              </a:rPr>
              <a:t>.</a:t>
            </a:r>
          </a:p>
          <a:p>
            <a:pPr lvl="1"/>
            <a:r>
              <a:rPr lang="en-US" dirty="0">
                <a:solidFill>
                  <a:srgbClr val="000000"/>
                </a:solidFill>
                <a:highlight>
                  <a:srgbClr val="E8F2FE"/>
                </a:highlight>
              </a:rPr>
              <a:t>value stored in the variable</a:t>
            </a:r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500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u="sng" dirty="0" smtClean="0"/>
              <a:t>Data Type</a:t>
            </a:r>
            <a:r>
              <a:rPr lang="en-US" dirty="0" smtClean="0"/>
              <a:t> defines </a:t>
            </a:r>
            <a:r>
              <a:rPr lang="en-US" dirty="0"/>
              <a:t>what legal values the variable can hold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 are many types of data, you can even define your own type.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 is known as a </a:t>
            </a:r>
            <a:r>
              <a:rPr lang="en-US" u="sng" dirty="0" smtClean="0"/>
              <a:t>primitive data type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</a:t>
            </a:r>
            <a:r>
              <a:rPr lang="en-US" u="sng" dirty="0" smtClean="0"/>
              <a:t>primitive data </a:t>
            </a:r>
            <a:r>
              <a:rPr lang="en-US" dirty="0" smtClean="0"/>
              <a:t>type is a built-in data type that is a basic building block for all other types and DO NOT create objects.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byte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short</a:t>
            </a:r>
            <a:r>
              <a:rPr lang="en-US" dirty="0" smtClean="0"/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dirty="0" smtClean="0"/>
              <a:t> are all integer data types.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 smtClean="0"/>
              <a:t> are floating-point (decimal) data types.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191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Numeric Data Types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056582987"/>
              </p:ext>
            </p:extLst>
          </p:nvPr>
        </p:nvGraphicFramePr>
        <p:xfrm>
          <a:off x="914400" y="1828800"/>
          <a:ext cx="7315200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7859"/>
                <a:gridCol w="811721"/>
                <a:gridCol w="53456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byte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Integers in the range of -128 to +128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short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Integers in the range of -32,768 to +32,767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bytes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Integers in the range of -2,147,483,648 to +2,147,483,647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long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Integers in the range of -9,223,372,036,854,775,808 to +9,223,372,036,854,775,807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float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bytes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Floating-point numbers in the range of ±3.4x10</a:t>
                      </a:r>
                      <a:r>
                        <a:rPr lang="en-US" baseline="30000" dirty="0" smtClean="0"/>
                        <a:t>-38 </a:t>
                      </a:r>
                      <a:r>
                        <a:rPr lang="en-US" dirty="0" smtClean="0"/>
                        <a:t>to ±3.4x10</a:t>
                      </a:r>
                      <a:r>
                        <a:rPr lang="en-US" baseline="30000" dirty="0" smtClean="0"/>
                        <a:t>38</a:t>
                      </a:r>
                      <a:r>
                        <a:rPr lang="en-US" baseline="0" dirty="0" smtClean="0"/>
                        <a:t> with 7 digits of accuracy</a:t>
                      </a:r>
                      <a:r>
                        <a:rPr lang="en-US" baseline="30000" dirty="0" smtClean="0"/>
                        <a:t> 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double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Floating-point numbers in the range of ±1.7x10</a:t>
                      </a:r>
                      <a:r>
                        <a:rPr lang="en-US" baseline="30000" dirty="0" smtClean="0"/>
                        <a:t>-308 </a:t>
                      </a:r>
                      <a:r>
                        <a:rPr lang="en-US" dirty="0" smtClean="0"/>
                        <a:t>to ±1.7x10</a:t>
                      </a:r>
                      <a:r>
                        <a:rPr lang="en-US" baseline="30000" dirty="0" smtClean="0"/>
                        <a:t>308 </a:t>
                      </a:r>
                      <a:r>
                        <a:rPr lang="en-US" baseline="0" dirty="0" smtClean="0"/>
                        <a:t>with 15 digits of accuracy</a:t>
                      </a:r>
                      <a:r>
                        <a:rPr lang="en-US" baseline="30000" dirty="0" smtClean="0"/>
                        <a:t> 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2484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Primitive Numeric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You want to choose a type based on what the variable should do</a:t>
            </a:r>
          </a:p>
          <a:p>
            <a:pPr lvl="1"/>
            <a:r>
              <a:rPr lang="en-US" dirty="0" smtClean="0"/>
              <a:t>Why would you not use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 smtClean="0"/>
              <a:t> for a variable that counts the number of times the user clicks on something?</a:t>
            </a:r>
          </a:p>
          <a:p>
            <a:pPr lvl="1"/>
            <a:r>
              <a:rPr lang="en-US" dirty="0" smtClean="0"/>
              <a:t>Why would you not use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 for a variable that calculates the exact weight a bridge can hold?</a:t>
            </a:r>
          </a:p>
          <a:p>
            <a:r>
              <a:rPr lang="en-US" dirty="0" smtClean="0"/>
              <a:t>One good thing about types in Java is that the sizes of these variables are the same on EVERY computer.</a:t>
            </a:r>
          </a:p>
          <a:p>
            <a:pPr lvl="1"/>
            <a:r>
              <a:rPr lang="en-US" dirty="0" smtClean="0"/>
              <a:t>Not the case in other languages.</a:t>
            </a:r>
          </a:p>
          <a:p>
            <a:r>
              <a:rPr lang="en-US" dirty="0" smtClean="0"/>
              <a:t>Other languages allow for bigger integers or unsigned integers, but Java does not have primitive types for this.</a:t>
            </a:r>
          </a:p>
          <a:p>
            <a:pPr lvl="1"/>
            <a:r>
              <a:rPr lang="en-US" dirty="0" smtClean="0"/>
              <a:t>Instead they have a </a:t>
            </a:r>
            <a:r>
              <a:rPr lang="en-US" dirty="0" err="1" smtClean="0">
                <a:hlinkClick r:id="rId3"/>
              </a:rPr>
              <a:t>BigInteger</a:t>
            </a:r>
            <a:r>
              <a:rPr lang="en-US" dirty="0" smtClean="0"/>
              <a:t> class.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/>
              <a:t>BigInteger</a:t>
            </a:r>
            <a:r>
              <a:rPr lang="en-US" dirty="0" smtClean="0"/>
              <a:t> class allows the programmer to use all the </a:t>
            </a:r>
            <a:r>
              <a:rPr lang="en-US" dirty="0" err="1" smtClean="0"/>
              <a:t>arithmatic</a:t>
            </a:r>
            <a:r>
              <a:rPr lang="en-US" dirty="0" smtClean="0"/>
              <a:t> operations allowed by the primitive types on integers outside of the range of the primitive types.</a:t>
            </a:r>
          </a:p>
          <a:p>
            <a:pPr lvl="2"/>
            <a:r>
              <a:rPr lang="en-US" dirty="0" smtClean="0"/>
              <a:t>Similarly, there is a </a:t>
            </a:r>
            <a:r>
              <a:rPr lang="en-US" dirty="0" err="1" smtClean="0">
                <a:hlinkClick r:id="rId4"/>
              </a:rPr>
              <a:t>BigDecimal</a:t>
            </a:r>
            <a:r>
              <a:rPr lang="en-US" dirty="0" smtClean="0"/>
              <a:t> class.</a:t>
            </a:r>
          </a:p>
          <a:p>
            <a:pPr lvl="2"/>
            <a:r>
              <a:rPr lang="en-US" dirty="0" smtClean="0"/>
              <a:t>Probably not needed in this class…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959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Types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 type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byte</a:t>
            </a:r>
            <a:r>
              <a:rPr lang="en-US" dirty="0" smtClean="0"/>
              <a:t> type</a:t>
            </a:r>
            <a:endParaRPr lang="en-US" dirty="0"/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short </a:t>
            </a:r>
            <a:r>
              <a:rPr lang="en-US" dirty="0" smtClean="0"/>
              <a:t>type</a:t>
            </a:r>
            <a:endParaRPr lang="en-US" dirty="0"/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dirty="0" smtClean="0"/>
              <a:t> type</a:t>
            </a:r>
          </a:p>
          <a:p>
            <a:pPr lvl="1"/>
            <a:r>
              <a:rPr lang="en-US" u="sng" dirty="0" smtClean="0"/>
              <a:t>String Concatenation Operator (+)</a:t>
            </a:r>
            <a:r>
              <a:rPr lang="en-US" dirty="0" smtClean="0"/>
              <a:t> </a:t>
            </a:r>
          </a:p>
          <a:p>
            <a:pPr lvl="2"/>
            <a:r>
              <a:rPr lang="en-US" u="sng" dirty="0" smtClean="0"/>
              <a:t>String Concatenation</a:t>
            </a:r>
            <a:r>
              <a:rPr lang="en-US" dirty="0" smtClean="0"/>
              <a:t> is the process of appending to the end of a string.</a:t>
            </a:r>
          </a:p>
          <a:p>
            <a:pPr lvl="2"/>
            <a:r>
              <a:rPr lang="en-US" dirty="0" smtClean="0"/>
              <a:t>In Java, the concatenation operator allows you to concatenate strings with other string or simple variables of primitive type (Lines 15-18).</a:t>
            </a:r>
          </a:p>
          <a:p>
            <a:pPr lvl="1"/>
            <a:r>
              <a:rPr lang="en-US" dirty="0" smtClean="0"/>
              <a:t>L suffix</a:t>
            </a:r>
          </a:p>
          <a:p>
            <a:pPr lvl="2"/>
            <a:r>
              <a:rPr lang="en-US" dirty="0" smtClean="0"/>
              <a:t>All integer literals are considered to be of type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, so you must specify that an integer literal is of type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dirty="0" smtClean="0"/>
              <a:t> if it is out of the range of type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You can do this by putting the character “L” after the long literal (line 13).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744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Floating-Point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Sometimes you may need to use fractional numbers in your program.  In programming terminology, these are called </a:t>
            </a:r>
            <a:r>
              <a:rPr lang="en-US" u="sng" dirty="0" smtClean="0"/>
              <a:t>floating-point numbers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Java provides two primitive floating-point data types: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</a:t>
            </a:r>
          </a:p>
          <a:p>
            <a:r>
              <a:rPr lang="en-US" dirty="0" smtClean="0">
                <a:cs typeface="Courier New" pitchFamily="49" charset="0"/>
              </a:rPr>
              <a:t>Most programmers tend to use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 smtClean="0">
                <a:cs typeface="Courier New" pitchFamily="49" charset="0"/>
              </a:rPr>
              <a:t> instead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dirty="0" smtClean="0">
                <a:cs typeface="Courier New" pitchFamily="49" charset="0"/>
              </a:rPr>
              <a:t> when dealing with floating-point numbers, unless for some reason the programmer needs to reduce the amount of memory a program takes up.  This is done for multiple reasons: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On some modern day processors, operations done on data of type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 smtClean="0">
                <a:cs typeface="Courier New" pitchFamily="49" charset="0"/>
              </a:rPr>
              <a:t> is actually faster than data of type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dirty="0" smtClean="0">
                <a:cs typeface="Courier New" pitchFamily="49" charset="0"/>
              </a:rPr>
              <a:t>.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Most methods that return floating-point results, return type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 smtClean="0">
                <a:cs typeface="Courier New" pitchFamily="49" charset="0"/>
              </a:rPr>
              <a:t>.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Example:  </a:t>
            </a:r>
            <a:r>
              <a:rPr lang="en-US" dirty="0" smtClean="0">
                <a:cs typeface="Courier New" pitchFamily="49" charset="0"/>
                <a:hlinkClick r:id="rId3"/>
              </a:rPr>
              <a:t>Cosine</a:t>
            </a:r>
            <a:endParaRPr lang="en-US" dirty="0" smtClean="0">
              <a:cs typeface="Courier New" pitchFamily="49" charset="0"/>
            </a:endParaRPr>
          </a:p>
          <a:p>
            <a:pPr lvl="1"/>
            <a:r>
              <a:rPr lang="en-US" dirty="0" smtClean="0">
                <a:cs typeface="Courier New" pitchFamily="49" charset="0"/>
              </a:rPr>
              <a:t>Note, for similar reasons, programmers usually use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cs typeface="Courier New" pitchFamily="49" charset="0"/>
              </a:rPr>
              <a:t> for integer data over the other integer types.</a:t>
            </a:r>
          </a:p>
          <a:p>
            <a:endParaRPr lang="en-US" dirty="0" smtClean="0">
              <a:cs typeface="Courier New" pitchFamily="49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088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1060</TotalTime>
  <Words>1926</Words>
  <Application>Microsoft Office PowerPoint</Application>
  <PresentationFormat>On-screen Show (4:3)</PresentationFormat>
  <Paragraphs>292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Equity</vt:lpstr>
      <vt:lpstr>Primitive Data Types and Arithmetic Operations</vt:lpstr>
      <vt:lpstr>Review</vt:lpstr>
      <vt:lpstr>Review</vt:lpstr>
      <vt:lpstr>Review</vt:lpstr>
      <vt:lpstr>Primitive Data Types</vt:lpstr>
      <vt:lpstr>Primitive Numeric Data Types</vt:lpstr>
      <vt:lpstr>Notes on Primitive Numeric Types</vt:lpstr>
      <vt:lpstr>Integer Types Example</vt:lpstr>
      <vt:lpstr>Floating-Point Data Types</vt:lpstr>
      <vt:lpstr>Floating-Point Types Example</vt:lpstr>
      <vt:lpstr>Boolean Data Type</vt:lpstr>
      <vt:lpstr>Boolean Type Example</vt:lpstr>
      <vt:lpstr>Character Data Type</vt:lpstr>
      <vt:lpstr>Character Type Example</vt:lpstr>
      <vt:lpstr>Wrap-Up on Literals</vt:lpstr>
      <vt:lpstr>Wrap-Up on Literals</vt:lpstr>
      <vt:lpstr>Variables Notes</vt:lpstr>
      <vt:lpstr>Variable Notes</vt:lpstr>
      <vt:lpstr>Variable Notes</vt:lpstr>
      <vt:lpstr>Arithmetic Operators</vt:lpstr>
      <vt:lpstr>Arithmetic Operators</vt:lpstr>
      <vt:lpstr>Arithmetic Operator Notes</vt:lpstr>
      <vt:lpstr>Arithmetic Operator Example</vt:lpstr>
      <vt:lpstr>Operator Precedence and Grouping</vt:lpstr>
      <vt:lpstr>The Math Class</vt:lpstr>
      <vt:lpstr>Grouping and Math Class Example</vt:lpstr>
    </vt:vector>
  </TitlesOfParts>
  <Company>University of Pittsburgh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T. Heim</dc:creator>
  <cp:lastModifiedBy>Eric Heim</cp:lastModifiedBy>
  <cp:revision>114</cp:revision>
  <dcterms:created xsi:type="dcterms:W3CDTF">2011-05-03T14:28:19Z</dcterms:created>
  <dcterms:modified xsi:type="dcterms:W3CDTF">2011-05-19T15:02:04Z</dcterms:modified>
</cp:coreProperties>
</file>