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6"/>
  </p:notesMasterIdLst>
  <p:sldIdLst>
    <p:sldId id="256" r:id="rId2"/>
    <p:sldId id="257" r:id="rId3"/>
    <p:sldId id="280" r:id="rId4"/>
    <p:sldId id="304" r:id="rId5"/>
    <p:sldId id="281"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E67B6-E366-4D77-8570-0298620BD74C}" type="datetimeFigureOut">
              <a:rPr lang="en-US" smtClean="0"/>
              <a:pPr/>
              <a:t>5/17/2011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F5253-1043-4BC4-BCB7-9C4DABED03F6}" type="slidenum">
              <a:rPr lang="en-US" smtClean="0"/>
              <a:pPr/>
              <a:t>‹#›</a:t>
            </a:fld>
            <a:endParaRPr lang="en-US"/>
          </a:p>
        </p:txBody>
      </p:sp>
    </p:spTree>
    <p:extLst>
      <p:ext uri="{BB962C8B-B14F-4D97-AF65-F5344CB8AC3E}">
        <p14:creationId xmlns:p14="http://schemas.microsoft.com/office/powerpoint/2010/main" val="396048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EA9696-D413-43A4-A996-D9FB4AE4D4B0}" type="datetimeFigureOut">
              <a:rPr lang="en-US" smtClean="0"/>
              <a:pPr/>
              <a:t>5/17/2011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691B66-D372-4CE8-B827-D0A209955A0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5/17/2011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5/17/2011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5/17/2011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EA9696-D413-43A4-A996-D9FB4AE4D4B0}" type="datetimeFigureOut">
              <a:rPr lang="en-US" smtClean="0"/>
              <a:pPr/>
              <a:t>5/17/2011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EA9696-D413-43A4-A996-D9FB4AE4D4B0}" type="datetimeFigureOut">
              <a:rPr lang="en-US" smtClean="0"/>
              <a:pPr/>
              <a:t>5/17/2011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EA9696-D413-43A4-A996-D9FB4AE4D4B0}" type="datetimeFigureOut">
              <a:rPr lang="en-US" smtClean="0"/>
              <a:pPr/>
              <a:t>5/17/2011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EA9696-D413-43A4-A996-D9FB4AE4D4B0}" type="datetimeFigureOut">
              <a:rPr lang="en-US" smtClean="0"/>
              <a:pPr/>
              <a:t>5/17/2011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A9696-D413-43A4-A996-D9FB4AE4D4B0}" type="datetimeFigureOut">
              <a:rPr lang="en-US" smtClean="0"/>
              <a:pPr/>
              <a:t>5/17/2011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5/17/2011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5/17/2011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6EA9696-D413-43A4-A996-D9FB4AE4D4B0}" type="datetimeFigureOut">
              <a:rPr lang="en-US" smtClean="0"/>
              <a:pPr/>
              <a:t>5/17/2011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691B66-D372-4CE8-B827-D0A209955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ownload.oracle.com/javase/1,5.0/docs/ap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533400"/>
          </a:xfrm>
        </p:spPr>
        <p:txBody>
          <a:bodyPr>
            <a:normAutofit/>
          </a:bodyPr>
          <a:lstStyle/>
          <a:p>
            <a:r>
              <a:rPr lang="en-US" dirty="0" smtClean="0"/>
              <a:t>CS0007:  Introduction to Computer Programming</a:t>
            </a:r>
          </a:p>
        </p:txBody>
      </p:sp>
      <p:sp>
        <p:nvSpPr>
          <p:cNvPr id="2" name="Title 1"/>
          <p:cNvSpPr>
            <a:spLocks noGrp="1"/>
          </p:cNvSpPr>
          <p:nvPr>
            <p:ph type="ctrTitle"/>
          </p:nvPr>
        </p:nvSpPr>
        <p:spPr/>
        <p:txBody>
          <a:bodyPr/>
          <a:lstStyle/>
          <a:p>
            <a:r>
              <a:rPr lang="en-US" dirty="0" smtClean="0"/>
              <a:t>Console Output, Variables, Literals, and Introduction to Type</a:t>
            </a:r>
            <a:endParaRPr lang="en-US" dirty="0"/>
          </a:p>
        </p:txBody>
      </p:sp>
    </p:spTree>
    <p:extLst>
      <p:ext uri="{BB962C8B-B14F-4D97-AF65-F5344CB8AC3E}">
        <p14:creationId xmlns:p14="http://schemas.microsoft.com/office/powerpoint/2010/main" val="394958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What would be the problem with this?:</a:t>
            </a:r>
          </a:p>
          <a:p>
            <a:pPr>
              <a:buNone/>
            </a:pPr>
            <a:r>
              <a:rPr lang="en-US" sz="2400" dirty="0" err="1" smtClean="0">
                <a:latin typeface="Courier New" pitchFamily="49" charset="0"/>
                <a:cs typeface="Courier New" pitchFamily="49" charset="0"/>
              </a:rPr>
              <a:t>System.out.println</a:t>
            </a:r>
            <a:r>
              <a:rPr lang="en-US" sz="2400" dirty="0" smtClean="0">
                <a:latin typeface="Courier New" pitchFamily="49" charset="0"/>
                <a:cs typeface="Courier New" pitchFamily="49" charset="0"/>
              </a:rPr>
              <a:t>("He said </a:t>
            </a:r>
            <a:r>
              <a:rPr lang="en-US" sz="2400" dirty="0">
                <a:latin typeface="Courier New" pitchFamily="49" charset="0"/>
                <a:cs typeface="Courier New" pitchFamily="49" charset="0"/>
              </a:rPr>
              <a:t>"Hello" </a:t>
            </a:r>
            <a:r>
              <a:rPr lang="en-US" sz="2400" dirty="0" smtClean="0">
                <a:latin typeface="Courier New" pitchFamily="49" charset="0"/>
                <a:cs typeface="Courier New" pitchFamily="49" charset="0"/>
              </a:rPr>
              <a:t>to me");</a:t>
            </a:r>
            <a:endParaRPr lang="en-US" sz="2400" dirty="0" smtClean="0">
              <a:cs typeface="Courier New" pitchFamily="49" charset="0"/>
            </a:endParaRPr>
          </a:p>
          <a:p>
            <a:r>
              <a:rPr lang="en-US" dirty="0" smtClean="0">
                <a:cs typeface="Courier New" pitchFamily="49" charset="0"/>
              </a:rPr>
              <a:t>The compiler does not know that the </a:t>
            </a:r>
            <a:r>
              <a:rPr lang="en-US" dirty="0" smtClean="0">
                <a:latin typeface="Courier New" pitchFamily="49" charset="0"/>
                <a:cs typeface="Courier New" pitchFamily="49" charset="0"/>
              </a:rPr>
              <a:t>"</a:t>
            </a:r>
            <a:r>
              <a:rPr lang="en-US" dirty="0" smtClean="0">
                <a:cs typeface="Courier New" pitchFamily="49" charset="0"/>
              </a:rPr>
              <a:t>s aren’t ending and starting a new string literal.</a:t>
            </a:r>
          </a:p>
          <a:p>
            <a:r>
              <a:rPr lang="en-US" dirty="0" smtClean="0">
                <a:cs typeface="Courier New" pitchFamily="49" charset="0"/>
              </a:rPr>
              <a:t>But, we want double quotes in our string…</a:t>
            </a:r>
            <a:r>
              <a:rPr lang="en-US" dirty="0">
                <a:cs typeface="Courier New" pitchFamily="49" charset="0"/>
              </a:rPr>
              <a:t>How do we fix this</a:t>
            </a:r>
            <a:r>
              <a:rPr lang="en-US" dirty="0" smtClean="0">
                <a:cs typeface="Courier New" pitchFamily="49" charset="0"/>
              </a:rPr>
              <a:t>?</a:t>
            </a:r>
          </a:p>
          <a:p>
            <a:pPr lvl="1"/>
            <a:r>
              <a:rPr lang="en-US" dirty="0" smtClean="0">
                <a:cs typeface="Courier New" pitchFamily="49" charset="0"/>
              </a:rPr>
              <a:t>Answer:  Escape Sequences</a:t>
            </a:r>
          </a:p>
          <a:p>
            <a:r>
              <a:rPr lang="en-US" u="sng" dirty="0" smtClean="0">
                <a:cs typeface="Courier New" pitchFamily="49" charset="0"/>
              </a:rPr>
              <a:t>Escape Sequences</a:t>
            </a:r>
            <a:r>
              <a:rPr lang="en-US" dirty="0" smtClean="0">
                <a:cs typeface="Courier New" pitchFamily="49" charset="0"/>
              </a:rPr>
              <a:t> allow a programmer to embed </a:t>
            </a:r>
            <a:r>
              <a:rPr lang="en-US" u="sng" dirty="0" smtClean="0">
                <a:cs typeface="Courier New" pitchFamily="49" charset="0"/>
              </a:rPr>
              <a:t>control characters</a:t>
            </a:r>
            <a:r>
              <a:rPr lang="en-US" dirty="0" smtClean="0">
                <a:cs typeface="Courier New" pitchFamily="49" charset="0"/>
              </a:rPr>
              <a:t> or </a:t>
            </a:r>
            <a:r>
              <a:rPr lang="en-US" u="sng" dirty="0" smtClean="0">
                <a:cs typeface="Courier New" pitchFamily="49" charset="0"/>
              </a:rPr>
              <a:t>reserved characters</a:t>
            </a:r>
            <a:r>
              <a:rPr lang="en-US" dirty="0" smtClean="0">
                <a:cs typeface="Courier New" pitchFamily="49" charset="0"/>
              </a:rPr>
              <a:t> into a string.  In Java they begin with a backslash and then are followed by a character.</a:t>
            </a:r>
          </a:p>
          <a:p>
            <a:r>
              <a:rPr lang="en-US" u="sng" dirty="0" smtClean="0">
                <a:cs typeface="Courier New" pitchFamily="49" charset="0"/>
              </a:rPr>
              <a:t>Control  Characters </a:t>
            </a:r>
            <a:r>
              <a:rPr lang="en-US" dirty="0" smtClean="0">
                <a:cs typeface="Courier New" pitchFamily="49" charset="0"/>
              </a:rPr>
              <a:t>are characters that either cannot be typed with a keyboard, but are used to control how the string is output on the screen.</a:t>
            </a:r>
          </a:p>
          <a:p>
            <a:r>
              <a:rPr lang="en-US" u="sng" dirty="0" smtClean="0">
                <a:cs typeface="Courier New" pitchFamily="49" charset="0"/>
              </a:rPr>
              <a:t>Reserved Characters </a:t>
            </a:r>
            <a:r>
              <a:rPr lang="en-US" dirty="0" smtClean="0">
                <a:cs typeface="Courier New" pitchFamily="49" charset="0"/>
              </a:rPr>
              <a:t>are characters that have special meaning in a programming language and can only be used for that purpose.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sz="quarter" idx="1"/>
          </p:nvPr>
        </p:nvSpPr>
        <p:spPr/>
        <p:txBody>
          <a:bodyPr>
            <a:normAutofit/>
          </a:bodyPr>
          <a:lstStyle/>
          <a:p>
            <a:r>
              <a:rPr lang="en-US" dirty="0" smtClean="0"/>
              <a:t>Common escape Sequences:</a:t>
            </a:r>
          </a:p>
          <a:p>
            <a:pPr lvl="1"/>
            <a:r>
              <a:rPr lang="en-US" dirty="0" smtClean="0">
                <a:latin typeface="Courier New" pitchFamily="49" charset="0"/>
                <a:cs typeface="Courier New" pitchFamily="49" charset="0"/>
              </a:rPr>
              <a:t>\n </a:t>
            </a:r>
            <a:r>
              <a:rPr lang="en-US" dirty="0" smtClean="0"/>
              <a:t>– Newline – Advances the cursor to the next line </a:t>
            </a:r>
          </a:p>
          <a:p>
            <a:pPr lvl="1"/>
            <a:r>
              <a:rPr lang="en-US" dirty="0" smtClean="0">
                <a:latin typeface="Courier New" pitchFamily="49" charset="0"/>
                <a:cs typeface="Courier New" pitchFamily="49" charset="0"/>
              </a:rPr>
              <a:t>\t </a:t>
            </a:r>
            <a:r>
              <a:rPr lang="en-US" dirty="0" smtClean="0"/>
              <a:t>– Horizontal Tab – Advances the cursor to the next tab stop </a:t>
            </a:r>
          </a:p>
          <a:p>
            <a:pPr lvl="1"/>
            <a:r>
              <a:rPr lang="en-US" dirty="0" smtClean="0">
                <a:latin typeface="Courier New" pitchFamily="49" charset="0"/>
                <a:cs typeface="Courier New" pitchFamily="49" charset="0"/>
              </a:rPr>
              <a:t>\\</a:t>
            </a:r>
            <a:r>
              <a:rPr lang="en-US" dirty="0" smtClean="0"/>
              <a:t> – Backslash – The backslash character </a:t>
            </a:r>
          </a:p>
          <a:p>
            <a:pPr lvl="1"/>
            <a:r>
              <a:rPr lang="en-US" dirty="0" smtClean="0">
                <a:latin typeface="Courier New" pitchFamily="49" charset="0"/>
                <a:cs typeface="Courier New" pitchFamily="49" charset="0"/>
              </a:rPr>
              <a:t>\’</a:t>
            </a:r>
            <a:r>
              <a:rPr lang="en-US" dirty="0" smtClean="0"/>
              <a:t> – Single Quote – The single quote Character</a:t>
            </a:r>
          </a:p>
          <a:p>
            <a:pPr lvl="1"/>
            <a:r>
              <a:rPr lang="en-US" dirty="0" smtClean="0">
                <a:latin typeface="Courier New" pitchFamily="49" charset="0"/>
                <a:cs typeface="Courier New" pitchFamily="49" charset="0"/>
              </a:rPr>
              <a:t>\”</a:t>
            </a:r>
            <a:r>
              <a:rPr lang="en-US" dirty="0" smtClean="0"/>
              <a:t> – Double Quote – The double quote Character</a:t>
            </a:r>
          </a:p>
          <a:p>
            <a:r>
              <a:rPr lang="en-US" dirty="0" smtClean="0"/>
              <a:t>Even though they are written as two characters, the character represented by an escape sequence is only one character in memory.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 Examples</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Escape Sequences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sp>
        <p:nvSpPr>
          <p:cNvPr id="3" name="Content Placeholder 2"/>
          <p:cNvSpPr>
            <a:spLocks noGrp="1"/>
          </p:cNvSpPr>
          <p:nvPr>
            <p:ph sz="quarter" idx="1"/>
          </p:nvPr>
        </p:nvSpPr>
        <p:spPr/>
        <p:txBody>
          <a:bodyPr/>
          <a:lstStyle/>
          <a:p>
            <a:r>
              <a:rPr lang="en-US" dirty="0" smtClean="0"/>
              <a:t>A </a:t>
            </a:r>
            <a:r>
              <a:rPr lang="en-US" u="sng" dirty="0" smtClean="0"/>
              <a:t>variable</a:t>
            </a:r>
            <a:r>
              <a:rPr lang="en-US" dirty="0" smtClean="0"/>
              <a:t> is a named storage location in the computer’s memory.</a:t>
            </a:r>
          </a:p>
          <a:p>
            <a:pPr lvl="1"/>
            <a:r>
              <a:rPr lang="en-US" dirty="0" smtClean="0"/>
              <a:t>If we want to hold some value in memory for later use, we need to use as variable.</a:t>
            </a:r>
          </a:p>
          <a:p>
            <a:r>
              <a:rPr lang="en-US" dirty="0" smtClean="0"/>
              <a:t>Variables have 3 characteristics:</a:t>
            </a:r>
          </a:p>
          <a:p>
            <a:pPr lvl="1"/>
            <a:r>
              <a:rPr lang="en-US" u="sng" dirty="0" smtClean="0"/>
              <a:t>Name</a:t>
            </a:r>
            <a:r>
              <a:rPr lang="en-US" dirty="0" smtClean="0"/>
              <a:t> – the name we use in our code to refer to the memory location.</a:t>
            </a:r>
          </a:p>
          <a:p>
            <a:pPr lvl="1"/>
            <a:r>
              <a:rPr lang="en-US" u="sng" dirty="0" smtClean="0"/>
              <a:t>Type</a:t>
            </a:r>
            <a:r>
              <a:rPr lang="en-US" dirty="0" smtClean="0"/>
              <a:t> – characteristic that defines what legal values the variable can hold.</a:t>
            </a:r>
          </a:p>
          <a:p>
            <a:pPr lvl="1"/>
            <a:r>
              <a:rPr lang="en-US" u="sng" dirty="0" smtClean="0"/>
              <a:t>Value</a:t>
            </a:r>
            <a:r>
              <a:rPr lang="en-US" dirty="0" smtClean="0"/>
              <a:t> – what is actually held inside of the memory location.</a:t>
            </a:r>
          </a:p>
        </p:txBody>
      </p:sp>
    </p:spTree>
    <p:extLst>
      <p:ext uri="{BB962C8B-B14F-4D97-AF65-F5344CB8AC3E}">
        <p14:creationId xmlns:p14="http://schemas.microsoft.com/office/powerpoint/2010/main" val="321086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 Naming</a:t>
            </a:r>
            <a:endParaRPr lang="en-US" dirty="0"/>
          </a:p>
        </p:txBody>
      </p:sp>
      <p:sp>
        <p:nvSpPr>
          <p:cNvPr id="3" name="Content Placeholder 2"/>
          <p:cNvSpPr>
            <a:spLocks noGrp="1"/>
          </p:cNvSpPr>
          <p:nvPr>
            <p:ph sz="quarter" idx="1"/>
          </p:nvPr>
        </p:nvSpPr>
        <p:spPr/>
        <p:txBody>
          <a:bodyPr/>
          <a:lstStyle/>
          <a:p>
            <a:r>
              <a:rPr lang="en-US" dirty="0" smtClean="0"/>
              <a:t>Variables and all other identifiers follow the same naming rules:</a:t>
            </a:r>
          </a:p>
          <a:p>
            <a:pPr marL="777240" lvl="1" indent="-457200">
              <a:buFont typeface="+mj-lt"/>
              <a:buAutoNum type="arabicPeriod"/>
            </a:pPr>
            <a:r>
              <a:rPr lang="en-US" dirty="0" smtClean="0"/>
              <a:t>The first character must begin with an alphabetic character (A-Z or a-z), an underscore (_), or a dollar sign ($).</a:t>
            </a:r>
          </a:p>
          <a:p>
            <a:pPr marL="777240" lvl="1" indent="-457200">
              <a:buFont typeface="+mj-lt"/>
              <a:buAutoNum type="arabicPeriod"/>
            </a:pPr>
            <a:r>
              <a:rPr lang="en-US" dirty="0" smtClean="0"/>
              <a:t>After the first character you must use </a:t>
            </a:r>
            <a:r>
              <a:rPr lang="en-US" dirty="0"/>
              <a:t>an alphabetic character (A-Z or a-z</a:t>
            </a:r>
            <a:r>
              <a:rPr lang="en-US" dirty="0" smtClean="0"/>
              <a:t>), a numeric character (0-9), </a:t>
            </a:r>
            <a:r>
              <a:rPr lang="en-US" dirty="0"/>
              <a:t>an underscore (_), or a dollar sign </a:t>
            </a:r>
            <a:r>
              <a:rPr lang="en-US" dirty="0" smtClean="0"/>
              <a:t>($).</a:t>
            </a:r>
          </a:p>
          <a:p>
            <a:pPr marL="777240" lvl="1" indent="-457200">
              <a:buFont typeface="+mj-lt"/>
              <a:buAutoNum type="arabicPeriod"/>
            </a:pPr>
            <a:r>
              <a:rPr lang="en-US" dirty="0" smtClean="0"/>
              <a:t>Identifiers are case-sensitive.</a:t>
            </a:r>
          </a:p>
          <a:p>
            <a:pPr marL="777240" lvl="1" indent="-457200">
              <a:buFont typeface="+mj-lt"/>
              <a:buAutoNum type="arabicPeriod"/>
            </a:pPr>
            <a:r>
              <a:rPr lang="en-US" dirty="0" smtClean="0"/>
              <a:t>Identifiers cannot include spaces.</a:t>
            </a:r>
          </a:p>
          <a:p>
            <a:pPr marL="777240" lvl="1" indent="-457200">
              <a:buFont typeface="+mj-lt"/>
              <a:buAutoNum type="arabicPeriod"/>
            </a:pPr>
            <a:r>
              <a:rPr lang="en-US" dirty="0" smtClean="0"/>
              <a:t>Identifiers cannot be reserved words.</a:t>
            </a:r>
            <a:endParaRPr lang="en-US" dirty="0"/>
          </a:p>
          <a:p>
            <a:pPr marL="777240" lvl="1" indent="-457200">
              <a:buFont typeface="+mj-lt"/>
              <a:buAutoNum type="arabicPeriod"/>
            </a:pPr>
            <a:endParaRPr lang="en-US" dirty="0" smtClean="0"/>
          </a:p>
          <a:p>
            <a:pPr marL="777240" lvl="1" indent="-457200">
              <a:buFont typeface="+mj-lt"/>
              <a:buAutoNum type="arabicPeriod"/>
            </a:pPr>
            <a:endParaRPr lang="en-US" dirty="0"/>
          </a:p>
        </p:txBody>
      </p:sp>
    </p:spTree>
    <p:extLst>
      <p:ext uri="{BB962C8B-B14F-4D97-AF65-F5344CB8AC3E}">
        <p14:creationId xmlns:p14="http://schemas.microsoft.com/office/powerpoint/2010/main" val="368617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Variables – Naming:  Legal or Illegal?</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latin typeface="Courier New" pitchFamily="49" charset="0"/>
                <a:cs typeface="Courier New" pitchFamily="49" charset="0"/>
              </a:rPr>
              <a:t>miles</a:t>
            </a:r>
          </a:p>
          <a:p>
            <a:pPr lvl="1"/>
            <a:r>
              <a:rPr lang="en-US" dirty="0" smtClean="0"/>
              <a:t>Legal</a:t>
            </a:r>
          </a:p>
          <a:p>
            <a:r>
              <a:rPr lang="en-US" dirty="0" smtClean="0">
                <a:latin typeface="Courier New" pitchFamily="49" charset="0"/>
                <a:cs typeface="Courier New" pitchFamily="49" charset="0"/>
              </a:rPr>
              <a:t>3dGraph</a:t>
            </a:r>
          </a:p>
          <a:p>
            <a:pPr lvl="1"/>
            <a:r>
              <a:rPr lang="en-US" dirty="0" smtClean="0"/>
              <a:t>Illegal – cannot start with a numeric character</a:t>
            </a:r>
          </a:p>
          <a:p>
            <a:r>
              <a:rPr lang="en-US" dirty="0" smtClean="0">
                <a:latin typeface="Courier New" pitchFamily="49" charset="0"/>
                <a:cs typeface="Courier New" pitchFamily="49" charset="0"/>
              </a:rPr>
              <a:t>firstName</a:t>
            </a:r>
            <a:r>
              <a:rPr lang="en-US" dirty="0">
                <a:latin typeface="Courier New" pitchFamily="49" charset="0"/>
                <a:cs typeface="Courier New" pitchFamily="49" charset="0"/>
              </a:rPr>
              <a:t>3</a:t>
            </a:r>
            <a:r>
              <a:rPr lang="en-US" dirty="0" smtClean="0"/>
              <a:t>	</a:t>
            </a:r>
          </a:p>
          <a:p>
            <a:pPr lvl="1"/>
            <a:r>
              <a:rPr lang="en-US" dirty="0" smtClean="0"/>
              <a:t>Legal</a:t>
            </a:r>
          </a:p>
          <a:p>
            <a:r>
              <a:rPr lang="en-US" dirty="0" smtClean="0">
                <a:latin typeface="Courier New" pitchFamily="49" charset="0"/>
                <a:cs typeface="Courier New" pitchFamily="49" charset="0"/>
              </a:rPr>
              <a:t>_miles</a:t>
            </a:r>
          </a:p>
          <a:p>
            <a:pPr lvl="1"/>
            <a:r>
              <a:rPr lang="en-US" dirty="0" smtClean="0"/>
              <a:t>Legal</a:t>
            </a:r>
          </a:p>
          <a:p>
            <a:r>
              <a:rPr lang="en-US" dirty="0" smtClean="0">
                <a:latin typeface="Courier New" pitchFamily="49" charset="0"/>
                <a:cs typeface="Courier New" pitchFamily="49" charset="0"/>
              </a:rPr>
              <a:t>firstName#3</a:t>
            </a:r>
          </a:p>
          <a:p>
            <a:pPr lvl="1"/>
            <a:r>
              <a:rPr lang="en-US" dirty="0" smtClean="0"/>
              <a:t>Illegal – cannot have a pound (#) symbol</a:t>
            </a:r>
          </a:p>
          <a:p>
            <a:r>
              <a:rPr lang="en-US" dirty="0" smtClean="0">
                <a:latin typeface="Courier New" pitchFamily="49" charset="0"/>
                <a:cs typeface="Courier New" pitchFamily="49" charset="0"/>
              </a:rPr>
              <a:t>first name</a:t>
            </a:r>
          </a:p>
          <a:p>
            <a:pPr lvl="1"/>
            <a:r>
              <a:rPr lang="en-US" dirty="0" smtClean="0"/>
              <a:t>Illegal – cannot have a space in an identifier </a:t>
            </a:r>
          </a:p>
          <a:p>
            <a:r>
              <a:rPr lang="en-US" dirty="0" smtClean="0">
                <a:latin typeface="Courier New" pitchFamily="49" charset="0"/>
                <a:cs typeface="Courier New" pitchFamily="49" charset="0"/>
              </a:rPr>
              <a:t>class</a:t>
            </a:r>
          </a:p>
          <a:p>
            <a:pPr lvl="1"/>
            <a:r>
              <a:rPr lang="en-US" dirty="0" smtClean="0"/>
              <a:t>Illegal – cannot be a reserved word</a:t>
            </a:r>
            <a:endParaRPr lang="en-US" dirty="0"/>
          </a:p>
        </p:txBody>
      </p:sp>
    </p:spTree>
    <p:extLst>
      <p:ext uri="{BB962C8B-B14F-4D97-AF65-F5344CB8AC3E}">
        <p14:creationId xmlns:p14="http://schemas.microsoft.com/office/powerpoint/2010/main" val="225158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 Naming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name of the variable should describe what it holds, this produces </a:t>
            </a:r>
            <a:r>
              <a:rPr lang="en-US" u="sng" dirty="0" smtClean="0"/>
              <a:t>self-documenting programs</a:t>
            </a:r>
            <a:r>
              <a:rPr lang="en-US" dirty="0" smtClean="0"/>
              <a:t>.</a:t>
            </a:r>
          </a:p>
          <a:p>
            <a:pPr lvl="1"/>
            <a:r>
              <a:rPr lang="en-US" dirty="0" smtClean="0"/>
              <a:t>For example:  If you have a variable that holds the number of miles a car traveled you could call it </a:t>
            </a:r>
            <a:r>
              <a:rPr lang="en-US" dirty="0" smtClean="0">
                <a:latin typeface="Courier New" pitchFamily="49" charset="0"/>
                <a:cs typeface="Courier New" pitchFamily="49" charset="0"/>
              </a:rPr>
              <a:t>miles</a:t>
            </a:r>
            <a:r>
              <a:rPr lang="en-US" dirty="0" smtClean="0"/>
              <a:t>.</a:t>
            </a:r>
          </a:p>
          <a:p>
            <a:r>
              <a:rPr lang="en-US" dirty="0" smtClean="0"/>
              <a:t>But what if the variable holds something that is normally two words, like “first name”?  I can’t use a space…</a:t>
            </a:r>
          </a:p>
          <a:p>
            <a:pPr lvl="1"/>
            <a:r>
              <a:rPr lang="en-US" dirty="0" smtClean="0"/>
              <a:t>Answer: </a:t>
            </a:r>
            <a:r>
              <a:rPr lang="en-US" u="sng" dirty="0" smtClean="0"/>
              <a:t>Camel Casing</a:t>
            </a:r>
          </a:p>
          <a:p>
            <a:pPr lvl="2"/>
            <a:r>
              <a:rPr lang="en-US" u="sng" dirty="0" smtClean="0"/>
              <a:t>Camel Casing</a:t>
            </a:r>
            <a:r>
              <a:rPr lang="en-US" dirty="0" smtClean="0"/>
              <a:t> is combining names that normally would be two words into one, and capitalizing the start of a new word.</a:t>
            </a:r>
          </a:p>
          <a:p>
            <a:pPr lvl="2"/>
            <a:r>
              <a:rPr lang="en-US" dirty="0" smtClean="0"/>
              <a:t>Example:  Instead of </a:t>
            </a:r>
            <a:r>
              <a:rPr lang="en-US" dirty="0" smtClean="0">
                <a:latin typeface="Courier New" pitchFamily="49" charset="0"/>
                <a:cs typeface="Courier New" pitchFamily="49" charset="0"/>
              </a:rPr>
              <a:t>first name</a:t>
            </a:r>
            <a:r>
              <a:rPr lang="en-US" dirty="0" smtClean="0"/>
              <a:t>, use </a:t>
            </a:r>
            <a:r>
              <a:rPr lang="en-US" dirty="0" err="1" smtClean="0">
                <a:latin typeface="Courier New" pitchFamily="49" charset="0"/>
                <a:cs typeface="Courier New" pitchFamily="49" charset="0"/>
              </a:rPr>
              <a:t>firstName</a:t>
            </a:r>
            <a:r>
              <a:rPr lang="en-US" dirty="0" smtClean="0"/>
              <a:t>. </a:t>
            </a:r>
          </a:p>
          <a:p>
            <a:r>
              <a:rPr lang="en-US" dirty="0" smtClean="0"/>
              <a:t>Variables by convention start with a lowercase letter.</a:t>
            </a:r>
          </a:p>
          <a:p>
            <a:r>
              <a:rPr lang="en-US" dirty="0" smtClean="0"/>
              <a:t>Identifiers for class names by convention start with an uppercase letter.</a:t>
            </a:r>
            <a:endParaRPr lang="en-US" dirty="0"/>
          </a:p>
        </p:txBody>
      </p:sp>
    </p:spTree>
    <p:extLst>
      <p:ext uri="{BB962C8B-B14F-4D97-AF65-F5344CB8AC3E}">
        <p14:creationId xmlns:p14="http://schemas.microsoft.com/office/powerpoint/2010/main" val="347799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a:t>
            </a:r>
            <a:endParaRPr lang="en-US" dirty="0"/>
          </a:p>
        </p:txBody>
      </p:sp>
      <p:sp>
        <p:nvSpPr>
          <p:cNvPr id="3" name="Content Placeholder 2"/>
          <p:cNvSpPr>
            <a:spLocks noGrp="1"/>
          </p:cNvSpPr>
          <p:nvPr>
            <p:ph sz="quarter" idx="1"/>
          </p:nvPr>
        </p:nvSpPr>
        <p:spPr/>
        <p:txBody>
          <a:bodyPr/>
          <a:lstStyle/>
          <a:p>
            <a:r>
              <a:rPr lang="en-US" dirty="0" smtClean="0"/>
              <a:t>Again, </a:t>
            </a:r>
            <a:r>
              <a:rPr lang="en-US" u="sng" dirty="0" smtClean="0"/>
              <a:t>Data Type</a:t>
            </a:r>
            <a:r>
              <a:rPr lang="en-US" dirty="0" smtClean="0"/>
              <a:t> or just (</a:t>
            </a:r>
            <a:r>
              <a:rPr lang="en-US" u="sng" dirty="0" smtClean="0"/>
              <a:t>Type</a:t>
            </a:r>
            <a:r>
              <a:rPr lang="en-US" dirty="0" smtClean="0"/>
              <a:t>) refers to the values that a variable can hold.</a:t>
            </a:r>
          </a:p>
          <a:p>
            <a:pPr lvl="1"/>
            <a:r>
              <a:rPr lang="en-US" dirty="0" smtClean="0"/>
              <a:t>We have type for multiple reasons, namely:</a:t>
            </a:r>
          </a:p>
          <a:p>
            <a:pPr lvl="2"/>
            <a:r>
              <a:rPr lang="en-US" dirty="0" smtClean="0"/>
              <a:t>So the compiler knows how much memory to free up for the variable</a:t>
            </a:r>
          </a:p>
          <a:p>
            <a:pPr lvl="2"/>
            <a:r>
              <a:rPr lang="en-US" dirty="0" smtClean="0"/>
              <a:t>So the compiler knows the legal operations that can be done to/with the variable.</a:t>
            </a:r>
          </a:p>
          <a:p>
            <a:r>
              <a:rPr lang="en-US" dirty="0" smtClean="0"/>
              <a:t>For example the </a:t>
            </a:r>
            <a:r>
              <a:rPr lang="en-US" dirty="0" err="1" smtClean="0">
                <a:latin typeface="Courier New" pitchFamily="49" charset="0"/>
                <a:cs typeface="Courier New" pitchFamily="49" charset="0"/>
              </a:rPr>
              <a:t>int</a:t>
            </a:r>
            <a:r>
              <a:rPr lang="en-US" dirty="0" smtClean="0"/>
              <a:t> data type holds positive and negative integers.</a:t>
            </a:r>
          </a:p>
          <a:p>
            <a:r>
              <a:rPr lang="en-US" dirty="0" smtClean="0"/>
              <a:t>We will be introducing new types both shortly and probably throughout the semester</a:t>
            </a:r>
          </a:p>
          <a:p>
            <a:pPr lvl="1"/>
            <a:endParaRPr lang="en-US" dirty="0" smtClean="0"/>
          </a:p>
          <a:p>
            <a:pPr lvl="1"/>
            <a:endParaRPr lang="en-US" dirty="0"/>
          </a:p>
        </p:txBody>
      </p:sp>
    </p:spTree>
    <p:extLst>
      <p:ext uri="{BB962C8B-B14F-4D97-AF65-F5344CB8AC3E}">
        <p14:creationId xmlns:p14="http://schemas.microsoft.com/office/powerpoint/2010/main" val="94121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Variable Declaration</a:t>
            </a:r>
          </a:p>
          <a:p>
            <a:pPr lvl="1"/>
            <a:r>
              <a:rPr lang="en-US" dirty="0" smtClean="0"/>
              <a:t>Variable Assignment</a:t>
            </a:r>
          </a:p>
          <a:p>
            <a:pPr lvl="1"/>
            <a:r>
              <a:rPr lang="en-US" dirty="0" smtClean="0"/>
              <a:t>Variable Output</a:t>
            </a:r>
            <a:endParaRPr lang="en-US" dirty="0"/>
          </a:p>
        </p:txBody>
      </p:sp>
    </p:spTree>
    <p:extLst>
      <p:ext uri="{BB962C8B-B14F-4D97-AF65-F5344CB8AC3E}">
        <p14:creationId xmlns:p14="http://schemas.microsoft.com/office/powerpoint/2010/main" val="2813292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Declaration</a:t>
            </a:r>
            <a:endParaRPr lang="en-US" dirty="0"/>
          </a:p>
        </p:txBody>
      </p:sp>
      <p:sp>
        <p:nvSpPr>
          <p:cNvPr id="3" name="Content Placeholder 2"/>
          <p:cNvSpPr>
            <a:spLocks noGrp="1"/>
          </p:cNvSpPr>
          <p:nvPr>
            <p:ph sz="quarter" idx="1"/>
          </p:nvPr>
        </p:nvSpPr>
        <p:spPr/>
        <p:txBody>
          <a:bodyPr/>
          <a:lstStyle/>
          <a:p>
            <a:r>
              <a:rPr lang="en-US" dirty="0" smtClean="0"/>
              <a:t>Line 4 looks like: </a:t>
            </a:r>
            <a:r>
              <a:rPr lang="en-US" sz="2800"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number</a:t>
            </a:r>
            <a:r>
              <a:rPr lang="en-US" sz="2800" dirty="0" smtClean="0">
                <a:solidFill>
                  <a:srgbClr val="000000"/>
                </a:solidFill>
                <a:highlight>
                  <a:srgbClr val="E8F2FE"/>
                </a:highlight>
                <a:latin typeface="Courier New"/>
              </a:rPr>
              <a:t>;</a:t>
            </a:r>
          </a:p>
          <a:p>
            <a:pPr lvl="1"/>
            <a:r>
              <a:rPr lang="en-US" dirty="0" smtClean="0"/>
              <a:t>This is called a </a:t>
            </a:r>
            <a:r>
              <a:rPr lang="en-US" u="sng" dirty="0" smtClean="0"/>
              <a:t>variable declaration</a:t>
            </a:r>
            <a:r>
              <a:rPr lang="en-US" dirty="0" smtClean="0"/>
              <a:t>.</a:t>
            </a:r>
          </a:p>
          <a:p>
            <a:pPr lvl="2"/>
            <a:r>
              <a:rPr lang="en-US" dirty="0" smtClean="0"/>
              <a:t>A </a:t>
            </a:r>
            <a:r>
              <a:rPr lang="en-US" u="sng" dirty="0" smtClean="0"/>
              <a:t>variable declaration</a:t>
            </a:r>
            <a:r>
              <a:rPr lang="en-US" dirty="0" smtClean="0"/>
              <a:t> is a statement that tells the compiler the variables name, and what data type it is.</a:t>
            </a:r>
          </a:p>
          <a:p>
            <a:pPr lvl="2"/>
            <a:r>
              <a:rPr lang="en-US" dirty="0" smtClean="0"/>
              <a:t>You </a:t>
            </a:r>
            <a:r>
              <a:rPr lang="en-US" b="1" u="sng" dirty="0" smtClean="0"/>
              <a:t>MUST</a:t>
            </a:r>
            <a:r>
              <a:rPr lang="en-US" dirty="0" smtClean="0"/>
              <a:t> declare a variable before you can use it.</a:t>
            </a:r>
          </a:p>
          <a:p>
            <a:r>
              <a:rPr lang="en-US" dirty="0" smtClean="0"/>
              <a:t>General form of a variable declaration that is of a primitive data type</a:t>
            </a:r>
          </a:p>
          <a:p>
            <a:pPr marL="0" indent="0">
              <a:buNone/>
            </a:pPr>
            <a:r>
              <a:rPr lang="en-US" i="1" dirty="0" err="1" smtClean="0">
                <a:latin typeface="Courier New" pitchFamily="49" charset="0"/>
                <a:cs typeface="Courier New" pitchFamily="49" charset="0"/>
              </a:rPr>
              <a:t>dataType</a:t>
            </a:r>
            <a:r>
              <a:rPr lang="en-US" dirty="0" smtClean="0">
                <a:latin typeface="Courier New" pitchFamily="49" charset="0"/>
                <a:cs typeface="Courier New" pitchFamily="49" charset="0"/>
              </a:rPr>
              <a:t> </a:t>
            </a:r>
            <a:r>
              <a:rPr lang="en-US" i="1" dirty="0" err="1" smtClean="0">
                <a:latin typeface="Courier New" pitchFamily="49" charset="0"/>
                <a:cs typeface="Courier New" pitchFamily="49" charset="0"/>
              </a:rPr>
              <a:t>variableName</a:t>
            </a:r>
            <a:r>
              <a:rPr lang="en-US" dirty="0" smtClean="0">
                <a:latin typeface="Courier New" pitchFamily="49" charset="0"/>
                <a:cs typeface="Courier New" pitchFamily="49" charset="0"/>
              </a:rPr>
              <a:t>;</a:t>
            </a:r>
          </a:p>
          <a:p>
            <a:pPr lvl="1"/>
            <a:r>
              <a:rPr lang="en-US" i="1" dirty="0" err="1" smtClean="0">
                <a:latin typeface="Courier New" pitchFamily="49" charset="0"/>
                <a:cs typeface="Courier New" pitchFamily="49" charset="0"/>
              </a:rPr>
              <a:t>dataType</a:t>
            </a:r>
            <a:r>
              <a:rPr lang="en-US" i="1" dirty="0">
                <a:latin typeface="Courier New" pitchFamily="49" charset="0"/>
                <a:cs typeface="Courier New" pitchFamily="49" charset="0"/>
              </a:rPr>
              <a:t> </a:t>
            </a:r>
            <a:r>
              <a:rPr lang="en-US" dirty="0" smtClean="0"/>
              <a:t>– the data type of the variable.</a:t>
            </a:r>
          </a:p>
          <a:p>
            <a:pPr lvl="1"/>
            <a:r>
              <a:rPr lang="en-US" i="1" dirty="0" err="1" smtClean="0">
                <a:latin typeface="Courier New" pitchFamily="49" charset="0"/>
                <a:cs typeface="Courier New" pitchFamily="49" charset="0"/>
              </a:rPr>
              <a:t>variableName</a:t>
            </a:r>
            <a:r>
              <a:rPr lang="en-US" i="1" dirty="0" smtClean="0">
                <a:latin typeface="Courier New" pitchFamily="49" charset="0"/>
                <a:cs typeface="Courier New" pitchFamily="49" charset="0"/>
              </a:rPr>
              <a:t> </a:t>
            </a:r>
            <a:r>
              <a:rPr lang="en-US" dirty="0"/>
              <a:t>– the </a:t>
            </a:r>
            <a:r>
              <a:rPr lang="en-US" dirty="0" smtClean="0"/>
              <a:t>identifier for the variable.</a:t>
            </a:r>
            <a:endParaRPr lang="en-US" dirty="0"/>
          </a:p>
          <a:p>
            <a:pPr lvl="1"/>
            <a:endParaRPr lang="en-US" dirty="0"/>
          </a:p>
        </p:txBody>
      </p:sp>
    </p:spTree>
    <p:extLst>
      <p:ext uri="{BB962C8B-B14F-4D97-AF65-F5344CB8AC3E}">
        <p14:creationId xmlns:p14="http://schemas.microsoft.com/office/powerpoint/2010/main" val="337762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A </a:t>
            </a:r>
            <a:r>
              <a:rPr lang="en-US" u="sng" dirty="0" smtClean="0"/>
              <a:t>General-Purpose Programming Language</a:t>
            </a:r>
            <a:r>
              <a:rPr lang="en-US" dirty="0" smtClean="0"/>
              <a:t> is…</a:t>
            </a:r>
          </a:p>
          <a:p>
            <a:pPr lvl="1"/>
            <a:r>
              <a:rPr lang="en-US" dirty="0" smtClean="0"/>
              <a:t>a programming language designed to be used for writing software in a wide variety of application domains.</a:t>
            </a:r>
          </a:p>
          <a:p>
            <a:r>
              <a:rPr lang="en-US" dirty="0" smtClean="0"/>
              <a:t>A programming language is </a:t>
            </a:r>
            <a:r>
              <a:rPr lang="en-US" u="sng" dirty="0" smtClean="0"/>
              <a:t>platform-specific</a:t>
            </a:r>
            <a:r>
              <a:rPr lang="en-US" dirty="0" smtClean="0"/>
              <a:t>  if…</a:t>
            </a:r>
          </a:p>
          <a:p>
            <a:pPr lvl="1"/>
            <a:r>
              <a:rPr lang="en-US" dirty="0" smtClean="0"/>
              <a:t>once compiled, it can only be guaranteed to be able to run on the machine it was compiled for.</a:t>
            </a:r>
          </a:p>
          <a:p>
            <a:r>
              <a:rPr lang="en-US" dirty="0" smtClean="0"/>
              <a:t>A </a:t>
            </a:r>
            <a:r>
              <a:rPr lang="en-US" u="sng" dirty="0" smtClean="0"/>
              <a:t>High-Level Programming Language</a:t>
            </a:r>
            <a:r>
              <a:rPr lang="en-US" dirty="0" smtClean="0"/>
              <a:t> is…</a:t>
            </a:r>
          </a:p>
          <a:p>
            <a:pPr lvl="1"/>
            <a:r>
              <a:rPr lang="en-US" dirty="0" smtClean="0"/>
              <a:t>a language that is easily read and written by humans, and is needed to be translated before a machine can use it.  It provided a high level of abstraction from the details of the workings of the computer’s hardware</a:t>
            </a:r>
          </a:p>
          <a:p>
            <a:r>
              <a:rPr lang="en-US" u="sng" dirty="0" smtClean="0"/>
              <a:t>Compilation</a:t>
            </a:r>
            <a:r>
              <a:rPr lang="en-US" dirty="0" smtClean="0"/>
              <a:t> is…</a:t>
            </a:r>
          </a:p>
          <a:p>
            <a:pPr lvl="1"/>
            <a:r>
              <a:rPr lang="en-US" dirty="0" smtClean="0"/>
              <a:t>the process of translating high-level language into </a:t>
            </a:r>
            <a:r>
              <a:rPr lang="en-US" u="sng" dirty="0" smtClean="0"/>
              <a:t>machine language</a:t>
            </a:r>
            <a:r>
              <a:rPr lang="en-US" dirty="0" smtClean="0"/>
              <a:t> for platform-specific languages or some other intermediate code representation for other languages.  A program called a </a:t>
            </a:r>
            <a:r>
              <a:rPr lang="en-US" u="sng" dirty="0" smtClean="0"/>
              <a:t>compiler</a:t>
            </a:r>
            <a:r>
              <a:rPr lang="en-US" dirty="0" smtClean="0"/>
              <a:t> does this.</a:t>
            </a:r>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50325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Line 9 looks like:  </a:t>
            </a:r>
            <a:r>
              <a:rPr lang="en-US" sz="2800" dirty="0">
                <a:solidFill>
                  <a:srgbClr val="000000"/>
                </a:solidFill>
                <a:highlight>
                  <a:srgbClr val="E8F2FE"/>
                </a:highlight>
                <a:latin typeface="Courier New"/>
              </a:rPr>
              <a:t>number = 5</a:t>
            </a:r>
            <a:r>
              <a:rPr lang="en-US" sz="2800" dirty="0" smtClean="0">
                <a:solidFill>
                  <a:srgbClr val="000000"/>
                </a:solidFill>
                <a:highlight>
                  <a:srgbClr val="E8F2FE"/>
                </a:highlight>
                <a:latin typeface="Courier New"/>
              </a:rPr>
              <a:t>;</a:t>
            </a:r>
          </a:p>
          <a:p>
            <a:pPr lvl="1"/>
            <a:r>
              <a:rPr lang="en-US" dirty="0" smtClean="0"/>
              <a:t>This is called an </a:t>
            </a:r>
            <a:r>
              <a:rPr lang="en-US" u="sng" dirty="0" smtClean="0"/>
              <a:t>assignment statement</a:t>
            </a:r>
            <a:r>
              <a:rPr lang="en-US" dirty="0" smtClean="0"/>
              <a:t>.</a:t>
            </a:r>
          </a:p>
          <a:p>
            <a:pPr lvl="2"/>
            <a:r>
              <a:rPr lang="en-US" dirty="0" smtClean="0"/>
              <a:t>An </a:t>
            </a:r>
            <a:r>
              <a:rPr lang="en-US" u="sng" dirty="0" smtClean="0"/>
              <a:t>assignment statement</a:t>
            </a:r>
            <a:r>
              <a:rPr lang="en-US" dirty="0" smtClean="0"/>
              <a:t> stores a value on </a:t>
            </a:r>
            <a:r>
              <a:rPr lang="en-US" smtClean="0"/>
              <a:t>the </a:t>
            </a:r>
            <a:r>
              <a:rPr lang="en-US" smtClean="0"/>
              <a:t>right </a:t>
            </a:r>
            <a:r>
              <a:rPr lang="en-US" dirty="0" smtClean="0"/>
              <a:t>side of the </a:t>
            </a:r>
            <a:r>
              <a:rPr lang="en-US" dirty="0" smtClean="0">
                <a:latin typeface="Courier New" pitchFamily="49" charset="0"/>
                <a:cs typeface="Courier New" pitchFamily="49" charset="0"/>
              </a:rPr>
              <a:t>=</a:t>
            </a:r>
            <a:r>
              <a:rPr lang="en-US" dirty="0" smtClean="0"/>
              <a:t> to the variable on the left.</a:t>
            </a:r>
          </a:p>
          <a:p>
            <a:pPr lvl="3"/>
            <a:r>
              <a:rPr lang="en-US" dirty="0" smtClean="0"/>
              <a:t>For this reason the </a:t>
            </a:r>
            <a:r>
              <a:rPr lang="en-US" dirty="0" smtClean="0">
                <a:latin typeface="Courier New" pitchFamily="49" charset="0"/>
                <a:cs typeface="Courier New" pitchFamily="49" charset="0"/>
              </a:rPr>
              <a:t>=</a:t>
            </a:r>
            <a:r>
              <a:rPr lang="en-US" dirty="0" smtClean="0"/>
              <a:t> is called the </a:t>
            </a:r>
            <a:r>
              <a:rPr lang="en-US" u="sng" dirty="0" smtClean="0"/>
              <a:t>assignment operator</a:t>
            </a:r>
            <a:r>
              <a:rPr lang="en-US" dirty="0" smtClean="0"/>
              <a:t> in Java.</a:t>
            </a:r>
          </a:p>
          <a:p>
            <a:pPr lvl="1"/>
            <a:r>
              <a:rPr lang="en-US" dirty="0" smtClean="0"/>
              <a:t>This stores the value 5 into the memory location named number.</a:t>
            </a:r>
          </a:p>
          <a:p>
            <a:pPr lvl="1"/>
            <a:r>
              <a:rPr lang="en-US" dirty="0" smtClean="0">
                <a:latin typeface="Courier New" pitchFamily="49" charset="0"/>
                <a:cs typeface="Courier New" pitchFamily="49" charset="0"/>
              </a:rPr>
              <a:t>5</a:t>
            </a:r>
            <a:r>
              <a:rPr lang="en-US" dirty="0" smtClean="0"/>
              <a:t> here is called an integer </a:t>
            </a:r>
            <a:r>
              <a:rPr lang="en-US" u="sng" dirty="0" smtClean="0"/>
              <a:t>literal</a:t>
            </a:r>
            <a:r>
              <a:rPr lang="en-US" dirty="0" smtClean="0"/>
              <a:t>.</a:t>
            </a:r>
          </a:p>
          <a:p>
            <a:pPr lvl="2"/>
            <a:r>
              <a:rPr lang="en-US" dirty="0" smtClean="0"/>
              <a:t> A </a:t>
            </a:r>
            <a:r>
              <a:rPr lang="en-US" u="sng" dirty="0" smtClean="0"/>
              <a:t>Literal</a:t>
            </a:r>
            <a:r>
              <a:rPr lang="en-US" dirty="0" smtClean="0"/>
              <a:t> is a value that is explicitly written in the code of the program.</a:t>
            </a:r>
          </a:p>
          <a:p>
            <a:pPr lvl="2"/>
            <a:r>
              <a:rPr lang="en-US" dirty="0" smtClean="0"/>
              <a:t>Literals have type just like variables, that is why 5 is an </a:t>
            </a:r>
            <a:r>
              <a:rPr lang="en-US" b="1" dirty="0" smtClean="0"/>
              <a:t>integer</a:t>
            </a:r>
            <a:r>
              <a:rPr lang="en-US" dirty="0" smtClean="0"/>
              <a:t> literal.</a:t>
            </a:r>
          </a:p>
          <a:p>
            <a:pPr lvl="2"/>
            <a:r>
              <a:rPr lang="en-US" dirty="0" smtClean="0"/>
              <a:t>Question…</a:t>
            </a:r>
          </a:p>
          <a:p>
            <a:r>
              <a:rPr lang="en-US" dirty="0" smtClean="0"/>
              <a:t>If the types on either side of an assignment statement are not the same, the result is a </a:t>
            </a:r>
            <a:r>
              <a:rPr lang="en-US" u="sng" dirty="0" smtClean="0"/>
              <a:t>type-mismatch error</a:t>
            </a:r>
            <a:r>
              <a:rPr lang="en-US" dirty="0" smtClean="0"/>
              <a:t>.  This happens because Java is a </a:t>
            </a:r>
            <a:r>
              <a:rPr lang="en-US" u="sng" dirty="0" smtClean="0"/>
              <a:t>strongly-typed language</a:t>
            </a:r>
            <a:r>
              <a:rPr lang="en-US" dirty="0" smtClean="0"/>
              <a:t>.</a:t>
            </a:r>
          </a:p>
          <a:p>
            <a:pPr lvl="1"/>
            <a:r>
              <a:rPr lang="en-US" dirty="0" smtClean="0"/>
              <a:t>A programming language is </a:t>
            </a:r>
            <a:r>
              <a:rPr lang="en-US" u="sng" dirty="0" smtClean="0"/>
              <a:t>strongly-typed</a:t>
            </a:r>
            <a:r>
              <a:rPr lang="en-US" dirty="0" smtClean="0"/>
              <a:t> if it only allows operations to be executed on operands of the same type.</a:t>
            </a:r>
            <a:endParaRPr lang="en-US" u="sng" dirty="0"/>
          </a:p>
        </p:txBody>
      </p:sp>
    </p:spTree>
    <p:extLst>
      <p:ext uri="{BB962C8B-B14F-4D97-AF65-F5344CB8AC3E}">
        <p14:creationId xmlns:p14="http://schemas.microsoft.com/office/powerpoint/2010/main" val="397152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Usage</a:t>
            </a:r>
            <a:endParaRPr lang="en-US" dirty="0"/>
          </a:p>
        </p:txBody>
      </p:sp>
      <p:sp>
        <p:nvSpPr>
          <p:cNvPr id="3" name="Content Placeholder 2"/>
          <p:cNvSpPr>
            <a:spLocks noGrp="1"/>
          </p:cNvSpPr>
          <p:nvPr>
            <p:ph sz="quarter" idx="1"/>
          </p:nvPr>
        </p:nvSpPr>
        <p:spPr/>
        <p:txBody>
          <a:bodyPr/>
          <a:lstStyle/>
          <a:p>
            <a:r>
              <a:rPr lang="en-US" dirty="0" smtClean="0"/>
              <a:t>Line 9 looks like: </a:t>
            </a:r>
            <a:r>
              <a:rPr lang="en-US" sz="2800" dirty="0" err="1">
                <a:solidFill>
                  <a:srgbClr val="000000"/>
                </a:solidFill>
                <a:highlight>
                  <a:srgbClr val="E8F2FE"/>
                </a:highlight>
                <a:latin typeface="Courier New"/>
              </a:rPr>
              <a:t>System.</a:t>
            </a:r>
            <a:r>
              <a:rPr lang="en-US" sz="2800" i="1" dirty="0" err="1">
                <a:solidFill>
                  <a:srgbClr val="0000C0"/>
                </a:solidFill>
                <a:highlight>
                  <a:srgbClr val="E8F2FE"/>
                </a:highlight>
                <a:latin typeface="Courier New"/>
              </a:rPr>
              <a:t>out</a:t>
            </a:r>
            <a:r>
              <a:rPr lang="en-US" sz="2800" i="1" dirty="0" err="1">
                <a:solidFill>
                  <a:srgbClr val="000000"/>
                </a:solidFill>
                <a:highlight>
                  <a:srgbClr val="E8F2FE"/>
                </a:highlight>
                <a:latin typeface="Courier New"/>
              </a:rPr>
              <a:t>.println</a:t>
            </a:r>
            <a:r>
              <a:rPr lang="en-US" sz="2800" i="1" dirty="0">
                <a:solidFill>
                  <a:srgbClr val="000000"/>
                </a:solidFill>
                <a:highlight>
                  <a:srgbClr val="E8F2FE"/>
                </a:highlight>
                <a:latin typeface="Courier New"/>
              </a:rPr>
              <a:t>(number</a:t>
            </a:r>
            <a:r>
              <a:rPr lang="en-US" sz="2800" i="1" dirty="0" smtClean="0">
                <a:solidFill>
                  <a:srgbClr val="000000"/>
                </a:solidFill>
                <a:highlight>
                  <a:srgbClr val="E8F2FE"/>
                </a:highlight>
                <a:latin typeface="Courier New"/>
              </a:rPr>
              <a:t>);</a:t>
            </a:r>
          </a:p>
          <a:p>
            <a:pPr lvl="1"/>
            <a:r>
              <a:rPr lang="en-US" dirty="0" smtClean="0">
                <a:solidFill>
                  <a:srgbClr val="000000"/>
                </a:solidFill>
                <a:highlight>
                  <a:srgbClr val="E8F2FE"/>
                </a:highlight>
              </a:rPr>
              <a:t>This prints out the value stored in the variable </a:t>
            </a:r>
            <a:r>
              <a:rPr lang="en-US" dirty="0" smtClean="0">
                <a:solidFill>
                  <a:srgbClr val="000000"/>
                </a:solidFill>
                <a:highlight>
                  <a:srgbClr val="E8F2FE"/>
                </a:highlight>
                <a:latin typeface="Courier New" pitchFamily="49" charset="0"/>
                <a:cs typeface="Courier New" pitchFamily="49" charset="0"/>
              </a:rPr>
              <a:t>number</a:t>
            </a:r>
            <a:r>
              <a:rPr lang="en-US" dirty="0" smtClean="0">
                <a:solidFill>
                  <a:srgbClr val="000000"/>
                </a:solidFill>
                <a:highlight>
                  <a:srgbClr val="E8F2FE"/>
                </a:highlight>
              </a:rPr>
              <a:t> (5 in this case)</a:t>
            </a:r>
          </a:p>
          <a:p>
            <a:r>
              <a:rPr lang="en-US" dirty="0" smtClean="0">
                <a:solidFill>
                  <a:srgbClr val="000000"/>
                </a:solidFill>
                <a:highlight>
                  <a:srgbClr val="E8F2FE"/>
                </a:highlight>
              </a:rPr>
              <a:t>When a variable is used NOT on the left hand side of a assignment statement, the value stored in the variable is used</a:t>
            </a:r>
            <a:r>
              <a:rPr lang="en-US" dirty="0" smtClean="0">
                <a:highlight>
                  <a:srgbClr val="E8F2FE"/>
                </a:highlight>
              </a:rPr>
              <a:t>.</a:t>
            </a:r>
          </a:p>
          <a:p>
            <a:r>
              <a:rPr lang="en-US" dirty="0" smtClean="0">
                <a:solidFill>
                  <a:srgbClr val="000000"/>
                </a:solidFill>
                <a:highlight>
                  <a:srgbClr val="E8F2FE"/>
                </a:highlight>
              </a:rPr>
              <a:t>Question...</a:t>
            </a:r>
          </a:p>
        </p:txBody>
      </p:sp>
    </p:spTree>
    <p:extLst>
      <p:ext uri="{BB962C8B-B14F-4D97-AF65-F5344CB8AC3E}">
        <p14:creationId xmlns:p14="http://schemas.microsoft.com/office/powerpoint/2010/main" val="15521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 Data Types</a:t>
            </a:r>
            <a:endParaRPr lang="en-US" dirty="0"/>
          </a:p>
        </p:txBody>
      </p:sp>
      <p:sp>
        <p:nvSpPr>
          <p:cNvPr id="3" name="Content Placeholder 2"/>
          <p:cNvSpPr>
            <a:spLocks noGrp="1"/>
          </p:cNvSpPr>
          <p:nvPr>
            <p:ph sz="quarter" idx="1"/>
          </p:nvPr>
        </p:nvSpPr>
        <p:spPr/>
        <p:txBody>
          <a:bodyPr/>
          <a:lstStyle/>
          <a:p>
            <a:r>
              <a:rPr lang="en-US" dirty="0" smtClean="0"/>
              <a:t>There are many types of data, you can even define your own type.</a:t>
            </a:r>
          </a:p>
          <a:p>
            <a:r>
              <a:rPr lang="en-US" dirty="0" err="1" smtClean="0">
                <a:latin typeface="Courier New" pitchFamily="49" charset="0"/>
                <a:cs typeface="Courier New" pitchFamily="49" charset="0"/>
              </a:rPr>
              <a:t>int</a:t>
            </a:r>
            <a:r>
              <a:rPr lang="en-US" dirty="0" smtClean="0"/>
              <a:t> is known as a </a:t>
            </a:r>
            <a:r>
              <a:rPr lang="en-US" u="sng" dirty="0" smtClean="0"/>
              <a:t>primitive data type</a:t>
            </a:r>
            <a:r>
              <a:rPr lang="en-US" dirty="0" smtClean="0"/>
              <a:t>.</a:t>
            </a:r>
          </a:p>
          <a:p>
            <a:pPr lvl="1"/>
            <a:r>
              <a:rPr lang="en-US" dirty="0" smtClean="0"/>
              <a:t>A </a:t>
            </a:r>
            <a:r>
              <a:rPr lang="en-US" u="sng" dirty="0" smtClean="0"/>
              <a:t>primitive data </a:t>
            </a:r>
            <a:r>
              <a:rPr lang="en-US" dirty="0" smtClean="0"/>
              <a:t>type is a built-in data type that is a basic building block for all other types and DO NOT create objects.</a:t>
            </a:r>
          </a:p>
          <a:p>
            <a:r>
              <a:rPr lang="en-US" dirty="0" smtClean="0">
                <a:latin typeface="Courier New" pitchFamily="49" charset="0"/>
                <a:cs typeface="Courier New" pitchFamily="49" charset="0"/>
              </a:rPr>
              <a:t>byte</a:t>
            </a:r>
            <a:r>
              <a:rPr lang="en-US" dirty="0" smtClean="0"/>
              <a:t>, </a:t>
            </a:r>
            <a:r>
              <a:rPr lang="en-US" dirty="0" smtClean="0">
                <a:latin typeface="Courier New" pitchFamily="49" charset="0"/>
                <a:cs typeface="Courier New" pitchFamily="49" charset="0"/>
              </a:rPr>
              <a:t>short</a:t>
            </a:r>
            <a:r>
              <a:rPr lang="en-US" dirty="0" smtClean="0"/>
              <a:t>, </a:t>
            </a:r>
            <a:r>
              <a:rPr lang="en-US" dirty="0" err="1" smtClean="0">
                <a:latin typeface="Courier New" pitchFamily="49" charset="0"/>
                <a:cs typeface="Courier New" pitchFamily="49" charset="0"/>
              </a:rPr>
              <a:t>int</a:t>
            </a:r>
            <a:r>
              <a:rPr lang="en-US" dirty="0" smtClean="0"/>
              <a:t>, </a:t>
            </a:r>
            <a:r>
              <a:rPr lang="en-US" dirty="0" smtClean="0">
                <a:latin typeface="Courier New" pitchFamily="49" charset="0"/>
                <a:cs typeface="Courier New" pitchFamily="49" charset="0"/>
              </a:rPr>
              <a:t>long</a:t>
            </a:r>
            <a:r>
              <a:rPr lang="en-US" dirty="0" smtClean="0"/>
              <a:t> are all integer data types.</a:t>
            </a:r>
          </a:p>
          <a:p>
            <a:r>
              <a:rPr lang="en-US" dirty="0" smtClean="0">
                <a:latin typeface="Courier New" pitchFamily="49" charset="0"/>
                <a:cs typeface="Courier New" pitchFamily="49" charset="0"/>
              </a:rPr>
              <a:t>float</a:t>
            </a:r>
            <a:r>
              <a:rPr lang="en-US" dirty="0" smtClean="0"/>
              <a:t> and </a:t>
            </a:r>
            <a:r>
              <a:rPr lang="en-US" dirty="0" smtClean="0">
                <a:latin typeface="Courier New" pitchFamily="49" charset="0"/>
                <a:cs typeface="Courier New" pitchFamily="49" charset="0"/>
              </a:rPr>
              <a:t>double</a:t>
            </a:r>
            <a:r>
              <a:rPr lang="en-US" dirty="0" smtClean="0"/>
              <a:t> are floating-point (decimal) data types.</a:t>
            </a:r>
          </a:p>
          <a:p>
            <a:pPr lvl="1"/>
            <a:endParaRPr lang="en-US" dirty="0"/>
          </a:p>
        </p:txBody>
      </p:sp>
    </p:spTree>
    <p:extLst>
      <p:ext uri="{BB962C8B-B14F-4D97-AF65-F5344CB8AC3E}">
        <p14:creationId xmlns:p14="http://schemas.microsoft.com/office/powerpoint/2010/main" val="86191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 Numeric Data Types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56582987"/>
              </p:ext>
            </p:extLst>
          </p:nvPr>
        </p:nvGraphicFramePr>
        <p:xfrm>
          <a:off x="914400" y="1828800"/>
          <a:ext cx="7315200" cy="3403600"/>
        </p:xfrm>
        <a:graphic>
          <a:graphicData uri="http://schemas.openxmlformats.org/drawingml/2006/table">
            <a:tbl>
              <a:tblPr firstRow="1" bandRow="1">
                <a:tableStyleId>{5C22544A-7EE6-4342-B048-85BDC9FD1C3A}</a:tableStyleId>
              </a:tblPr>
              <a:tblGrid>
                <a:gridCol w="1157859"/>
                <a:gridCol w="811721"/>
                <a:gridCol w="5345620"/>
              </a:tblGrid>
              <a:tr h="370840">
                <a:tc>
                  <a:txBody>
                    <a:bodyPr/>
                    <a:lstStyle/>
                    <a:p>
                      <a:r>
                        <a:rPr lang="en-US" dirty="0" smtClean="0"/>
                        <a:t>Data Type</a:t>
                      </a:r>
                      <a:endParaRPr lang="en-US" dirty="0"/>
                    </a:p>
                  </a:txBody>
                  <a:tcPr/>
                </a:tc>
                <a:tc>
                  <a:txBody>
                    <a:bodyPr/>
                    <a:lstStyle/>
                    <a:p>
                      <a:r>
                        <a:rPr lang="en-US" dirty="0" smtClean="0"/>
                        <a:t>Size</a:t>
                      </a:r>
                      <a:endParaRPr lang="en-US" dirty="0"/>
                    </a:p>
                  </a:txBody>
                  <a:tcPr/>
                </a:tc>
                <a:tc>
                  <a:txBody>
                    <a:bodyPr/>
                    <a:lstStyle/>
                    <a:p>
                      <a:r>
                        <a:rPr lang="en-US" dirty="0" smtClean="0"/>
                        <a:t>Range</a:t>
                      </a:r>
                      <a:endParaRPr lang="en-US" dirty="0"/>
                    </a:p>
                  </a:txBody>
                  <a:tcPr/>
                </a:tc>
              </a:tr>
              <a:tr h="370840">
                <a:tc>
                  <a:txBody>
                    <a:bodyPr/>
                    <a:lstStyle/>
                    <a:p>
                      <a:r>
                        <a:rPr lang="en-US" dirty="0" smtClean="0">
                          <a:latin typeface="Courier New" pitchFamily="49" charset="0"/>
                          <a:cs typeface="Courier New" pitchFamily="49" charset="0"/>
                        </a:rPr>
                        <a:t>byte</a:t>
                      </a:r>
                      <a:endParaRPr lang="en-US" dirty="0">
                        <a:latin typeface="Courier New" pitchFamily="49" charset="0"/>
                        <a:cs typeface="Courier New" pitchFamily="49" charset="0"/>
                      </a:endParaRPr>
                    </a:p>
                  </a:txBody>
                  <a:tcPr/>
                </a:tc>
                <a:tc>
                  <a:txBody>
                    <a:bodyPr/>
                    <a:lstStyle/>
                    <a:p>
                      <a:r>
                        <a:rPr lang="en-US" dirty="0" smtClean="0"/>
                        <a:t>1 byte</a:t>
                      </a:r>
                      <a:endParaRPr lang="en-US" dirty="0"/>
                    </a:p>
                  </a:txBody>
                  <a:tcPr/>
                </a:tc>
                <a:tc>
                  <a:txBody>
                    <a:bodyPr/>
                    <a:lstStyle/>
                    <a:p>
                      <a:r>
                        <a:rPr lang="en-US" dirty="0" smtClean="0"/>
                        <a:t>Integers in the range of -128 to +128</a:t>
                      </a:r>
                      <a:endParaRPr lang="en-US" dirty="0"/>
                    </a:p>
                  </a:txBody>
                  <a:tcPr/>
                </a:tc>
              </a:tr>
              <a:tr h="370840">
                <a:tc>
                  <a:txBody>
                    <a:bodyPr/>
                    <a:lstStyle/>
                    <a:p>
                      <a:r>
                        <a:rPr lang="en-US" dirty="0" smtClean="0">
                          <a:latin typeface="Courier New" pitchFamily="49" charset="0"/>
                          <a:cs typeface="Courier New" pitchFamily="49" charset="0"/>
                        </a:rPr>
                        <a:t>short</a:t>
                      </a:r>
                      <a:endParaRPr lang="en-US" dirty="0">
                        <a:latin typeface="Courier New" pitchFamily="49" charset="0"/>
                        <a:cs typeface="Courier New" pitchFamily="49" charset="0"/>
                      </a:endParaRPr>
                    </a:p>
                  </a:txBody>
                  <a:tcPr/>
                </a:tc>
                <a:tc>
                  <a:txBody>
                    <a:bodyPr/>
                    <a:lstStyle/>
                    <a:p>
                      <a:r>
                        <a:rPr lang="en-US" dirty="0" smtClean="0"/>
                        <a:t>2 bytes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Integers in the range of -32,768 to +32,767</a:t>
                      </a:r>
                    </a:p>
                  </a:txBody>
                  <a:tcPr/>
                </a:tc>
              </a:tr>
              <a:tr h="370840">
                <a:tc>
                  <a:txBody>
                    <a:bodyPr/>
                    <a:lstStyle/>
                    <a:p>
                      <a:r>
                        <a:rPr lang="en-US" dirty="0" err="1" smtClean="0">
                          <a:latin typeface="Courier New" pitchFamily="49" charset="0"/>
                          <a:cs typeface="Courier New" pitchFamily="49" charset="0"/>
                        </a:rPr>
                        <a:t>int</a:t>
                      </a:r>
                      <a:endParaRPr lang="en-US" dirty="0">
                        <a:latin typeface="Courier New" pitchFamily="49" charset="0"/>
                        <a:cs typeface="Courier New" pitchFamily="49" charset="0"/>
                      </a:endParaRPr>
                    </a:p>
                  </a:txBody>
                  <a:tcPr/>
                </a:tc>
                <a:tc>
                  <a:txBody>
                    <a:bodyPr/>
                    <a:lstStyle/>
                    <a:p>
                      <a:r>
                        <a:rPr lang="en-US" dirty="0" smtClean="0"/>
                        <a:t>4 bytes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Integers in the range of -2,147,483,648 to +2,147,483,647</a:t>
                      </a:r>
                    </a:p>
                  </a:txBody>
                  <a:tcPr/>
                </a:tc>
              </a:tr>
              <a:tr h="370840">
                <a:tc>
                  <a:txBody>
                    <a:bodyPr/>
                    <a:lstStyle/>
                    <a:p>
                      <a:r>
                        <a:rPr lang="en-US" dirty="0" smtClean="0">
                          <a:latin typeface="Courier New" pitchFamily="49" charset="0"/>
                          <a:cs typeface="Courier New" pitchFamily="49" charset="0"/>
                        </a:rPr>
                        <a:t>long</a:t>
                      </a:r>
                      <a:endParaRPr lang="en-US" dirty="0">
                        <a:latin typeface="Courier New" pitchFamily="49" charset="0"/>
                        <a:cs typeface="Courier New" pitchFamily="49" charset="0"/>
                      </a:endParaRPr>
                    </a:p>
                  </a:txBody>
                  <a:tcPr/>
                </a:tc>
                <a:tc>
                  <a:txBody>
                    <a:bodyPr/>
                    <a:lstStyle/>
                    <a:p>
                      <a:r>
                        <a:rPr lang="en-US" dirty="0" smtClean="0"/>
                        <a:t>8 bytes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Integers in the range of -9,223,372,036,854,775,808 to +9,223,372,036,854,775,807</a:t>
                      </a:r>
                    </a:p>
                  </a:txBody>
                  <a:tcPr/>
                </a:tc>
              </a:tr>
              <a:tr h="370840">
                <a:tc>
                  <a:txBody>
                    <a:bodyPr/>
                    <a:lstStyle/>
                    <a:p>
                      <a:r>
                        <a:rPr lang="en-US" dirty="0" smtClean="0">
                          <a:latin typeface="Courier New" pitchFamily="49" charset="0"/>
                          <a:cs typeface="Courier New" pitchFamily="49" charset="0"/>
                        </a:rPr>
                        <a:t>float</a:t>
                      </a:r>
                      <a:endParaRPr lang="en-US" dirty="0">
                        <a:latin typeface="Courier New" pitchFamily="49" charset="0"/>
                        <a:cs typeface="Courier New" pitchFamily="49" charset="0"/>
                      </a:endParaRPr>
                    </a:p>
                  </a:txBody>
                  <a:tcPr/>
                </a:tc>
                <a:tc>
                  <a:txBody>
                    <a:bodyPr/>
                    <a:lstStyle/>
                    <a:p>
                      <a:r>
                        <a:rPr lang="en-US" dirty="0" smtClean="0"/>
                        <a:t>4 bytes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Floating-point numbers in the range of ±3.4x10</a:t>
                      </a:r>
                      <a:r>
                        <a:rPr lang="en-US" baseline="30000" dirty="0" smtClean="0"/>
                        <a:t>-38 </a:t>
                      </a:r>
                      <a:r>
                        <a:rPr lang="en-US" dirty="0" smtClean="0"/>
                        <a:t>to ±3.4x10</a:t>
                      </a:r>
                      <a:r>
                        <a:rPr lang="en-US" baseline="30000" dirty="0" smtClean="0"/>
                        <a:t>38</a:t>
                      </a:r>
                      <a:r>
                        <a:rPr lang="en-US" baseline="0" dirty="0" smtClean="0"/>
                        <a:t> with 7 digits of accuracy</a:t>
                      </a:r>
                      <a:r>
                        <a:rPr lang="en-US" baseline="30000" dirty="0" smtClean="0"/>
                        <a:t> </a:t>
                      </a:r>
                      <a:endParaRPr lang="en-US" dirty="0" smtClean="0"/>
                    </a:p>
                  </a:txBody>
                  <a:tcPr/>
                </a:tc>
              </a:tr>
              <a:tr h="370840">
                <a:tc>
                  <a:txBody>
                    <a:bodyPr/>
                    <a:lstStyle/>
                    <a:p>
                      <a:r>
                        <a:rPr lang="en-US" dirty="0" smtClean="0">
                          <a:latin typeface="Courier New" pitchFamily="49" charset="0"/>
                          <a:cs typeface="Courier New" pitchFamily="49" charset="0"/>
                        </a:rPr>
                        <a:t>double</a:t>
                      </a:r>
                      <a:endParaRPr lang="en-US" dirty="0">
                        <a:latin typeface="Courier New" pitchFamily="49" charset="0"/>
                        <a:cs typeface="Courier New" pitchFamily="49" charset="0"/>
                      </a:endParaRPr>
                    </a:p>
                  </a:txBody>
                  <a:tcPr/>
                </a:tc>
                <a:tc>
                  <a:txBody>
                    <a:bodyPr/>
                    <a:lstStyle/>
                    <a:p>
                      <a:r>
                        <a:rPr lang="en-US" dirty="0" smtClean="0"/>
                        <a:t>8 bytes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Floating-point numbers in the range of ±1.7x10</a:t>
                      </a:r>
                      <a:r>
                        <a:rPr lang="en-US" baseline="30000" dirty="0" smtClean="0"/>
                        <a:t>-308 </a:t>
                      </a:r>
                      <a:r>
                        <a:rPr lang="en-US" dirty="0" smtClean="0"/>
                        <a:t>to ±1.7x10</a:t>
                      </a:r>
                      <a:r>
                        <a:rPr lang="en-US" baseline="30000" dirty="0" smtClean="0"/>
                        <a:t>308 </a:t>
                      </a:r>
                      <a:r>
                        <a:rPr lang="en-US" baseline="0" dirty="0" smtClean="0"/>
                        <a:t>with 15 digits of accuracy</a:t>
                      </a:r>
                      <a:r>
                        <a:rPr lang="en-US" baseline="30000" dirty="0" smtClean="0"/>
                        <a:t> </a:t>
                      </a:r>
                      <a:endParaRPr lang="en-US" dirty="0" smtClean="0"/>
                    </a:p>
                  </a:txBody>
                  <a:tcPr/>
                </a:tc>
              </a:tr>
            </a:tbl>
          </a:graphicData>
        </a:graphic>
      </p:graphicFrame>
    </p:spTree>
    <p:extLst>
      <p:ext uri="{BB962C8B-B14F-4D97-AF65-F5344CB8AC3E}">
        <p14:creationId xmlns:p14="http://schemas.microsoft.com/office/powerpoint/2010/main" val="3124846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Type</a:t>
            </a:r>
            <a:endParaRPr lang="en-US" dirty="0"/>
          </a:p>
        </p:txBody>
      </p:sp>
      <p:sp>
        <p:nvSpPr>
          <p:cNvPr id="3" name="Content Placeholder 2"/>
          <p:cNvSpPr>
            <a:spLocks noGrp="1"/>
          </p:cNvSpPr>
          <p:nvPr>
            <p:ph sz="quarter" idx="1"/>
          </p:nvPr>
        </p:nvSpPr>
        <p:spPr/>
        <p:txBody>
          <a:bodyPr/>
          <a:lstStyle/>
          <a:p>
            <a:r>
              <a:rPr lang="en-US" dirty="0" smtClean="0"/>
              <a:t>You want to choose a type based on what the variable should do</a:t>
            </a:r>
          </a:p>
          <a:p>
            <a:pPr lvl="1"/>
            <a:r>
              <a:rPr lang="en-US" dirty="0" smtClean="0"/>
              <a:t>Why would you not use </a:t>
            </a:r>
            <a:r>
              <a:rPr lang="en-US" dirty="0" smtClean="0">
                <a:latin typeface="Courier New" pitchFamily="49" charset="0"/>
                <a:cs typeface="Courier New" pitchFamily="49" charset="0"/>
              </a:rPr>
              <a:t>double</a:t>
            </a:r>
            <a:r>
              <a:rPr lang="en-US" dirty="0" smtClean="0"/>
              <a:t> for a variable that counts the number of times the user clicks on something?</a:t>
            </a:r>
          </a:p>
          <a:p>
            <a:pPr lvl="1"/>
            <a:r>
              <a:rPr lang="en-US" dirty="0" smtClean="0"/>
              <a:t>Why would you not use </a:t>
            </a:r>
            <a:r>
              <a:rPr lang="en-US" dirty="0" err="1" smtClean="0">
                <a:latin typeface="Courier New" pitchFamily="49" charset="0"/>
                <a:cs typeface="Courier New" pitchFamily="49" charset="0"/>
              </a:rPr>
              <a:t>int</a:t>
            </a:r>
            <a:r>
              <a:rPr lang="en-US" dirty="0" smtClean="0"/>
              <a:t> for a variable that calculates the exact weight a bridge can hold?</a:t>
            </a:r>
          </a:p>
          <a:p>
            <a:r>
              <a:rPr lang="en-US" dirty="0" smtClean="0"/>
              <a:t>One good thing about types in Java is that the sizes of these variables are the same on EVERY computer.</a:t>
            </a:r>
          </a:p>
          <a:p>
            <a:pPr lvl="1"/>
            <a:r>
              <a:rPr lang="en-US" dirty="0" smtClean="0"/>
              <a:t>Not the case in other languages.</a:t>
            </a:r>
            <a:endParaRPr lang="en-US" dirty="0"/>
          </a:p>
        </p:txBody>
      </p:sp>
    </p:spTree>
    <p:extLst>
      <p:ext uri="{BB962C8B-B14F-4D97-AF65-F5344CB8AC3E}">
        <p14:creationId xmlns:p14="http://schemas.microsoft.com/office/powerpoint/2010/main" val="205959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
            </a:r>
            <a:r>
              <a:rPr lang="en-US" u="sng" dirty="0" smtClean="0"/>
              <a:t>Java Virtual Machine (JVM)</a:t>
            </a:r>
            <a:r>
              <a:rPr lang="en-US" dirty="0" smtClean="0"/>
              <a:t> is…</a:t>
            </a:r>
          </a:p>
          <a:p>
            <a:pPr lvl="1"/>
            <a:r>
              <a:rPr lang="en-US" dirty="0" smtClean="0"/>
              <a:t>a program that reads instructions from Java Byte Code and executes them for the platform that the JVM is installed on.</a:t>
            </a:r>
          </a:p>
          <a:p>
            <a:r>
              <a:rPr lang="en-US" dirty="0" smtClean="0"/>
              <a:t>Steps to create and run Java Program:</a:t>
            </a:r>
          </a:p>
          <a:p>
            <a:pPr marL="777240" lvl="1" indent="-457200">
              <a:buFont typeface="+mj-lt"/>
              <a:buAutoNum type="arabicPeriod"/>
            </a:pPr>
            <a:r>
              <a:rPr lang="en-US" dirty="0" smtClean="0"/>
              <a:t>Write the source code in the Java programming language.</a:t>
            </a:r>
          </a:p>
          <a:p>
            <a:pPr marL="777240" lvl="1" indent="-457200">
              <a:buFont typeface="+mj-lt"/>
              <a:buAutoNum type="arabicPeriod"/>
            </a:pPr>
            <a:r>
              <a:rPr lang="en-US" dirty="0" smtClean="0"/>
              <a:t>Run the source code through the Java Compiler (Interpreter)</a:t>
            </a:r>
          </a:p>
          <a:p>
            <a:pPr marL="777240" lvl="1" indent="-457200">
              <a:buFont typeface="+mj-lt"/>
              <a:buAutoNum type="arabicPeriod"/>
            </a:pPr>
            <a:r>
              <a:rPr lang="en-US" dirty="0" smtClean="0"/>
              <a:t>Run the resulting Java Byte Code through the JVM</a:t>
            </a:r>
          </a:p>
          <a:p>
            <a:pPr marL="777240" lvl="1" indent="-457200">
              <a:buFont typeface="+mj-lt"/>
              <a:buAutoNum type="arabicPeriod"/>
            </a:pPr>
            <a:r>
              <a:rPr lang="en-US" dirty="0" smtClean="0"/>
              <a:t>The programs executes!</a:t>
            </a:r>
          </a:p>
          <a:p>
            <a:r>
              <a:rPr lang="en-US" u="sng" dirty="0" smtClean="0"/>
              <a:t>Procedural Programming</a:t>
            </a:r>
            <a:r>
              <a:rPr lang="en-US" dirty="0" smtClean="0"/>
              <a:t> is… </a:t>
            </a:r>
          </a:p>
          <a:p>
            <a:pPr lvl="1"/>
            <a:r>
              <a:rPr lang="en-US" dirty="0" smtClean="0"/>
              <a:t>a programming methodology in which a program was made up of one of more </a:t>
            </a:r>
            <a:r>
              <a:rPr lang="en-US" u="sng" dirty="0" smtClean="0"/>
              <a:t>procedures</a:t>
            </a:r>
            <a:r>
              <a:rPr lang="en-US" dirty="0" smtClean="0"/>
              <a:t>.</a:t>
            </a:r>
            <a:endParaRPr lang="en-US" dirty="0"/>
          </a:p>
          <a:p>
            <a:pPr lvl="1"/>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34500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lnSpcReduction="10000"/>
          </a:bodyPr>
          <a:lstStyle/>
          <a:p>
            <a:r>
              <a:rPr lang="en-US" u="sng" dirty="0" smtClean="0"/>
              <a:t>Object-Oriented Programming (OOP)</a:t>
            </a:r>
            <a:r>
              <a:rPr lang="en-US" dirty="0" smtClean="0"/>
              <a:t> is…</a:t>
            </a:r>
          </a:p>
          <a:p>
            <a:pPr lvl="1"/>
            <a:r>
              <a:rPr lang="en-US" dirty="0" smtClean="0"/>
              <a:t>a programming methodology in which a programs parts are abstracted into the interaction between </a:t>
            </a:r>
            <a:r>
              <a:rPr lang="en-US" u="sng" dirty="0" smtClean="0"/>
              <a:t>Objects</a:t>
            </a:r>
            <a:r>
              <a:rPr lang="en-US" dirty="0" smtClean="0"/>
              <a:t>.</a:t>
            </a:r>
          </a:p>
          <a:p>
            <a:r>
              <a:rPr lang="en-US" dirty="0" smtClean="0"/>
              <a:t>An </a:t>
            </a:r>
            <a:r>
              <a:rPr lang="en-US" u="sng" dirty="0" smtClean="0"/>
              <a:t>object</a:t>
            </a:r>
            <a:r>
              <a:rPr lang="en-US" dirty="0" smtClean="0"/>
              <a:t> is…</a:t>
            </a:r>
          </a:p>
          <a:p>
            <a:pPr lvl="1"/>
            <a:r>
              <a:rPr lang="en-US" dirty="0" smtClean="0"/>
              <a:t>an abstraction of a real-world (or sometimes not) entity that consists of data (</a:t>
            </a:r>
            <a:r>
              <a:rPr lang="en-US" u="sng" dirty="0" smtClean="0"/>
              <a:t>attributes</a:t>
            </a:r>
            <a:r>
              <a:rPr lang="en-US" dirty="0" smtClean="0"/>
              <a:t>) and the procedures that act upon the objects data (</a:t>
            </a:r>
            <a:r>
              <a:rPr lang="en-US" u="sng" dirty="0" smtClean="0"/>
              <a:t>methods</a:t>
            </a:r>
            <a:r>
              <a:rPr lang="en-US" dirty="0" smtClean="0"/>
              <a:t>).</a:t>
            </a:r>
          </a:p>
          <a:p>
            <a:r>
              <a:rPr lang="en-US" u="sng" dirty="0" smtClean="0"/>
              <a:t>Encapsulation</a:t>
            </a:r>
            <a:r>
              <a:rPr lang="en-US" dirty="0" smtClean="0"/>
              <a:t> refers to…</a:t>
            </a:r>
          </a:p>
          <a:p>
            <a:pPr lvl="1"/>
            <a:r>
              <a:rPr lang="en-US" dirty="0" smtClean="0"/>
              <a:t>the combining of data and code into a single object.</a:t>
            </a:r>
          </a:p>
          <a:p>
            <a:r>
              <a:rPr lang="en-US" u="sng" dirty="0" smtClean="0"/>
              <a:t>Data Hiding</a:t>
            </a:r>
            <a:r>
              <a:rPr lang="en-US" dirty="0" smtClean="0"/>
              <a:t> refers to… </a:t>
            </a:r>
          </a:p>
          <a:p>
            <a:pPr lvl="1"/>
            <a:r>
              <a:rPr lang="en-US" dirty="0" smtClean="0"/>
              <a:t>the object’s ability to hide its data from outside the object.</a:t>
            </a:r>
          </a:p>
          <a:p>
            <a:pPr lvl="1"/>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34500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Java Console</a:t>
            </a: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u="sng" dirty="0" smtClean="0"/>
              <a:t>console</a:t>
            </a:r>
            <a:r>
              <a:rPr lang="en-US" dirty="0" smtClean="0"/>
              <a:t> or </a:t>
            </a:r>
            <a:r>
              <a:rPr lang="en-US" u="sng" dirty="0" smtClean="0"/>
              <a:t>console screen</a:t>
            </a:r>
            <a:r>
              <a:rPr lang="en-US" dirty="0" smtClean="0"/>
              <a:t> is a screen where the input and output is simple text.</a:t>
            </a:r>
          </a:p>
          <a:p>
            <a:pPr lvl="1"/>
            <a:r>
              <a:rPr lang="en-US" dirty="0" smtClean="0"/>
              <a:t>This is a term from the days when computer terminals were only text input and output.</a:t>
            </a:r>
          </a:p>
          <a:p>
            <a:pPr lvl="1"/>
            <a:r>
              <a:rPr lang="en-US" dirty="0" smtClean="0"/>
              <a:t>Now when using the console for output, it is said that you are using the </a:t>
            </a:r>
            <a:r>
              <a:rPr lang="en-US" u="sng" dirty="0" smtClean="0"/>
              <a:t>standard output device</a:t>
            </a:r>
            <a:r>
              <a:rPr lang="en-US" dirty="0" smtClean="0"/>
              <a:t>. </a:t>
            </a:r>
          </a:p>
          <a:p>
            <a:pPr lvl="2"/>
            <a:r>
              <a:rPr lang="en-US" dirty="0" smtClean="0"/>
              <a:t>Thus when you print to the console, you are using </a:t>
            </a:r>
            <a:r>
              <a:rPr lang="en-US" u="sng" dirty="0" smtClean="0"/>
              <a:t>standard output</a:t>
            </a:r>
            <a:r>
              <a:rPr lang="en-US" dirty="0" smtClean="0"/>
              <a:t>.</a:t>
            </a:r>
          </a:p>
          <a:p>
            <a:r>
              <a:rPr lang="en-US" dirty="0" smtClean="0"/>
              <a:t>In Java, you can write to the console, using the methods included in the </a:t>
            </a:r>
            <a:r>
              <a:rPr lang="en-US" u="sng" dirty="0" smtClean="0"/>
              <a:t>Java API</a:t>
            </a:r>
            <a:r>
              <a:rPr lang="en-US" dirty="0" smtClean="0"/>
              <a:t>.</a:t>
            </a:r>
          </a:p>
          <a:p>
            <a:pPr lvl="1"/>
            <a:endParaRPr lang="en-US" dirty="0"/>
          </a:p>
        </p:txBody>
      </p:sp>
    </p:spTree>
    <p:extLst>
      <p:ext uri="{BB962C8B-B14F-4D97-AF65-F5344CB8AC3E}">
        <p14:creationId xmlns:p14="http://schemas.microsoft.com/office/powerpoint/2010/main" val="116083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 API</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Java </a:t>
            </a:r>
            <a:r>
              <a:rPr lang="en-US" u="sng" dirty="0" smtClean="0"/>
              <a:t>Application Programmer Interface (API)</a:t>
            </a:r>
            <a:r>
              <a:rPr lang="en-US" dirty="0" smtClean="0"/>
              <a:t> is a standard library of prewritten classes for performing specific operations.</a:t>
            </a:r>
          </a:p>
          <a:p>
            <a:pPr lvl="1"/>
            <a:r>
              <a:rPr lang="en-US" dirty="0" smtClean="0"/>
              <a:t>These classes are available to all Java programs.</a:t>
            </a:r>
          </a:p>
          <a:p>
            <a:r>
              <a:rPr lang="en-US" dirty="0" smtClean="0"/>
              <a:t>There are TONS of classes in the Java </a:t>
            </a:r>
            <a:r>
              <a:rPr lang="en-US" dirty="0" smtClean="0">
                <a:hlinkClick r:id="rId3"/>
              </a:rPr>
              <a:t>API</a:t>
            </a:r>
            <a:r>
              <a:rPr lang="en-US" dirty="0" smtClean="0"/>
              <a:t>.  That do MANY different tasks.</a:t>
            </a:r>
          </a:p>
          <a:p>
            <a:r>
              <a:rPr lang="en-US" dirty="0" smtClean="0"/>
              <a:t>If you want to perform an operation, try either </a:t>
            </a:r>
            <a:r>
              <a:rPr lang="en-US" dirty="0" err="1" smtClean="0"/>
              <a:t>Googling</a:t>
            </a:r>
            <a:r>
              <a:rPr lang="en-US" dirty="0" smtClean="0"/>
              <a:t> it before implementing it from scratch.</a:t>
            </a:r>
          </a:p>
          <a:p>
            <a:pPr lvl="1"/>
            <a:r>
              <a:rPr lang="en-US" dirty="0" smtClean="0"/>
              <a:t>Often you will get a link to the Java API that will reference the class and method/data attribute you need.</a:t>
            </a:r>
          </a:p>
          <a:p>
            <a:pPr lvl="1"/>
            <a:r>
              <a:rPr lang="en-US" dirty="0" smtClean="0"/>
              <a:t>Example: “Java Round”</a:t>
            </a:r>
          </a:p>
          <a:p>
            <a:pPr lvl="1"/>
            <a:r>
              <a:rPr lang="en-US" dirty="0" smtClean="0"/>
              <a:t>Other times, you will get an example</a:t>
            </a:r>
          </a:p>
          <a:p>
            <a:pPr lvl="1"/>
            <a:r>
              <a:rPr lang="en-US" dirty="0"/>
              <a:t>Example: “Java </a:t>
            </a:r>
            <a:r>
              <a:rPr lang="en-US" dirty="0" smtClean="0"/>
              <a:t>Ceiling”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and </a:t>
            </a:r>
            <a:r>
              <a:rPr lang="en-US" dirty="0" err="1" smtClean="0"/>
              <a:t>Println</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Like stated before, you can perform output to the Java console using the Java API.</a:t>
            </a:r>
          </a:p>
          <a:p>
            <a:r>
              <a:rPr lang="en-US" dirty="0" smtClean="0"/>
              <a:t>Two methods to do this are </a:t>
            </a:r>
            <a:r>
              <a:rPr lang="en-US" dirty="0" smtClean="0">
                <a:latin typeface="Courier New" pitchFamily="49" charset="0"/>
                <a:cs typeface="Courier New" pitchFamily="49" charset="0"/>
              </a:rPr>
              <a:t>print</a:t>
            </a:r>
            <a:r>
              <a:rPr lang="en-US" dirty="0" smtClean="0"/>
              <a:t>, and </a:t>
            </a:r>
            <a:r>
              <a:rPr lang="en-US" dirty="0" err="1" smtClean="0">
                <a:latin typeface="Courier New" pitchFamily="49" charset="0"/>
                <a:cs typeface="Courier New" pitchFamily="49" charset="0"/>
              </a:rPr>
              <a:t>println</a:t>
            </a:r>
            <a:r>
              <a:rPr lang="en-US" dirty="0" smtClean="0"/>
              <a:t>.</a:t>
            </a:r>
          </a:p>
          <a:p>
            <a:pPr lvl="1"/>
            <a:r>
              <a:rPr lang="en-US" dirty="0" smtClean="0">
                <a:latin typeface="Courier New" pitchFamily="49" charset="0"/>
                <a:cs typeface="Courier New" pitchFamily="49" charset="0"/>
              </a:rPr>
              <a:t>print</a:t>
            </a:r>
            <a:r>
              <a:rPr lang="en-US" dirty="0" smtClean="0"/>
              <a:t> – print some text to the screen</a:t>
            </a:r>
          </a:p>
          <a:p>
            <a:pPr lvl="1"/>
            <a:r>
              <a:rPr lang="en-US" dirty="0" err="1" smtClean="0">
                <a:latin typeface="Courier New" pitchFamily="49" charset="0"/>
                <a:cs typeface="Courier New" pitchFamily="49" charset="0"/>
              </a:rPr>
              <a:t>println</a:t>
            </a:r>
            <a:r>
              <a:rPr lang="en-US" dirty="0" smtClean="0"/>
              <a:t> – print some text to the screen and add a new line character at the end (go to the next line).</a:t>
            </a:r>
          </a:p>
          <a:p>
            <a:pPr lvl="1"/>
            <a:r>
              <a:rPr lang="en-US" dirty="0" smtClean="0"/>
              <a:t>These two methods are methods in the </a:t>
            </a:r>
            <a:r>
              <a:rPr lang="en-US" dirty="0" smtClean="0">
                <a:latin typeface="Courier New" pitchFamily="49" charset="0"/>
                <a:cs typeface="Courier New" pitchFamily="49" charset="0"/>
              </a:rPr>
              <a:t>out</a:t>
            </a:r>
            <a:r>
              <a:rPr lang="en-US" dirty="0" smtClean="0"/>
              <a:t> class, which itself is contained in the </a:t>
            </a:r>
            <a:r>
              <a:rPr lang="en-US" dirty="0" smtClean="0">
                <a:latin typeface="Courier New" pitchFamily="49" charset="0"/>
                <a:cs typeface="Courier New" pitchFamily="49" charset="0"/>
              </a:rPr>
              <a:t>System</a:t>
            </a:r>
            <a:r>
              <a:rPr lang="en-US" dirty="0" smtClean="0"/>
              <a:t> class.</a:t>
            </a:r>
          </a:p>
          <a:p>
            <a:pPr lvl="2"/>
            <a:r>
              <a:rPr lang="en-US" dirty="0" smtClean="0"/>
              <a:t>This creates a hierarchy of objects.</a:t>
            </a:r>
          </a:p>
          <a:p>
            <a:pPr lvl="2"/>
            <a:r>
              <a:rPr lang="en-US" dirty="0" smtClean="0">
                <a:latin typeface="Courier New" pitchFamily="49" charset="0"/>
                <a:cs typeface="Courier New" pitchFamily="49" charset="0"/>
              </a:rPr>
              <a:t>System</a:t>
            </a:r>
            <a:r>
              <a:rPr lang="en-US" dirty="0" smtClean="0"/>
              <a:t> has member objects and methods for performing system level operations (such as sending output to the console)</a:t>
            </a:r>
          </a:p>
          <a:p>
            <a:pPr lvl="2"/>
            <a:r>
              <a:rPr lang="en-US" dirty="0" smtClean="0">
                <a:latin typeface="Courier New" pitchFamily="49" charset="0"/>
                <a:cs typeface="Courier New" pitchFamily="49" charset="0"/>
              </a:rPr>
              <a:t>out</a:t>
            </a:r>
            <a:r>
              <a:rPr lang="en-US" dirty="0" smtClean="0"/>
              <a:t> is a member of the </a:t>
            </a:r>
            <a:r>
              <a:rPr lang="en-US" dirty="0" smtClean="0">
                <a:latin typeface="Courier New" pitchFamily="49" charset="0"/>
                <a:cs typeface="Courier New" pitchFamily="49" charset="0"/>
              </a:rPr>
              <a:t>System</a:t>
            </a:r>
            <a:r>
              <a:rPr lang="en-US" dirty="0" smtClean="0"/>
              <a:t> class and provides methods for sending output to the screen.</a:t>
            </a:r>
          </a:p>
          <a:p>
            <a:r>
              <a:rPr lang="en-US" dirty="0" smtClean="0">
                <a:latin typeface="Courier New" pitchFamily="49" charset="0"/>
                <a:cs typeface="Courier New" pitchFamily="49" charset="0"/>
              </a:rPr>
              <a:t>System</a:t>
            </a:r>
            <a:r>
              <a:rPr lang="en-US" dirty="0" smtClean="0"/>
              <a:t>, </a:t>
            </a:r>
            <a:r>
              <a:rPr lang="en-US" dirty="0" smtClean="0">
                <a:latin typeface="Courier New" pitchFamily="49" charset="0"/>
                <a:cs typeface="Courier New" pitchFamily="49" charset="0"/>
              </a:rPr>
              <a:t>out</a:t>
            </a:r>
            <a:r>
              <a:rPr lang="en-US" dirty="0" smtClean="0"/>
              <a:t>, </a:t>
            </a:r>
            <a:r>
              <a:rPr lang="en-US" dirty="0" smtClean="0">
                <a:latin typeface="Courier New" pitchFamily="49" charset="0"/>
                <a:cs typeface="Courier New" pitchFamily="49" charset="0"/>
              </a:rPr>
              <a:t>print</a:t>
            </a:r>
            <a:r>
              <a:rPr lang="en-US" dirty="0" smtClean="0"/>
              <a:t>, and </a:t>
            </a:r>
            <a:r>
              <a:rPr lang="en-US" dirty="0" err="1" smtClean="0">
                <a:latin typeface="Courier New" pitchFamily="49" charset="0"/>
                <a:cs typeface="Courier New" pitchFamily="49" charset="0"/>
              </a:rPr>
              <a:t>println</a:t>
            </a:r>
            <a:r>
              <a:rPr lang="en-US" dirty="0" smtClean="0"/>
              <a:t> are all in the Java API.</a:t>
            </a:r>
          </a:p>
          <a:p>
            <a:r>
              <a:rPr lang="en-US" dirty="0" smtClean="0"/>
              <a:t>Because of this relationship of objects, something as simple as printing to the screen is a relatively long line of code.</a:t>
            </a:r>
          </a:p>
          <a:p>
            <a:r>
              <a:rPr lang="en-US" dirty="0" smtClean="0"/>
              <a:t>We’ve seen this before…</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a:buNone/>
            </a:pPr>
            <a:r>
              <a:rPr lang="en-US" dirty="0" err="1" smtClean="0">
                <a:latin typeface="Courier New" pitchFamily="49" charset="0"/>
                <a:cs typeface="Courier New" pitchFamily="49" charset="0"/>
              </a:rPr>
              <a:t>System</a:t>
            </a:r>
            <a:r>
              <a:rPr lang="en-US" dirty="0" err="1" smtClean="0">
                <a:solidFill>
                  <a:srgbClr val="FF0000"/>
                </a:solidFill>
                <a:latin typeface="Courier New" pitchFamily="49" charset="0"/>
                <a:cs typeface="Courier New" pitchFamily="49" charset="0"/>
              </a:rPr>
              <a:t>.</a:t>
            </a:r>
            <a:r>
              <a:rPr lang="en-US" dirty="0" err="1" smtClean="0">
                <a:latin typeface="Courier New" pitchFamily="49" charset="0"/>
                <a:cs typeface="Courier New" pitchFamily="49" charset="0"/>
              </a:rPr>
              <a:t>out</a:t>
            </a:r>
            <a:r>
              <a:rPr lang="en-US" dirty="0" err="1" smtClean="0">
                <a:solidFill>
                  <a:srgbClr val="FF0000"/>
                </a:solidFill>
                <a:latin typeface="Courier New" pitchFamily="49" charset="0"/>
                <a:cs typeface="Courier New" pitchFamily="49" charset="0"/>
              </a:rPr>
              <a:t>.</a:t>
            </a:r>
            <a:r>
              <a:rPr lang="en-US" dirty="0" err="1" smtClean="0">
                <a:latin typeface="Courier New" pitchFamily="49" charset="0"/>
                <a:cs typeface="Courier New" pitchFamily="49" charset="0"/>
              </a:rPr>
              <a:t>println</a:t>
            </a:r>
            <a:r>
              <a:rPr lang="en-US" dirty="0" smtClean="0">
                <a:latin typeface="Courier New" pitchFamily="49" charset="0"/>
                <a:cs typeface="Courier New" pitchFamily="49" charset="0"/>
              </a:rPr>
              <a:t>(“Hello World!”);</a:t>
            </a:r>
          </a:p>
          <a:p>
            <a:r>
              <a:rPr lang="en-US" dirty="0" smtClean="0">
                <a:cs typeface="Courier New" pitchFamily="49" charset="0"/>
              </a:rPr>
              <a:t>The </a:t>
            </a:r>
            <a:r>
              <a:rPr lang="en-US" u="sng" dirty="0" smtClean="0">
                <a:solidFill>
                  <a:srgbClr val="FF0000"/>
                </a:solidFill>
                <a:cs typeface="Courier New" pitchFamily="49" charset="0"/>
              </a:rPr>
              <a:t>dot</a:t>
            </a:r>
            <a:r>
              <a:rPr lang="en-US" dirty="0" smtClean="0">
                <a:cs typeface="Courier New" pitchFamily="49" charset="0"/>
              </a:rPr>
              <a:t> operator here tells the compiler that we are going to use something inside of the class/object preceding it.</a:t>
            </a:r>
            <a:endParaRPr lang="en-US" dirty="0" smtClean="0"/>
          </a:p>
          <a:p>
            <a:r>
              <a:rPr lang="en-US" dirty="0" smtClean="0">
                <a:cs typeface="Courier New" pitchFamily="49" charset="0"/>
              </a:rPr>
              <a:t>So </a:t>
            </a:r>
            <a:r>
              <a:rPr lang="en-US" dirty="0" err="1" smtClean="0">
                <a:latin typeface="Courier New" pitchFamily="49" charset="0"/>
                <a:cs typeface="Courier New" pitchFamily="49" charset="0"/>
              </a:rPr>
              <a:t>System.out</a:t>
            </a:r>
            <a:r>
              <a:rPr lang="en-US" dirty="0" smtClean="0">
                <a:cs typeface="Courier New" pitchFamily="49" charset="0"/>
              </a:rPr>
              <a:t> says that we are using the </a:t>
            </a:r>
            <a:r>
              <a:rPr lang="en-US" dirty="0" smtClean="0">
                <a:latin typeface="Courier New" pitchFamily="49" charset="0"/>
                <a:cs typeface="Courier New" pitchFamily="49" charset="0"/>
              </a:rPr>
              <a:t>out</a:t>
            </a:r>
            <a:r>
              <a:rPr lang="en-US" dirty="0" smtClean="0">
                <a:cs typeface="Courier New" pitchFamily="49" charset="0"/>
              </a:rPr>
              <a:t> object in the </a:t>
            </a:r>
            <a:r>
              <a:rPr lang="en-US" dirty="0" smtClean="0">
                <a:latin typeface="Courier New" pitchFamily="49" charset="0"/>
                <a:cs typeface="Courier New" pitchFamily="49" charset="0"/>
              </a:rPr>
              <a:t>System</a:t>
            </a:r>
            <a:r>
              <a:rPr lang="en-US" dirty="0" smtClean="0">
                <a:cs typeface="Courier New" pitchFamily="49" charset="0"/>
              </a:rPr>
              <a:t> class.</a:t>
            </a:r>
          </a:p>
          <a:p>
            <a:r>
              <a:rPr lang="en-US" dirty="0" smtClean="0">
                <a:cs typeface="Courier New" pitchFamily="49" charset="0"/>
              </a:rPr>
              <a:t>The text displayed is inside of the parentheses.</a:t>
            </a:r>
          </a:p>
          <a:p>
            <a:pPr lvl="1"/>
            <a:r>
              <a:rPr lang="en-US" dirty="0" smtClean="0">
                <a:cs typeface="Courier New" pitchFamily="49" charset="0"/>
              </a:rPr>
              <a:t>This is called an </a:t>
            </a:r>
            <a:r>
              <a:rPr lang="en-US" u="sng" dirty="0" smtClean="0">
                <a:cs typeface="Courier New" pitchFamily="49" charset="0"/>
              </a:rPr>
              <a:t>argument</a:t>
            </a:r>
          </a:p>
          <a:p>
            <a:pPr lvl="2"/>
            <a:r>
              <a:rPr lang="en-US" dirty="0" smtClean="0">
                <a:cs typeface="Courier New" pitchFamily="49" charset="0"/>
              </a:rPr>
              <a:t>We will talk more about arguments when we go over functions, but for now, just know that whatever is in the parentheses will be printed to the console for the print and </a:t>
            </a:r>
            <a:r>
              <a:rPr lang="en-US" dirty="0" err="1" smtClean="0">
                <a:cs typeface="Courier New" pitchFamily="49" charset="0"/>
              </a:rPr>
              <a:t>println</a:t>
            </a:r>
            <a:r>
              <a:rPr lang="en-US" dirty="0" smtClean="0">
                <a:cs typeface="Courier New" pitchFamily="49" charset="0"/>
              </a:rPr>
              <a:t> methods.</a:t>
            </a:r>
          </a:p>
          <a:p>
            <a:r>
              <a:rPr lang="en-US" dirty="0" smtClean="0">
                <a:cs typeface="Courier New" pitchFamily="49" charset="0"/>
              </a:rPr>
              <a:t>The argument is inside of double quotes, this makes it a string literal.</a:t>
            </a:r>
          </a:p>
          <a:p>
            <a:pPr lvl="1"/>
            <a:r>
              <a:rPr lang="en-US" dirty="0" smtClean="0">
                <a:cs typeface="Courier New" pitchFamily="49" charset="0"/>
              </a:rPr>
              <a:t>A </a:t>
            </a:r>
            <a:r>
              <a:rPr lang="en-US" u="sng" dirty="0" smtClean="0">
                <a:cs typeface="Courier New" pitchFamily="49" charset="0"/>
              </a:rPr>
              <a:t>String</a:t>
            </a:r>
            <a:r>
              <a:rPr lang="en-US" dirty="0" smtClean="0">
                <a:cs typeface="Courier New" pitchFamily="49" charset="0"/>
              </a:rPr>
              <a:t> is a type in Java that refers to a series of characters</a:t>
            </a:r>
          </a:p>
          <a:p>
            <a:pPr lvl="2"/>
            <a:r>
              <a:rPr lang="en-US" dirty="0" smtClean="0">
                <a:cs typeface="Courier New" pitchFamily="49" charset="0"/>
              </a:rPr>
              <a:t>We will go over literals, types, and strings later</a:t>
            </a:r>
          </a:p>
        </p:txBody>
      </p:sp>
      <p:sp>
        <p:nvSpPr>
          <p:cNvPr id="2" name="Title 1"/>
          <p:cNvSpPr>
            <a:spLocks noGrp="1"/>
          </p:cNvSpPr>
          <p:nvPr>
            <p:ph type="title"/>
          </p:nvPr>
        </p:nvSpPr>
        <p:spPr/>
        <p:txBody>
          <a:bodyPr/>
          <a:lstStyle/>
          <a:p>
            <a:r>
              <a:rPr lang="en-US" dirty="0" smtClean="0"/>
              <a:t>Dissecting </a:t>
            </a:r>
            <a:r>
              <a:rPr lang="en-US" dirty="0" err="1" smtClean="0"/>
              <a:t>println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Console Output Examples 1 &amp; 2</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latin typeface="Courier New" pitchFamily="49" charset="0"/>
                <a:cs typeface="Courier New" pitchFamily="49" charset="0"/>
              </a:rPr>
              <a:t>print</a:t>
            </a:r>
          </a:p>
          <a:p>
            <a:pPr lvl="1"/>
            <a:r>
              <a:rPr lang="en-US" dirty="0" err="1" smtClean="0">
                <a:latin typeface="Courier New" pitchFamily="49" charset="0"/>
                <a:cs typeface="Courier New" pitchFamily="49" charset="0"/>
              </a:rPr>
              <a:t>println</a:t>
            </a:r>
            <a:endParaRPr lang="en-US"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877</TotalTime>
  <Words>2025</Words>
  <Application>Microsoft Office PowerPoint</Application>
  <PresentationFormat>On-screen Show (4:3)</PresentationFormat>
  <Paragraphs>217</Paragraphs>
  <Slides>24</Slides>
  <Notes>12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Console Output, Variables, Literals, and Introduction to Type</vt:lpstr>
      <vt:lpstr>Review</vt:lpstr>
      <vt:lpstr>Review</vt:lpstr>
      <vt:lpstr>Review</vt:lpstr>
      <vt:lpstr>The Java Console</vt:lpstr>
      <vt:lpstr>Java API</vt:lpstr>
      <vt:lpstr>Print and Println</vt:lpstr>
      <vt:lpstr>Dissecting println</vt:lpstr>
      <vt:lpstr>Console Output Examples 1 &amp; 2</vt:lpstr>
      <vt:lpstr>Escape Sequences</vt:lpstr>
      <vt:lpstr>Escape Sequences</vt:lpstr>
      <vt:lpstr>Escape Sequence Examples</vt:lpstr>
      <vt:lpstr>Variables</vt:lpstr>
      <vt:lpstr>Variable - Naming</vt:lpstr>
      <vt:lpstr>Variables – Naming:  Legal or Illegal?</vt:lpstr>
      <vt:lpstr>Variables - Naming</vt:lpstr>
      <vt:lpstr>Data Type</vt:lpstr>
      <vt:lpstr>Variable Example</vt:lpstr>
      <vt:lpstr>Variable Declaration</vt:lpstr>
      <vt:lpstr>Assignment</vt:lpstr>
      <vt:lpstr>Variable Usage</vt:lpstr>
      <vt:lpstr>Primitive Data Types</vt:lpstr>
      <vt:lpstr>Primitive Numeric Data Types</vt:lpstr>
      <vt:lpstr>Notes on Type</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 Heim</dc:creator>
  <cp:lastModifiedBy>Eric T. Heim</cp:lastModifiedBy>
  <cp:revision>83</cp:revision>
  <dcterms:created xsi:type="dcterms:W3CDTF">2011-05-03T14:28:19Z</dcterms:created>
  <dcterms:modified xsi:type="dcterms:W3CDTF">2011-05-17T17:36:13Z</dcterms:modified>
</cp:coreProperties>
</file>