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E67B6-E366-4D77-8570-0298620BD74C}" type="datetimeFigureOut">
              <a:rPr lang="en-US" smtClean="0"/>
              <a:pPr/>
              <a:t>6/23/2011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F5253-1043-4BC4-BCB7-9C4DABED03F6}" type="slidenum">
              <a:rPr lang="en-US" smtClean="0"/>
              <a:pPr/>
              <a:t>‹#›</a:t>
            </a:fld>
            <a:endParaRPr lang="en-US"/>
          </a:p>
        </p:txBody>
      </p:sp>
    </p:spTree>
    <p:extLst>
      <p:ext uri="{BB962C8B-B14F-4D97-AF65-F5344CB8AC3E}">
        <p14:creationId xmlns:p14="http://schemas.microsoft.com/office/powerpoint/2010/main" val="396048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EA9696-D413-43A4-A996-D9FB4AE4D4B0}" type="datetimeFigureOut">
              <a:rPr lang="en-US" smtClean="0"/>
              <a:pPr/>
              <a:t>6/23/2011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691B66-D372-4CE8-B827-D0A209955A0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EA9696-D413-43A4-A996-D9FB4AE4D4B0}" type="datetimeFigureOut">
              <a:rPr lang="en-US" smtClean="0"/>
              <a:pPr/>
              <a:t>6/23/2011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EA9696-D413-43A4-A996-D9FB4AE4D4B0}" type="datetimeFigureOut">
              <a:rPr lang="en-US" smtClean="0"/>
              <a:pPr/>
              <a:t>6/23/2011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EA9696-D413-43A4-A996-D9FB4AE4D4B0}" type="datetimeFigureOut">
              <a:rPr lang="en-US" smtClean="0"/>
              <a:pPr/>
              <a:t>6/23/2011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EA9696-D413-43A4-A996-D9FB4AE4D4B0}" type="datetimeFigureOut">
              <a:rPr lang="en-US" smtClean="0"/>
              <a:pPr/>
              <a:t>6/23/2011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A9696-D413-43A4-A996-D9FB4AE4D4B0}" type="datetimeFigureOut">
              <a:rPr lang="en-US" smtClean="0"/>
              <a:pPr/>
              <a:t>6/23/2011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6/23/2011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6EA9696-D413-43A4-A996-D9FB4AE4D4B0}" type="datetimeFigureOut">
              <a:rPr lang="en-US" smtClean="0"/>
              <a:pPr/>
              <a:t>6/23/2011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691B66-D372-4CE8-B827-D0A209955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533400"/>
          </a:xfrm>
        </p:spPr>
        <p:txBody>
          <a:bodyPr>
            <a:normAutofit/>
          </a:bodyPr>
          <a:lstStyle/>
          <a:p>
            <a:r>
              <a:rPr lang="en-US" dirty="0" smtClean="0"/>
              <a:t>CS0007:  Introduction to Computer Programming</a:t>
            </a:r>
          </a:p>
        </p:txBody>
      </p:sp>
      <p:sp>
        <p:nvSpPr>
          <p:cNvPr id="2" name="Title 1"/>
          <p:cNvSpPr>
            <a:spLocks noGrp="1"/>
          </p:cNvSpPr>
          <p:nvPr>
            <p:ph type="ctrTitle"/>
          </p:nvPr>
        </p:nvSpPr>
        <p:spPr/>
        <p:txBody>
          <a:bodyPr>
            <a:normAutofit/>
          </a:bodyPr>
          <a:lstStyle/>
          <a:p>
            <a:r>
              <a:rPr lang="en-US" dirty="0" smtClean="0"/>
              <a:t>Introduction to Methods</a:t>
            </a:r>
            <a:endParaRPr lang="en-US" dirty="0"/>
          </a:p>
        </p:txBody>
      </p:sp>
    </p:spTree>
    <p:extLst>
      <p:ext uri="{BB962C8B-B14F-4D97-AF65-F5344CB8AC3E}">
        <p14:creationId xmlns:p14="http://schemas.microsoft.com/office/powerpoint/2010/main" val="394958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Methods</a:t>
            </a:r>
            <a:endParaRPr lang="en-US" dirty="0"/>
          </a:p>
        </p:txBody>
      </p:sp>
    </p:spTree>
    <p:extLst>
      <p:ext uri="{BB962C8B-B14F-4D97-AF65-F5344CB8AC3E}">
        <p14:creationId xmlns:p14="http://schemas.microsoft.com/office/powerpoint/2010/main" val="1880774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and Parameters</a:t>
            </a:r>
            <a:endParaRPr lang="en-US" dirty="0"/>
          </a:p>
        </p:txBody>
      </p:sp>
      <p:sp>
        <p:nvSpPr>
          <p:cNvPr id="3" name="Content Placeholder 2"/>
          <p:cNvSpPr>
            <a:spLocks noGrp="1"/>
          </p:cNvSpPr>
          <p:nvPr>
            <p:ph sz="quarter" idx="1"/>
          </p:nvPr>
        </p:nvSpPr>
        <p:spPr>
          <a:xfrm>
            <a:off x="914400" y="1447800"/>
            <a:ext cx="7772400" cy="4724400"/>
          </a:xfrm>
        </p:spPr>
        <p:txBody>
          <a:bodyPr>
            <a:normAutofit fontScale="77500" lnSpcReduction="20000"/>
          </a:bodyPr>
          <a:lstStyle/>
          <a:p>
            <a:r>
              <a:rPr lang="en-US" dirty="0" smtClean="0"/>
              <a:t>Methods declared outside of one another have different scope:</a:t>
            </a:r>
          </a:p>
          <a:p>
            <a:pPr marL="0" indent="0">
              <a:buNone/>
            </a:pPr>
            <a:r>
              <a:rPr lang="en-US" sz="2800" b="1" dirty="0">
                <a:solidFill>
                  <a:srgbClr val="7F0055"/>
                </a:solidFill>
                <a:latin typeface="Courier New"/>
              </a:rPr>
              <a:t>public</a:t>
            </a:r>
            <a:r>
              <a:rPr lang="en-US" sz="2800" b="1" dirty="0">
                <a:solidFill>
                  <a:srgbClr val="000000"/>
                </a:solidFill>
                <a:latin typeface="Courier New"/>
              </a:rPr>
              <a:t> </a:t>
            </a:r>
            <a:r>
              <a:rPr lang="en-US" sz="2800" b="1" dirty="0">
                <a:solidFill>
                  <a:srgbClr val="7F0055"/>
                </a:solidFill>
                <a:latin typeface="Courier New"/>
              </a:rPr>
              <a:t>static</a:t>
            </a:r>
            <a:r>
              <a:rPr lang="en-US" sz="2800" b="1" dirty="0">
                <a:solidFill>
                  <a:srgbClr val="000000"/>
                </a:solidFill>
                <a:latin typeface="Courier New"/>
              </a:rPr>
              <a:t> </a:t>
            </a:r>
            <a:r>
              <a:rPr lang="en-US" sz="2800" b="1" dirty="0">
                <a:solidFill>
                  <a:srgbClr val="7F0055"/>
                </a:solidFill>
                <a:latin typeface="Courier New"/>
              </a:rPr>
              <a:t>void</a:t>
            </a:r>
            <a:r>
              <a:rPr lang="en-US" sz="2800" b="1" dirty="0">
                <a:solidFill>
                  <a:srgbClr val="000000"/>
                </a:solidFill>
                <a:latin typeface="Courier New"/>
              </a:rPr>
              <a:t> </a:t>
            </a:r>
            <a:r>
              <a:rPr lang="en-US" sz="2800" dirty="0">
                <a:solidFill>
                  <a:srgbClr val="000000"/>
                </a:solidFill>
                <a:latin typeface="Courier New"/>
              </a:rPr>
              <a:t>method1() {</a:t>
            </a:r>
          </a:p>
          <a:p>
            <a:pPr marL="0" indent="0">
              <a:buNone/>
            </a:pPr>
            <a:r>
              <a:rPr lang="en-US" sz="2800" b="1" dirty="0" smtClean="0">
                <a:solidFill>
                  <a:srgbClr val="7F0055"/>
                </a:solidFill>
                <a:latin typeface="Courier New"/>
              </a:rPr>
              <a:t>	</a:t>
            </a:r>
            <a:r>
              <a:rPr lang="en-US" sz="2800" b="1" dirty="0" err="1" smtClean="0">
                <a:solidFill>
                  <a:srgbClr val="7F0055"/>
                </a:solidFill>
                <a:latin typeface="Courier New"/>
              </a:rPr>
              <a:t>int</a:t>
            </a:r>
            <a:r>
              <a:rPr lang="en-US" sz="2800" b="1" dirty="0" smtClean="0">
                <a:solidFill>
                  <a:srgbClr val="000000"/>
                </a:solidFill>
                <a:latin typeface="Courier New"/>
              </a:rPr>
              <a:t> </a:t>
            </a:r>
            <a:r>
              <a:rPr lang="en-US" sz="2800" dirty="0">
                <a:solidFill>
                  <a:srgbClr val="000000"/>
                </a:solidFill>
                <a:latin typeface="Courier New"/>
              </a:rPr>
              <a:t>x;</a:t>
            </a:r>
          </a:p>
          <a:p>
            <a:pPr marL="0" indent="0">
              <a:buNone/>
            </a:pPr>
            <a:r>
              <a:rPr lang="en-US" sz="2800" i="1" dirty="0" smtClean="0">
                <a:solidFill>
                  <a:srgbClr val="000000"/>
                </a:solidFill>
                <a:latin typeface="Courier New"/>
              </a:rPr>
              <a:t>	method2</a:t>
            </a:r>
            <a:r>
              <a:rPr lang="en-US" sz="2800" i="1" dirty="0">
                <a:solidFill>
                  <a:srgbClr val="000000"/>
                </a:solidFill>
                <a:latin typeface="Courier New"/>
              </a:rPr>
              <a:t>();</a:t>
            </a:r>
          </a:p>
          <a:p>
            <a:pPr marL="0" indent="0">
              <a:buNone/>
            </a:pPr>
            <a:r>
              <a:rPr lang="en-US" sz="2800" dirty="0">
                <a:solidFill>
                  <a:srgbClr val="000000"/>
                </a:solidFill>
                <a:latin typeface="Courier New"/>
              </a:rPr>
              <a:t>}</a:t>
            </a:r>
          </a:p>
          <a:p>
            <a:pPr marL="0" indent="0">
              <a:buNone/>
            </a:pPr>
            <a:r>
              <a:rPr lang="en-US" sz="2800" b="1" dirty="0">
                <a:solidFill>
                  <a:srgbClr val="7F0055"/>
                </a:solidFill>
                <a:latin typeface="Courier New"/>
              </a:rPr>
              <a:t>public</a:t>
            </a:r>
            <a:r>
              <a:rPr lang="en-US" sz="2800" b="1" dirty="0">
                <a:solidFill>
                  <a:srgbClr val="000000"/>
                </a:solidFill>
                <a:latin typeface="Courier New"/>
              </a:rPr>
              <a:t> </a:t>
            </a:r>
            <a:r>
              <a:rPr lang="en-US" sz="2800" b="1" dirty="0">
                <a:solidFill>
                  <a:srgbClr val="7F0055"/>
                </a:solidFill>
                <a:latin typeface="Courier New"/>
              </a:rPr>
              <a:t>static</a:t>
            </a:r>
            <a:r>
              <a:rPr lang="en-US" sz="2800" b="1" dirty="0">
                <a:solidFill>
                  <a:srgbClr val="000000"/>
                </a:solidFill>
                <a:latin typeface="Courier New"/>
              </a:rPr>
              <a:t> </a:t>
            </a:r>
            <a:r>
              <a:rPr lang="en-US" sz="2800" b="1" dirty="0">
                <a:solidFill>
                  <a:srgbClr val="7F0055"/>
                </a:solidFill>
                <a:latin typeface="Courier New"/>
              </a:rPr>
              <a:t>void</a:t>
            </a:r>
            <a:r>
              <a:rPr lang="en-US" sz="2800" b="1" dirty="0">
                <a:solidFill>
                  <a:srgbClr val="000000"/>
                </a:solidFill>
                <a:latin typeface="Courier New"/>
              </a:rPr>
              <a:t> </a:t>
            </a:r>
            <a:r>
              <a:rPr lang="en-US" sz="2800" dirty="0">
                <a:solidFill>
                  <a:srgbClr val="000000"/>
                </a:solidFill>
                <a:latin typeface="Courier New"/>
              </a:rPr>
              <a:t>method2() {</a:t>
            </a:r>
          </a:p>
          <a:p>
            <a:pPr marL="0" indent="0">
              <a:buNone/>
            </a:pPr>
            <a:r>
              <a:rPr lang="en-US" sz="2800" dirty="0" smtClean="0">
                <a:solidFill>
                  <a:srgbClr val="000000"/>
                </a:solidFill>
                <a:latin typeface="Courier New"/>
              </a:rPr>
              <a:t>	</a:t>
            </a:r>
            <a:r>
              <a:rPr lang="en-US" sz="2800" b="1" dirty="0" err="1">
                <a:solidFill>
                  <a:srgbClr val="7F0055"/>
                </a:solidFill>
                <a:latin typeface="Courier New"/>
              </a:rPr>
              <a:t>int</a:t>
            </a:r>
            <a:r>
              <a:rPr lang="en-US" sz="2800" b="1" dirty="0">
                <a:solidFill>
                  <a:srgbClr val="000000"/>
                </a:solidFill>
                <a:latin typeface="Courier New"/>
              </a:rPr>
              <a:t> </a:t>
            </a:r>
            <a:r>
              <a:rPr lang="en-US" sz="2800" dirty="0" smtClean="0">
                <a:solidFill>
                  <a:srgbClr val="000000"/>
                </a:solidFill>
                <a:latin typeface="Courier New"/>
              </a:rPr>
              <a:t>y;</a:t>
            </a:r>
            <a:endParaRPr lang="en-US" sz="2800" dirty="0">
              <a:solidFill>
                <a:srgbClr val="000000"/>
              </a:solidFill>
              <a:latin typeface="Courier New"/>
            </a:endParaRPr>
          </a:p>
          <a:p>
            <a:pPr marL="0" indent="0">
              <a:buNone/>
            </a:pPr>
            <a:r>
              <a:rPr lang="en-US" sz="2800" dirty="0" smtClean="0">
                <a:solidFill>
                  <a:srgbClr val="000000"/>
                </a:solidFill>
                <a:latin typeface="Courier New"/>
              </a:rPr>
              <a:t>}</a:t>
            </a:r>
          </a:p>
          <a:p>
            <a:pPr lvl="1"/>
            <a:r>
              <a:rPr lang="en-US" dirty="0" smtClean="0">
                <a:solidFill>
                  <a:srgbClr val="000000"/>
                </a:solidFill>
                <a:latin typeface="Courier New"/>
              </a:rPr>
              <a:t>method2</a:t>
            </a:r>
            <a:r>
              <a:rPr lang="en-US" dirty="0" smtClean="0"/>
              <a:t> cannot see </a:t>
            </a:r>
            <a:r>
              <a:rPr lang="en-US" dirty="0" smtClean="0">
                <a:solidFill>
                  <a:srgbClr val="000000"/>
                </a:solidFill>
                <a:latin typeface="Courier New"/>
              </a:rPr>
              <a:t>method1</a:t>
            </a:r>
            <a:r>
              <a:rPr lang="en-US" dirty="0" smtClean="0"/>
              <a:t>’s local variable </a:t>
            </a:r>
            <a:r>
              <a:rPr lang="en-US" dirty="0" smtClean="0">
                <a:latin typeface="Courier New" pitchFamily="49" charset="0"/>
                <a:cs typeface="Courier New" pitchFamily="49" charset="0"/>
              </a:rPr>
              <a:t>x</a:t>
            </a:r>
            <a:r>
              <a:rPr lang="en-US" dirty="0" smtClean="0"/>
              <a:t>, even though </a:t>
            </a:r>
            <a:r>
              <a:rPr lang="en-US" dirty="0" smtClean="0">
                <a:solidFill>
                  <a:srgbClr val="000000"/>
                </a:solidFill>
                <a:latin typeface="Courier New"/>
              </a:rPr>
              <a:t>method2</a:t>
            </a:r>
            <a:r>
              <a:rPr lang="en-US" dirty="0" smtClean="0"/>
              <a:t> is called from </a:t>
            </a:r>
            <a:r>
              <a:rPr lang="en-US" dirty="0" smtClean="0">
                <a:solidFill>
                  <a:srgbClr val="000000"/>
                </a:solidFill>
                <a:latin typeface="Courier New"/>
              </a:rPr>
              <a:t>method2</a:t>
            </a:r>
            <a:r>
              <a:rPr lang="en-US" dirty="0" smtClean="0"/>
              <a:t>.  Similarly, </a:t>
            </a:r>
            <a:r>
              <a:rPr lang="en-US" dirty="0">
                <a:solidFill>
                  <a:srgbClr val="000000"/>
                </a:solidFill>
                <a:latin typeface="Courier New"/>
              </a:rPr>
              <a:t>method1</a:t>
            </a:r>
            <a:r>
              <a:rPr lang="en-US" dirty="0" smtClean="0"/>
              <a:t> cannot see </a:t>
            </a:r>
            <a:r>
              <a:rPr lang="en-US" dirty="0" smtClean="0">
                <a:solidFill>
                  <a:srgbClr val="000000"/>
                </a:solidFill>
                <a:latin typeface="Courier New"/>
              </a:rPr>
              <a:t>method2</a:t>
            </a:r>
            <a:r>
              <a:rPr lang="en-US" dirty="0" smtClean="0"/>
              <a:t>’s local variable </a:t>
            </a:r>
            <a:r>
              <a:rPr lang="en-US" dirty="0" smtClean="0">
                <a:latin typeface="Courier New" pitchFamily="49" charset="0"/>
                <a:cs typeface="Courier New" pitchFamily="49" charset="0"/>
              </a:rPr>
              <a:t>y</a:t>
            </a:r>
            <a:r>
              <a:rPr lang="en-US" dirty="0" smtClean="0"/>
              <a:t>.</a:t>
            </a:r>
          </a:p>
          <a:p>
            <a:pPr lvl="2"/>
            <a:r>
              <a:rPr lang="en-US" dirty="0" smtClean="0"/>
              <a:t>General Rule: Local variables declared inside of a method cannot be seen outside of the method it was declared in. </a:t>
            </a:r>
          </a:p>
          <a:p>
            <a:pPr lvl="2"/>
            <a:r>
              <a:rPr lang="en-US" dirty="0" smtClean="0"/>
              <a:t>So how can </a:t>
            </a:r>
            <a:r>
              <a:rPr lang="en-US" smtClean="0"/>
              <a:t>methods </a:t>
            </a:r>
            <a:r>
              <a:rPr lang="en-US" smtClean="0"/>
              <a:t>pass </a:t>
            </a:r>
            <a:r>
              <a:rPr lang="en-US" dirty="0" smtClean="0"/>
              <a:t>data </a:t>
            </a:r>
            <a:r>
              <a:rPr lang="en-US" smtClean="0"/>
              <a:t>from </a:t>
            </a:r>
            <a:r>
              <a:rPr lang="en-US" smtClean="0"/>
              <a:t>one to </a:t>
            </a:r>
            <a:r>
              <a:rPr lang="en-US" dirty="0" smtClean="0"/>
              <a:t>another?</a:t>
            </a:r>
          </a:p>
          <a:p>
            <a:pPr lvl="3"/>
            <a:r>
              <a:rPr lang="en-US" dirty="0" smtClean="0"/>
              <a:t>First part of the answer:  the caller can pass data to the </a:t>
            </a:r>
            <a:r>
              <a:rPr lang="en-US" dirty="0" err="1" smtClean="0"/>
              <a:t>callee</a:t>
            </a:r>
            <a:r>
              <a:rPr lang="en-US" dirty="0" smtClean="0"/>
              <a:t> in the form of arguments.</a:t>
            </a:r>
          </a:p>
          <a:p>
            <a:pPr lvl="4"/>
            <a:r>
              <a:rPr lang="en-US" dirty="0" smtClean="0"/>
              <a:t>An </a:t>
            </a:r>
            <a:r>
              <a:rPr lang="en-US" u="sng" dirty="0" smtClean="0"/>
              <a:t>argument</a:t>
            </a:r>
            <a:r>
              <a:rPr lang="en-US" dirty="0" smtClean="0"/>
              <a:t> is data passed to a method during a method call.</a:t>
            </a:r>
            <a:endParaRPr lang="en-US" dirty="0"/>
          </a:p>
          <a:p>
            <a:pPr marL="0" indent="0">
              <a:buNone/>
            </a:pPr>
            <a:endParaRPr lang="en-US" sz="2800" dirty="0" smtClean="0">
              <a:solidFill>
                <a:srgbClr val="000000"/>
              </a:solidFill>
              <a:latin typeface="Courier New"/>
            </a:endParaRPr>
          </a:p>
          <a:p>
            <a:endParaRPr lang="en-US" dirty="0" smtClean="0"/>
          </a:p>
        </p:txBody>
      </p:sp>
    </p:spTree>
    <p:extLst>
      <p:ext uri="{BB962C8B-B14F-4D97-AF65-F5344CB8AC3E}">
        <p14:creationId xmlns:p14="http://schemas.microsoft.com/office/powerpoint/2010/main" val="414621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and Parameters</a:t>
            </a:r>
          </a:p>
        </p:txBody>
      </p:sp>
      <p:sp>
        <p:nvSpPr>
          <p:cNvPr id="3" name="Content Placeholder 2"/>
          <p:cNvSpPr>
            <a:spLocks noGrp="1"/>
          </p:cNvSpPr>
          <p:nvPr>
            <p:ph sz="quarter" idx="1"/>
          </p:nvPr>
        </p:nvSpPr>
        <p:spPr/>
        <p:txBody>
          <a:bodyPr/>
          <a:lstStyle/>
          <a:p>
            <a:r>
              <a:rPr lang="en-US" dirty="0" smtClean="0"/>
              <a:t>We’ve passed arguments to methods before:</a:t>
            </a:r>
          </a:p>
          <a:p>
            <a:pPr marL="0" indent="0">
              <a:buNone/>
            </a:pPr>
            <a:r>
              <a:rPr lang="en-US" sz="2800" dirty="0" err="1" smtClean="0">
                <a:solidFill>
                  <a:srgbClr val="000000"/>
                </a:solidFill>
                <a:highlight>
                  <a:srgbClr val="E8F2FE"/>
                </a:highlight>
                <a:latin typeface="Courier New"/>
              </a:rPr>
              <a:t>System.</a:t>
            </a:r>
            <a:r>
              <a:rPr lang="en-US" sz="2800" i="1" dirty="0" err="1" smtClean="0">
                <a:solidFill>
                  <a:srgbClr val="0000C0"/>
                </a:solidFill>
                <a:highlight>
                  <a:srgbClr val="E8F2FE"/>
                </a:highlight>
                <a:latin typeface="Courier New"/>
              </a:rPr>
              <a:t>out</a:t>
            </a:r>
            <a:r>
              <a:rPr lang="en-US" sz="2800" dirty="0" err="1" smtClean="0">
                <a:solidFill>
                  <a:srgbClr val="000000"/>
                </a:solidFill>
                <a:highlight>
                  <a:srgbClr val="E8F2FE"/>
                </a:highlight>
                <a:latin typeface="Courier New"/>
              </a:rPr>
              <a:t>.println</a:t>
            </a:r>
            <a:r>
              <a:rPr lang="en-US" sz="2800" dirty="0" smtClean="0">
                <a:solidFill>
                  <a:srgbClr val="000000"/>
                </a:solidFill>
                <a:highlight>
                  <a:srgbClr val="E8F2FE"/>
                </a:highlight>
                <a:latin typeface="Courier New"/>
              </a:rPr>
              <a:t>(</a:t>
            </a:r>
            <a:r>
              <a:rPr lang="en-US" sz="2800" dirty="0">
                <a:solidFill>
                  <a:srgbClr val="2A00FF"/>
                </a:solidFill>
                <a:highlight>
                  <a:srgbClr val="E8F2FE"/>
                </a:highlight>
                <a:latin typeface="Courier New"/>
              </a:rPr>
              <a:t>"</a:t>
            </a:r>
            <a:r>
              <a:rPr lang="en-US" sz="2800" dirty="0" smtClean="0">
                <a:solidFill>
                  <a:srgbClr val="2A00FF"/>
                </a:solidFill>
                <a:highlight>
                  <a:srgbClr val="E8F2FE"/>
                </a:highlight>
                <a:latin typeface="Courier New"/>
              </a:rPr>
              <a:t>Hello"</a:t>
            </a:r>
            <a:r>
              <a:rPr lang="en-US" sz="2800" dirty="0" smtClean="0">
                <a:solidFill>
                  <a:srgbClr val="000000"/>
                </a:solidFill>
                <a:highlight>
                  <a:srgbClr val="E8F2FE"/>
                </a:highlight>
                <a:latin typeface="Courier New"/>
              </a:rPr>
              <a:t>);</a:t>
            </a:r>
          </a:p>
          <a:p>
            <a:pPr marL="0" indent="0">
              <a:buNone/>
            </a:pPr>
            <a:r>
              <a:rPr lang="en-US" sz="2800" dirty="0" err="1" smtClean="0">
                <a:solidFill>
                  <a:srgbClr val="000000"/>
                </a:solidFill>
                <a:highlight>
                  <a:srgbClr val="E8F2FE"/>
                </a:highlight>
                <a:latin typeface="Courier New"/>
              </a:rPr>
              <a:t>Math.sqrt</a:t>
            </a:r>
            <a:r>
              <a:rPr lang="en-US" sz="2800" dirty="0" smtClean="0">
                <a:solidFill>
                  <a:srgbClr val="000000"/>
                </a:solidFill>
                <a:highlight>
                  <a:srgbClr val="E8F2FE"/>
                </a:highlight>
                <a:latin typeface="Courier New"/>
              </a:rPr>
              <a:t>(9);</a:t>
            </a:r>
          </a:p>
          <a:p>
            <a:pPr lvl="1"/>
            <a:r>
              <a:rPr lang="en-US" dirty="0">
                <a:solidFill>
                  <a:srgbClr val="2A00FF"/>
                </a:solidFill>
                <a:highlight>
                  <a:srgbClr val="E8F2FE"/>
                </a:highlight>
                <a:latin typeface="Courier New"/>
              </a:rPr>
              <a:t>"Hello"</a:t>
            </a:r>
            <a:r>
              <a:rPr lang="en-US" dirty="0" smtClean="0">
                <a:solidFill>
                  <a:srgbClr val="000000"/>
                </a:solidFill>
                <a:highlight>
                  <a:srgbClr val="E8F2FE"/>
                </a:highlight>
              </a:rPr>
              <a:t> and </a:t>
            </a:r>
            <a:r>
              <a:rPr lang="en-US" dirty="0">
                <a:solidFill>
                  <a:srgbClr val="000000"/>
                </a:solidFill>
                <a:highlight>
                  <a:srgbClr val="E8F2FE"/>
                </a:highlight>
                <a:latin typeface="Courier New"/>
              </a:rPr>
              <a:t>9</a:t>
            </a:r>
            <a:r>
              <a:rPr lang="en-US" dirty="0" smtClean="0">
                <a:solidFill>
                  <a:srgbClr val="000000"/>
                </a:solidFill>
                <a:highlight>
                  <a:srgbClr val="E8F2FE"/>
                </a:highlight>
              </a:rPr>
              <a:t> are data we passed the </a:t>
            </a:r>
            <a:r>
              <a:rPr lang="en-US" dirty="0" err="1" smtClean="0">
                <a:solidFill>
                  <a:srgbClr val="000000"/>
                </a:solidFill>
                <a:highlight>
                  <a:srgbClr val="E8F2FE"/>
                </a:highlight>
                <a:latin typeface="Courier New"/>
              </a:rPr>
              <a:t>println</a:t>
            </a:r>
            <a:r>
              <a:rPr lang="en-US" dirty="0" smtClean="0">
                <a:solidFill>
                  <a:srgbClr val="000000"/>
                </a:solidFill>
                <a:highlight>
                  <a:srgbClr val="E8F2FE"/>
                </a:highlight>
              </a:rPr>
              <a:t> and </a:t>
            </a:r>
            <a:r>
              <a:rPr lang="en-US" dirty="0" err="1">
                <a:solidFill>
                  <a:srgbClr val="000000"/>
                </a:solidFill>
                <a:highlight>
                  <a:srgbClr val="E8F2FE"/>
                </a:highlight>
                <a:latin typeface="Courier New"/>
              </a:rPr>
              <a:t>sqrt</a:t>
            </a:r>
            <a:r>
              <a:rPr lang="en-US" dirty="0" smtClean="0">
                <a:solidFill>
                  <a:srgbClr val="000000"/>
                </a:solidFill>
                <a:highlight>
                  <a:srgbClr val="E8F2FE"/>
                </a:highlight>
              </a:rPr>
              <a:t> methods that is used to perform their desired functions.</a:t>
            </a:r>
          </a:p>
          <a:p>
            <a:r>
              <a:rPr lang="en-US" dirty="0" smtClean="0">
                <a:solidFill>
                  <a:srgbClr val="000000"/>
                </a:solidFill>
                <a:highlight>
                  <a:srgbClr val="E8F2FE"/>
                </a:highlight>
              </a:rPr>
              <a:t>These arguments are then stored as local variables that can be used corresponding definition.</a:t>
            </a:r>
          </a:p>
          <a:p>
            <a:pPr lvl="1"/>
            <a:r>
              <a:rPr lang="en-US" dirty="0" smtClean="0">
                <a:solidFill>
                  <a:srgbClr val="000000"/>
                </a:solidFill>
                <a:highlight>
                  <a:srgbClr val="E8F2FE"/>
                </a:highlight>
              </a:rPr>
              <a:t>These local variables are called </a:t>
            </a:r>
            <a:r>
              <a:rPr lang="en-US" u="sng" dirty="0" smtClean="0">
                <a:solidFill>
                  <a:srgbClr val="000000"/>
                </a:solidFill>
                <a:highlight>
                  <a:srgbClr val="E8F2FE"/>
                </a:highlight>
              </a:rPr>
              <a:t>parameters</a:t>
            </a:r>
            <a:r>
              <a:rPr lang="en-US" dirty="0" smtClean="0">
                <a:solidFill>
                  <a:srgbClr val="000000"/>
                </a:solidFill>
                <a:highlight>
                  <a:srgbClr val="E8F2FE"/>
                </a:highlight>
              </a:rPr>
              <a:t>.</a:t>
            </a:r>
          </a:p>
          <a:p>
            <a:pPr lvl="2"/>
            <a:r>
              <a:rPr lang="en-US" dirty="0" smtClean="0">
                <a:solidFill>
                  <a:srgbClr val="000000"/>
                </a:solidFill>
                <a:highlight>
                  <a:srgbClr val="E8F2FE"/>
                </a:highlight>
              </a:rPr>
              <a:t>Parameters appear in the method header and can be used anywhere in the method definition.</a:t>
            </a:r>
            <a:endParaRPr lang="en-US" dirty="0" smtClean="0"/>
          </a:p>
        </p:txBody>
      </p:sp>
    </p:spTree>
    <p:extLst>
      <p:ext uri="{BB962C8B-B14F-4D97-AF65-F5344CB8AC3E}">
        <p14:creationId xmlns:p14="http://schemas.microsoft.com/office/powerpoint/2010/main" val="8711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and Parameters</a:t>
            </a:r>
          </a:p>
        </p:txBody>
      </p:sp>
      <p:sp>
        <p:nvSpPr>
          <p:cNvPr id="3" name="Content Placeholder 2"/>
          <p:cNvSpPr>
            <a:spLocks noGrp="1"/>
          </p:cNvSpPr>
          <p:nvPr>
            <p:ph sz="quarter" idx="1"/>
          </p:nvPr>
        </p:nvSpPr>
        <p:spPr/>
        <p:txBody>
          <a:bodyPr>
            <a:normAutofit/>
          </a:bodyPr>
          <a:lstStyle/>
          <a:p>
            <a:pPr marL="0" indent="0">
              <a:buNone/>
            </a:pPr>
            <a:r>
              <a:rPr lang="en-US" sz="2400" b="1" dirty="0" smtClean="0">
                <a:solidFill>
                  <a:srgbClr val="7F0055"/>
                </a:solidFill>
                <a:latin typeface="Courier New"/>
              </a:rPr>
              <a:t>public</a:t>
            </a:r>
            <a:r>
              <a:rPr lang="en-US" sz="2400" b="1" dirty="0" smtClean="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method1() {</a:t>
            </a:r>
          </a:p>
          <a:p>
            <a:pPr marL="0" indent="0">
              <a:buNone/>
            </a:pPr>
            <a:r>
              <a:rPr lang="en-US" sz="2400" b="1" dirty="0">
                <a:solidFill>
                  <a:srgbClr val="7F0055"/>
                </a:solidFill>
                <a:latin typeface="Courier New"/>
              </a:rPr>
              <a:t>	</a:t>
            </a:r>
            <a:r>
              <a:rPr lang="en-US" sz="2400" b="1" dirty="0" err="1">
                <a:solidFill>
                  <a:srgbClr val="7F0055"/>
                </a:solidFill>
                <a:latin typeface="Courier New"/>
              </a:rPr>
              <a:t>int</a:t>
            </a:r>
            <a:r>
              <a:rPr lang="en-US" sz="2400" b="1" dirty="0">
                <a:solidFill>
                  <a:srgbClr val="000000"/>
                </a:solidFill>
                <a:latin typeface="Courier New"/>
              </a:rPr>
              <a:t> </a:t>
            </a:r>
            <a:r>
              <a:rPr lang="en-US" sz="2400" dirty="0" smtClean="0">
                <a:solidFill>
                  <a:srgbClr val="000000"/>
                </a:solidFill>
                <a:latin typeface="Courier New"/>
              </a:rPr>
              <a:t>x = 5;</a:t>
            </a:r>
            <a:endParaRPr lang="en-US" sz="2400" dirty="0">
              <a:solidFill>
                <a:srgbClr val="000000"/>
              </a:solidFill>
              <a:latin typeface="Courier New"/>
            </a:endParaRPr>
          </a:p>
          <a:p>
            <a:pPr marL="0" indent="0">
              <a:buNone/>
            </a:pPr>
            <a:r>
              <a:rPr lang="en-US" sz="2400" i="1" dirty="0">
                <a:solidFill>
                  <a:srgbClr val="000000"/>
                </a:solidFill>
                <a:latin typeface="Courier New"/>
              </a:rPr>
              <a:t>	method2();</a:t>
            </a:r>
          </a:p>
          <a:p>
            <a:pPr marL="0" indent="0">
              <a:buNone/>
            </a:pPr>
            <a:r>
              <a:rPr lang="en-US" sz="2400" dirty="0">
                <a:solidFill>
                  <a:srgbClr val="000000"/>
                </a:solidFill>
                <a:latin typeface="Courier New"/>
              </a:rPr>
              <a:t>}</a:t>
            </a:r>
          </a:p>
          <a:p>
            <a:pPr marL="0" indent="0">
              <a:buNone/>
            </a:pPr>
            <a:r>
              <a:rPr lang="en-US" sz="2400" b="1" dirty="0">
                <a:solidFill>
                  <a:srgbClr val="7F0055"/>
                </a:solidFill>
                <a:latin typeface="Courier New"/>
              </a:rPr>
              <a:t>public</a:t>
            </a:r>
            <a:r>
              <a:rPr lang="en-US" sz="2400" b="1" dirty="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method2() {</a:t>
            </a:r>
          </a:p>
          <a:p>
            <a:pPr marL="0" indent="0">
              <a:buNone/>
            </a:pPr>
            <a:r>
              <a:rPr lang="en-US" sz="2400" dirty="0">
                <a:solidFill>
                  <a:srgbClr val="000000"/>
                </a:solidFill>
                <a:latin typeface="Courier New"/>
              </a:rPr>
              <a:t>	</a:t>
            </a:r>
            <a:r>
              <a:rPr lang="en-US" sz="2400" b="1" dirty="0" err="1">
                <a:solidFill>
                  <a:srgbClr val="7F0055"/>
                </a:solidFill>
                <a:latin typeface="Courier New"/>
              </a:rPr>
              <a:t>int</a:t>
            </a:r>
            <a:r>
              <a:rPr lang="en-US" sz="2400" b="1" dirty="0">
                <a:solidFill>
                  <a:srgbClr val="000000"/>
                </a:solidFill>
                <a:latin typeface="Courier New"/>
              </a:rPr>
              <a:t> </a:t>
            </a:r>
            <a:r>
              <a:rPr lang="en-US" sz="2400" dirty="0" smtClean="0">
                <a:solidFill>
                  <a:srgbClr val="000000"/>
                </a:solidFill>
                <a:latin typeface="Courier New"/>
              </a:rPr>
              <a:t>y = x;</a:t>
            </a:r>
            <a:endParaRPr lang="en-US" sz="2400" dirty="0">
              <a:solidFill>
                <a:srgbClr val="000000"/>
              </a:solidFill>
              <a:latin typeface="Courier New"/>
            </a:endParaRPr>
          </a:p>
          <a:p>
            <a:pPr marL="0" indent="0">
              <a:buNone/>
            </a:pPr>
            <a:r>
              <a:rPr lang="en-US" sz="2400" dirty="0" smtClean="0">
                <a:solidFill>
                  <a:srgbClr val="000000"/>
                </a:solidFill>
                <a:latin typeface="Courier New"/>
              </a:rPr>
              <a:t>}</a:t>
            </a:r>
            <a:endParaRPr lang="en-US" dirty="0"/>
          </a:p>
          <a:p>
            <a:pPr marL="0" indent="0">
              <a:buNone/>
            </a:pPr>
            <a:endParaRPr lang="en-US" sz="2200" dirty="0" smtClean="0">
              <a:solidFill>
                <a:srgbClr val="000000"/>
              </a:solidFill>
              <a:latin typeface="Courier New"/>
            </a:endParaRPr>
          </a:p>
          <a:p>
            <a:pPr marL="0" indent="0">
              <a:buNone/>
            </a:pPr>
            <a:r>
              <a:rPr lang="en-US" sz="2200" dirty="0" smtClean="0">
                <a:solidFill>
                  <a:srgbClr val="000000"/>
                </a:solidFill>
                <a:latin typeface="Courier New"/>
              </a:rPr>
              <a:t>method2</a:t>
            </a:r>
            <a:r>
              <a:rPr lang="en-US" sz="2200" dirty="0">
                <a:solidFill>
                  <a:srgbClr val="000000"/>
                </a:solidFill>
                <a:latin typeface="Courier New"/>
              </a:rPr>
              <a:t>()</a:t>
            </a:r>
            <a:r>
              <a:rPr lang="en-US" sz="2200" dirty="0" smtClean="0">
                <a:solidFill>
                  <a:srgbClr val="000000"/>
                </a:solidFill>
              </a:rPr>
              <a:t> cannot see </a:t>
            </a:r>
            <a:r>
              <a:rPr lang="en-US" sz="2200" dirty="0">
                <a:solidFill>
                  <a:srgbClr val="000000"/>
                </a:solidFill>
                <a:latin typeface="Courier New"/>
              </a:rPr>
              <a:t>x</a:t>
            </a:r>
            <a:r>
              <a:rPr lang="en-US" sz="2200" dirty="0" smtClean="0">
                <a:solidFill>
                  <a:srgbClr val="000000"/>
                </a:solidFill>
              </a:rPr>
              <a:t> because it is out of scope, so this is an error.</a:t>
            </a:r>
          </a:p>
        </p:txBody>
      </p:sp>
    </p:spTree>
    <p:extLst>
      <p:ext uri="{BB962C8B-B14F-4D97-AF65-F5344CB8AC3E}">
        <p14:creationId xmlns:p14="http://schemas.microsoft.com/office/powerpoint/2010/main" val="122323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and Parameters</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US" sz="2400" b="1" dirty="0">
                <a:solidFill>
                  <a:srgbClr val="7F0055"/>
                </a:solidFill>
                <a:latin typeface="Courier New"/>
              </a:rPr>
              <a:t>public</a:t>
            </a:r>
            <a:r>
              <a:rPr lang="en-US" sz="2400" b="1" dirty="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method1() {</a:t>
            </a:r>
          </a:p>
          <a:p>
            <a:pPr marL="0" indent="0">
              <a:buNone/>
            </a:pPr>
            <a:r>
              <a:rPr lang="en-US" sz="2400" b="1" dirty="0">
                <a:solidFill>
                  <a:srgbClr val="7F0055"/>
                </a:solidFill>
                <a:latin typeface="Courier New"/>
              </a:rPr>
              <a:t>	</a:t>
            </a:r>
            <a:r>
              <a:rPr lang="en-US" sz="2400" b="1" dirty="0" err="1">
                <a:solidFill>
                  <a:srgbClr val="7F0055"/>
                </a:solidFill>
                <a:latin typeface="Courier New"/>
              </a:rPr>
              <a:t>int</a:t>
            </a:r>
            <a:r>
              <a:rPr lang="en-US" sz="2400" b="1" dirty="0">
                <a:solidFill>
                  <a:srgbClr val="000000"/>
                </a:solidFill>
                <a:latin typeface="Courier New"/>
              </a:rPr>
              <a:t> </a:t>
            </a:r>
            <a:r>
              <a:rPr lang="en-US" sz="2400" dirty="0">
                <a:solidFill>
                  <a:srgbClr val="000000"/>
                </a:solidFill>
                <a:latin typeface="Courier New"/>
              </a:rPr>
              <a:t>x = 5;</a:t>
            </a:r>
          </a:p>
          <a:p>
            <a:pPr marL="0" indent="0">
              <a:buNone/>
            </a:pPr>
            <a:r>
              <a:rPr lang="en-US" sz="2400" i="1" dirty="0">
                <a:solidFill>
                  <a:srgbClr val="000000"/>
                </a:solidFill>
                <a:latin typeface="Courier New"/>
              </a:rPr>
              <a:t>	method2(x);</a:t>
            </a:r>
          </a:p>
          <a:p>
            <a:pPr marL="0" indent="0">
              <a:buNone/>
            </a:pPr>
            <a:r>
              <a:rPr lang="en-US" sz="2400" dirty="0">
                <a:solidFill>
                  <a:srgbClr val="000000"/>
                </a:solidFill>
                <a:latin typeface="Courier New"/>
              </a:rPr>
              <a:t>}</a:t>
            </a:r>
          </a:p>
          <a:p>
            <a:pPr marL="0" indent="0">
              <a:buNone/>
            </a:pPr>
            <a:r>
              <a:rPr lang="en-US" sz="2400" b="1" dirty="0">
                <a:solidFill>
                  <a:srgbClr val="7F0055"/>
                </a:solidFill>
                <a:latin typeface="Courier New"/>
              </a:rPr>
              <a:t>public</a:t>
            </a:r>
            <a:r>
              <a:rPr lang="en-US" sz="2400" b="1" dirty="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method2(</a:t>
            </a:r>
            <a:r>
              <a:rPr lang="en-US" sz="2400" b="1" dirty="0" err="1">
                <a:solidFill>
                  <a:srgbClr val="7F0055"/>
                </a:solidFill>
                <a:latin typeface="Courier New"/>
              </a:rPr>
              <a:t>int</a:t>
            </a:r>
            <a:r>
              <a:rPr lang="en-US" sz="2400" dirty="0">
                <a:solidFill>
                  <a:srgbClr val="000000"/>
                </a:solidFill>
                <a:latin typeface="Courier New"/>
              </a:rPr>
              <a:t> </a:t>
            </a:r>
            <a:r>
              <a:rPr lang="en-US" sz="2400" dirty="0" err="1">
                <a:solidFill>
                  <a:srgbClr val="000000"/>
                </a:solidFill>
                <a:latin typeface="Courier New"/>
              </a:rPr>
              <a:t>myX</a:t>
            </a:r>
            <a:r>
              <a:rPr lang="en-US" sz="2400" dirty="0">
                <a:solidFill>
                  <a:srgbClr val="000000"/>
                </a:solidFill>
                <a:latin typeface="Courier New"/>
              </a:rPr>
              <a:t>) {</a:t>
            </a:r>
          </a:p>
          <a:p>
            <a:pPr marL="0" indent="0">
              <a:buNone/>
            </a:pPr>
            <a:r>
              <a:rPr lang="en-US" sz="2400" dirty="0">
                <a:solidFill>
                  <a:srgbClr val="000000"/>
                </a:solidFill>
                <a:latin typeface="Courier New"/>
              </a:rPr>
              <a:t>	</a:t>
            </a:r>
            <a:r>
              <a:rPr lang="en-US" sz="2400" b="1" dirty="0" err="1">
                <a:solidFill>
                  <a:srgbClr val="7F0055"/>
                </a:solidFill>
                <a:latin typeface="Courier New"/>
              </a:rPr>
              <a:t>int</a:t>
            </a:r>
            <a:r>
              <a:rPr lang="en-US" sz="2400" b="1" dirty="0">
                <a:solidFill>
                  <a:srgbClr val="000000"/>
                </a:solidFill>
                <a:latin typeface="Courier New"/>
              </a:rPr>
              <a:t> </a:t>
            </a:r>
            <a:r>
              <a:rPr lang="en-US" sz="2400" dirty="0">
                <a:solidFill>
                  <a:srgbClr val="000000"/>
                </a:solidFill>
                <a:latin typeface="Courier New"/>
              </a:rPr>
              <a:t>y = </a:t>
            </a:r>
            <a:r>
              <a:rPr lang="en-US" sz="2400" dirty="0" err="1">
                <a:solidFill>
                  <a:srgbClr val="000000"/>
                </a:solidFill>
                <a:latin typeface="Courier New"/>
              </a:rPr>
              <a:t>myX</a:t>
            </a:r>
            <a:r>
              <a:rPr lang="en-US" sz="2400" dirty="0">
                <a:solidFill>
                  <a:srgbClr val="000000"/>
                </a:solidFill>
                <a:latin typeface="Courier New"/>
              </a:rPr>
              <a:t>;</a:t>
            </a:r>
          </a:p>
          <a:p>
            <a:pPr marL="0" indent="0">
              <a:buNone/>
            </a:pPr>
            <a:r>
              <a:rPr lang="en-US" sz="2400" dirty="0">
                <a:solidFill>
                  <a:srgbClr val="000000"/>
                </a:solidFill>
                <a:latin typeface="Courier New"/>
              </a:rPr>
              <a:t>}</a:t>
            </a:r>
          </a:p>
          <a:p>
            <a:pPr lvl="1"/>
            <a:r>
              <a:rPr lang="en-US" sz="2000" dirty="0" smtClean="0">
                <a:solidFill>
                  <a:srgbClr val="000000"/>
                </a:solidFill>
                <a:latin typeface="Courier New"/>
              </a:rPr>
              <a:t>method1</a:t>
            </a:r>
            <a:r>
              <a:rPr lang="en-US" sz="2200" dirty="0" smtClean="0"/>
              <a:t> </a:t>
            </a:r>
            <a:r>
              <a:rPr lang="en-US" sz="2200" dirty="0"/>
              <a:t>passes the local variable </a:t>
            </a:r>
            <a:r>
              <a:rPr lang="en-US" sz="2000" dirty="0">
                <a:solidFill>
                  <a:srgbClr val="000000"/>
                </a:solidFill>
                <a:latin typeface="Courier New"/>
              </a:rPr>
              <a:t>x</a:t>
            </a:r>
            <a:r>
              <a:rPr lang="en-US" sz="2200" dirty="0" smtClean="0"/>
              <a:t> </a:t>
            </a:r>
            <a:r>
              <a:rPr lang="en-US" sz="2200" dirty="0"/>
              <a:t>as an argument</a:t>
            </a:r>
          </a:p>
          <a:p>
            <a:pPr lvl="1"/>
            <a:r>
              <a:rPr lang="en-US" sz="2000" dirty="0">
                <a:solidFill>
                  <a:srgbClr val="000000"/>
                </a:solidFill>
                <a:latin typeface="Courier New"/>
              </a:rPr>
              <a:t>method2</a:t>
            </a:r>
            <a:r>
              <a:rPr lang="en-US" sz="2200" dirty="0" smtClean="0"/>
              <a:t> </a:t>
            </a:r>
            <a:r>
              <a:rPr lang="en-US" sz="2200" dirty="0"/>
              <a:t>takes an integer parameter called </a:t>
            </a:r>
            <a:r>
              <a:rPr lang="en-US" sz="2000" dirty="0" err="1">
                <a:solidFill>
                  <a:srgbClr val="000000"/>
                </a:solidFill>
                <a:latin typeface="Courier New"/>
              </a:rPr>
              <a:t>myX</a:t>
            </a:r>
            <a:r>
              <a:rPr lang="en-US" sz="2000" dirty="0">
                <a:solidFill>
                  <a:srgbClr val="000000"/>
                </a:solidFill>
                <a:latin typeface="Courier New"/>
              </a:rPr>
              <a:t> </a:t>
            </a:r>
            <a:endParaRPr lang="en-US" sz="2000" dirty="0" smtClean="0">
              <a:solidFill>
                <a:srgbClr val="000000"/>
              </a:solidFill>
              <a:latin typeface="Courier New"/>
            </a:endParaRPr>
          </a:p>
          <a:p>
            <a:pPr lvl="1"/>
            <a:r>
              <a:rPr lang="en-US" sz="2200" dirty="0" smtClean="0"/>
              <a:t>When </a:t>
            </a:r>
            <a:r>
              <a:rPr lang="en-US" sz="2000" dirty="0" smtClean="0">
                <a:solidFill>
                  <a:srgbClr val="000000"/>
                </a:solidFill>
                <a:latin typeface="Courier New"/>
              </a:rPr>
              <a:t>method1</a:t>
            </a:r>
            <a:r>
              <a:rPr lang="en-US" sz="2200" dirty="0" smtClean="0"/>
              <a:t> calls </a:t>
            </a:r>
            <a:r>
              <a:rPr lang="en-US" sz="2000" dirty="0" smtClean="0">
                <a:solidFill>
                  <a:srgbClr val="000000"/>
                </a:solidFill>
                <a:latin typeface="Courier New"/>
              </a:rPr>
              <a:t>method2</a:t>
            </a:r>
            <a:r>
              <a:rPr lang="en-US" sz="2200" dirty="0" smtClean="0"/>
              <a:t>, the value stored in </a:t>
            </a:r>
            <a:r>
              <a:rPr lang="en-US" sz="2000" dirty="0" smtClean="0">
                <a:solidFill>
                  <a:srgbClr val="000000"/>
                </a:solidFill>
                <a:latin typeface="Courier New"/>
              </a:rPr>
              <a:t>x</a:t>
            </a:r>
            <a:r>
              <a:rPr lang="en-US" sz="2200" dirty="0" smtClean="0"/>
              <a:t> is sent to the parameter </a:t>
            </a:r>
            <a:r>
              <a:rPr lang="en-US" sz="2000" dirty="0" err="1">
                <a:solidFill>
                  <a:srgbClr val="000000"/>
                </a:solidFill>
                <a:latin typeface="Courier New"/>
              </a:rPr>
              <a:t>myX</a:t>
            </a:r>
            <a:r>
              <a:rPr lang="en-US" sz="2200" dirty="0" smtClean="0"/>
              <a:t> so that </a:t>
            </a:r>
            <a:r>
              <a:rPr lang="en-US" sz="2000" dirty="0" smtClean="0">
                <a:solidFill>
                  <a:srgbClr val="000000"/>
                </a:solidFill>
                <a:latin typeface="Courier New"/>
              </a:rPr>
              <a:t>method2</a:t>
            </a:r>
            <a:r>
              <a:rPr lang="en-US" sz="2200" dirty="0" smtClean="0"/>
              <a:t> can use it.</a:t>
            </a:r>
          </a:p>
          <a:p>
            <a:pPr lvl="1"/>
            <a:r>
              <a:rPr lang="en-US" sz="2200" dirty="0" smtClean="0"/>
              <a:t>Note:  arguments can be any expression that resolves to the type that corresponds to the called method’s parameter.</a:t>
            </a:r>
          </a:p>
          <a:p>
            <a:pPr marL="0" indent="0">
              <a:buNone/>
            </a:pPr>
            <a:endParaRPr lang="en-US" dirty="0"/>
          </a:p>
        </p:txBody>
      </p:sp>
    </p:spTree>
    <p:extLst>
      <p:ext uri="{BB962C8B-B14F-4D97-AF65-F5344CB8AC3E}">
        <p14:creationId xmlns:p14="http://schemas.microsoft.com/office/powerpoint/2010/main" val="342851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Arguments and </a:t>
            </a:r>
            <a:r>
              <a:rPr lang="en-US" dirty="0" smtClean="0"/>
              <a:t>Parameters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Arguments and Parameters</a:t>
            </a:r>
            <a:endParaRPr lang="en-US" dirty="0"/>
          </a:p>
        </p:txBody>
      </p:sp>
    </p:spTree>
    <p:extLst>
      <p:ext uri="{BB962C8B-B14F-4D97-AF65-F5344CB8AC3E}">
        <p14:creationId xmlns:p14="http://schemas.microsoft.com/office/powerpoint/2010/main" val="3385677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 and Parameter Notes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Terminology varies for what people call arguments and parameters, but what is important is that you remain consistent.</a:t>
            </a:r>
            <a:endParaRPr lang="en-US" dirty="0"/>
          </a:p>
          <a:p>
            <a:r>
              <a:rPr lang="en-US" dirty="0" smtClean="0"/>
              <a:t>The argument must be some expression that is of the same type as the corresponding parameter OR some type of lower rank.</a:t>
            </a:r>
          </a:p>
          <a:p>
            <a:pPr lvl="1"/>
            <a:r>
              <a:rPr lang="en-US" dirty="0" smtClean="0"/>
              <a:t>Java will automatically perform widening conversions.</a:t>
            </a:r>
          </a:p>
          <a:p>
            <a:pPr lvl="1"/>
            <a:r>
              <a:rPr lang="en-US" dirty="0" smtClean="0"/>
              <a:t>Java WILL NOT perform narrowing conversions.</a:t>
            </a:r>
          </a:p>
          <a:p>
            <a:r>
              <a:rPr lang="en-US" dirty="0" smtClean="0"/>
              <a:t>Parameters have the same scope as local variables declared in the method.</a:t>
            </a:r>
          </a:p>
          <a:p>
            <a:r>
              <a:rPr lang="en-US" dirty="0" smtClean="0"/>
              <a:t>To pass an array variable as an argument, you can simply pass the variable by name.</a:t>
            </a:r>
          </a:p>
          <a:p>
            <a:pPr lvl="1"/>
            <a:r>
              <a:rPr lang="en-US" dirty="0" smtClean="0"/>
              <a:t>The corresponding method parameter looks very much like a normal parameter, but with [] between the parameter data type and the parameter name</a:t>
            </a:r>
          </a:p>
          <a:p>
            <a:r>
              <a:rPr lang="en-US" dirty="0" smtClean="0"/>
              <a:t>There are many, many more nuances to arguments and parameters, but we will cover them later.</a:t>
            </a:r>
          </a:p>
        </p:txBody>
      </p:sp>
    </p:spTree>
    <p:extLst>
      <p:ext uri="{BB962C8B-B14F-4D97-AF65-F5344CB8AC3E}">
        <p14:creationId xmlns:p14="http://schemas.microsoft.com/office/powerpoint/2010/main" val="63831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Multiple Arguments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Java also allows for the passing of multiple arguments to a single method:</a:t>
            </a:r>
          </a:p>
          <a:p>
            <a:pPr marL="0" indent="0">
              <a:buNone/>
            </a:pPr>
            <a:r>
              <a:rPr lang="en-US" sz="2400" b="1" dirty="0">
                <a:solidFill>
                  <a:srgbClr val="7F0055"/>
                </a:solidFill>
                <a:latin typeface="Courier New"/>
              </a:rPr>
              <a:t>public</a:t>
            </a:r>
            <a:r>
              <a:rPr lang="en-US" sz="2400" b="1" dirty="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method1() {</a:t>
            </a:r>
          </a:p>
          <a:p>
            <a:pPr marL="0" indent="0">
              <a:buNone/>
            </a:pPr>
            <a:r>
              <a:rPr lang="en-US" sz="2400" i="1" dirty="0" smtClean="0">
                <a:solidFill>
                  <a:srgbClr val="000000"/>
                </a:solidFill>
                <a:latin typeface="Courier New"/>
              </a:rPr>
              <a:t>	method2(1</a:t>
            </a:r>
            <a:r>
              <a:rPr lang="en-US" sz="2400" i="1" dirty="0">
                <a:solidFill>
                  <a:srgbClr val="000000"/>
                </a:solidFill>
                <a:latin typeface="Courier New"/>
              </a:rPr>
              <a:t>, 2);</a:t>
            </a:r>
          </a:p>
          <a:p>
            <a:pPr marL="0" indent="0">
              <a:buNone/>
            </a:pPr>
            <a:r>
              <a:rPr lang="en-US" sz="2400" dirty="0">
                <a:solidFill>
                  <a:srgbClr val="000000"/>
                </a:solidFill>
                <a:latin typeface="Courier New"/>
              </a:rPr>
              <a:t>}</a:t>
            </a:r>
          </a:p>
          <a:p>
            <a:pPr marL="0" indent="0">
              <a:buNone/>
            </a:pPr>
            <a:endParaRPr lang="en-US" sz="2400" dirty="0">
              <a:latin typeface="Courier New"/>
            </a:endParaRPr>
          </a:p>
          <a:p>
            <a:pPr marL="0" indent="0">
              <a:buNone/>
            </a:pPr>
            <a:r>
              <a:rPr lang="en-US" sz="2400" b="1" dirty="0">
                <a:solidFill>
                  <a:srgbClr val="7F0055"/>
                </a:solidFill>
                <a:latin typeface="Courier New"/>
              </a:rPr>
              <a:t>public</a:t>
            </a:r>
            <a:r>
              <a:rPr lang="en-US" sz="2400" b="1" dirty="0">
                <a:solidFill>
                  <a:srgbClr val="000000"/>
                </a:solidFill>
                <a:latin typeface="Courier New"/>
              </a:rPr>
              <a:t> </a:t>
            </a:r>
            <a:r>
              <a:rPr lang="en-US" sz="2400" b="1" dirty="0">
                <a:solidFill>
                  <a:srgbClr val="7F0055"/>
                </a:solidFill>
                <a:latin typeface="Courier New"/>
              </a:rPr>
              <a:t>static</a:t>
            </a:r>
            <a:r>
              <a:rPr lang="en-US" sz="2400" b="1" dirty="0">
                <a:solidFill>
                  <a:srgbClr val="000000"/>
                </a:solidFill>
                <a:latin typeface="Courier New"/>
              </a:rPr>
              <a:t> </a:t>
            </a:r>
            <a:r>
              <a:rPr lang="en-US" sz="2400" b="1" dirty="0">
                <a:solidFill>
                  <a:srgbClr val="7F0055"/>
                </a:solidFill>
                <a:latin typeface="Courier New"/>
              </a:rPr>
              <a:t>void</a:t>
            </a:r>
            <a:r>
              <a:rPr lang="en-US" sz="2400" b="1" dirty="0">
                <a:solidFill>
                  <a:srgbClr val="000000"/>
                </a:solidFill>
                <a:latin typeface="Courier New"/>
              </a:rPr>
              <a:t> </a:t>
            </a:r>
            <a:r>
              <a:rPr lang="en-US" sz="2400" dirty="0">
                <a:solidFill>
                  <a:srgbClr val="000000"/>
                </a:solidFill>
                <a:latin typeface="Courier New"/>
              </a:rPr>
              <a:t>method2(</a:t>
            </a:r>
            <a:r>
              <a:rPr lang="en-US" sz="2400" b="1" dirty="0" err="1">
                <a:solidFill>
                  <a:srgbClr val="7F0055"/>
                </a:solidFill>
                <a:latin typeface="Courier New"/>
              </a:rPr>
              <a:t>int</a:t>
            </a:r>
            <a:r>
              <a:rPr lang="en-US" sz="2400" dirty="0">
                <a:solidFill>
                  <a:srgbClr val="000000"/>
                </a:solidFill>
                <a:latin typeface="Courier New"/>
              </a:rPr>
              <a:t> x,</a:t>
            </a:r>
            <a:r>
              <a:rPr lang="en-US" sz="2400" b="1" dirty="0">
                <a:solidFill>
                  <a:srgbClr val="000000"/>
                </a:solidFill>
                <a:latin typeface="Courier New"/>
              </a:rPr>
              <a:t> </a:t>
            </a:r>
            <a:r>
              <a:rPr lang="en-US" sz="2400" b="1" dirty="0" err="1">
                <a:solidFill>
                  <a:srgbClr val="7F0055"/>
                </a:solidFill>
                <a:latin typeface="Courier New"/>
              </a:rPr>
              <a:t>int</a:t>
            </a:r>
            <a:r>
              <a:rPr lang="en-US" sz="2400" dirty="0">
                <a:solidFill>
                  <a:srgbClr val="000000"/>
                </a:solidFill>
                <a:latin typeface="Courier New"/>
              </a:rPr>
              <a:t> </a:t>
            </a:r>
            <a:r>
              <a:rPr lang="en-US" sz="2400" dirty="0" smtClean="0">
                <a:solidFill>
                  <a:srgbClr val="000000"/>
                </a:solidFill>
                <a:latin typeface="Courier New"/>
              </a:rPr>
              <a:t>y){</a:t>
            </a:r>
            <a:r>
              <a:rPr lang="en-US" sz="2400" b="1" dirty="0" smtClean="0">
                <a:solidFill>
                  <a:srgbClr val="7F0055"/>
                </a:solidFill>
                <a:latin typeface="Courier New"/>
              </a:rPr>
              <a:t>	</a:t>
            </a:r>
            <a:r>
              <a:rPr lang="en-US" sz="2400" b="1" dirty="0" err="1" smtClean="0">
                <a:solidFill>
                  <a:srgbClr val="7F0055"/>
                </a:solidFill>
                <a:latin typeface="Courier New"/>
              </a:rPr>
              <a:t>int</a:t>
            </a:r>
            <a:r>
              <a:rPr lang="en-US" sz="2400" b="1" dirty="0" smtClean="0">
                <a:solidFill>
                  <a:srgbClr val="000000"/>
                </a:solidFill>
                <a:latin typeface="Courier New"/>
              </a:rPr>
              <a:t> </a:t>
            </a:r>
            <a:r>
              <a:rPr lang="en-US" sz="2400" dirty="0">
                <a:solidFill>
                  <a:srgbClr val="000000"/>
                </a:solidFill>
                <a:latin typeface="Courier New"/>
              </a:rPr>
              <a:t>z = x + </a:t>
            </a:r>
            <a:r>
              <a:rPr lang="en-US" sz="2400" dirty="0">
                <a:solidFill>
                  <a:srgbClr val="000000"/>
                </a:solidFill>
                <a:highlight>
                  <a:srgbClr val="D4D4D4"/>
                </a:highlight>
                <a:latin typeface="Courier New"/>
              </a:rPr>
              <a:t>y;</a:t>
            </a:r>
          </a:p>
          <a:p>
            <a:pPr marL="0" indent="0">
              <a:buNone/>
            </a:pPr>
            <a:r>
              <a:rPr lang="en-US" sz="2400" dirty="0" smtClean="0">
                <a:solidFill>
                  <a:srgbClr val="000000"/>
                </a:solidFill>
                <a:latin typeface="Courier New"/>
              </a:rPr>
              <a:t>}</a:t>
            </a:r>
          </a:p>
          <a:p>
            <a:pPr lvl="1"/>
            <a:r>
              <a:rPr lang="en-US" sz="2200" dirty="0" smtClean="0">
                <a:solidFill>
                  <a:srgbClr val="000000"/>
                </a:solidFill>
              </a:rPr>
              <a:t>The arguments in the method call, as well as, the parameters in the method header are both separated by commas.</a:t>
            </a:r>
          </a:p>
          <a:p>
            <a:pPr lvl="1"/>
            <a:r>
              <a:rPr lang="en-US" sz="2200" dirty="0" smtClean="0">
                <a:solidFill>
                  <a:srgbClr val="000000"/>
                </a:solidFill>
              </a:rPr>
              <a:t>The argument’s values are passed to the corresponding parameters in the order in which they are arranged from left to right.</a:t>
            </a:r>
          </a:p>
          <a:p>
            <a:pPr lvl="2"/>
            <a:r>
              <a:rPr lang="en-US" sz="1800" dirty="0" smtClean="0">
                <a:solidFill>
                  <a:srgbClr val="000000"/>
                </a:solidFill>
              </a:rPr>
              <a:t>For example, </a:t>
            </a:r>
            <a:r>
              <a:rPr lang="en-US" sz="1800" dirty="0" smtClean="0">
                <a:solidFill>
                  <a:srgbClr val="000000"/>
                </a:solidFill>
                <a:latin typeface="Courier New" pitchFamily="49" charset="0"/>
                <a:cs typeface="Courier New" pitchFamily="49" charset="0"/>
              </a:rPr>
              <a:t>x</a:t>
            </a:r>
            <a:r>
              <a:rPr lang="en-US" sz="1800" dirty="0" smtClean="0">
                <a:solidFill>
                  <a:srgbClr val="000000"/>
                </a:solidFill>
              </a:rPr>
              <a:t> would get the value 1 here and </a:t>
            </a:r>
            <a:r>
              <a:rPr lang="en-US" sz="1800" dirty="0" smtClean="0">
                <a:solidFill>
                  <a:srgbClr val="000000"/>
                </a:solidFill>
                <a:latin typeface="Courier New" pitchFamily="49" charset="0"/>
                <a:cs typeface="Courier New" pitchFamily="49" charset="0"/>
              </a:rPr>
              <a:t>y</a:t>
            </a:r>
            <a:r>
              <a:rPr lang="en-US" sz="1800" dirty="0" smtClean="0">
                <a:solidFill>
                  <a:srgbClr val="000000"/>
                </a:solidFill>
              </a:rPr>
              <a:t> would get the value 2.</a:t>
            </a:r>
          </a:p>
          <a:p>
            <a:pPr lvl="2"/>
            <a:r>
              <a:rPr lang="en-US" sz="1800" dirty="0" smtClean="0">
                <a:solidFill>
                  <a:srgbClr val="000000"/>
                </a:solidFill>
              </a:rPr>
              <a:t>Example:  MultipleArgs.java</a:t>
            </a:r>
          </a:p>
        </p:txBody>
      </p:sp>
    </p:spTree>
    <p:extLst>
      <p:ext uri="{BB962C8B-B14F-4D97-AF65-F5344CB8AC3E}">
        <p14:creationId xmlns:p14="http://schemas.microsoft.com/office/powerpoint/2010/main" val="288733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Values</a:t>
            </a:r>
            <a:endParaRPr lang="en-US" dirty="0"/>
          </a:p>
        </p:txBody>
      </p:sp>
      <p:sp>
        <p:nvSpPr>
          <p:cNvPr id="3" name="Content Placeholder 2"/>
          <p:cNvSpPr>
            <a:spLocks noGrp="1"/>
          </p:cNvSpPr>
          <p:nvPr>
            <p:ph sz="quarter" idx="1"/>
          </p:nvPr>
        </p:nvSpPr>
        <p:spPr>
          <a:solidFill>
            <a:schemeClr val="bg1"/>
          </a:solidFill>
          <a:ln>
            <a:solidFill>
              <a:schemeClr val="bg1"/>
            </a:solidFill>
          </a:ln>
        </p:spPr>
        <p:txBody>
          <a:bodyPr>
            <a:normAutofit fontScale="92500"/>
          </a:bodyPr>
          <a:lstStyle/>
          <a:p>
            <a:r>
              <a:rPr lang="en-US" dirty="0" smtClean="0"/>
              <a:t>Methods may also pass data back to where it was called.</a:t>
            </a:r>
          </a:p>
          <a:p>
            <a:pPr lvl="1"/>
            <a:r>
              <a:rPr lang="en-US" dirty="0" smtClean="0"/>
              <a:t>This is called </a:t>
            </a:r>
            <a:r>
              <a:rPr lang="en-US" u="sng" dirty="0" smtClean="0"/>
              <a:t>returning</a:t>
            </a:r>
            <a:r>
              <a:rPr lang="en-US" dirty="0" smtClean="0"/>
              <a:t> a value.</a:t>
            </a:r>
          </a:p>
          <a:p>
            <a:r>
              <a:rPr lang="en-US" dirty="0" smtClean="0"/>
              <a:t>We’ve seen this before:</a:t>
            </a:r>
          </a:p>
          <a:p>
            <a:pPr marL="0" indent="0">
              <a:buNone/>
            </a:pPr>
            <a:r>
              <a:rPr lang="en-US" dirty="0" err="1" smtClean="0">
                <a:latin typeface="Courier New" pitchFamily="49" charset="0"/>
                <a:cs typeface="Courier New" pitchFamily="49" charset="0"/>
              </a:rPr>
              <a:t>Math.sqrt</a:t>
            </a:r>
            <a:r>
              <a:rPr lang="en-US" dirty="0" smtClean="0">
                <a:latin typeface="Courier New" pitchFamily="49" charset="0"/>
                <a:cs typeface="Courier New" pitchFamily="49" charset="0"/>
              </a:rPr>
              <a:t>(9)</a:t>
            </a:r>
          </a:p>
          <a:p>
            <a:pPr lvl="1"/>
            <a:r>
              <a:rPr lang="en-US" dirty="0" smtClean="0"/>
              <a:t>This method call returns the value of 3 back to where it was called.</a:t>
            </a:r>
          </a:p>
          <a:p>
            <a:r>
              <a:rPr lang="en-US" dirty="0" smtClean="0"/>
              <a:t>There are two differences when writing value returning methods:</a:t>
            </a:r>
          </a:p>
          <a:p>
            <a:pPr lvl="1"/>
            <a:r>
              <a:rPr lang="en-US" dirty="0" smtClean="0"/>
              <a:t>Instead of </a:t>
            </a:r>
            <a:r>
              <a:rPr lang="en-US" b="1" dirty="0" smtClean="0">
                <a:solidFill>
                  <a:srgbClr val="7F0055"/>
                </a:solidFill>
                <a:highlight>
                  <a:srgbClr val="D4D4D4"/>
                </a:highlight>
                <a:latin typeface="Courier New"/>
              </a:rPr>
              <a:t>void</a:t>
            </a:r>
            <a:r>
              <a:rPr lang="en-US" dirty="0" smtClean="0"/>
              <a:t> as the return type, now that should be whatever type the value you want to return will be</a:t>
            </a:r>
          </a:p>
          <a:p>
            <a:pPr lvl="1"/>
            <a:r>
              <a:rPr lang="en-US" dirty="0" smtClean="0"/>
              <a:t>You must use a </a:t>
            </a:r>
            <a:r>
              <a:rPr lang="en-US" u="sng" dirty="0" smtClean="0"/>
              <a:t>return statement</a:t>
            </a:r>
            <a:r>
              <a:rPr lang="en-US" dirty="0" smtClean="0"/>
              <a:t> to return a value at some point for all possible branches in the method definition.</a:t>
            </a:r>
            <a:endParaRPr lang="en-US" dirty="0"/>
          </a:p>
        </p:txBody>
      </p:sp>
    </p:spTree>
    <p:extLst>
      <p:ext uri="{BB962C8B-B14F-4D97-AF65-F5344CB8AC3E}">
        <p14:creationId xmlns:p14="http://schemas.microsoft.com/office/powerpoint/2010/main" val="102501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Values</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US" sz="2800" b="1" dirty="0">
                <a:solidFill>
                  <a:srgbClr val="7F0055"/>
                </a:solidFill>
                <a:latin typeface="Courier New"/>
              </a:rPr>
              <a:t>public</a:t>
            </a:r>
            <a:r>
              <a:rPr lang="en-US" sz="2800" b="1" dirty="0">
                <a:solidFill>
                  <a:srgbClr val="000000"/>
                </a:solidFill>
                <a:latin typeface="Courier New"/>
              </a:rPr>
              <a:t> </a:t>
            </a:r>
            <a:r>
              <a:rPr lang="en-US" sz="2800" b="1" dirty="0">
                <a:solidFill>
                  <a:srgbClr val="7F0055"/>
                </a:solidFill>
                <a:latin typeface="Courier New"/>
              </a:rPr>
              <a:t>static</a:t>
            </a:r>
            <a:r>
              <a:rPr lang="en-US" sz="2800" b="1" dirty="0">
                <a:solidFill>
                  <a:srgbClr val="000000"/>
                </a:solidFill>
                <a:latin typeface="Courier New"/>
              </a:rPr>
              <a:t> </a:t>
            </a:r>
            <a:r>
              <a:rPr lang="en-US" sz="2800" b="1" dirty="0" err="1">
                <a:solidFill>
                  <a:srgbClr val="7F0055"/>
                </a:solidFill>
                <a:latin typeface="Courier New"/>
              </a:rPr>
              <a:t>int</a:t>
            </a:r>
            <a:r>
              <a:rPr lang="en-US" sz="2800" b="1" dirty="0">
                <a:solidFill>
                  <a:srgbClr val="000000"/>
                </a:solidFill>
                <a:latin typeface="Courier New"/>
              </a:rPr>
              <a:t> </a:t>
            </a:r>
            <a:r>
              <a:rPr lang="en-US" sz="2800" dirty="0" err="1">
                <a:solidFill>
                  <a:srgbClr val="000000"/>
                </a:solidFill>
                <a:latin typeface="Courier New"/>
              </a:rPr>
              <a:t>addOne</a:t>
            </a:r>
            <a:r>
              <a:rPr lang="en-US" sz="2800" dirty="0">
                <a:solidFill>
                  <a:srgbClr val="000000"/>
                </a:solidFill>
                <a:latin typeface="Courier New"/>
              </a:rPr>
              <a:t>(</a:t>
            </a:r>
            <a:r>
              <a:rPr lang="en-US" sz="2800" b="1" dirty="0" err="1">
                <a:solidFill>
                  <a:srgbClr val="7F0055"/>
                </a:solidFill>
                <a:latin typeface="Courier New"/>
              </a:rPr>
              <a:t>int</a:t>
            </a:r>
            <a:r>
              <a:rPr lang="en-US" sz="2800" b="1" dirty="0">
                <a:solidFill>
                  <a:srgbClr val="000000"/>
                </a:solidFill>
                <a:latin typeface="Courier New"/>
              </a:rPr>
              <a:t> </a:t>
            </a:r>
            <a:r>
              <a:rPr lang="en-US" sz="2800" dirty="0">
                <a:solidFill>
                  <a:srgbClr val="000000"/>
                </a:solidFill>
                <a:latin typeface="Courier New"/>
              </a:rPr>
              <a:t>x) {</a:t>
            </a:r>
          </a:p>
          <a:p>
            <a:pPr marL="0" indent="0">
              <a:buNone/>
            </a:pPr>
            <a:r>
              <a:rPr lang="en-US" sz="2800" b="1" dirty="0" smtClean="0">
                <a:solidFill>
                  <a:srgbClr val="7F0055"/>
                </a:solidFill>
                <a:latin typeface="Courier New"/>
              </a:rPr>
              <a:t>	return</a:t>
            </a:r>
            <a:r>
              <a:rPr lang="en-US" sz="2800" b="1" dirty="0" smtClean="0">
                <a:solidFill>
                  <a:srgbClr val="000000"/>
                </a:solidFill>
                <a:latin typeface="Courier New"/>
              </a:rPr>
              <a:t> </a:t>
            </a:r>
            <a:r>
              <a:rPr lang="en-US" sz="2800" dirty="0">
                <a:solidFill>
                  <a:srgbClr val="000000"/>
                </a:solidFill>
                <a:latin typeface="Courier New"/>
              </a:rPr>
              <a:t>x+1;</a:t>
            </a:r>
          </a:p>
          <a:p>
            <a:pPr marL="0" indent="0">
              <a:buNone/>
            </a:pPr>
            <a:r>
              <a:rPr lang="en-US" sz="2800" dirty="0" smtClean="0">
                <a:solidFill>
                  <a:srgbClr val="000000"/>
                </a:solidFill>
                <a:latin typeface="Courier New"/>
              </a:rPr>
              <a:t>}</a:t>
            </a:r>
          </a:p>
          <a:p>
            <a:pPr lvl="1"/>
            <a:r>
              <a:rPr lang="en-US" dirty="0" smtClean="0">
                <a:solidFill>
                  <a:srgbClr val="000000"/>
                </a:solidFill>
              </a:rPr>
              <a:t>The </a:t>
            </a:r>
            <a:r>
              <a:rPr lang="en-US" b="1" dirty="0" err="1">
                <a:solidFill>
                  <a:srgbClr val="7F0055"/>
                </a:solidFill>
                <a:latin typeface="Courier New"/>
              </a:rPr>
              <a:t>int</a:t>
            </a:r>
            <a:r>
              <a:rPr lang="en-US" dirty="0" smtClean="0">
                <a:solidFill>
                  <a:srgbClr val="000000"/>
                </a:solidFill>
              </a:rPr>
              <a:t> after </a:t>
            </a:r>
            <a:r>
              <a:rPr lang="en-US" b="1" dirty="0">
                <a:solidFill>
                  <a:srgbClr val="7F0055"/>
                </a:solidFill>
                <a:latin typeface="Courier New"/>
              </a:rPr>
              <a:t>static</a:t>
            </a:r>
            <a:r>
              <a:rPr lang="en-US" dirty="0" smtClean="0">
                <a:solidFill>
                  <a:srgbClr val="000000"/>
                </a:solidFill>
              </a:rPr>
              <a:t> indicates that this method will return a value of type </a:t>
            </a:r>
            <a:r>
              <a:rPr lang="en-US" b="1" dirty="0">
                <a:solidFill>
                  <a:srgbClr val="7F0055"/>
                </a:solidFill>
                <a:latin typeface="Courier New"/>
              </a:rPr>
              <a:t>int</a:t>
            </a:r>
            <a:r>
              <a:rPr lang="en-US" dirty="0" smtClean="0">
                <a:solidFill>
                  <a:srgbClr val="000000"/>
                </a:solidFill>
              </a:rPr>
              <a:t>.</a:t>
            </a:r>
          </a:p>
          <a:p>
            <a:pPr lvl="1"/>
            <a:r>
              <a:rPr lang="en-US" b="1" dirty="0">
                <a:solidFill>
                  <a:srgbClr val="7F0055"/>
                </a:solidFill>
                <a:latin typeface="Courier New"/>
              </a:rPr>
              <a:t>return</a:t>
            </a:r>
            <a:r>
              <a:rPr lang="en-US" b="1" dirty="0">
                <a:solidFill>
                  <a:srgbClr val="000000"/>
                </a:solidFill>
                <a:latin typeface="Courier New"/>
              </a:rPr>
              <a:t> </a:t>
            </a:r>
            <a:r>
              <a:rPr lang="en-US" dirty="0" smtClean="0">
                <a:solidFill>
                  <a:srgbClr val="000000"/>
                </a:solidFill>
                <a:latin typeface="Courier New"/>
              </a:rPr>
              <a:t>x+1; </a:t>
            </a:r>
            <a:r>
              <a:rPr lang="en-US" dirty="0" smtClean="0">
                <a:solidFill>
                  <a:srgbClr val="000000"/>
                </a:solidFill>
              </a:rPr>
              <a:t>is a </a:t>
            </a:r>
            <a:r>
              <a:rPr lang="en-US" u="sng" dirty="0" smtClean="0">
                <a:solidFill>
                  <a:srgbClr val="000000"/>
                </a:solidFill>
              </a:rPr>
              <a:t>return statement</a:t>
            </a:r>
            <a:r>
              <a:rPr lang="en-US" dirty="0" smtClean="0">
                <a:solidFill>
                  <a:srgbClr val="000000"/>
                </a:solidFill>
              </a:rPr>
              <a:t>.</a:t>
            </a:r>
          </a:p>
          <a:p>
            <a:pPr lvl="2"/>
            <a:r>
              <a:rPr lang="en-US" b="1" dirty="0">
                <a:solidFill>
                  <a:srgbClr val="7F0055"/>
                </a:solidFill>
                <a:latin typeface="Courier New"/>
              </a:rPr>
              <a:t>return</a:t>
            </a:r>
            <a:r>
              <a:rPr lang="en-US" dirty="0" smtClean="0">
                <a:solidFill>
                  <a:srgbClr val="000000"/>
                </a:solidFill>
              </a:rPr>
              <a:t> is a keyword that indicates that the result of the expression following it will be returned to where the method was called</a:t>
            </a:r>
          </a:p>
          <a:p>
            <a:pPr lvl="3"/>
            <a:r>
              <a:rPr lang="en-US" dirty="0" smtClean="0">
                <a:solidFill>
                  <a:srgbClr val="000000"/>
                </a:solidFill>
              </a:rPr>
              <a:t>So in this case, the result of </a:t>
            </a:r>
            <a:r>
              <a:rPr lang="en-US" dirty="0">
                <a:solidFill>
                  <a:srgbClr val="000000"/>
                </a:solidFill>
                <a:latin typeface="Courier New"/>
              </a:rPr>
              <a:t>x+1</a:t>
            </a:r>
            <a:r>
              <a:rPr lang="en-US" dirty="0" smtClean="0">
                <a:solidFill>
                  <a:srgbClr val="000000"/>
                </a:solidFill>
              </a:rPr>
              <a:t> will be returned to where it was called</a:t>
            </a:r>
          </a:p>
          <a:p>
            <a:pPr lvl="3"/>
            <a:r>
              <a:rPr lang="en-US" dirty="0" smtClean="0">
                <a:solidFill>
                  <a:srgbClr val="000000"/>
                </a:solidFill>
              </a:rPr>
              <a:t>You can have as many statements as you like leading up to the return statement, but all branches that are possible in the method definition should end in a return statement.</a:t>
            </a:r>
          </a:p>
          <a:p>
            <a:pPr lvl="3"/>
            <a:r>
              <a:rPr lang="en-US" dirty="0" smtClean="0">
                <a:solidFill>
                  <a:srgbClr val="000000"/>
                </a:solidFill>
              </a:rPr>
              <a:t>Once a return statement is reached, the program’s control flow leaves the method and goes back to where it was called.</a:t>
            </a:r>
          </a:p>
          <a:p>
            <a:pPr lvl="3"/>
            <a:r>
              <a:rPr lang="en-US" dirty="0" smtClean="0">
                <a:solidFill>
                  <a:srgbClr val="000000"/>
                </a:solidFill>
              </a:rPr>
              <a:t>The expression following the return statement must be the same type as the return type for the method, or one of a lower rank.</a:t>
            </a:r>
            <a:endParaRPr lang="en-US" dirty="0"/>
          </a:p>
        </p:txBody>
      </p:sp>
    </p:spTree>
    <p:extLst>
      <p:ext uri="{BB962C8B-B14F-4D97-AF65-F5344CB8AC3E}">
        <p14:creationId xmlns:p14="http://schemas.microsoft.com/office/powerpoint/2010/main" val="394926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So far in this course we have seen methods in two ways:</a:t>
            </a:r>
          </a:p>
          <a:p>
            <a:pPr lvl="1"/>
            <a:r>
              <a:rPr lang="en-US" dirty="0" smtClean="0"/>
              <a:t>We’ve used predefined methods from the Java API:</a:t>
            </a:r>
          </a:p>
          <a:p>
            <a:pPr lvl="2"/>
            <a:r>
              <a:rPr lang="en-US" dirty="0" err="1" smtClean="0">
                <a:latin typeface="Courier New" pitchFamily="49" charset="0"/>
                <a:cs typeface="Courier New" pitchFamily="49" charset="0"/>
              </a:rPr>
              <a:t>System.out.println</a:t>
            </a:r>
            <a:endParaRPr lang="en-US" dirty="0">
              <a:latin typeface="Courier New" pitchFamily="49" charset="0"/>
              <a:cs typeface="Courier New" pitchFamily="49" charset="0"/>
            </a:endParaRPr>
          </a:p>
          <a:p>
            <a:pPr lvl="2"/>
            <a:r>
              <a:rPr lang="en-US" dirty="0" err="1" smtClean="0">
                <a:latin typeface="Courier New" pitchFamily="49" charset="0"/>
                <a:cs typeface="Courier New" pitchFamily="49" charset="0"/>
              </a:rPr>
              <a:t>Math.sqrt</a:t>
            </a:r>
            <a:endParaRPr lang="en-US" dirty="0" smtClean="0">
              <a:latin typeface="Courier New" pitchFamily="49" charset="0"/>
              <a:cs typeface="Courier New" pitchFamily="49" charset="0"/>
            </a:endParaRPr>
          </a:p>
          <a:p>
            <a:pPr lvl="1"/>
            <a:r>
              <a:rPr lang="en-US" dirty="0" smtClean="0"/>
              <a:t>We have created a method named </a:t>
            </a:r>
            <a:r>
              <a:rPr lang="en-US" dirty="0" smtClean="0">
                <a:latin typeface="Courier New" pitchFamily="49" charset="0"/>
                <a:cs typeface="Courier New" pitchFamily="49" charset="0"/>
              </a:rPr>
              <a:t>main</a:t>
            </a:r>
            <a:r>
              <a:rPr lang="en-US" dirty="0" smtClean="0"/>
              <a:t> in every program we’ve written.</a:t>
            </a:r>
          </a:p>
          <a:p>
            <a:r>
              <a:rPr lang="en-US" dirty="0" smtClean="0"/>
              <a:t>Now we will learn to create our own methods that can be used just like any from the Java API.</a:t>
            </a:r>
          </a:p>
          <a:p>
            <a:r>
              <a:rPr lang="en-US" dirty="0" smtClean="0"/>
              <a:t>So what are methods exactly?</a:t>
            </a:r>
          </a:p>
          <a:p>
            <a:pPr lvl="1"/>
            <a:r>
              <a:rPr lang="en-US" u="sng" dirty="0" smtClean="0"/>
              <a:t>Methods</a:t>
            </a:r>
            <a:r>
              <a:rPr lang="en-US" dirty="0" smtClean="0"/>
              <a:t> are a collection of statements that perform a specific task.</a:t>
            </a:r>
          </a:p>
          <a:p>
            <a:r>
              <a:rPr lang="en-US" dirty="0" smtClean="0"/>
              <a:t>Why do we have methods?</a:t>
            </a:r>
          </a:p>
          <a:p>
            <a:pPr lvl="1"/>
            <a:r>
              <a:rPr lang="en-US" dirty="0" smtClean="0"/>
              <a:t>Methods  break problems in smaller, more manageable, </a:t>
            </a:r>
            <a:r>
              <a:rPr lang="en-US" dirty="0" err="1" smtClean="0"/>
              <a:t>subproblems</a:t>
            </a:r>
            <a:r>
              <a:rPr lang="en-US" dirty="0" smtClean="0"/>
              <a:t>.</a:t>
            </a:r>
          </a:p>
          <a:p>
            <a:pPr lvl="1"/>
            <a:r>
              <a:rPr lang="en-US" dirty="0" smtClean="0"/>
              <a:t>Where have we seen this before?</a:t>
            </a:r>
          </a:p>
          <a:p>
            <a:pPr lvl="2"/>
            <a:r>
              <a:rPr lang="en-US" dirty="0" smtClean="0"/>
              <a:t>Hierarchy Charts!</a:t>
            </a:r>
            <a:endParaRPr lang="en-US" dirty="0"/>
          </a:p>
        </p:txBody>
      </p:sp>
    </p:spTree>
    <p:extLst>
      <p:ext uri="{BB962C8B-B14F-4D97-AF65-F5344CB8AC3E}">
        <p14:creationId xmlns:p14="http://schemas.microsoft.com/office/powerpoint/2010/main" val="199930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lstStyle/>
          <a:p>
            <a:r>
              <a:rPr lang="en-US" dirty="0" smtClean="0"/>
              <a:t>Calling a Value-Returning Method</a:t>
            </a:r>
            <a:endParaRPr lang="en-US" dirty="0"/>
          </a:p>
        </p:txBody>
      </p:sp>
      <p:sp>
        <p:nvSpPr>
          <p:cNvPr id="3" name="Content Placeholder 2"/>
          <p:cNvSpPr>
            <a:spLocks noGrp="1"/>
          </p:cNvSpPr>
          <p:nvPr>
            <p:ph sz="quarter" idx="1"/>
          </p:nvPr>
        </p:nvSpPr>
        <p:spPr/>
        <p:txBody>
          <a:bodyPr/>
          <a:lstStyle/>
          <a:p>
            <a:r>
              <a:rPr lang="en-US" dirty="0" smtClean="0"/>
              <a:t>Its often the case that you want to do something meaningful with the value a value-returning method returns.</a:t>
            </a:r>
          </a:p>
          <a:p>
            <a:pPr lvl="1"/>
            <a:r>
              <a:rPr lang="en-US" dirty="0" smtClean="0"/>
              <a:t>You can assign the return value to a variable:</a:t>
            </a:r>
          </a:p>
          <a:p>
            <a:pPr marL="320040" lvl="1" indent="0">
              <a:buNone/>
            </a:pPr>
            <a:r>
              <a:rPr lang="en-US" b="1" dirty="0" smtClean="0">
                <a:solidFill>
                  <a:srgbClr val="7F0055"/>
                </a:solidFill>
                <a:highlight>
                  <a:srgbClr val="E8F2FE"/>
                </a:highlight>
                <a:latin typeface="Courier New"/>
              </a:rPr>
              <a:t>	double</a:t>
            </a:r>
            <a:r>
              <a:rPr lang="en-US" dirty="0" smtClean="0">
                <a:latin typeface="Courier New" pitchFamily="49" charset="0"/>
                <a:cs typeface="Courier New" pitchFamily="49" charset="0"/>
              </a:rPr>
              <a:t> x = </a:t>
            </a:r>
            <a:r>
              <a:rPr lang="en-US" dirty="0" err="1" smtClean="0">
                <a:latin typeface="Courier New" pitchFamily="49" charset="0"/>
                <a:cs typeface="Courier New" pitchFamily="49" charset="0"/>
              </a:rPr>
              <a:t>Math.sqrt</a:t>
            </a:r>
            <a:r>
              <a:rPr lang="en-US" dirty="0" smtClean="0">
                <a:latin typeface="Courier New" pitchFamily="49" charset="0"/>
                <a:cs typeface="Courier New" pitchFamily="49" charset="0"/>
              </a:rPr>
              <a:t>(9);</a:t>
            </a:r>
          </a:p>
          <a:p>
            <a:pPr lvl="1"/>
            <a:r>
              <a:rPr lang="en-US" dirty="0" smtClean="0"/>
              <a:t>You can use it in an expression:</a:t>
            </a:r>
          </a:p>
          <a:p>
            <a:pPr marL="320040" lvl="1" indent="0">
              <a:buNone/>
            </a:pPr>
            <a:r>
              <a:rPr lang="en-US" b="1" dirty="0" smtClean="0">
                <a:solidFill>
                  <a:srgbClr val="7F0055"/>
                </a:solidFill>
                <a:highlight>
                  <a:srgbClr val="E8F2FE"/>
                </a:highlight>
                <a:latin typeface="Courier New"/>
              </a:rPr>
              <a:t>	double</a:t>
            </a:r>
            <a:r>
              <a:rPr lang="en-US" dirty="0" smtClean="0">
                <a:latin typeface="Courier New" pitchFamily="49" charset="0"/>
                <a:cs typeface="Courier New" pitchFamily="49" charset="0"/>
              </a:rPr>
              <a:t> </a:t>
            </a:r>
            <a:r>
              <a:rPr lang="en-US" dirty="0">
                <a:latin typeface="Courier New" pitchFamily="49" charset="0"/>
                <a:cs typeface="Courier New" pitchFamily="49" charset="0"/>
              </a:rPr>
              <a:t>x = </a:t>
            </a:r>
            <a:r>
              <a:rPr lang="en-US" dirty="0" err="1">
                <a:latin typeface="Courier New" pitchFamily="49" charset="0"/>
                <a:cs typeface="Courier New" pitchFamily="49" charset="0"/>
              </a:rPr>
              <a:t>Math.sqrt</a:t>
            </a:r>
            <a:r>
              <a:rPr lang="en-US" dirty="0">
                <a:latin typeface="Courier New" pitchFamily="49" charset="0"/>
                <a:cs typeface="Courier New" pitchFamily="49" charset="0"/>
              </a:rPr>
              <a:t>(9</a:t>
            </a:r>
            <a:r>
              <a:rPr lang="en-US" dirty="0" smtClean="0">
                <a:latin typeface="Courier New" pitchFamily="49" charset="0"/>
                <a:cs typeface="Courier New" pitchFamily="49" charset="0"/>
              </a:rPr>
              <a:t>) * 2;</a:t>
            </a:r>
          </a:p>
          <a:p>
            <a:pPr lvl="1"/>
            <a:r>
              <a:rPr lang="en-US" dirty="0" smtClean="0">
                <a:cs typeface="Courier New" pitchFamily="49" charset="0"/>
              </a:rPr>
              <a:t>You can print it to the screen</a:t>
            </a:r>
          </a:p>
          <a:p>
            <a:pPr marL="320040" lvl="1" indent="0">
              <a:buNone/>
            </a:pPr>
            <a:r>
              <a:rPr lang="en-US" dirty="0">
                <a:cs typeface="Courier New" pitchFamily="49" charset="0"/>
              </a:rPr>
              <a:t>	</a:t>
            </a:r>
            <a:r>
              <a:rPr lang="en-US" dirty="0" err="1" smtClean="0">
                <a:solidFill>
                  <a:srgbClr val="000000"/>
                </a:solidFill>
                <a:highlight>
                  <a:srgbClr val="E8F2FE"/>
                </a:highlight>
                <a:latin typeface="Courier New"/>
              </a:rPr>
              <a:t>System.</a:t>
            </a:r>
            <a:r>
              <a:rPr lang="en-US" i="1" dirty="0" err="1" smtClean="0">
                <a:solidFill>
                  <a:srgbClr val="0000C0"/>
                </a:solidFill>
                <a:highlight>
                  <a:srgbClr val="E8F2FE"/>
                </a:highlight>
                <a:latin typeface="Courier New"/>
              </a:rPr>
              <a:t>out</a:t>
            </a:r>
            <a:r>
              <a:rPr lang="en-US" dirty="0" err="1" smtClean="0">
                <a:solidFill>
                  <a:srgbClr val="000000"/>
                </a:solidFill>
                <a:highlight>
                  <a:srgbClr val="E8F2FE"/>
                </a:highlight>
                <a:latin typeface="Courier New"/>
              </a:rPr>
              <a:t>.println</a:t>
            </a:r>
            <a:r>
              <a:rPr lang="en-US" dirty="0" smtClean="0">
                <a:solidFill>
                  <a:srgbClr val="000000"/>
                </a:solidFill>
                <a:highlight>
                  <a:srgbClr val="E8F2FE"/>
                </a:highlight>
                <a:latin typeface="Courier New"/>
              </a:rPr>
              <a:t>(</a:t>
            </a:r>
            <a:r>
              <a:rPr lang="en-US" dirty="0" err="1">
                <a:latin typeface="Courier New" pitchFamily="49" charset="0"/>
                <a:cs typeface="Courier New" pitchFamily="49" charset="0"/>
              </a:rPr>
              <a:t>Math.sqrt</a:t>
            </a:r>
            <a:r>
              <a:rPr lang="en-US" dirty="0">
                <a:latin typeface="Courier New" pitchFamily="49" charset="0"/>
                <a:cs typeface="Courier New" pitchFamily="49" charset="0"/>
              </a:rPr>
              <a:t>(9</a:t>
            </a:r>
            <a:r>
              <a:rPr lang="en-US" dirty="0" smtClean="0">
                <a:latin typeface="Courier New" pitchFamily="49" charset="0"/>
                <a:cs typeface="Courier New" pitchFamily="49" charset="0"/>
              </a:rPr>
              <a:t>));</a:t>
            </a:r>
            <a:endParaRPr lang="en-US" dirty="0" smtClean="0">
              <a:cs typeface="Courier New" pitchFamily="49" charset="0"/>
            </a:endParaRPr>
          </a:p>
          <a:p>
            <a:pPr lvl="1"/>
            <a:r>
              <a:rPr lang="en-US" dirty="0" smtClean="0">
                <a:cs typeface="Courier New" pitchFamily="49" charset="0"/>
              </a:rPr>
              <a:t>You can use it anywhere a value of the return type can be used</a:t>
            </a:r>
          </a:p>
          <a:p>
            <a:pPr lvl="1"/>
            <a:endParaRPr lang="en-US" dirty="0">
              <a:cs typeface="Courier New" pitchFamily="49" charset="0"/>
            </a:endParaRPr>
          </a:p>
        </p:txBody>
      </p:sp>
    </p:spTree>
    <p:extLst>
      <p:ext uri="{BB962C8B-B14F-4D97-AF65-F5344CB8AC3E}">
        <p14:creationId xmlns:p14="http://schemas.microsoft.com/office/powerpoint/2010/main" val="70521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Value-Returning Method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Value-Returning Method</a:t>
            </a:r>
            <a:endParaRPr lang="en-US" dirty="0"/>
          </a:p>
        </p:txBody>
      </p:sp>
    </p:spTree>
    <p:extLst>
      <p:ext uri="{BB962C8B-B14F-4D97-AF65-F5344CB8AC3E}">
        <p14:creationId xmlns:p14="http://schemas.microsoft.com/office/powerpoint/2010/main" val="3709121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and Hierarchy Charts</a:t>
            </a:r>
            <a:endParaRPr lang="en-US" dirty="0"/>
          </a:p>
        </p:txBody>
      </p:sp>
      <p:sp>
        <p:nvSpPr>
          <p:cNvPr id="4" name="Rectangle 3"/>
          <p:cNvSpPr/>
          <p:nvPr/>
        </p:nvSpPr>
        <p:spPr>
          <a:xfrm>
            <a:off x="4305300" y="1897380"/>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Postage Stamp Program</a:t>
            </a:r>
            <a:endParaRPr lang="en-US" sz="1600" dirty="0"/>
          </a:p>
        </p:txBody>
      </p:sp>
      <p:cxnSp>
        <p:nvCxnSpPr>
          <p:cNvPr id="5" name="Straight Connector 4"/>
          <p:cNvCxnSpPr>
            <a:stCxn id="4" idx="2"/>
          </p:cNvCxnSpPr>
          <p:nvPr/>
        </p:nvCxnSpPr>
        <p:spPr>
          <a:xfrm>
            <a:off x="4953000" y="2345436"/>
            <a:ext cx="0" cy="359664"/>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4953000" y="2705100"/>
            <a:ext cx="0" cy="248412"/>
          </a:xfrm>
          <a:prstGeom prst="line">
            <a:avLst/>
          </a:prstGeom>
        </p:spPr>
        <p:style>
          <a:lnRef idx="1">
            <a:schemeClr val="dk1"/>
          </a:lnRef>
          <a:fillRef idx="0">
            <a:schemeClr val="dk1"/>
          </a:fillRef>
          <a:effectRef idx="0">
            <a:schemeClr val="dk1"/>
          </a:effectRef>
          <a:fontRef idx="minor">
            <a:schemeClr val="tx1"/>
          </a:fontRef>
        </p:style>
      </p:cxnSp>
      <p:sp>
        <p:nvSpPr>
          <p:cNvPr id="7" name="Rectangle 6"/>
          <p:cNvSpPr/>
          <p:nvPr/>
        </p:nvSpPr>
        <p:spPr>
          <a:xfrm>
            <a:off x="4305300" y="2953512"/>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Calculate </a:t>
            </a:r>
            <a:r>
              <a:rPr lang="en-US" sz="1600" i="1" dirty="0" smtClean="0"/>
              <a:t>Stamps</a:t>
            </a:r>
            <a:endParaRPr lang="en-US" sz="1600" i="1" dirty="0"/>
          </a:p>
        </p:txBody>
      </p:sp>
      <p:sp>
        <p:nvSpPr>
          <p:cNvPr id="8" name="Rectangle 7"/>
          <p:cNvSpPr/>
          <p:nvPr/>
        </p:nvSpPr>
        <p:spPr>
          <a:xfrm>
            <a:off x="7429500" y="2953512"/>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Display </a:t>
            </a:r>
            <a:r>
              <a:rPr lang="en-US" sz="1600" i="1" dirty="0" smtClean="0"/>
              <a:t>Stamps</a:t>
            </a:r>
            <a:endParaRPr lang="en-US" sz="1600" i="1" dirty="0"/>
          </a:p>
        </p:txBody>
      </p:sp>
      <p:sp>
        <p:nvSpPr>
          <p:cNvPr id="9" name="Rectangle 8"/>
          <p:cNvSpPr/>
          <p:nvPr/>
        </p:nvSpPr>
        <p:spPr>
          <a:xfrm>
            <a:off x="1257300" y="2953512"/>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Input</a:t>
            </a:r>
            <a:endParaRPr lang="en-US" sz="1600" dirty="0"/>
          </a:p>
        </p:txBody>
      </p:sp>
      <p:sp>
        <p:nvSpPr>
          <p:cNvPr id="10" name="Rectangle 9"/>
          <p:cNvSpPr/>
          <p:nvPr/>
        </p:nvSpPr>
        <p:spPr>
          <a:xfrm>
            <a:off x="495300" y="4000500"/>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Read </a:t>
            </a:r>
            <a:r>
              <a:rPr lang="en-US" sz="1600" i="1" dirty="0" smtClean="0"/>
              <a:t>Sheets</a:t>
            </a:r>
            <a:endParaRPr lang="en-US" sz="1600" i="1" dirty="0"/>
          </a:p>
        </p:txBody>
      </p:sp>
      <p:sp>
        <p:nvSpPr>
          <p:cNvPr id="11" name="Rectangle 10"/>
          <p:cNvSpPr/>
          <p:nvPr/>
        </p:nvSpPr>
        <p:spPr>
          <a:xfrm>
            <a:off x="2019300" y="4000500"/>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Validate </a:t>
            </a:r>
            <a:r>
              <a:rPr lang="en-US" sz="1600" i="1" dirty="0" smtClean="0"/>
              <a:t>Sheets</a:t>
            </a:r>
            <a:endParaRPr lang="en-US" sz="1600" i="1" dirty="0"/>
          </a:p>
        </p:txBody>
      </p:sp>
      <p:sp>
        <p:nvSpPr>
          <p:cNvPr id="12" name="Rectangle 11"/>
          <p:cNvSpPr/>
          <p:nvPr/>
        </p:nvSpPr>
        <p:spPr>
          <a:xfrm>
            <a:off x="3543300" y="4000500"/>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Set </a:t>
            </a:r>
            <a:r>
              <a:rPr lang="en-US" sz="1600" i="1" dirty="0" smtClean="0"/>
              <a:t>Stamps</a:t>
            </a:r>
            <a:r>
              <a:rPr lang="en-US" sz="1600" dirty="0" smtClean="0"/>
              <a:t> = </a:t>
            </a:r>
            <a:r>
              <a:rPr lang="en-US" sz="1600" i="1" dirty="0" smtClean="0"/>
              <a:t>Sheets</a:t>
            </a:r>
            <a:r>
              <a:rPr lang="en-US" sz="1600" dirty="0" smtClean="0"/>
              <a:t>/5</a:t>
            </a:r>
            <a:endParaRPr lang="en-US" sz="1600" dirty="0"/>
          </a:p>
        </p:txBody>
      </p:sp>
      <p:sp>
        <p:nvSpPr>
          <p:cNvPr id="13" name="Rectangle 12"/>
          <p:cNvSpPr/>
          <p:nvPr/>
        </p:nvSpPr>
        <p:spPr>
          <a:xfrm>
            <a:off x="5067300" y="4000500"/>
            <a:ext cx="1295400" cy="448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00" dirty="0" smtClean="0"/>
              <a:t>Round </a:t>
            </a:r>
            <a:r>
              <a:rPr lang="en-US" sz="1100" i="1" dirty="0" smtClean="0"/>
              <a:t>Stamps</a:t>
            </a:r>
            <a:r>
              <a:rPr lang="en-US" sz="1100" dirty="0" smtClean="0"/>
              <a:t> to the next whole number</a:t>
            </a:r>
            <a:endParaRPr lang="en-US" sz="1100" dirty="0"/>
          </a:p>
        </p:txBody>
      </p:sp>
      <p:cxnSp>
        <p:nvCxnSpPr>
          <p:cNvPr id="14" name="Elbow Connector 13"/>
          <p:cNvCxnSpPr>
            <a:endCxn id="9" idx="0"/>
          </p:cNvCxnSpPr>
          <p:nvPr/>
        </p:nvCxnSpPr>
        <p:spPr>
          <a:xfrm rot="10800000" flipV="1">
            <a:off x="1905000" y="2705100"/>
            <a:ext cx="3048000" cy="248412"/>
          </a:xfrm>
          <a:prstGeom prst="bentConnector2">
            <a:avLst/>
          </a:prstGeom>
        </p:spPr>
        <p:style>
          <a:lnRef idx="1">
            <a:schemeClr val="dk1"/>
          </a:lnRef>
          <a:fillRef idx="0">
            <a:schemeClr val="dk1"/>
          </a:fillRef>
          <a:effectRef idx="0">
            <a:schemeClr val="dk1"/>
          </a:effectRef>
          <a:fontRef idx="minor">
            <a:schemeClr val="tx1"/>
          </a:fontRef>
        </p:style>
      </p:cxnSp>
      <p:cxnSp>
        <p:nvCxnSpPr>
          <p:cNvPr id="15" name="Elbow Connector 14"/>
          <p:cNvCxnSpPr/>
          <p:nvPr/>
        </p:nvCxnSpPr>
        <p:spPr>
          <a:xfrm>
            <a:off x="4953000" y="2705100"/>
            <a:ext cx="3124200" cy="248412"/>
          </a:xfrm>
          <a:prstGeom prst="bentConnector2">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a:stCxn id="7" idx="2"/>
          </p:cNvCxnSpPr>
          <p:nvPr/>
        </p:nvCxnSpPr>
        <p:spPr>
          <a:xfrm>
            <a:off x="4953000" y="3401568"/>
            <a:ext cx="0" cy="294132"/>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a:stCxn id="9" idx="2"/>
          </p:cNvCxnSpPr>
          <p:nvPr/>
        </p:nvCxnSpPr>
        <p:spPr>
          <a:xfrm>
            <a:off x="1905000" y="3401568"/>
            <a:ext cx="0" cy="294132"/>
          </a:xfrm>
          <a:prstGeom prst="line">
            <a:avLst/>
          </a:prstGeom>
        </p:spPr>
        <p:style>
          <a:lnRef idx="1">
            <a:schemeClr val="dk1"/>
          </a:lnRef>
          <a:fillRef idx="0">
            <a:schemeClr val="dk1"/>
          </a:fillRef>
          <a:effectRef idx="0">
            <a:schemeClr val="dk1"/>
          </a:effectRef>
          <a:fontRef idx="minor">
            <a:schemeClr val="tx1"/>
          </a:fontRef>
        </p:style>
      </p:cxnSp>
      <p:cxnSp>
        <p:nvCxnSpPr>
          <p:cNvPr id="18" name="Elbow Connector 17"/>
          <p:cNvCxnSpPr>
            <a:endCxn id="13" idx="0"/>
          </p:cNvCxnSpPr>
          <p:nvPr/>
        </p:nvCxnSpPr>
        <p:spPr>
          <a:xfrm>
            <a:off x="4953000" y="3695700"/>
            <a:ext cx="762000" cy="304800"/>
          </a:xfrm>
          <a:prstGeom prst="bentConnector2">
            <a:avLst/>
          </a:prstGeom>
        </p:spPr>
        <p:style>
          <a:lnRef idx="1">
            <a:schemeClr val="dk1"/>
          </a:lnRef>
          <a:fillRef idx="0">
            <a:schemeClr val="dk1"/>
          </a:fillRef>
          <a:effectRef idx="0">
            <a:schemeClr val="dk1"/>
          </a:effectRef>
          <a:fontRef idx="minor">
            <a:schemeClr val="tx1"/>
          </a:fontRef>
        </p:style>
      </p:cxnSp>
      <p:cxnSp>
        <p:nvCxnSpPr>
          <p:cNvPr id="19" name="Elbow Connector 18"/>
          <p:cNvCxnSpPr>
            <a:endCxn id="12" idx="0"/>
          </p:cNvCxnSpPr>
          <p:nvPr/>
        </p:nvCxnSpPr>
        <p:spPr>
          <a:xfrm rot="10800000" flipV="1">
            <a:off x="4191000" y="3695700"/>
            <a:ext cx="762000" cy="304800"/>
          </a:xfrm>
          <a:prstGeom prst="bentConnector2">
            <a:avLst/>
          </a:prstGeom>
        </p:spPr>
        <p:style>
          <a:lnRef idx="1">
            <a:schemeClr val="dk1"/>
          </a:lnRef>
          <a:fillRef idx="0">
            <a:schemeClr val="dk1"/>
          </a:fillRef>
          <a:effectRef idx="0">
            <a:schemeClr val="dk1"/>
          </a:effectRef>
          <a:fontRef idx="minor">
            <a:schemeClr val="tx1"/>
          </a:fontRef>
        </p:style>
      </p:cxnSp>
      <p:cxnSp>
        <p:nvCxnSpPr>
          <p:cNvPr id="20" name="Elbow Connector 19"/>
          <p:cNvCxnSpPr>
            <a:endCxn id="11" idx="0"/>
          </p:cNvCxnSpPr>
          <p:nvPr/>
        </p:nvCxnSpPr>
        <p:spPr>
          <a:xfrm>
            <a:off x="1905000" y="3695700"/>
            <a:ext cx="762000" cy="304800"/>
          </a:xfrm>
          <a:prstGeom prst="bentConnector2">
            <a:avLst/>
          </a:prstGeom>
        </p:spPr>
        <p:style>
          <a:lnRef idx="1">
            <a:schemeClr val="dk1"/>
          </a:lnRef>
          <a:fillRef idx="0">
            <a:schemeClr val="dk1"/>
          </a:fillRef>
          <a:effectRef idx="0">
            <a:schemeClr val="dk1"/>
          </a:effectRef>
          <a:fontRef idx="minor">
            <a:schemeClr val="tx1"/>
          </a:fontRef>
        </p:style>
      </p:cxnSp>
      <p:cxnSp>
        <p:nvCxnSpPr>
          <p:cNvPr id="21" name="Elbow Connector 20"/>
          <p:cNvCxnSpPr>
            <a:endCxn id="10" idx="0"/>
          </p:cNvCxnSpPr>
          <p:nvPr/>
        </p:nvCxnSpPr>
        <p:spPr>
          <a:xfrm rot="10800000" flipV="1">
            <a:off x="1143000" y="3695700"/>
            <a:ext cx="762000" cy="304800"/>
          </a:xfrm>
          <a:prstGeom prst="bentConnector2">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44976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Divide and Conquer and Modular Design</a:t>
            </a:r>
            <a:endParaRPr lang="en-US" dirty="0"/>
          </a:p>
        </p:txBody>
      </p:sp>
      <p:sp>
        <p:nvSpPr>
          <p:cNvPr id="3" name="Content Placeholder 2"/>
          <p:cNvSpPr>
            <a:spLocks noGrp="1"/>
          </p:cNvSpPr>
          <p:nvPr>
            <p:ph sz="quarter" idx="1"/>
          </p:nvPr>
        </p:nvSpPr>
        <p:spPr>
          <a:xfrm>
            <a:off x="914400" y="1447800"/>
            <a:ext cx="7772400" cy="4648200"/>
          </a:xfrm>
        </p:spPr>
        <p:txBody>
          <a:bodyPr>
            <a:normAutofit fontScale="85000" lnSpcReduction="10000"/>
          </a:bodyPr>
          <a:lstStyle/>
          <a:p>
            <a:r>
              <a:rPr lang="en-US" dirty="0" smtClean="0"/>
              <a:t>Instead of writing one long method that contains all of the statements necessary to solve a problem, you can write several small methods that solve each specific part of the problem.</a:t>
            </a:r>
          </a:p>
          <a:p>
            <a:pPr lvl="1"/>
            <a:r>
              <a:rPr lang="en-US" dirty="0" smtClean="0"/>
              <a:t>This is what is known as </a:t>
            </a:r>
            <a:r>
              <a:rPr lang="en-US" u="sng" dirty="0" smtClean="0"/>
              <a:t>divide and conquer</a:t>
            </a:r>
            <a:r>
              <a:rPr lang="en-US" dirty="0" smtClean="0"/>
              <a:t> approach to programming.</a:t>
            </a:r>
          </a:p>
          <a:p>
            <a:pPr lvl="2"/>
            <a:r>
              <a:rPr lang="en-US" dirty="0" smtClean="0"/>
              <a:t>When you use divide and conquer to design a program, this is known as </a:t>
            </a:r>
            <a:r>
              <a:rPr lang="en-US" u="sng" dirty="0" smtClean="0"/>
              <a:t>Modular Design</a:t>
            </a:r>
            <a:r>
              <a:rPr lang="en-US" dirty="0" smtClean="0"/>
              <a:t>.</a:t>
            </a:r>
          </a:p>
          <a:p>
            <a:pPr lvl="3"/>
            <a:r>
              <a:rPr lang="en-US" dirty="0" smtClean="0"/>
              <a:t>As a result, each subproblem is known as a </a:t>
            </a:r>
            <a:r>
              <a:rPr lang="en-US" u="sng" dirty="0" smtClean="0"/>
              <a:t>module</a:t>
            </a:r>
            <a:r>
              <a:rPr lang="en-US" dirty="0" smtClean="0"/>
              <a:t>.</a:t>
            </a:r>
          </a:p>
          <a:p>
            <a:pPr lvl="4"/>
            <a:r>
              <a:rPr lang="en-US" dirty="0" smtClean="0"/>
              <a:t>These modules can easily be implemented as their own methods!</a:t>
            </a:r>
          </a:p>
          <a:p>
            <a:pPr lvl="3"/>
            <a:r>
              <a:rPr lang="en-US" dirty="0" smtClean="0"/>
              <a:t>Programs that follow modular design principles have benefits:</a:t>
            </a:r>
          </a:p>
          <a:p>
            <a:pPr marL="1600200" lvl="4" indent="-457200">
              <a:buFont typeface="+mj-lt"/>
              <a:buAutoNum type="arabicPeriod"/>
            </a:pPr>
            <a:r>
              <a:rPr lang="en-US" dirty="0" smtClean="0"/>
              <a:t>They are easier to write.</a:t>
            </a:r>
          </a:p>
          <a:p>
            <a:pPr marL="1600200" lvl="4" indent="-457200">
              <a:buFont typeface="+mj-lt"/>
              <a:buAutoNum type="arabicPeriod"/>
            </a:pPr>
            <a:r>
              <a:rPr lang="en-US" dirty="0" smtClean="0"/>
              <a:t>They are easier to understand.</a:t>
            </a:r>
          </a:p>
          <a:p>
            <a:pPr marL="1600200" lvl="4" indent="-457200">
              <a:buFont typeface="+mj-lt"/>
              <a:buAutoNum type="arabicPeriod"/>
            </a:pPr>
            <a:r>
              <a:rPr lang="en-US" dirty="0" smtClean="0"/>
              <a:t>They are easier to debug.</a:t>
            </a:r>
          </a:p>
          <a:p>
            <a:pPr marL="1600200" lvl="4" indent="-457200">
              <a:buFont typeface="+mj-lt"/>
              <a:buAutoNum type="arabicPeriod"/>
            </a:pPr>
            <a:r>
              <a:rPr lang="en-US" dirty="0" smtClean="0"/>
              <a:t>They are easier to change.</a:t>
            </a:r>
          </a:p>
          <a:p>
            <a:pPr marL="1600200" lvl="4" indent="-457200">
              <a:buFont typeface="+mj-lt"/>
              <a:buAutoNum type="arabicPeriod"/>
            </a:pPr>
            <a:r>
              <a:rPr lang="en-US" dirty="0" smtClean="0"/>
              <a:t>They have parts that can be reused.</a:t>
            </a:r>
          </a:p>
          <a:p>
            <a:pPr lvl="3"/>
            <a:r>
              <a:rPr lang="en-US" dirty="0" smtClean="0"/>
              <a:t>After learning about methods, you are required to design and implement your programs according  modular design principles.</a:t>
            </a:r>
          </a:p>
        </p:txBody>
      </p:sp>
    </p:spTree>
    <p:extLst>
      <p:ext uri="{BB962C8B-B14F-4D97-AF65-F5344CB8AC3E}">
        <p14:creationId xmlns:p14="http://schemas.microsoft.com/office/powerpoint/2010/main" val="109867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ourier New" pitchFamily="49" charset="0"/>
                <a:cs typeface="Courier New" pitchFamily="49" charset="0"/>
              </a:rPr>
              <a:t>v</a:t>
            </a:r>
            <a:r>
              <a:rPr lang="en-US" dirty="0" smtClean="0">
                <a:latin typeface="Courier New" pitchFamily="49" charset="0"/>
                <a:cs typeface="Courier New" pitchFamily="49" charset="0"/>
              </a:rPr>
              <a:t>oid</a:t>
            </a:r>
            <a:r>
              <a:rPr lang="en-US" dirty="0" smtClean="0"/>
              <a:t> Methods and Value-Returning Methods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The reason why these structures are called methods is because they reside in classes.</a:t>
            </a:r>
          </a:p>
          <a:p>
            <a:pPr lvl="1"/>
            <a:r>
              <a:rPr lang="en-US" dirty="0" smtClean="0"/>
              <a:t>This is because in Java almost everything resides in a class.</a:t>
            </a:r>
          </a:p>
          <a:p>
            <a:pPr lvl="1"/>
            <a:r>
              <a:rPr lang="en-US" dirty="0" smtClean="0"/>
              <a:t>In other Non-Object-Oriented languages, we would call these structures </a:t>
            </a:r>
            <a:r>
              <a:rPr lang="en-US" u="sng" dirty="0" smtClean="0"/>
              <a:t>functions</a:t>
            </a:r>
            <a:r>
              <a:rPr lang="en-US" dirty="0" smtClean="0"/>
              <a:t> and </a:t>
            </a:r>
            <a:r>
              <a:rPr lang="en-US" u="sng" dirty="0" err="1" smtClean="0"/>
              <a:t>subprocedures</a:t>
            </a:r>
            <a:r>
              <a:rPr lang="en-US" dirty="0" smtClean="0"/>
              <a:t>, but instead we call them </a:t>
            </a:r>
            <a:r>
              <a:rPr lang="en-US" u="sng" dirty="0" smtClean="0">
                <a:latin typeface="Courier New" pitchFamily="49" charset="0"/>
                <a:cs typeface="Courier New" pitchFamily="49" charset="0"/>
              </a:rPr>
              <a:t>void</a:t>
            </a:r>
            <a:r>
              <a:rPr lang="en-US" u="sng" dirty="0" smtClean="0"/>
              <a:t> methods</a:t>
            </a:r>
            <a:r>
              <a:rPr lang="en-US" dirty="0" smtClean="0"/>
              <a:t> and </a:t>
            </a:r>
            <a:r>
              <a:rPr lang="en-US" u="sng" dirty="0" smtClean="0"/>
              <a:t>value-returning </a:t>
            </a:r>
            <a:r>
              <a:rPr lang="en-US" u="sng" dirty="0"/>
              <a:t>m</a:t>
            </a:r>
            <a:r>
              <a:rPr lang="en-US" u="sng" dirty="0" smtClean="0"/>
              <a:t>ethods</a:t>
            </a:r>
            <a:r>
              <a:rPr lang="en-US" dirty="0" smtClean="0"/>
              <a:t>.</a:t>
            </a:r>
          </a:p>
          <a:p>
            <a:pPr lvl="2"/>
            <a:r>
              <a:rPr lang="en-US" u="sng" dirty="0" smtClean="0">
                <a:latin typeface="Courier New" pitchFamily="49" charset="0"/>
                <a:cs typeface="Courier New" pitchFamily="49" charset="0"/>
              </a:rPr>
              <a:t>void</a:t>
            </a:r>
            <a:r>
              <a:rPr lang="en-US" u="sng" dirty="0" smtClean="0"/>
              <a:t> methods</a:t>
            </a:r>
            <a:r>
              <a:rPr lang="en-US" dirty="0" smtClean="0"/>
              <a:t> simply perform a task then terminate.</a:t>
            </a:r>
          </a:p>
          <a:p>
            <a:pPr lvl="2"/>
            <a:r>
              <a:rPr lang="en-US" u="sng" dirty="0" smtClean="0"/>
              <a:t>value-returning methods</a:t>
            </a:r>
            <a:r>
              <a:rPr lang="en-US" dirty="0" smtClean="0"/>
              <a:t> not only perform a task, but also send a value back to the code that called it.</a:t>
            </a:r>
          </a:p>
          <a:p>
            <a:pPr lvl="2"/>
            <a:r>
              <a:rPr lang="en-US" dirty="0" smtClean="0"/>
              <a:t>For example:</a:t>
            </a:r>
          </a:p>
          <a:p>
            <a:pPr lvl="3"/>
            <a:r>
              <a:rPr lang="en-US" dirty="0" smtClean="0"/>
              <a:t>You can perform all output in a void method because it doesn’t require and result to be used.</a:t>
            </a:r>
          </a:p>
          <a:p>
            <a:pPr lvl="3"/>
            <a:r>
              <a:rPr lang="en-US" dirty="0" err="1" smtClean="0">
                <a:latin typeface="Courier New" pitchFamily="49" charset="0"/>
                <a:cs typeface="Courier New" pitchFamily="49" charset="0"/>
              </a:rPr>
              <a:t>Math.sqrt</a:t>
            </a:r>
            <a:r>
              <a:rPr lang="en-US" dirty="0" smtClean="0"/>
              <a:t> returns a value back to where it was called (For instance, </a:t>
            </a:r>
            <a:r>
              <a:rPr lang="en-US" dirty="0" err="1" smtClean="0">
                <a:latin typeface="Courier New" pitchFamily="49" charset="0"/>
                <a:cs typeface="Courier New" pitchFamily="49" charset="0"/>
              </a:rPr>
              <a:t>Math.sqrt</a:t>
            </a:r>
            <a:r>
              <a:rPr lang="en-US" dirty="0" smtClean="0">
                <a:latin typeface="Courier New" pitchFamily="49" charset="0"/>
                <a:cs typeface="Courier New" pitchFamily="49" charset="0"/>
              </a:rPr>
              <a:t>(9) </a:t>
            </a:r>
            <a:r>
              <a:rPr lang="en-US" dirty="0" smtClean="0"/>
              <a:t>returns 3 to where it was called).</a:t>
            </a:r>
          </a:p>
          <a:p>
            <a:pPr lvl="2"/>
            <a:r>
              <a:rPr lang="en-US" dirty="0" smtClean="0"/>
              <a:t>Key terms:</a:t>
            </a:r>
          </a:p>
          <a:p>
            <a:pPr lvl="3"/>
            <a:r>
              <a:rPr lang="en-US" dirty="0" smtClean="0"/>
              <a:t>Call</a:t>
            </a:r>
          </a:p>
          <a:p>
            <a:pPr lvl="3"/>
            <a:r>
              <a:rPr lang="en-US" dirty="0" smtClean="0"/>
              <a:t>Return</a:t>
            </a:r>
          </a:p>
        </p:txBody>
      </p:sp>
    </p:spTree>
    <p:extLst>
      <p:ext uri="{BB962C8B-B14F-4D97-AF65-F5344CB8AC3E}">
        <p14:creationId xmlns:p14="http://schemas.microsoft.com/office/powerpoint/2010/main" val="422351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Definition</a:t>
            </a:r>
            <a:endParaRPr lang="en-US" dirty="0"/>
          </a:p>
        </p:txBody>
      </p:sp>
      <p:sp>
        <p:nvSpPr>
          <p:cNvPr id="3" name="Content Placeholder 2"/>
          <p:cNvSpPr>
            <a:spLocks noGrp="1"/>
          </p:cNvSpPr>
          <p:nvPr>
            <p:ph sz="quarter" idx="1"/>
          </p:nvPr>
        </p:nvSpPr>
        <p:spPr/>
        <p:txBody>
          <a:bodyPr/>
          <a:lstStyle/>
          <a:p>
            <a:r>
              <a:rPr lang="en-US" dirty="0" smtClean="0"/>
              <a:t>Before you can use a method you must define it.</a:t>
            </a:r>
          </a:p>
          <a:p>
            <a:r>
              <a:rPr lang="en-US" dirty="0" smtClean="0"/>
              <a:t>A </a:t>
            </a:r>
            <a:r>
              <a:rPr lang="en-US" u="sng" dirty="0" smtClean="0"/>
              <a:t>method definition</a:t>
            </a:r>
            <a:r>
              <a:rPr lang="en-US" dirty="0" smtClean="0"/>
              <a:t> has two parts:</a:t>
            </a:r>
          </a:p>
          <a:p>
            <a:pPr lvl="1"/>
            <a:r>
              <a:rPr lang="en-US" u="sng" dirty="0" smtClean="0"/>
              <a:t>Method header </a:t>
            </a:r>
            <a:r>
              <a:rPr lang="en-US" dirty="0" smtClean="0"/>
              <a:t>– appears at the beginning of the method definition and several important things about the method</a:t>
            </a:r>
          </a:p>
          <a:p>
            <a:pPr lvl="1"/>
            <a:r>
              <a:rPr lang="en-US" u="sng" dirty="0" smtClean="0"/>
              <a:t>Method body</a:t>
            </a:r>
            <a:r>
              <a:rPr lang="en-US" dirty="0" smtClean="0"/>
              <a:t> – the collection of statements to be executed when the method is called.  It is enclosed in curly braces.</a:t>
            </a:r>
          </a:p>
          <a:p>
            <a:pPr lvl="1"/>
            <a:r>
              <a:rPr lang="en-US" dirty="0" smtClean="0"/>
              <a:t>Again, we’ve seen this before:</a:t>
            </a:r>
          </a:p>
          <a:p>
            <a:pPr marL="320040" lvl="1" indent="0">
              <a:buNone/>
            </a:pPr>
            <a:r>
              <a:rPr lang="en-US" b="1" dirty="0">
                <a:solidFill>
                  <a:srgbClr val="7F0055"/>
                </a:solidFill>
                <a:highlight>
                  <a:srgbClr val="E8F2FE"/>
                </a:highlight>
                <a:latin typeface="Courier New"/>
              </a:rPr>
              <a:t>public</a:t>
            </a:r>
            <a:r>
              <a:rPr lang="en-US" b="1" dirty="0">
                <a:solidFill>
                  <a:srgbClr val="000000"/>
                </a:solidFill>
                <a:highlight>
                  <a:srgbClr val="E8F2FE"/>
                </a:highlight>
                <a:latin typeface="Courier New"/>
              </a:rPr>
              <a:t> </a:t>
            </a:r>
            <a:r>
              <a:rPr lang="en-US" b="1" dirty="0">
                <a:solidFill>
                  <a:srgbClr val="7F0055"/>
                </a:solidFill>
                <a:highlight>
                  <a:srgbClr val="E8F2FE"/>
                </a:highlight>
                <a:latin typeface="Courier New"/>
              </a:rPr>
              <a:t>static</a:t>
            </a:r>
            <a:r>
              <a:rPr lang="en-US" b="1" dirty="0">
                <a:solidFill>
                  <a:srgbClr val="000000"/>
                </a:solidFill>
                <a:highlight>
                  <a:srgbClr val="E8F2FE"/>
                </a:highlight>
                <a:latin typeface="Courier New"/>
              </a:rPr>
              <a:t> </a:t>
            </a:r>
            <a:r>
              <a:rPr lang="en-US" b="1" dirty="0">
                <a:solidFill>
                  <a:srgbClr val="7F0055"/>
                </a:solidFill>
                <a:highlight>
                  <a:srgbClr val="E8F2FE"/>
                </a:highlight>
                <a:latin typeface="Courier New"/>
              </a:rPr>
              <a:t>void</a:t>
            </a:r>
            <a:r>
              <a:rPr lang="en-US" b="1" dirty="0">
                <a:solidFill>
                  <a:srgbClr val="000000"/>
                </a:solidFill>
                <a:highlight>
                  <a:srgbClr val="E8F2FE"/>
                </a:highlight>
                <a:latin typeface="Courier New"/>
              </a:rPr>
              <a:t> </a:t>
            </a:r>
            <a:r>
              <a:rPr lang="en-US" dirty="0">
                <a:solidFill>
                  <a:srgbClr val="000000"/>
                </a:solidFill>
                <a:highlight>
                  <a:srgbClr val="E8F2FE"/>
                </a:highlight>
                <a:latin typeface="Courier New"/>
              </a:rPr>
              <a:t>main(String[] </a:t>
            </a:r>
            <a:r>
              <a:rPr lang="en-US" dirty="0" err="1">
                <a:solidFill>
                  <a:srgbClr val="000000"/>
                </a:solidFill>
                <a:highlight>
                  <a:srgbClr val="E8F2FE"/>
                </a:highlight>
                <a:latin typeface="Courier New"/>
              </a:rPr>
              <a:t>args</a:t>
            </a:r>
            <a:r>
              <a:rPr lang="en-US" dirty="0">
                <a:solidFill>
                  <a:srgbClr val="000000"/>
                </a:solidFill>
                <a:highlight>
                  <a:srgbClr val="E8F2FE"/>
                </a:highlight>
                <a:latin typeface="Courier New"/>
              </a:rPr>
              <a:t>) </a:t>
            </a:r>
            <a:r>
              <a:rPr lang="en-US" dirty="0" smtClean="0">
                <a:solidFill>
                  <a:srgbClr val="000000"/>
                </a:solidFill>
                <a:highlight>
                  <a:srgbClr val="E8F2FE"/>
                </a:highlight>
                <a:latin typeface="Courier New"/>
              </a:rPr>
              <a:t>{</a:t>
            </a:r>
          </a:p>
          <a:p>
            <a:pPr marL="320040" lvl="1" indent="0">
              <a:buNone/>
            </a:pPr>
            <a:r>
              <a:rPr lang="en-US" dirty="0">
                <a:solidFill>
                  <a:srgbClr val="000000"/>
                </a:solidFill>
                <a:highlight>
                  <a:srgbClr val="E8F2FE"/>
                </a:highlight>
                <a:latin typeface="Courier New"/>
              </a:rPr>
              <a:t>	</a:t>
            </a:r>
            <a:r>
              <a:rPr lang="en-US" dirty="0" smtClean="0">
                <a:solidFill>
                  <a:srgbClr val="000000"/>
                </a:solidFill>
                <a:highlight>
                  <a:srgbClr val="E8F2FE"/>
                </a:highlight>
                <a:latin typeface="Courier New"/>
              </a:rPr>
              <a:t>...</a:t>
            </a:r>
          </a:p>
          <a:p>
            <a:pPr marL="320040" lvl="1" indent="0">
              <a:buNone/>
            </a:pPr>
            <a:r>
              <a:rPr lang="en-US" dirty="0">
                <a:solidFill>
                  <a:srgbClr val="000000"/>
                </a:solidFill>
                <a:highlight>
                  <a:srgbClr val="E8F2FE"/>
                </a:highlight>
                <a:latin typeface="Courier New"/>
              </a:rPr>
              <a:t>}</a:t>
            </a:r>
            <a:endParaRPr lang="en-US" dirty="0" smtClean="0"/>
          </a:p>
          <a:p>
            <a:pPr lvl="1"/>
            <a:endParaRPr lang="en-US" dirty="0"/>
          </a:p>
        </p:txBody>
      </p:sp>
    </p:spTree>
    <p:extLst>
      <p:ext uri="{BB962C8B-B14F-4D97-AF65-F5344CB8AC3E}">
        <p14:creationId xmlns:p14="http://schemas.microsoft.com/office/powerpoint/2010/main" val="328093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Definition</a:t>
            </a:r>
          </a:p>
        </p:txBody>
      </p:sp>
      <p:sp>
        <p:nvSpPr>
          <p:cNvPr id="3" name="Content Placeholder 2"/>
          <p:cNvSpPr>
            <a:spLocks noGrp="1"/>
          </p:cNvSpPr>
          <p:nvPr>
            <p:ph sz="quarter" idx="1"/>
          </p:nvPr>
        </p:nvSpPr>
        <p:spPr/>
        <p:txBody>
          <a:bodyPr>
            <a:normAutofit fontScale="85000" lnSpcReduction="20000"/>
          </a:bodyPr>
          <a:lstStyle/>
          <a:p>
            <a:r>
              <a:rPr lang="en-US" dirty="0" smtClean="0"/>
              <a:t>General form of a method:</a:t>
            </a:r>
          </a:p>
          <a:p>
            <a:pPr marL="0" indent="0">
              <a:buNone/>
            </a:pPr>
            <a:r>
              <a:rPr lang="en-US" sz="2400" i="1" dirty="0" err="1" smtClean="0">
                <a:latin typeface="Courier New" pitchFamily="49" charset="0"/>
                <a:cs typeface="Courier New" pitchFamily="49" charset="0"/>
              </a:rPr>
              <a:t>methodModifiers</a:t>
            </a:r>
            <a:r>
              <a:rPr lang="en-US" sz="2400" i="1" dirty="0" smtClean="0">
                <a:latin typeface="Courier New" pitchFamily="49" charset="0"/>
                <a:cs typeface="Courier New" pitchFamily="49" charset="0"/>
              </a:rPr>
              <a:t> </a:t>
            </a:r>
            <a:r>
              <a:rPr lang="en-US" sz="2400" i="1" dirty="0" err="1" smtClean="0">
                <a:latin typeface="Courier New" pitchFamily="49" charset="0"/>
                <a:cs typeface="Courier New" pitchFamily="49" charset="0"/>
              </a:rPr>
              <a:t>returnType</a:t>
            </a:r>
            <a:r>
              <a:rPr lang="en-US" sz="2400" i="1" dirty="0" smtClean="0">
                <a:latin typeface="Courier New" pitchFamily="49" charset="0"/>
                <a:cs typeface="Courier New" pitchFamily="49" charset="0"/>
              </a:rPr>
              <a:t> name</a:t>
            </a:r>
            <a:r>
              <a:rPr lang="en-US" sz="2400" dirty="0" smtClean="0">
                <a:latin typeface="Courier New" pitchFamily="49" charset="0"/>
                <a:cs typeface="Courier New" pitchFamily="49" charset="0"/>
              </a:rPr>
              <a:t> (</a:t>
            </a:r>
            <a:r>
              <a:rPr lang="en-US" sz="2400" i="1" dirty="0" err="1" smtClean="0">
                <a:latin typeface="Courier New" pitchFamily="49" charset="0"/>
                <a:cs typeface="Courier New" pitchFamily="49" charset="0"/>
              </a:rPr>
              <a:t>parameterList</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i="1" dirty="0" smtClean="0">
                <a:latin typeface="Courier New" pitchFamily="49" charset="0"/>
                <a:cs typeface="Courier New" pitchFamily="49" charset="0"/>
              </a:rPr>
              <a:t>body</a:t>
            </a:r>
          </a:p>
          <a:p>
            <a:pPr marL="0" indent="0">
              <a:buNone/>
            </a:pPr>
            <a:r>
              <a:rPr lang="en-US" sz="2400" dirty="0">
                <a:latin typeface="Courier New" pitchFamily="49" charset="0"/>
                <a:cs typeface="Courier New" pitchFamily="49" charset="0"/>
              </a:rPr>
              <a:t>}</a:t>
            </a:r>
            <a:endParaRPr lang="en-US" sz="2400" dirty="0" smtClean="0"/>
          </a:p>
          <a:p>
            <a:pPr lvl="1"/>
            <a:r>
              <a:rPr lang="en-US" i="1" dirty="0" err="1">
                <a:latin typeface="Courier New" pitchFamily="49" charset="0"/>
                <a:cs typeface="Courier New" pitchFamily="49" charset="0"/>
              </a:rPr>
              <a:t>methodModifiers</a:t>
            </a:r>
            <a:r>
              <a:rPr lang="en-US" dirty="0" smtClean="0"/>
              <a:t> – Keywords that define specific attributes about the method.</a:t>
            </a:r>
          </a:p>
          <a:p>
            <a:pPr lvl="1"/>
            <a:r>
              <a:rPr lang="en-US" i="1" dirty="0" err="1">
                <a:latin typeface="Courier New" pitchFamily="49" charset="0"/>
                <a:cs typeface="Courier New" pitchFamily="49" charset="0"/>
              </a:rPr>
              <a:t>returnType</a:t>
            </a:r>
            <a:r>
              <a:rPr lang="en-US" dirty="0" smtClean="0"/>
              <a:t> – If the method is value-returning the data type of the returned value goes here.  If it is a </a:t>
            </a:r>
            <a:r>
              <a:rPr lang="en-US" dirty="0" smtClean="0">
                <a:latin typeface="Courier New" pitchFamily="49" charset="0"/>
                <a:cs typeface="Courier New" pitchFamily="49" charset="0"/>
              </a:rPr>
              <a:t>void</a:t>
            </a:r>
            <a:r>
              <a:rPr lang="en-US" dirty="0" smtClean="0"/>
              <a:t> method, the keyword </a:t>
            </a:r>
            <a:r>
              <a:rPr lang="en-US" dirty="0" smtClean="0">
                <a:latin typeface="Courier New" pitchFamily="49" charset="0"/>
                <a:cs typeface="Courier New" pitchFamily="49" charset="0"/>
              </a:rPr>
              <a:t>void</a:t>
            </a:r>
            <a:r>
              <a:rPr lang="en-US" dirty="0" smtClean="0"/>
              <a:t> goes here.</a:t>
            </a:r>
          </a:p>
          <a:p>
            <a:pPr lvl="1"/>
            <a:r>
              <a:rPr lang="en-US" i="1" dirty="0">
                <a:latin typeface="Courier New" pitchFamily="49" charset="0"/>
                <a:cs typeface="Courier New" pitchFamily="49" charset="0"/>
              </a:rPr>
              <a:t>name</a:t>
            </a:r>
            <a:r>
              <a:rPr lang="en-US" dirty="0" smtClean="0"/>
              <a:t> – Any valid identifier that will be used as the name of the method.  Again, it should be descriptive of what the method does, and often should be a verb.</a:t>
            </a:r>
          </a:p>
          <a:p>
            <a:pPr lvl="1"/>
            <a:r>
              <a:rPr lang="en-US" i="1" dirty="0" err="1">
                <a:latin typeface="Courier New" pitchFamily="49" charset="0"/>
                <a:cs typeface="Courier New" pitchFamily="49" charset="0"/>
              </a:rPr>
              <a:t>parameterList</a:t>
            </a:r>
            <a:r>
              <a:rPr lang="en-US" dirty="0" smtClean="0"/>
              <a:t> – Methods are capable of receiving outside information called arguments.  They are assigned to the method’s parameters.  If the method does not receive any arguments, there is nothing inside of the parentheses.  We will discuss arguments and parameters later. </a:t>
            </a:r>
          </a:p>
        </p:txBody>
      </p:sp>
    </p:spTree>
    <p:extLst>
      <p:ext uri="{BB962C8B-B14F-4D97-AF65-F5344CB8AC3E}">
        <p14:creationId xmlns:p14="http://schemas.microsoft.com/office/powerpoint/2010/main" val="177614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Example</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b="1" dirty="0">
                <a:solidFill>
                  <a:srgbClr val="7F0055"/>
                </a:solidFill>
                <a:latin typeface="Courier New"/>
              </a:rPr>
              <a:t>public</a:t>
            </a:r>
            <a:r>
              <a:rPr lang="en-US" b="1" dirty="0">
                <a:solidFill>
                  <a:srgbClr val="000000"/>
                </a:solidFill>
                <a:latin typeface="Courier New"/>
              </a:rPr>
              <a:t> </a:t>
            </a:r>
            <a:r>
              <a:rPr lang="en-US" b="1" dirty="0">
                <a:solidFill>
                  <a:srgbClr val="7F0055"/>
                </a:solidFill>
                <a:latin typeface="Courier New"/>
              </a:rPr>
              <a:t>static</a:t>
            </a:r>
            <a:r>
              <a:rPr lang="en-US" b="1" dirty="0">
                <a:solidFill>
                  <a:srgbClr val="000000"/>
                </a:solidFill>
                <a:latin typeface="Courier New"/>
              </a:rPr>
              <a:t> </a:t>
            </a:r>
            <a:r>
              <a:rPr lang="en-US" b="1" dirty="0">
                <a:solidFill>
                  <a:srgbClr val="7F0055"/>
                </a:solidFill>
                <a:latin typeface="Courier New"/>
              </a:rPr>
              <a:t>void</a:t>
            </a:r>
            <a:r>
              <a:rPr lang="en-US" b="1" dirty="0">
                <a:solidFill>
                  <a:srgbClr val="000000"/>
                </a:solidFill>
                <a:latin typeface="Courier New"/>
              </a:rPr>
              <a:t> </a:t>
            </a:r>
            <a:r>
              <a:rPr lang="en-US" dirty="0" err="1">
                <a:solidFill>
                  <a:srgbClr val="000000"/>
                </a:solidFill>
                <a:latin typeface="Courier New"/>
              </a:rPr>
              <a:t>displayMessage</a:t>
            </a:r>
            <a:r>
              <a:rPr lang="en-US" dirty="0">
                <a:solidFill>
                  <a:srgbClr val="000000"/>
                </a:solidFill>
                <a:latin typeface="Courier New"/>
              </a:rPr>
              <a:t>(){</a:t>
            </a:r>
          </a:p>
          <a:p>
            <a:pPr marL="0" indent="0">
              <a:buNone/>
            </a:pPr>
            <a:r>
              <a:rPr lang="en-US" dirty="0">
                <a:solidFill>
                  <a:srgbClr val="000000"/>
                </a:solidFill>
                <a:latin typeface="Courier New"/>
              </a:rPr>
              <a:t>	</a:t>
            </a:r>
            <a:r>
              <a:rPr lang="en-US" dirty="0" err="1">
                <a:solidFill>
                  <a:srgbClr val="000000"/>
                </a:solidFill>
                <a:latin typeface="Courier New"/>
              </a:rPr>
              <a:t>System.</a:t>
            </a:r>
            <a:r>
              <a:rPr lang="en-US" i="1" dirty="0" err="1">
                <a:solidFill>
                  <a:srgbClr val="0000C0"/>
                </a:solidFill>
                <a:latin typeface="Courier New"/>
              </a:rPr>
              <a:t>out</a:t>
            </a:r>
            <a:r>
              <a:rPr lang="en-US" dirty="0" err="1">
                <a:solidFill>
                  <a:srgbClr val="000000"/>
                </a:solidFill>
                <a:latin typeface="Courier New"/>
              </a:rPr>
              <a:t>.println</a:t>
            </a:r>
            <a:r>
              <a:rPr lang="en-US" dirty="0">
                <a:solidFill>
                  <a:srgbClr val="000000"/>
                </a:solidFill>
                <a:latin typeface="Courier New"/>
              </a:rPr>
              <a:t>(</a:t>
            </a:r>
            <a:r>
              <a:rPr lang="en-US" dirty="0">
                <a:solidFill>
                  <a:srgbClr val="2A00FF"/>
                </a:solidFill>
                <a:latin typeface="Courier New"/>
              </a:rPr>
              <a:t>"Hello from 	the </a:t>
            </a:r>
            <a:r>
              <a:rPr lang="en-US" dirty="0" err="1">
                <a:solidFill>
                  <a:srgbClr val="2A00FF"/>
                </a:solidFill>
                <a:latin typeface="Courier New"/>
              </a:rPr>
              <a:t>displayMessage</a:t>
            </a:r>
            <a:r>
              <a:rPr lang="en-US" dirty="0">
                <a:solidFill>
                  <a:srgbClr val="2A00FF"/>
                </a:solidFill>
                <a:latin typeface="Courier New"/>
              </a:rPr>
              <a:t> method!"</a:t>
            </a:r>
            <a:r>
              <a:rPr lang="en-US" dirty="0">
                <a:solidFill>
                  <a:srgbClr val="000000"/>
                </a:solidFill>
                <a:latin typeface="Courier New"/>
              </a:rPr>
              <a:t>);</a:t>
            </a:r>
          </a:p>
          <a:p>
            <a:pPr marL="0" indent="0">
              <a:buNone/>
            </a:pPr>
            <a:r>
              <a:rPr lang="en-US" dirty="0">
                <a:solidFill>
                  <a:srgbClr val="000000"/>
                </a:solidFill>
                <a:latin typeface="Courier New"/>
              </a:rPr>
              <a:t>}</a:t>
            </a:r>
          </a:p>
          <a:p>
            <a:pPr lvl="1"/>
            <a:r>
              <a:rPr lang="en-US" b="1" dirty="0" smtClean="0">
                <a:solidFill>
                  <a:srgbClr val="7F0055"/>
                </a:solidFill>
                <a:latin typeface="Courier New"/>
              </a:rPr>
              <a:t>public</a:t>
            </a:r>
            <a:r>
              <a:rPr lang="en-US" b="1" dirty="0" smtClean="0">
                <a:solidFill>
                  <a:srgbClr val="7F0055"/>
                </a:solidFill>
              </a:rPr>
              <a:t> </a:t>
            </a:r>
            <a:r>
              <a:rPr lang="en-US" dirty="0" smtClean="0"/>
              <a:t>and</a:t>
            </a:r>
            <a:r>
              <a:rPr lang="en-US" b="1" dirty="0" smtClean="0">
                <a:solidFill>
                  <a:srgbClr val="000000"/>
                </a:solidFill>
              </a:rPr>
              <a:t> </a:t>
            </a:r>
            <a:r>
              <a:rPr lang="en-US" b="1" dirty="0">
                <a:solidFill>
                  <a:srgbClr val="7F0055"/>
                </a:solidFill>
                <a:latin typeface="Courier New"/>
              </a:rPr>
              <a:t>static</a:t>
            </a:r>
            <a:r>
              <a:rPr lang="en-US" dirty="0" smtClean="0"/>
              <a:t> are method modifiers.  In short </a:t>
            </a:r>
            <a:r>
              <a:rPr lang="en-US" b="1" dirty="0">
                <a:solidFill>
                  <a:srgbClr val="7F0055"/>
                </a:solidFill>
                <a:latin typeface="Courier New"/>
              </a:rPr>
              <a:t>public</a:t>
            </a:r>
            <a:r>
              <a:rPr lang="en-US" dirty="0" smtClean="0"/>
              <a:t> makes the method available for use outside of the class, and </a:t>
            </a:r>
            <a:r>
              <a:rPr lang="en-US" b="1" dirty="0">
                <a:solidFill>
                  <a:srgbClr val="7F0055"/>
                </a:solidFill>
                <a:latin typeface="Courier New"/>
              </a:rPr>
              <a:t>static</a:t>
            </a:r>
            <a:r>
              <a:rPr lang="en-US" dirty="0" smtClean="0"/>
              <a:t> means that it belongs to the class itself and not individual objects.</a:t>
            </a:r>
          </a:p>
          <a:p>
            <a:pPr lvl="1"/>
            <a:r>
              <a:rPr lang="en-US" b="1" dirty="0">
                <a:solidFill>
                  <a:srgbClr val="7F0055"/>
                </a:solidFill>
                <a:latin typeface="Courier New"/>
              </a:rPr>
              <a:t>void</a:t>
            </a:r>
            <a:r>
              <a:rPr lang="en-US" dirty="0" smtClean="0"/>
              <a:t> is the return type meaning this method does not return a value.</a:t>
            </a:r>
          </a:p>
          <a:p>
            <a:pPr lvl="1"/>
            <a:r>
              <a:rPr lang="en-US" dirty="0"/>
              <a:t> </a:t>
            </a:r>
            <a:r>
              <a:rPr lang="en-US" dirty="0" err="1">
                <a:solidFill>
                  <a:srgbClr val="000000"/>
                </a:solidFill>
                <a:latin typeface="Courier New"/>
              </a:rPr>
              <a:t>displayMessage</a:t>
            </a:r>
            <a:r>
              <a:rPr lang="en-US" dirty="0">
                <a:solidFill>
                  <a:srgbClr val="000000"/>
                </a:solidFill>
                <a:latin typeface="Courier New"/>
              </a:rPr>
              <a:t> </a:t>
            </a:r>
            <a:r>
              <a:rPr lang="en-US" dirty="0" smtClean="0"/>
              <a:t>is the name of the method</a:t>
            </a:r>
          </a:p>
          <a:p>
            <a:pPr lvl="1"/>
            <a:r>
              <a:rPr lang="en-US" dirty="0" smtClean="0"/>
              <a:t> This method does not take any arguments.</a:t>
            </a:r>
            <a:endParaRPr lang="en-US" dirty="0"/>
          </a:p>
        </p:txBody>
      </p:sp>
    </p:spTree>
    <p:extLst>
      <p:ext uri="{BB962C8B-B14F-4D97-AF65-F5344CB8AC3E}">
        <p14:creationId xmlns:p14="http://schemas.microsoft.com/office/powerpoint/2010/main" val="121480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Call</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method is only executed when called.</a:t>
            </a:r>
          </a:p>
          <a:p>
            <a:pPr lvl="1"/>
            <a:r>
              <a:rPr lang="en-US" dirty="0" smtClean="0"/>
              <a:t>The only exception to this is the </a:t>
            </a:r>
            <a:r>
              <a:rPr lang="en-US" dirty="0" smtClean="0">
                <a:latin typeface="Courier New" pitchFamily="49" charset="0"/>
                <a:cs typeface="Courier New" pitchFamily="49" charset="0"/>
              </a:rPr>
              <a:t>main</a:t>
            </a:r>
            <a:r>
              <a:rPr lang="en-US" dirty="0" smtClean="0"/>
              <a:t> method, which is executed when the program is run.</a:t>
            </a:r>
          </a:p>
          <a:p>
            <a:r>
              <a:rPr lang="en-US" dirty="0" smtClean="0"/>
              <a:t>When the JVM sees a method call, it branches to the statements inside of the method.</a:t>
            </a:r>
          </a:p>
          <a:p>
            <a:r>
              <a:rPr lang="en-US" dirty="0" smtClean="0"/>
              <a:t>To call a method, you must use its name and supply it with arguments if the method expects them.</a:t>
            </a:r>
          </a:p>
          <a:p>
            <a:r>
              <a:rPr lang="en-US" dirty="0" smtClean="0"/>
              <a:t>General form of a method call:</a:t>
            </a:r>
          </a:p>
          <a:p>
            <a:pPr marL="0" indent="0">
              <a:buNone/>
            </a:pPr>
            <a:r>
              <a:rPr lang="en-US" i="1" dirty="0" smtClean="0">
                <a:latin typeface="Courier New" pitchFamily="49" charset="0"/>
                <a:cs typeface="Courier New" pitchFamily="49" charset="0"/>
              </a:rPr>
              <a:t>name</a:t>
            </a:r>
            <a:r>
              <a:rPr lang="en-US" dirty="0" smtClean="0">
                <a:latin typeface="Courier New" pitchFamily="49" charset="0"/>
                <a:cs typeface="Courier New" pitchFamily="49" charset="0"/>
              </a:rPr>
              <a:t>(</a:t>
            </a:r>
            <a:r>
              <a:rPr lang="en-US" i="1" dirty="0" err="1" smtClean="0">
                <a:latin typeface="Courier New" pitchFamily="49" charset="0"/>
                <a:cs typeface="Courier New" pitchFamily="49" charset="0"/>
              </a:rPr>
              <a:t>argumentList</a:t>
            </a:r>
            <a:r>
              <a:rPr lang="en-US" dirty="0" smtClean="0">
                <a:latin typeface="Courier New" pitchFamily="49" charset="0"/>
                <a:cs typeface="Courier New" pitchFamily="49" charset="0"/>
              </a:rPr>
              <a:t>);</a:t>
            </a:r>
          </a:p>
          <a:p>
            <a:r>
              <a:rPr lang="en-US" dirty="0" smtClean="0">
                <a:cs typeface="Courier New" pitchFamily="49" charset="0"/>
              </a:rPr>
              <a:t>If the method definition has nothing for its parameter list, then you do not need to supply an argument list.</a:t>
            </a:r>
          </a:p>
          <a:p>
            <a:pPr marL="0" indent="0">
              <a:buNone/>
            </a:pPr>
            <a:endParaRPr lang="en-US" dirty="0">
              <a:cs typeface="Courier New" pitchFamily="49" charset="0"/>
            </a:endParaRPr>
          </a:p>
        </p:txBody>
      </p:sp>
    </p:spTree>
    <p:extLst>
      <p:ext uri="{BB962C8B-B14F-4D97-AF65-F5344CB8AC3E}">
        <p14:creationId xmlns:p14="http://schemas.microsoft.com/office/powerpoint/2010/main" val="147142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3595</TotalTime>
  <Words>1064</Words>
  <Application>Microsoft Office PowerPoint</Application>
  <PresentationFormat>On-screen Show (4:3)</PresentationFormat>
  <Paragraphs>187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Introduction to Methods</vt:lpstr>
      <vt:lpstr>Methods</vt:lpstr>
      <vt:lpstr>Methods and Hierarchy Charts</vt:lpstr>
      <vt:lpstr>Divide and Conquer and Modular Design</vt:lpstr>
      <vt:lpstr>void Methods and Value-Returning Methods</vt:lpstr>
      <vt:lpstr>Method Definition</vt:lpstr>
      <vt:lpstr>Method Definition</vt:lpstr>
      <vt:lpstr>Method Example</vt:lpstr>
      <vt:lpstr>Method Call</vt:lpstr>
      <vt:lpstr>Method Example</vt:lpstr>
      <vt:lpstr>Arguments and Parameters</vt:lpstr>
      <vt:lpstr>Arguments and Parameters</vt:lpstr>
      <vt:lpstr>Arguments and Parameters</vt:lpstr>
      <vt:lpstr>Arguments and Parameters</vt:lpstr>
      <vt:lpstr>Arguments and Parameters Example</vt:lpstr>
      <vt:lpstr>Argument and Parameter Notes</vt:lpstr>
      <vt:lpstr>Passing Multiple Arguments</vt:lpstr>
      <vt:lpstr>Returning Values</vt:lpstr>
      <vt:lpstr>Returning Values</vt:lpstr>
      <vt:lpstr>Calling a Value-Returning Method</vt:lpstr>
      <vt:lpstr>Value-Returning Method Example</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 Heim</dc:creator>
  <cp:lastModifiedBy>Eric T. Heim</cp:lastModifiedBy>
  <cp:revision>363</cp:revision>
  <dcterms:created xsi:type="dcterms:W3CDTF">2011-05-03T14:28:19Z</dcterms:created>
  <dcterms:modified xsi:type="dcterms:W3CDTF">2011-06-23T17:01:52Z</dcterms:modified>
</cp:coreProperties>
</file>