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20"/>
  </p:notesMasterIdLst>
  <p:sldIdLst>
    <p:sldId id="256" r:id="rId2"/>
    <p:sldId id="366" r:id="rId3"/>
    <p:sldId id="454" r:id="rId4"/>
    <p:sldId id="455" r:id="rId5"/>
    <p:sldId id="457" r:id="rId6"/>
    <p:sldId id="458" r:id="rId7"/>
    <p:sldId id="459" r:id="rId8"/>
    <p:sldId id="460" r:id="rId9"/>
    <p:sldId id="462" r:id="rId10"/>
    <p:sldId id="461" r:id="rId11"/>
    <p:sldId id="463" r:id="rId12"/>
    <p:sldId id="464" r:id="rId13"/>
    <p:sldId id="465" r:id="rId14"/>
    <p:sldId id="466" r:id="rId15"/>
    <p:sldId id="467" r:id="rId16"/>
    <p:sldId id="470" r:id="rId17"/>
    <p:sldId id="468" r:id="rId18"/>
    <p:sldId id="4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E67B6-E366-4D77-8570-0298620BD74C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F5253-1043-4BC4-BCB7-9C4DABED0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83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6EA9696-D413-43A4-A996-D9FB4AE4D4B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CS0007:  Introduction to Computer Programming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for Loop, Accumulator Variables, </a:t>
            </a:r>
            <a:r>
              <a:rPr lang="en-US" dirty="0" err="1" smtClean="0"/>
              <a:t>Seninel</a:t>
            </a:r>
            <a:r>
              <a:rPr lang="en-US" dirty="0" smtClean="0"/>
              <a:t> Values, and The Random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58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Prefix and Postfix Increment and Decrement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We talked about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--</a:t>
            </a:r>
            <a:r>
              <a:rPr lang="en-US" dirty="0" smtClean="0"/>
              <a:t> operators before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x++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x--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These are known as </a:t>
            </a:r>
            <a:r>
              <a:rPr lang="en-US" u="sng" dirty="0" smtClean="0">
                <a:cs typeface="Courier New" pitchFamily="49" charset="0"/>
              </a:rPr>
              <a:t>postfix</a:t>
            </a:r>
            <a:r>
              <a:rPr lang="en-US" dirty="0" smtClean="0">
                <a:cs typeface="Courier New" pitchFamily="49" charset="0"/>
              </a:rPr>
              <a:t> increment and decrement operators, because they are placed after the variable.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There is also </a:t>
            </a:r>
            <a:r>
              <a:rPr lang="en-US" u="sng" dirty="0" smtClean="0">
                <a:cs typeface="Courier New" pitchFamily="49" charset="0"/>
              </a:rPr>
              <a:t>prefix</a:t>
            </a:r>
            <a:r>
              <a:rPr lang="en-US" dirty="0" smtClean="0">
                <a:cs typeface="Courier New" pitchFamily="49" charset="0"/>
              </a:rPr>
              <a:t> increment and decrement operators:</a:t>
            </a:r>
          </a:p>
          <a:p>
            <a:pPr lvl="3"/>
            <a:r>
              <a:rPr lang="en-US" dirty="0" smtClean="0">
                <a:latin typeface="Courier New" pitchFamily="49" charset="0"/>
                <a:cs typeface="Courier New" pitchFamily="49" charset="0"/>
              </a:rPr>
              <a:t>++x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3"/>
            <a:r>
              <a:rPr lang="en-US" dirty="0" smtClean="0">
                <a:latin typeface="Courier New" pitchFamily="49" charset="0"/>
                <a:cs typeface="Courier New" pitchFamily="49" charset="0"/>
              </a:rPr>
              <a:t>--x</a:t>
            </a:r>
          </a:p>
          <a:p>
            <a:pPr lvl="3"/>
            <a:r>
              <a:rPr lang="en-US" dirty="0" smtClean="0">
                <a:cs typeface="Courier New" pitchFamily="49" charset="0"/>
              </a:rPr>
              <a:t>What’s the difference?</a:t>
            </a:r>
          </a:p>
          <a:p>
            <a:pPr lvl="4"/>
            <a:r>
              <a:rPr lang="en-US" b="1" u="sng" dirty="0" smtClean="0">
                <a:cs typeface="Courier New" pitchFamily="49" charset="0"/>
              </a:rPr>
              <a:t>When</a:t>
            </a:r>
            <a:r>
              <a:rPr lang="en-US" dirty="0" smtClean="0">
                <a:cs typeface="Courier New" pitchFamily="49" charset="0"/>
              </a:rPr>
              <a:t> the increment or decrement takes place.</a:t>
            </a:r>
          </a:p>
          <a:p>
            <a:pPr marL="0" indent="0">
              <a:buNone/>
            </a:pPr>
            <a:r>
              <a:rPr lang="en-US" sz="2400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x = 1, y;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</a:rPr>
              <a:t>y = x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++;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ourier New"/>
              </a:rPr>
              <a:t>y</a:t>
            </a: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 is 1 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x</a:t>
            </a: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 is 2.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The increment operator happened </a:t>
            </a:r>
            <a:r>
              <a:rPr lang="en-US" b="1" dirty="0" smtClean="0">
                <a:solidFill>
                  <a:srgbClr val="000000"/>
                </a:solidFill>
                <a:cs typeface="Courier New" pitchFamily="49" charset="0"/>
              </a:rPr>
              <a:t>after</a:t>
            </a: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 the assignment operator. </a:t>
            </a:r>
            <a:endParaRPr lang="en-US" dirty="0">
              <a:solidFill>
                <a:srgbClr val="000000"/>
              </a:solidFill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x = 1, y;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</a:rPr>
              <a:t>y = 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++x;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ourier New"/>
              </a:rPr>
              <a:t>y</a:t>
            </a: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is </a:t>
            </a: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2 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x</a:t>
            </a: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is 2.</a:t>
            </a:r>
          </a:p>
          <a:p>
            <a:pPr lvl="2"/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The increment operator happened </a:t>
            </a:r>
            <a:r>
              <a:rPr lang="en-US" b="1" dirty="0" smtClean="0">
                <a:solidFill>
                  <a:srgbClr val="000000"/>
                </a:solidFill>
                <a:cs typeface="Courier New" pitchFamily="49" charset="0"/>
              </a:rPr>
              <a:t>before</a:t>
            </a: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the assignment operator. </a:t>
            </a:r>
          </a:p>
          <a:p>
            <a:pPr marL="0" indent="0">
              <a:buNone/>
            </a:pPr>
            <a:endParaRPr lang="en-US" dirty="0"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cs typeface="Courier New" pitchFamily="49" charset="0"/>
            </a:endParaRPr>
          </a:p>
          <a:p>
            <a:pPr lvl="3"/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50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User-Controlled 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for</a:t>
            </a:r>
            <a:r>
              <a:rPr lang="en-US" dirty="0">
                <a:highlight>
                  <a:srgbClr val="E8F2FE"/>
                </a:highlight>
              </a:rPr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Sometimes, you may want the user to determine how many times the loop should iterate.</a:t>
            </a:r>
          </a:p>
          <a:p>
            <a:pPr lvl="1"/>
            <a:r>
              <a:rPr lang="en-US" dirty="0" smtClean="0"/>
              <a:t>Example:  UserControlledForLoop.java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1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 Statements in the Initialization and Update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Java allows multiple statements to be executed in the initialization and/or update expression portion of the for loop.</a:t>
            </a:r>
          </a:p>
          <a:p>
            <a:pPr lvl="1"/>
            <a:r>
              <a:rPr lang="en-US" dirty="0" smtClean="0"/>
              <a:t>Example:  MultipleForLoop.java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11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Running Totals and Accumulator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Programming tasks often require you to keep a running total of some data.</a:t>
            </a:r>
          </a:p>
          <a:p>
            <a:pPr lvl="1"/>
            <a:r>
              <a:rPr lang="en-US" dirty="0" smtClean="0"/>
              <a:t>This can often be done by looping and keeping track of the running total in a single variable.</a:t>
            </a:r>
          </a:p>
          <a:p>
            <a:pPr lvl="2"/>
            <a:r>
              <a:rPr lang="en-US" dirty="0" smtClean="0"/>
              <a:t>A variable that keeps track of a running total is called an </a:t>
            </a:r>
            <a:r>
              <a:rPr lang="en-US" u="sng" dirty="0" smtClean="0"/>
              <a:t>accumulator variable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Example:  AccumulatorVariable.java</a:t>
            </a:r>
          </a:p>
          <a:p>
            <a:pPr marL="32004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5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Sentinel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previous example required the user to enter in beforehand how many days they sold.</a:t>
            </a:r>
          </a:p>
          <a:p>
            <a:r>
              <a:rPr lang="en-US" dirty="0" smtClean="0"/>
              <a:t>We can allow the user to keep entering until they decide to quit by looping until they enter a </a:t>
            </a:r>
            <a:r>
              <a:rPr lang="en-US" u="sng" dirty="0" smtClean="0"/>
              <a:t>sentinel value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</a:t>
            </a:r>
            <a:r>
              <a:rPr lang="en-US" u="sng" dirty="0"/>
              <a:t>S</a:t>
            </a:r>
            <a:r>
              <a:rPr lang="en-US" u="sng" dirty="0" smtClean="0"/>
              <a:t>entinel Value</a:t>
            </a:r>
            <a:r>
              <a:rPr lang="en-US" dirty="0" smtClean="0"/>
              <a:t> is a special value that cannot be mistaken for normal input that signals that a loop should terminate.</a:t>
            </a:r>
          </a:p>
          <a:p>
            <a:pPr lvl="1"/>
            <a:r>
              <a:rPr lang="en-US" dirty="0" smtClean="0"/>
              <a:t>We’ve done this before…</a:t>
            </a:r>
          </a:p>
          <a:p>
            <a:pPr lvl="2"/>
            <a:r>
              <a:rPr lang="en-US" dirty="0" smtClean="0"/>
              <a:t>SoccerLeague.java</a:t>
            </a:r>
          </a:p>
          <a:p>
            <a:pPr lvl="1"/>
            <a:r>
              <a:rPr lang="en-US" dirty="0" smtClean="0"/>
              <a:t>Example:  SentinelValue.java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3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Just like in </a:t>
            </a:r>
            <a:r>
              <a:rPr lang="en-US" sz="2800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if</a:t>
            </a:r>
            <a:r>
              <a:rPr lang="en-US" dirty="0" smtClean="0"/>
              <a:t> statements, loops can be nested.</a:t>
            </a:r>
          </a:p>
          <a:p>
            <a:pPr lvl="1"/>
            <a:r>
              <a:rPr lang="en-US" dirty="0" smtClean="0"/>
              <a:t>This is required when a repetition of statements itself must be repeated a number of times.</a:t>
            </a:r>
          </a:p>
          <a:p>
            <a:pPr lvl="1"/>
            <a:r>
              <a:rPr lang="en-US" dirty="0" smtClean="0"/>
              <a:t>Example: NestedLoop.java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sleep()</a:t>
            </a:r>
          </a:p>
        </p:txBody>
      </p:sp>
    </p:spTree>
    <p:extLst>
      <p:ext uri="{BB962C8B-B14F-4D97-AF65-F5344CB8AC3E}">
        <p14:creationId xmlns:p14="http://schemas.microsoft.com/office/powerpoint/2010/main" val="245807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break</a:t>
            </a:r>
            <a:r>
              <a:rPr lang="en-US" dirty="0" smtClean="0"/>
              <a:t> and 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Java provides two keywords that can be used to modify the normal iteration of a loop:</a:t>
            </a:r>
          </a:p>
          <a:p>
            <a:pPr lvl="1"/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break</a:t>
            </a:r>
            <a:r>
              <a:rPr lang="en-US" dirty="0" smtClean="0"/>
              <a:t> – when encountered in a loop, the loop stops and the program execution jumps to the statement immediately following the loop.</a:t>
            </a:r>
          </a:p>
          <a:p>
            <a:pPr lvl="1"/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continue</a:t>
            </a:r>
            <a:r>
              <a:rPr lang="en-US" dirty="0" smtClean="0"/>
              <a:t> – when encountered in a loop, the current iteration of the loop stops immediately.</a:t>
            </a:r>
          </a:p>
          <a:p>
            <a:r>
              <a:rPr lang="en-US" dirty="0" smtClean="0"/>
              <a:t>Example: BreakAndContinue.java</a:t>
            </a:r>
          </a:p>
        </p:txBody>
      </p:sp>
    </p:spTree>
    <p:extLst>
      <p:ext uri="{BB962C8B-B14F-4D97-AF65-F5344CB8AC3E}">
        <p14:creationId xmlns:p14="http://schemas.microsoft.com/office/powerpoint/2010/main" val="412412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Random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Some application require randomly generated numbers</a:t>
            </a:r>
          </a:p>
          <a:p>
            <a:r>
              <a:rPr lang="en-US" dirty="0" smtClean="0"/>
              <a:t>The Java API provides a class called Random that does exactly that.</a:t>
            </a:r>
          </a:p>
          <a:p>
            <a:r>
              <a:rPr lang="en-US" dirty="0" smtClean="0"/>
              <a:t>Need to import it: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	import</a:t>
            </a:r>
            <a:r>
              <a:rPr lang="en-US" sz="28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2800" dirty="0" err="1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java.util.Random</a:t>
            </a:r>
            <a:r>
              <a:rPr lang="en-US" sz="28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;</a:t>
            </a:r>
          </a:p>
          <a:p>
            <a:r>
              <a:rPr lang="en-US" dirty="0" smtClean="0"/>
              <a:t>To create an object: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Random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identifier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new Random();</a:t>
            </a:r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The random class provides many methods for generating random numbers, namely: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nextDouble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– </a:t>
            </a:r>
            <a:r>
              <a:rPr lang="en-US" dirty="0" smtClean="0">
                <a:cs typeface="Courier New" pitchFamily="49" charset="0"/>
              </a:rPr>
              <a:t>Returns the next random number as a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 between </a:t>
            </a:r>
            <a:r>
              <a:rPr lang="en-US" dirty="0" smtClean="0">
                <a:cs typeface="Courier New" pitchFamily="49" charset="0"/>
              </a:rPr>
              <a:t>0.0 and 1.0.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nextInt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– </a:t>
            </a:r>
            <a:r>
              <a:rPr lang="en-US" dirty="0" smtClean="0">
                <a:cs typeface="Courier New" pitchFamily="49" charset="0"/>
              </a:rPr>
              <a:t>Returns the next random number as an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within </a:t>
            </a:r>
            <a:r>
              <a:rPr lang="en-US" dirty="0" smtClean="0">
                <a:cs typeface="Courier New" pitchFamily="49" charset="0"/>
              </a:rPr>
              <a:t>in the range of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cs typeface="Courier New" pitchFamily="49" charset="0"/>
              </a:rPr>
              <a:t> (-2,147,483,648 to 2,147,483,648)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nextInt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n) - </a:t>
            </a:r>
            <a:r>
              <a:rPr lang="en-US" dirty="0">
                <a:cs typeface="Courier New" pitchFamily="49" charset="0"/>
              </a:rPr>
              <a:t>Returns the next random number as an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cs typeface="Courier New" pitchFamily="49" charset="0"/>
              </a:rPr>
              <a:t>within in the range of </a:t>
            </a:r>
            <a:r>
              <a:rPr lang="en-US" dirty="0" smtClean="0">
                <a:cs typeface="Courier New" pitchFamily="49" charset="0"/>
              </a:rPr>
              <a:t>0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 smtClean="0">
                <a:cs typeface="Courier New" pitchFamily="49" charset="0"/>
              </a:rPr>
              <a:t>.</a:t>
            </a:r>
            <a:endParaRPr lang="en-US" dirty="0">
              <a:cs typeface="Courier New" pitchFamily="49" charset="0"/>
            </a:endParaRPr>
          </a:p>
          <a:p>
            <a:pPr lvl="1"/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10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Random</a:t>
            </a:r>
            <a:r>
              <a:rPr lang="en-US" dirty="0" smtClean="0"/>
              <a:t> Class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Random</a:t>
            </a:r>
            <a:r>
              <a:rPr lang="en-US" dirty="0"/>
              <a:t> Class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475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General Form of a switch statement: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7F0055"/>
                </a:solidFill>
                <a:latin typeface="Courier New"/>
              </a:rPr>
              <a:t>switch</a:t>
            </a:r>
            <a:r>
              <a:rPr lang="en-US" sz="24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400" i="1" dirty="0" err="1">
                <a:solidFill>
                  <a:srgbClr val="000000"/>
                </a:solidFill>
                <a:latin typeface="Courier New"/>
              </a:rPr>
              <a:t>SwitchExpression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)</a:t>
            </a:r>
            <a:r>
              <a:rPr lang="en-US" sz="24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7F0055"/>
                </a:solidFill>
                <a:latin typeface="Courier New"/>
              </a:rPr>
              <a:t>	case</a:t>
            </a:r>
            <a:r>
              <a:rPr lang="en-US" sz="24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i="1" dirty="0">
                <a:solidFill>
                  <a:srgbClr val="000000"/>
                </a:solidFill>
                <a:latin typeface="Courier New"/>
              </a:rPr>
              <a:t>CaseExpression1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3F7F5F"/>
                </a:solidFill>
                <a:latin typeface="Courier New"/>
              </a:rPr>
              <a:t>		//One or more statements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7F0055"/>
                </a:solidFill>
                <a:latin typeface="Courier New"/>
              </a:rPr>
              <a:t>		break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7F0055"/>
                </a:solidFill>
                <a:latin typeface="Courier New"/>
              </a:rPr>
              <a:t>	case</a:t>
            </a:r>
            <a:r>
              <a:rPr lang="en-US" sz="24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i="1" dirty="0">
                <a:solidFill>
                  <a:srgbClr val="000000"/>
                </a:solidFill>
                <a:latin typeface="Courier New"/>
              </a:rPr>
              <a:t>CaseExpression2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3F7F5F"/>
                </a:solidFill>
                <a:latin typeface="Courier New"/>
              </a:rPr>
              <a:t>		//One or more statements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7F0055"/>
                </a:solidFill>
                <a:latin typeface="Courier New"/>
              </a:rPr>
              <a:t>		break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7F0055"/>
                </a:solidFill>
                <a:latin typeface="Courier New"/>
              </a:rPr>
              <a:t>	default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3F7F5F"/>
                </a:solidFill>
                <a:latin typeface="Courier New"/>
              </a:rPr>
              <a:t>		//One or more statements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r>
              <a:rPr lang="en-US" sz="2800" i="1" dirty="0" err="1">
                <a:solidFill>
                  <a:srgbClr val="000000"/>
                </a:solidFill>
                <a:latin typeface="Courier New"/>
              </a:rPr>
              <a:t>CaseExpression</a:t>
            </a:r>
            <a:r>
              <a:rPr lang="en-US" dirty="0" err="1"/>
              <a:t>s</a:t>
            </a:r>
            <a:r>
              <a:rPr lang="en-US" dirty="0"/>
              <a:t> must be of type…</a:t>
            </a:r>
          </a:p>
          <a:p>
            <a:pPr lvl="1"/>
            <a:r>
              <a:rPr lang="en-US" b="1" dirty="0">
                <a:solidFill>
                  <a:srgbClr val="7F0055"/>
                </a:solidFill>
                <a:latin typeface="Courier New"/>
              </a:rPr>
              <a:t>char</a:t>
            </a:r>
            <a:r>
              <a:rPr lang="en-US" dirty="0">
                <a:solidFill>
                  <a:prstClr val="black"/>
                </a:solidFill>
              </a:rPr>
              <a:t>,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 byte</a:t>
            </a:r>
            <a:r>
              <a:rPr lang="en-US" dirty="0">
                <a:solidFill>
                  <a:prstClr val="black"/>
                </a:solidFill>
              </a:rPr>
              <a:t>,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 short</a:t>
            </a:r>
            <a:r>
              <a:rPr lang="en-US" sz="2800" dirty="0">
                <a:solidFill>
                  <a:prstClr val="black"/>
                </a:solidFill>
              </a:rPr>
              <a:t>, or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 int</a:t>
            </a:r>
            <a:r>
              <a:rPr lang="en-US" dirty="0" smtClean="0"/>
              <a:t>.</a:t>
            </a:r>
          </a:p>
          <a:p>
            <a:pPr lvl="1"/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you want to display a floating-point number in a particular format use</a:t>
            </a:r>
          </a:p>
          <a:p>
            <a:pPr lvl="1"/>
            <a:r>
              <a:rPr lang="en-US" dirty="0"/>
              <a:t>The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DecimalFormat</a:t>
            </a:r>
            <a:r>
              <a:rPr lang="en-US" dirty="0"/>
              <a:t> </a:t>
            </a:r>
            <a:r>
              <a:rPr lang="en-US" dirty="0" smtClean="0"/>
              <a:t>Class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A </a:t>
            </a:r>
            <a:r>
              <a:rPr lang="en-US" u="sng" dirty="0"/>
              <a:t>loop</a:t>
            </a:r>
            <a:r>
              <a:rPr lang="en-US" dirty="0"/>
              <a:t> </a:t>
            </a:r>
            <a:r>
              <a:rPr lang="en-US" dirty="0" smtClean="0"/>
              <a:t>is…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control structure that causes a statement or group of statements to </a:t>
            </a:r>
            <a:r>
              <a:rPr lang="en-US" dirty="0" smtClean="0"/>
              <a:t>repeat.</a:t>
            </a:r>
          </a:p>
          <a:p>
            <a:r>
              <a:rPr lang="en-US" dirty="0" smtClean="0">
                <a:cs typeface="Courier New" pitchFamily="49" charset="0"/>
              </a:rPr>
              <a:t>Two looping structures talked about so far…</a:t>
            </a:r>
          </a:p>
          <a:p>
            <a:pPr lvl="1"/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while</a:t>
            </a:r>
            <a:r>
              <a:rPr lang="en-US" dirty="0">
                <a:highlight>
                  <a:srgbClr val="E8F2FE"/>
                </a:highlight>
              </a:rPr>
              <a:t> </a:t>
            </a:r>
            <a:r>
              <a:rPr lang="en-US" dirty="0" smtClean="0">
                <a:highlight>
                  <a:srgbClr val="E8F2FE"/>
                </a:highlight>
              </a:rPr>
              <a:t>Loop</a:t>
            </a:r>
          </a:p>
          <a:p>
            <a:pPr lvl="1"/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do</a:t>
            </a:r>
            <a:r>
              <a:rPr lang="en-US" dirty="0" smtClean="0"/>
              <a:t>-</a:t>
            </a:r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while</a:t>
            </a:r>
            <a:r>
              <a:rPr lang="en-US" dirty="0" smtClean="0"/>
              <a:t> Loop</a:t>
            </a:r>
          </a:p>
          <a:p>
            <a:r>
              <a:rPr lang="en-US" dirty="0" smtClean="0"/>
              <a:t>The difference between the two…</a:t>
            </a:r>
          </a:p>
          <a:p>
            <a:pPr lvl="1"/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while</a:t>
            </a:r>
            <a:r>
              <a:rPr lang="en-US" dirty="0">
                <a:highlight>
                  <a:srgbClr val="E8F2FE"/>
                </a:highlight>
              </a:rPr>
              <a:t> </a:t>
            </a:r>
            <a:r>
              <a:rPr lang="en-US" dirty="0" smtClean="0">
                <a:highlight>
                  <a:srgbClr val="E8F2FE"/>
                </a:highlight>
              </a:rPr>
              <a:t>Loop is pretest</a:t>
            </a:r>
            <a:endParaRPr lang="en-US" dirty="0">
              <a:highlight>
                <a:srgbClr val="E8F2FE"/>
              </a:highlight>
            </a:endParaRPr>
          </a:p>
          <a:p>
            <a:pPr lvl="1"/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do</a:t>
            </a:r>
            <a:r>
              <a:rPr lang="en-US" dirty="0"/>
              <a:t>-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while</a:t>
            </a:r>
            <a:r>
              <a:rPr lang="en-US" dirty="0"/>
              <a:t> </a:t>
            </a:r>
            <a:r>
              <a:rPr lang="en-US" dirty="0" smtClean="0"/>
              <a:t>Loop posttest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 smtClean="0">
              <a:highlight>
                <a:srgbClr val="E8F2FE"/>
              </a:highlight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43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for</a:t>
            </a:r>
            <a:r>
              <a:rPr lang="en-US" dirty="0" smtClean="0">
                <a:highlight>
                  <a:srgbClr val="E8F2FE"/>
                </a:highlight>
              </a:rPr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You can do any kind of looping with what we learned up to this point.</a:t>
            </a:r>
          </a:p>
          <a:p>
            <a:pPr lvl="1"/>
            <a:r>
              <a:rPr lang="en-US" dirty="0" smtClean="0"/>
              <a:t>For instance, how can we make a 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do</a:t>
            </a:r>
            <a:r>
              <a:rPr lang="en-US" dirty="0"/>
              <a:t>-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while</a:t>
            </a:r>
            <a:r>
              <a:rPr lang="en-US" dirty="0" smtClean="0"/>
              <a:t> loop without the 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do</a:t>
            </a:r>
            <a:r>
              <a:rPr lang="en-US" dirty="0"/>
              <a:t>-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while</a:t>
            </a:r>
            <a:r>
              <a:rPr lang="en-US" dirty="0" smtClean="0"/>
              <a:t> looping structure?</a:t>
            </a:r>
          </a:p>
          <a:p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while</a:t>
            </a:r>
            <a:r>
              <a:rPr lang="en-US" dirty="0" smtClean="0"/>
              <a:t> and 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do</a:t>
            </a:r>
            <a:r>
              <a:rPr lang="en-US" dirty="0"/>
              <a:t>-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while</a:t>
            </a:r>
            <a:r>
              <a:rPr lang="en-US" dirty="0" smtClean="0"/>
              <a:t> are </a:t>
            </a:r>
            <a:r>
              <a:rPr lang="en-US" u="sng" dirty="0" smtClean="0"/>
              <a:t>conditionally-controlled loops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</a:t>
            </a:r>
            <a:r>
              <a:rPr lang="en-US" u="sng" dirty="0" smtClean="0"/>
              <a:t>Conditionally-Controlled Loop</a:t>
            </a:r>
            <a:r>
              <a:rPr lang="en-US" dirty="0" smtClean="0"/>
              <a:t> executes as long as a particular condition exists. </a:t>
            </a:r>
          </a:p>
          <a:p>
            <a:r>
              <a:rPr lang="en-US" dirty="0" smtClean="0"/>
              <a:t>However, sometimes you know exactly how many iterations a loop must perform.</a:t>
            </a:r>
          </a:p>
          <a:p>
            <a:pPr lvl="1"/>
            <a:r>
              <a:rPr lang="en-US" dirty="0" smtClean="0"/>
              <a:t>A loop that repeats a specific number of times is called a </a:t>
            </a:r>
            <a:r>
              <a:rPr lang="en-US" u="sng" dirty="0" smtClean="0"/>
              <a:t>count-controlled loop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 example, you may ask for information about the 12 months about a year.</a:t>
            </a:r>
          </a:p>
          <a:p>
            <a:pPr lvl="1"/>
            <a:r>
              <a:rPr lang="en-US" dirty="0" smtClean="0"/>
              <a:t>You can turn conditionally controlled loops into count-controlled loops, but Java provides a structure specifically for this called the </a:t>
            </a:r>
            <a:r>
              <a:rPr lang="en-US" b="1" u="sng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for</a:t>
            </a:r>
            <a:r>
              <a:rPr lang="en-US" u="sng" dirty="0" smtClean="0"/>
              <a:t> loop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737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for</a:t>
            </a:r>
            <a:r>
              <a:rPr lang="en-US" dirty="0" smtClean="0">
                <a:highlight>
                  <a:srgbClr val="E8F2FE"/>
                </a:highlight>
              </a:rPr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for loop has three elements: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It must initialize a control variable to a starting value.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It must test the control variable to see when the loop terminates.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It must update the control variable during each iteration.</a:t>
            </a:r>
          </a:p>
          <a:p>
            <a:r>
              <a:rPr lang="en-US" dirty="0" smtClean="0"/>
              <a:t>General Form of a for loop: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i="1" dirty="0">
                <a:solidFill>
                  <a:srgbClr val="000000"/>
                </a:solidFill>
                <a:latin typeface="Courier New"/>
              </a:rPr>
              <a:t>Initialization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2800" i="1" dirty="0">
                <a:solidFill>
                  <a:srgbClr val="000000"/>
                </a:solidFill>
                <a:latin typeface="Courier New"/>
              </a:rPr>
              <a:t>Test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2800" i="1" dirty="0">
                <a:solidFill>
                  <a:srgbClr val="000000"/>
                </a:solidFill>
                <a:latin typeface="Courier New"/>
              </a:rPr>
              <a:t>Update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800" i="1" dirty="0" smtClean="0">
                <a:solidFill>
                  <a:srgbClr val="000000"/>
                </a:solidFill>
                <a:latin typeface="Courier New"/>
              </a:rPr>
              <a:t>Statement </a:t>
            </a:r>
            <a:r>
              <a:rPr lang="en-US" sz="2800" i="1" dirty="0">
                <a:latin typeface="Courier New"/>
              </a:rPr>
              <a:t>or</a:t>
            </a:r>
            <a:r>
              <a:rPr lang="en-US" sz="2800" i="1" dirty="0">
                <a:solidFill>
                  <a:srgbClr val="000000"/>
                </a:solidFill>
                <a:latin typeface="Courier New"/>
              </a:rPr>
              <a:t> Block</a:t>
            </a:r>
            <a:endParaRPr lang="en-US" i="1" dirty="0" smtClean="0"/>
          </a:p>
          <a:p>
            <a:pPr lvl="1"/>
            <a:r>
              <a:rPr lang="en-US" i="1" dirty="0">
                <a:solidFill>
                  <a:srgbClr val="000000"/>
                </a:solidFill>
                <a:latin typeface="Courier New"/>
              </a:rPr>
              <a:t>Initialization</a:t>
            </a:r>
            <a:r>
              <a:rPr lang="en-US" dirty="0" smtClean="0"/>
              <a:t> – an </a:t>
            </a:r>
            <a:r>
              <a:rPr lang="en-US" u="sng" dirty="0" smtClean="0"/>
              <a:t>initialization expression</a:t>
            </a:r>
            <a:r>
              <a:rPr lang="en-US" dirty="0" smtClean="0"/>
              <a:t> that happens once when the loop is first reached.</a:t>
            </a:r>
          </a:p>
          <a:p>
            <a:pPr lvl="2"/>
            <a:r>
              <a:rPr lang="en-US" dirty="0" smtClean="0"/>
              <a:t>Normally used to initialize the control variable </a:t>
            </a:r>
          </a:p>
          <a:p>
            <a:pPr lvl="1"/>
            <a:r>
              <a:rPr lang="en-US" i="1" dirty="0">
                <a:solidFill>
                  <a:srgbClr val="000000"/>
                </a:solidFill>
                <a:latin typeface="Courier New"/>
              </a:rPr>
              <a:t>Test</a:t>
            </a:r>
            <a:r>
              <a:rPr lang="en-US" dirty="0" smtClean="0"/>
              <a:t> – </a:t>
            </a:r>
            <a:r>
              <a:rPr lang="en-US" dirty="0" err="1" smtClean="0"/>
              <a:t>boolean</a:t>
            </a:r>
            <a:r>
              <a:rPr lang="en-US" dirty="0" smtClean="0"/>
              <a:t> expression known as the </a:t>
            </a:r>
            <a:r>
              <a:rPr lang="en-US" u="sng" dirty="0" smtClean="0"/>
              <a:t>test expression</a:t>
            </a:r>
            <a:r>
              <a:rPr lang="en-US" dirty="0" smtClean="0"/>
              <a:t> that controls the execution of the loop.</a:t>
            </a:r>
          </a:p>
          <a:p>
            <a:pPr lvl="2"/>
            <a:r>
              <a:rPr lang="en-US" dirty="0" smtClean="0"/>
              <a:t>As long as this is 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true</a:t>
            </a:r>
            <a:r>
              <a:rPr lang="en-US" dirty="0" smtClean="0"/>
              <a:t>, the loop with iterate again</a:t>
            </a:r>
          </a:p>
          <a:p>
            <a:pPr lvl="2"/>
            <a:r>
              <a:rPr lang="en-US" dirty="0" smtClean="0"/>
              <a:t>Note:  the 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for</a:t>
            </a:r>
            <a:r>
              <a:rPr lang="en-US" dirty="0" smtClean="0"/>
              <a:t> loop is a pretest loop</a:t>
            </a:r>
          </a:p>
          <a:p>
            <a:pPr lvl="1"/>
            <a:r>
              <a:rPr lang="en-US" i="1" dirty="0">
                <a:solidFill>
                  <a:srgbClr val="000000"/>
                </a:solidFill>
                <a:latin typeface="Courier New"/>
              </a:rPr>
              <a:t>Update</a:t>
            </a:r>
            <a:r>
              <a:rPr lang="en-US" dirty="0" smtClean="0"/>
              <a:t> – expression known as the </a:t>
            </a:r>
            <a:r>
              <a:rPr lang="en-US" u="sng" dirty="0" smtClean="0"/>
              <a:t>update expression</a:t>
            </a:r>
            <a:r>
              <a:rPr lang="en-US" dirty="0" smtClean="0"/>
              <a:t> that executes at the end of every iteration</a:t>
            </a:r>
          </a:p>
          <a:p>
            <a:pPr lvl="2"/>
            <a:r>
              <a:rPr lang="en-US" dirty="0" smtClean="0"/>
              <a:t>Usually used to change the control variable.</a:t>
            </a:r>
          </a:p>
        </p:txBody>
      </p:sp>
    </p:spTree>
    <p:extLst>
      <p:ext uri="{BB962C8B-B14F-4D97-AF65-F5344CB8AC3E}">
        <p14:creationId xmlns:p14="http://schemas.microsoft.com/office/powerpoint/2010/main" val="238997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for</a:t>
            </a:r>
            <a:r>
              <a:rPr lang="en-US" dirty="0" smtClean="0">
                <a:highlight>
                  <a:srgbClr val="E8F2FE"/>
                </a:highlight>
              </a:rPr>
              <a:t> Loop Flowchart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066800" y="2666551"/>
            <a:ext cx="7467600" cy="3376564"/>
            <a:chOff x="2590800" y="2963271"/>
            <a:chExt cx="5729766" cy="1939440"/>
          </a:xfrm>
        </p:grpSpPr>
        <p:grpSp>
          <p:nvGrpSpPr>
            <p:cNvPr id="5" name="Group 4"/>
            <p:cNvGrpSpPr/>
            <p:nvPr/>
          </p:nvGrpSpPr>
          <p:grpSpPr>
            <a:xfrm>
              <a:off x="2590800" y="2963271"/>
              <a:ext cx="3968022" cy="1939440"/>
              <a:chOff x="1581913" y="3797829"/>
              <a:chExt cx="2893164" cy="1877101"/>
            </a:xfrm>
          </p:grpSpPr>
          <p:sp>
            <p:nvSpPr>
              <p:cNvPr id="8" name="Diamond 7"/>
              <p:cNvSpPr/>
              <p:nvPr/>
            </p:nvSpPr>
            <p:spPr>
              <a:xfrm>
                <a:off x="1581913" y="4140708"/>
                <a:ext cx="1402080" cy="685800"/>
              </a:xfrm>
              <a:prstGeom prst="diamond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Test Expression</a:t>
                </a:r>
                <a:endParaRPr lang="en-US" dirty="0"/>
              </a:p>
            </p:txBody>
          </p:sp>
          <p:cxnSp>
            <p:nvCxnSpPr>
              <p:cNvPr id="9" name="Straight Arrow Connector 8"/>
              <p:cNvCxnSpPr>
                <a:stCxn id="15" idx="2"/>
                <a:endCxn id="8" idx="0"/>
              </p:cNvCxnSpPr>
              <p:nvPr/>
            </p:nvCxnSpPr>
            <p:spPr>
              <a:xfrm flipH="1">
                <a:off x="2282953" y="3797829"/>
                <a:ext cx="1" cy="34287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" name="Rectangle 9"/>
              <p:cNvSpPr/>
              <p:nvPr/>
            </p:nvSpPr>
            <p:spPr>
              <a:xfrm>
                <a:off x="3464250" y="4293108"/>
                <a:ext cx="1010827" cy="3810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Statement or Block</a:t>
                </a:r>
                <a:endParaRPr lang="en-US" dirty="0"/>
              </a:p>
            </p:txBody>
          </p:sp>
          <p:cxnSp>
            <p:nvCxnSpPr>
              <p:cNvPr id="11" name="Elbow Connector 10"/>
              <p:cNvCxnSpPr>
                <a:stCxn id="8" idx="3"/>
              </p:cNvCxnSpPr>
              <p:nvPr/>
            </p:nvCxnSpPr>
            <p:spPr>
              <a:xfrm flipV="1">
                <a:off x="2983993" y="4483608"/>
                <a:ext cx="486924" cy="1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>
                <a:stCxn id="8" idx="2"/>
              </p:cNvCxnSpPr>
              <p:nvPr/>
            </p:nvCxnSpPr>
            <p:spPr>
              <a:xfrm flipH="1">
                <a:off x="2264664" y="4826508"/>
                <a:ext cx="18289" cy="84842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3027517" y="4278290"/>
                <a:ext cx="326215" cy="2053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True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952398" y="4890700"/>
                <a:ext cx="330556" cy="2053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False</a:t>
                </a:r>
                <a:endParaRPr lang="en-US" dirty="0"/>
              </a:p>
            </p:txBody>
          </p:sp>
        </p:grpSp>
        <p:sp>
          <p:nvSpPr>
            <p:cNvPr id="6" name="Rectangle 5"/>
            <p:cNvSpPr/>
            <p:nvPr/>
          </p:nvSpPr>
          <p:spPr>
            <a:xfrm>
              <a:off x="6934200" y="3474997"/>
              <a:ext cx="1386366" cy="39365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Update Expression</a:t>
              </a:r>
              <a:endParaRPr lang="en-US" dirty="0"/>
            </a:p>
          </p:txBody>
        </p:sp>
        <p:cxnSp>
          <p:nvCxnSpPr>
            <p:cNvPr id="7" name="Elbow Connector 6"/>
            <p:cNvCxnSpPr>
              <a:stCxn id="6" idx="0"/>
            </p:cNvCxnSpPr>
            <p:nvPr/>
          </p:nvCxnSpPr>
          <p:spPr>
            <a:xfrm rot="16200000" flipV="1">
              <a:off x="5384566" y="1232179"/>
              <a:ext cx="410541" cy="4075094"/>
            </a:xfrm>
            <a:prstGeom prst="bent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1416483" y="1981200"/>
            <a:ext cx="1806850" cy="68535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Initialization Expression</a:t>
            </a:r>
            <a:endParaRPr lang="en-US" dirty="0"/>
          </a:p>
        </p:txBody>
      </p:sp>
      <p:cxnSp>
        <p:nvCxnSpPr>
          <p:cNvPr id="20" name="Straight Arrow Connector 19"/>
          <p:cNvCxnSpPr>
            <a:endCxn id="15" idx="0"/>
          </p:cNvCxnSpPr>
          <p:nvPr/>
        </p:nvCxnSpPr>
        <p:spPr>
          <a:xfrm>
            <a:off x="2319908" y="1672811"/>
            <a:ext cx="0" cy="3083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0" idx="3"/>
            <a:endCxn id="6" idx="1"/>
          </p:cNvCxnSpPr>
          <p:nvPr/>
        </p:nvCxnSpPr>
        <p:spPr>
          <a:xfrm flipV="1">
            <a:off x="6238320" y="3900141"/>
            <a:ext cx="489230" cy="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240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for</a:t>
            </a:r>
            <a:r>
              <a:rPr lang="en-US" dirty="0">
                <a:highlight>
                  <a:srgbClr val="E8F2FE"/>
                </a:highlight>
              </a:rPr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400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 count = 0; count &lt; 5; count++)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2400" i="1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US" sz="2400" dirty="0" err="1" smtClean="0">
                <a:solidFill>
                  <a:srgbClr val="000000"/>
                </a:solidFill>
                <a:latin typeface="Courier New"/>
              </a:rPr>
              <a:t>println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400" dirty="0">
                <a:solidFill>
                  <a:srgbClr val="2A00FF"/>
                </a:solidFill>
                <a:latin typeface="Courier New"/>
              </a:rPr>
              <a:t>"Hello</a:t>
            </a:r>
            <a:r>
              <a:rPr lang="en-US" sz="2400" dirty="0" smtClean="0">
                <a:solidFill>
                  <a:srgbClr val="2A00FF"/>
                </a:solidFill>
                <a:latin typeface="Courier New"/>
              </a:rPr>
              <a:t>!"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This will print “Hello!” 5 times.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First, 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count</a:t>
            </a:r>
            <a:r>
              <a:rPr lang="en-US" dirty="0" smtClean="0">
                <a:solidFill>
                  <a:srgbClr val="000000"/>
                </a:solidFill>
              </a:rPr>
              <a:t> is initialized to 0.</a:t>
            </a:r>
          </a:p>
          <a:p>
            <a:pPr lvl="2"/>
            <a:r>
              <a:rPr lang="en-US" dirty="0">
                <a:solidFill>
                  <a:srgbClr val="000000"/>
                </a:solidFill>
                <a:latin typeface="Courier New"/>
              </a:rPr>
              <a:t>count</a:t>
            </a:r>
            <a:r>
              <a:rPr lang="en-US" dirty="0" smtClean="0">
                <a:solidFill>
                  <a:srgbClr val="000000"/>
                </a:solidFill>
              </a:rPr>
              <a:t> is often called a counter variable because it keeps count of the number of iterations.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Then, 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count &lt; 5 </a:t>
            </a:r>
            <a:r>
              <a:rPr lang="en-US" dirty="0" smtClean="0">
                <a:solidFill>
                  <a:srgbClr val="000000"/>
                </a:solidFill>
              </a:rPr>
              <a:t>is tested.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It is </a:t>
            </a:r>
            <a:r>
              <a:rPr lang="en-US" b="1" dirty="0" smtClean="0">
                <a:solidFill>
                  <a:srgbClr val="7F0055"/>
                </a:solidFill>
                <a:latin typeface="Courier New"/>
              </a:rPr>
              <a:t>true</a:t>
            </a:r>
            <a:r>
              <a:rPr lang="en-US" dirty="0" smtClean="0">
                <a:solidFill>
                  <a:srgbClr val="000000"/>
                </a:solidFill>
              </a:rPr>
              <a:t> so the body is executed.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Then,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count</a:t>
            </a:r>
            <a:r>
              <a:rPr lang="en-US" dirty="0" smtClean="0">
                <a:solidFill>
                  <a:srgbClr val="000000"/>
                </a:solidFill>
              </a:rPr>
              <a:t> is incremented.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This happens 5 times until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count = 5</a:t>
            </a:r>
            <a:r>
              <a:rPr lang="en-US" dirty="0" smtClean="0">
                <a:solidFill>
                  <a:srgbClr val="000000"/>
                </a:solidFill>
              </a:rPr>
              <a:t> which makes 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count &lt; 5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urier New"/>
              </a:rPr>
              <a:t>false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Note that 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count</a:t>
            </a:r>
            <a:r>
              <a:rPr lang="en-US" dirty="0" smtClean="0">
                <a:solidFill>
                  <a:srgbClr val="000000"/>
                </a:solidFill>
              </a:rPr>
              <a:t> is declared inside of the loop header, this makes it have block-level scope in the loop.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This implies that it can be used in the body of the loop.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The counter variable can be declared outside of the header.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6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for</a:t>
            </a:r>
            <a:r>
              <a:rPr lang="en-US" dirty="0" smtClean="0">
                <a:highlight>
                  <a:srgbClr val="E8F2FE"/>
                </a:highlight>
              </a:rPr>
              <a:t> Loop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for</a:t>
            </a:r>
            <a:r>
              <a:rPr lang="en-US" dirty="0">
                <a:highlight>
                  <a:srgbClr val="E8F2FE"/>
                </a:highlight>
              </a:rPr>
              <a:t> 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20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for</a:t>
            </a:r>
            <a:r>
              <a:rPr lang="en-US" dirty="0">
                <a:highlight>
                  <a:srgbClr val="E8F2FE"/>
                </a:highlight>
              </a:rPr>
              <a:t> </a:t>
            </a:r>
            <a:r>
              <a:rPr lang="en-US" dirty="0" smtClean="0">
                <a:highlight>
                  <a:srgbClr val="E8F2FE"/>
                </a:highlight>
              </a:rPr>
              <a:t>Loop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Remember:  the 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for</a:t>
            </a:r>
            <a:r>
              <a:rPr lang="en-US" dirty="0" smtClean="0"/>
              <a:t> loop is a </a:t>
            </a:r>
            <a:r>
              <a:rPr lang="en-US" u="sng" dirty="0" smtClean="0"/>
              <a:t>pretest</a:t>
            </a:r>
            <a:r>
              <a:rPr lang="en-US" dirty="0" smtClean="0"/>
              <a:t> loop.</a:t>
            </a:r>
          </a:p>
          <a:p>
            <a:r>
              <a:rPr lang="en-US" dirty="0" smtClean="0"/>
              <a:t>Use the update expression to modify the control variable, not a statement in the body of the loop (unless there is no way to avoid it)</a:t>
            </a:r>
          </a:p>
          <a:p>
            <a:r>
              <a:rPr lang="en-US" dirty="0" smtClean="0"/>
              <a:t>You can use any statement as the update expression: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count--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count += 2</a:t>
            </a:r>
          </a:p>
          <a:p>
            <a:r>
              <a:rPr lang="en-US" dirty="0" smtClean="0">
                <a:cs typeface="Courier New" pitchFamily="49" charset="0"/>
              </a:rPr>
              <a:t>You can declare the loop control variable outside of the loop header, and it’s scope will not be limited to the loop.</a:t>
            </a:r>
          </a:p>
          <a:p>
            <a:pPr marL="0" indent="0">
              <a:buNone/>
            </a:pPr>
            <a:r>
              <a:rPr lang="en-US" sz="2400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count;</a:t>
            </a:r>
            <a:endParaRPr lang="en-US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(count= 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0; count &lt; 5; count++) 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800" dirty="0" err="1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2800" i="1" dirty="0" err="1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2800" i="1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urier New"/>
              </a:rPr>
              <a:t>println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dirty="0">
                <a:solidFill>
                  <a:srgbClr val="2A00FF"/>
                </a:solidFill>
                <a:latin typeface="Courier New"/>
              </a:rPr>
              <a:t>"Hello!"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count = 99;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98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2648</TotalTime>
  <Words>838</Words>
  <Application>Microsoft Office PowerPoint</Application>
  <PresentationFormat>On-screen Show (4:3)</PresentationFormat>
  <Paragraphs>157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Equity</vt:lpstr>
      <vt:lpstr>The for Loop, Accumulator Variables, Seninel Values, and The Random Class</vt:lpstr>
      <vt:lpstr>Review</vt:lpstr>
      <vt:lpstr>Review</vt:lpstr>
      <vt:lpstr>The for Loop</vt:lpstr>
      <vt:lpstr>The for Loop</vt:lpstr>
      <vt:lpstr>for Loop Flowchart</vt:lpstr>
      <vt:lpstr>The for Loop</vt:lpstr>
      <vt:lpstr>for Loop Example</vt:lpstr>
      <vt:lpstr>The for Loop Notes</vt:lpstr>
      <vt:lpstr>Prefix and Postfix Increment and Decrement Operators</vt:lpstr>
      <vt:lpstr>User-Controlled for Loop</vt:lpstr>
      <vt:lpstr>Multiple Statements in the Initialization and Update Expressions</vt:lpstr>
      <vt:lpstr>Running Totals and Accumulator Variables</vt:lpstr>
      <vt:lpstr>Sentinel Value</vt:lpstr>
      <vt:lpstr>Nested Loops</vt:lpstr>
      <vt:lpstr>break and continue</vt:lpstr>
      <vt:lpstr>The Random Class</vt:lpstr>
      <vt:lpstr>Random Class Example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T. Heim</dc:creator>
  <cp:lastModifiedBy>Eric T. Heim</cp:lastModifiedBy>
  <cp:revision>290</cp:revision>
  <dcterms:created xsi:type="dcterms:W3CDTF">2011-05-03T14:28:19Z</dcterms:created>
  <dcterms:modified xsi:type="dcterms:W3CDTF">2011-06-13T19:10:18Z</dcterms:modified>
</cp:coreProperties>
</file>