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25"/>
  </p:notesMasterIdLst>
  <p:sldIdLst>
    <p:sldId id="256" r:id="rId2"/>
    <p:sldId id="366" r:id="rId3"/>
    <p:sldId id="431" r:id="rId4"/>
    <p:sldId id="432" r:id="rId5"/>
    <p:sldId id="433" r:id="rId6"/>
    <p:sldId id="434" r:id="rId7"/>
    <p:sldId id="437" r:id="rId8"/>
    <p:sldId id="438" r:id="rId9"/>
    <p:sldId id="439" r:id="rId10"/>
    <p:sldId id="440" r:id="rId11"/>
    <p:sldId id="441" r:id="rId12"/>
    <p:sldId id="442" r:id="rId13"/>
    <p:sldId id="443" r:id="rId14"/>
    <p:sldId id="444" r:id="rId15"/>
    <p:sldId id="445" r:id="rId16"/>
    <p:sldId id="446" r:id="rId17"/>
    <p:sldId id="447" r:id="rId18"/>
    <p:sldId id="448" r:id="rId19"/>
    <p:sldId id="449" r:id="rId20"/>
    <p:sldId id="450" r:id="rId21"/>
    <p:sldId id="453" r:id="rId22"/>
    <p:sldId id="451" r:id="rId23"/>
    <p:sldId id="45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E67B6-E366-4D77-8570-0298620BD74C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F5253-1043-4BC4-BCB7-9C4DABED0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83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6EA9696-D413-43A4-A996-D9FB4AE4D4B0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CS0007:  Introduction to Computer Programming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dirty="0" smtClean="0"/>
              <a:t> Statement,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DecimalFormat</a:t>
            </a:r>
            <a:r>
              <a:rPr lang="en-US" dirty="0" smtClean="0"/>
              <a:t>, and Introduction to Looping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58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switch</a:t>
            </a:r>
            <a:r>
              <a:rPr lang="en-US" dirty="0" smtClean="0"/>
              <a:t> Statement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sz="2400" i="1" dirty="0" err="1" smtClean="0">
                <a:solidFill>
                  <a:srgbClr val="000000"/>
                </a:solidFill>
                <a:latin typeface="Courier New"/>
              </a:rPr>
              <a:t>CaseExpression</a:t>
            </a:r>
            <a:r>
              <a:rPr lang="en-US" dirty="0" smtClean="0"/>
              <a:t> of each </a:t>
            </a:r>
            <a:r>
              <a:rPr lang="en-US" sz="2400" b="1" dirty="0">
                <a:solidFill>
                  <a:srgbClr val="7F0055"/>
                </a:solidFill>
                <a:latin typeface="Courier New"/>
              </a:rPr>
              <a:t>case</a:t>
            </a:r>
            <a:r>
              <a:rPr lang="en-US" dirty="0" smtClean="0"/>
              <a:t> statement must be unique.</a:t>
            </a:r>
          </a:p>
          <a:p>
            <a:r>
              <a:rPr lang="en-US" dirty="0" smtClean="0"/>
              <a:t>The </a:t>
            </a:r>
            <a:r>
              <a:rPr lang="en-US" sz="2400" b="1" dirty="0">
                <a:solidFill>
                  <a:srgbClr val="7F0055"/>
                </a:solidFill>
                <a:latin typeface="Courier New"/>
              </a:rPr>
              <a:t>default</a:t>
            </a:r>
            <a:r>
              <a:rPr lang="en-US" dirty="0" smtClean="0"/>
              <a:t> section is optional.</a:t>
            </a:r>
          </a:p>
          <a:p>
            <a:r>
              <a:rPr lang="en-US" dirty="0" smtClean="0"/>
              <a:t>Again, the </a:t>
            </a:r>
            <a:r>
              <a:rPr lang="en-US" sz="2400" i="1" dirty="0" err="1" smtClean="0">
                <a:solidFill>
                  <a:srgbClr val="000000"/>
                </a:solidFill>
                <a:latin typeface="Courier New"/>
              </a:rPr>
              <a:t>SwitchExpression</a:t>
            </a:r>
            <a:r>
              <a:rPr lang="en-US" dirty="0" smtClean="0"/>
              <a:t> and all of the </a:t>
            </a:r>
            <a:r>
              <a:rPr lang="en-US" sz="2400" i="1" dirty="0" err="1" smtClean="0">
                <a:solidFill>
                  <a:srgbClr val="000000"/>
                </a:solidFill>
                <a:latin typeface="Courier New"/>
              </a:rPr>
              <a:t>CaseExpression</a:t>
            </a:r>
            <a:r>
              <a:rPr lang="en-US" dirty="0" err="1" smtClean="0"/>
              <a:t>s</a:t>
            </a:r>
            <a:r>
              <a:rPr lang="en-US" dirty="0" smtClean="0"/>
              <a:t> must be either 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char</a:t>
            </a:r>
            <a:r>
              <a:rPr lang="en-US" sz="2800" dirty="0" smtClean="0">
                <a:solidFill>
                  <a:prstClr val="black"/>
                </a:solidFill>
              </a:rPr>
              <a:t>,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 byte</a:t>
            </a:r>
            <a:r>
              <a:rPr lang="en-US" sz="2800" dirty="0" smtClean="0">
                <a:solidFill>
                  <a:prstClr val="black"/>
                </a:solidFill>
              </a:rPr>
              <a:t>,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 short</a:t>
            </a:r>
            <a:r>
              <a:rPr lang="en-US" sz="3200" dirty="0" smtClean="0">
                <a:solidFill>
                  <a:prstClr val="black"/>
                </a:solidFill>
              </a:rPr>
              <a:t>, </a:t>
            </a:r>
            <a:r>
              <a:rPr lang="en-US" sz="3200" dirty="0">
                <a:solidFill>
                  <a:prstClr val="black"/>
                </a:solidFill>
              </a:rPr>
              <a:t>or</a:t>
            </a:r>
            <a:r>
              <a:rPr lang="en-US" sz="2800" b="1" dirty="0">
                <a:solidFill>
                  <a:srgbClr val="7F0055"/>
                </a:solidFill>
                <a:latin typeface="Courier New"/>
              </a:rPr>
              <a:t> 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Without the </a:t>
            </a: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break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;</a:t>
            </a:r>
            <a:r>
              <a:rPr lang="en-US" dirty="0" smtClean="0"/>
              <a:t> at the end of the statements associated with a </a:t>
            </a:r>
            <a:r>
              <a:rPr lang="en-US" sz="2400" b="1" dirty="0">
                <a:solidFill>
                  <a:srgbClr val="7F0055"/>
                </a:solidFill>
                <a:latin typeface="Courier New"/>
              </a:rPr>
              <a:t>case</a:t>
            </a:r>
            <a:r>
              <a:rPr lang="en-US" dirty="0"/>
              <a:t> </a:t>
            </a:r>
            <a:r>
              <a:rPr lang="en-US" dirty="0" smtClean="0"/>
              <a:t>statement, the program “falls through” to the next </a:t>
            </a:r>
            <a:r>
              <a:rPr lang="en-US" sz="2400" b="1" dirty="0">
                <a:solidFill>
                  <a:srgbClr val="7F0055"/>
                </a:solidFill>
                <a:latin typeface="Courier New"/>
              </a:rPr>
              <a:t>case</a:t>
            </a:r>
            <a:r>
              <a:rPr lang="en-US" dirty="0"/>
              <a:t> </a:t>
            </a:r>
            <a:r>
              <a:rPr lang="en-US" dirty="0" smtClean="0"/>
              <a:t>statement’s statements, and executes them.</a:t>
            </a:r>
          </a:p>
          <a:p>
            <a:pPr lvl="1"/>
            <a:r>
              <a:rPr lang="en-US" dirty="0" smtClean="0"/>
              <a:t>If this is what you actually want, then leave out the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break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  <a:r>
              <a:rPr lang="en-US" dirty="0" smtClean="0"/>
              <a:t>, but often it isn’t.</a:t>
            </a:r>
          </a:p>
          <a:p>
            <a:pPr lvl="1"/>
            <a:r>
              <a:rPr lang="en-US" dirty="0" smtClean="0"/>
              <a:t>Why doesn’t </a:t>
            </a:r>
            <a:r>
              <a:rPr lang="en-US" b="1" dirty="0" smtClean="0">
                <a:solidFill>
                  <a:srgbClr val="7F0055"/>
                </a:solidFill>
                <a:latin typeface="Courier New"/>
              </a:rPr>
              <a:t>default</a:t>
            </a:r>
            <a:r>
              <a:rPr lang="en-US" dirty="0"/>
              <a:t> </a:t>
            </a:r>
            <a:r>
              <a:rPr lang="en-US" dirty="0" smtClean="0"/>
              <a:t> statement have a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break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  <a:r>
              <a:rPr lang="en-US" dirty="0" smtClean="0"/>
              <a:t> at the end?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95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DecimalFormat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Java has a default way of displaying floating-point numbers, but it is often the case you want to display them in a particular format</a:t>
            </a:r>
          </a:p>
          <a:p>
            <a:r>
              <a:rPr lang="en-US" dirty="0" smtClean="0"/>
              <a:t>The Java API provides a class to do this called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DecimalFormat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 create a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DecimalFormat</a:t>
            </a:r>
            <a:r>
              <a:rPr lang="en-US" dirty="0" smtClean="0"/>
              <a:t> object much like how you created a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dirty="0" smtClean="0"/>
              <a:t> object.</a:t>
            </a:r>
          </a:p>
          <a:p>
            <a:pPr marL="0" indent="0">
              <a:buNone/>
            </a:pPr>
            <a:r>
              <a:rPr lang="en-US" sz="2400" dirty="0" err="1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DecimalFormat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2400" i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identifier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= </a:t>
            </a:r>
            <a:r>
              <a:rPr lang="en-US" sz="2400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new</a:t>
            </a:r>
            <a:r>
              <a:rPr lang="en-US" sz="2400" b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2400" dirty="0" err="1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DecimalFormat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(</a:t>
            </a:r>
            <a:r>
              <a:rPr lang="en-US" sz="2400" i="1" dirty="0" err="1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formattingPattern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);</a:t>
            </a:r>
          </a:p>
          <a:p>
            <a:r>
              <a:rPr lang="en-US" sz="2400" dirty="0" smtClean="0"/>
              <a:t>Also like when you create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sz="2400" dirty="0" smtClean="0"/>
              <a:t> object, you must include an import statement before the class header: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import</a:t>
            </a:r>
            <a:r>
              <a:rPr lang="en-US" sz="2400" b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2400" dirty="0" err="1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java.text.DecimalFormat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8930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DecimalFormat</a:t>
            </a:r>
            <a:r>
              <a:rPr lang="en-US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formattingPattern</a:t>
            </a:r>
            <a:r>
              <a:rPr lang="en-US" dirty="0">
                <a:solidFill>
                  <a:srgbClr val="000000"/>
                </a:solidFill>
                <a:highlight>
                  <a:srgbClr val="E8F2FE"/>
                </a:highlight>
              </a:rPr>
              <a:t> </a:t>
            </a:r>
            <a:r>
              <a:rPr lang="en-US" dirty="0" smtClean="0"/>
              <a:t>is an argument passed to the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DecimalFormat</a:t>
            </a:r>
            <a:r>
              <a:rPr lang="en-US" dirty="0" smtClean="0"/>
              <a:t> constructor that tells it what format to display the floating-point numbers.</a:t>
            </a:r>
          </a:p>
          <a:p>
            <a:pPr lvl="1"/>
            <a:r>
              <a:rPr lang="en-US" dirty="0" smtClean="0"/>
              <a:t>Each character in the corresponds with a position in the number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/>
              <a:t> - specifies that a digit should be displayed if present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 smtClean="0"/>
              <a:t> - </a:t>
            </a:r>
            <a:r>
              <a:rPr lang="en-US" dirty="0"/>
              <a:t>specifies that a digit should be displayed if </a:t>
            </a:r>
            <a:r>
              <a:rPr lang="en-US" dirty="0" smtClean="0"/>
              <a:t>present, but if not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 smtClean="0"/>
              <a:t> should be displayed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smtClean="0"/>
              <a:t>placed at the end to multiply the number by 100 and place 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dirty="0" smtClean="0"/>
              <a:t>character at the end.</a:t>
            </a:r>
          </a:p>
          <a:p>
            <a:r>
              <a:rPr lang="en-US" dirty="0" smtClean="0"/>
              <a:t>To apply the format to a number, you must use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format</a:t>
            </a:r>
            <a:r>
              <a:rPr lang="en-US" dirty="0" smtClean="0"/>
              <a:t> method of 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DecimalFormat</a:t>
            </a:r>
            <a:r>
              <a:rPr lang="en-US" dirty="0" smtClean="0"/>
              <a:t> object.</a:t>
            </a:r>
          </a:p>
          <a:p>
            <a:pPr marL="0" indent="0">
              <a:buNone/>
            </a:pP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decimalformatIdentifier.format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floatingPointNumber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900" dirty="0">
              <a:latin typeface="Courier New" pitchFamily="49" charset="0"/>
              <a:cs typeface="Courier New" pitchFamily="49" charset="0"/>
            </a:endParaRP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53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DecimalFormat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err="1">
                <a:latin typeface="Courier New" pitchFamily="49" charset="0"/>
                <a:cs typeface="Courier New" pitchFamily="49" charset="0"/>
              </a:rPr>
              <a:t>DecimalFormat</a:t>
            </a:r>
            <a:r>
              <a:rPr lang="en-US" dirty="0" smtClean="0"/>
              <a:t>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58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Another way to format output is with 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/>
              <a:t> method from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dirty="0" smtClean="0"/>
              <a:t> object in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System</a:t>
            </a:r>
            <a:r>
              <a:rPr lang="en-US" dirty="0" smtClean="0"/>
              <a:t> class.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System.out.printf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FormatString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ArgumentList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dirty="0" smtClean="0"/>
              <a:t>This is a formatting method taken from old C formatting</a:t>
            </a:r>
          </a:p>
          <a:p>
            <a:pPr lvl="1"/>
            <a:r>
              <a:rPr lang="en-US" dirty="0" smtClean="0"/>
              <a:t>It is very powerful, and somewhat easy to use.</a:t>
            </a:r>
          </a:p>
          <a:p>
            <a:pPr lvl="1"/>
            <a:r>
              <a:rPr lang="en-US" dirty="0" smtClean="0"/>
              <a:t>The book goes over some examples of how it can be used.</a:t>
            </a:r>
          </a:p>
          <a:p>
            <a:pPr lvl="1"/>
            <a:r>
              <a:rPr lang="en-US" dirty="0" smtClean="0"/>
              <a:t>Also there are many, many examples of how to use this online.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160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So far we have used decision structures to determine which statements are executed and which are not depending on a condition.</a:t>
            </a:r>
          </a:p>
          <a:p>
            <a:pPr lvl="1"/>
            <a:r>
              <a:rPr lang="en-US" dirty="0" smtClean="0"/>
              <a:t>We used this for:</a:t>
            </a:r>
          </a:p>
          <a:p>
            <a:pPr lvl="2"/>
            <a:r>
              <a:rPr lang="en-US" dirty="0" smtClean="0"/>
              <a:t>Validation</a:t>
            </a:r>
          </a:p>
          <a:p>
            <a:pPr lvl="2"/>
            <a:r>
              <a:rPr lang="en-US" dirty="0" smtClean="0"/>
              <a:t>General control flow</a:t>
            </a:r>
          </a:p>
          <a:p>
            <a:pPr lvl="1"/>
            <a:r>
              <a:rPr lang="en-US" dirty="0" smtClean="0"/>
              <a:t>More specifically, we’ve used decision structures to execute statements that follow the condition one or zero times.</a:t>
            </a:r>
          </a:p>
          <a:p>
            <a:r>
              <a:rPr lang="en-US" dirty="0" smtClean="0"/>
              <a:t>What if we want the user to keep trying to put in valid input until she succeeds?</a:t>
            </a:r>
          </a:p>
          <a:p>
            <a:pPr lvl="1"/>
            <a:r>
              <a:rPr lang="en-US" dirty="0" smtClean="0"/>
              <a:t>How would we do this with decision structures?</a:t>
            </a:r>
          </a:p>
          <a:p>
            <a:pPr lvl="1"/>
            <a:r>
              <a:rPr lang="en-US" dirty="0" smtClean="0"/>
              <a:t>Can we?</a:t>
            </a:r>
          </a:p>
          <a:p>
            <a:pPr lvl="2"/>
            <a:r>
              <a:rPr lang="en-US" dirty="0" smtClean="0"/>
              <a:t>Answer: No</a:t>
            </a:r>
          </a:p>
          <a:p>
            <a:pPr lvl="2"/>
            <a:r>
              <a:rPr lang="en-US" dirty="0" smtClean="0"/>
              <a:t>Solution:  Loops</a:t>
            </a:r>
          </a:p>
          <a:p>
            <a:r>
              <a:rPr lang="en-US" dirty="0" smtClean="0"/>
              <a:t>A </a:t>
            </a:r>
            <a:r>
              <a:rPr lang="en-US" u="sng" dirty="0" smtClean="0"/>
              <a:t>loop</a:t>
            </a:r>
            <a:r>
              <a:rPr lang="en-US" dirty="0" smtClean="0"/>
              <a:t> is a control structure that causes a statement or group of statements to repeat.</a:t>
            </a:r>
          </a:p>
          <a:p>
            <a:pPr lvl="1"/>
            <a:r>
              <a:rPr lang="en-US" dirty="0" smtClean="0"/>
              <a:t>We will discuss three (possibly four) looping control structures.</a:t>
            </a:r>
          </a:p>
          <a:p>
            <a:pPr lvl="2"/>
            <a:r>
              <a:rPr lang="en-US" dirty="0" smtClean="0"/>
              <a:t>They differ in how they control the </a:t>
            </a:r>
            <a:r>
              <a:rPr lang="en-US" dirty="0" err="1" smtClean="0"/>
              <a:t>repitition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05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while</a:t>
            </a:r>
            <a:r>
              <a:rPr lang="en-US" dirty="0">
                <a:highlight>
                  <a:srgbClr val="E8F2FE"/>
                </a:highlight>
              </a:rPr>
              <a:t> </a:t>
            </a:r>
            <a:r>
              <a:rPr lang="en-US" dirty="0" smtClean="0">
                <a:highlight>
                  <a:srgbClr val="E8F2FE"/>
                </a:highlight>
              </a:rPr>
              <a:t>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first looping control structure we will discuss is the 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while</a:t>
            </a:r>
            <a:r>
              <a:rPr lang="en-US" dirty="0" smtClean="0"/>
              <a:t> loop.</a:t>
            </a:r>
          </a:p>
          <a:p>
            <a:r>
              <a:rPr lang="en-US" dirty="0" smtClean="0"/>
              <a:t>General Form: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28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i="1" dirty="0" err="1">
                <a:solidFill>
                  <a:srgbClr val="000000"/>
                </a:solidFill>
                <a:latin typeface="Courier New"/>
              </a:rPr>
              <a:t>BooleanExpression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)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800" i="1" dirty="0" smtClean="0">
                <a:solidFill>
                  <a:srgbClr val="000000"/>
                </a:solidFill>
                <a:latin typeface="Courier New"/>
              </a:rPr>
              <a:t>Statement or Block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First, the </a:t>
            </a:r>
            <a:r>
              <a:rPr lang="en-US" sz="2800" i="1" dirty="0" err="1">
                <a:solidFill>
                  <a:srgbClr val="000000"/>
                </a:solidFill>
                <a:latin typeface="Courier New"/>
              </a:rPr>
              <a:t>BooleanExpression</a:t>
            </a:r>
            <a:r>
              <a:rPr lang="en-US" sz="2800" dirty="0" smtClean="0">
                <a:solidFill>
                  <a:srgbClr val="000000"/>
                </a:solidFill>
              </a:rPr>
              <a:t> is tested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If it is 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true</a:t>
            </a:r>
            <a:r>
              <a:rPr lang="en-US" dirty="0" smtClean="0">
                <a:solidFill>
                  <a:srgbClr val="000000"/>
                </a:solidFill>
              </a:rPr>
              <a:t>, the </a:t>
            </a:r>
            <a:r>
              <a:rPr lang="en-US" i="1" dirty="0">
                <a:solidFill>
                  <a:srgbClr val="000000"/>
                </a:solidFill>
                <a:latin typeface="Courier New"/>
              </a:rPr>
              <a:t>Statement or Block</a:t>
            </a:r>
            <a:r>
              <a:rPr lang="en-US" dirty="0" smtClean="0">
                <a:solidFill>
                  <a:srgbClr val="000000"/>
                </a:solidFill>
              </a:rPr>
              <a:t> is executed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After the </a:t>
            </a:r>
            <a:r>
              <a:rPr lang="en-US" i="1" dirty="0">
                <a:solidFill>
                  <a:srgbClr val="000000"/>
                </a:solidFill>
                <a:latin typeface="Courier New"/>
              </a:rPr>
              <a:t>Statement or Block </a:t>
            </a:r>
            <a:r>
              <a:rPr lang="en-US" dirty="0" smtClean="0">
                <a:solidFill>
                  <a:srgbClr val="000000"/>
                </a:solidFill>
              </a:rPr>
              <a:t>is done executing, the </a:t>
            </a:r>
            <a:r>
              <a:rPr lang="en-US" i="1" dirty="0" err="1">
                <a:solidFill>
                  <a:srgbClr val="000000"/>
                </a:solidFill>
                <a:latin typeface="Courier New"/>
              </a:rPr>
              <a:t>BooleanExpression</a:t>
            </a:r>
            <a:r>
              <a:rPr lang="en-US" dirty="0" smtClean="0">
                <a:solidFill>
                  <a:srgbClr val="000000"/>
                </a:solidFill>
              </a:rPr>
              <a:t> is tested again</a:t>
            </a:r>
          </a:p>
          <a:p>
            <a:pPr lvl="3"/>
            <a:r>
              <a:rPr lang="en-US" dirty="0" smtClean="0">
                <a:solidFill>
                  <a:srgbClr val="000000"/>
                </a:solidFill>
              </a:rPr>
              <a:t>If it is still 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true</a:t>
            </a:r>
            <a:r>
              <a:rPr lang="en-US" dirty="0" smtClean="0">
                <a:solidFill>
                  <a:srgbClr val="000000"/>
                </a:solidFill>
              </a:rPr>
              <a:t>, the </a:t>
            </a:r>
            <a:r>
              <a:rPr lang="en-US" i="1" dirty="0">
                <a:solidFill>
                  <a:srgbClr val="000000"/>
                </a:solidFill>
                <a:latin typeface="Courier New"/>
              </a:rPr>
              <a:t>Statement or Block</a:t>
            </a:r>
            <a:r>
              <a:rPr lang="en-US" dirty="0" smtClean="0">
                <a:solidFill>
                  <a:srgbClr val="000000"/>
                </a:solidFill>
              </a:rPr>
              <a:t> is executed again</a:t>
            </a:r>
          </a:p>
          <a:p>
            <a:pPr lvl="4"/>
            <a:r>
              <a:rPr lang="en-US" dirty="0" smtClean="0">
                <a:solidFill>
                  <a:srgbClr val="000000"/>
                </a:solidFill>
              </a:rPr>
              <a:t>This continues until the test of the </a:t>
            </a:r>
            <a:r>
              <a:rPr lang="en-US" i="1" dirty="0" err="1">
                <a:solidFill>
                  <a:srgbClr val="000000"/>
                </a:solidFill>
                <a:latin typeface="Courier New"/>
              </a:rPr>
              <a:t>BooleanExpression</a:t>
            </a:r>
            <a:r>
              <a:rPr lang="en-US" dirty="0" smtClean="0">
                <a:solidFill>
                  <a:srgbClr val="000000"/>
                </a:solidFill>
              </a:rPr>
              <a:t> results in 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false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Note: the programming style rules that apply to decision statements also apply.</a:t>
            </a:r>
          </a:p>
        </p:txBody>
      </p:sp>
    </p:spTree>
    <p:extLst>
      <p:ext uri="{BB962C8B-B14F-4D97-AF65-F5344CB8AC3E}">
        <p14:creationId xmlns:p14="http://schemas.microsoft.com/office/powerpoint/2010/main" val="301924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while</a:t>
            </a:r>
            <a:r>
              <a:rPr lang="en-US" dirty="0">
                <a:highlight>
                  <a:srgbClr val="E8F2FE"/>
                </a:highlight>
              </a:rPr>
              <a:t> </a:t>
            </a:r>
            <a:r>
              <a:rPr lang="en-US" dirty="0" smtClean="0">
                <a:highlight>
                  <a:srgbClr val="E8F2FE"/>
                </a:highlight>
              </a:rPr>
              <a:t>Loop Flowchart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929410" y="1447800"/>
            <a:ext cx="7206165" cy="4368023"/>
            <a:chOff x="1581913" y="3363580"/>
            <a:chExt cx="3211474" cy="2584030"/>
          </a:xfrm>
        </p:grpSpPr>
        <p:sp>
          <p:nvSpPr>
            <p:cNvPr id="5" name="Diamond 4"/>
            <p:cNvSpPr/>
            <p:nvPr/>
          </p:nvSpPr>
          <p:spPr>
            <a:xfrm>
              <a:off x="1581913" y="4140708"/>
              <a:ext cx="1402080" cy="685800"/>
            </a:xfrm>
            <a:prstGeom prst="diamond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Boolean Expression</a:t>
              </a:r>
              <a:endParaRPr lang="en-US" sz="2000" dirty="0"/>
            </a:p>
          </p:txBody>
        </p:sp>
        <p:cxnSp>
          <p:nvCxnSpPr>
            <p:cNvPr id="6" name="Straight Arrow Connector 5"/>
            <p:cNvCxnSpPr>
              <a:endCxn id="5" idx="0"/>
            </p:cNvCxnSpPr>
            <p:nvPr/>
          </p:nvCxnSpPr>
          <p:spPr>
            <a:xfrm>
              <a:off x="2282953" y="3363580"/>
              <a:ext cx="0" cy="7771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3782560" y="4293108"/>
              <a:ext cx="1010827" cy="381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Statement or Block</a:t>
              </a:r>
              <a:endParaRPr lang="en-US" sz="2000" dirty="0"/>
            </a:p>
          </p:txBody>
        </p:sp>
        <p:cxnSp>
          <p:nvCxnSpPr>
            <p:cNvPr id="12" name="Elbow Connector 11"/>
            <p:cNvCxnSpPr>
              <a:stCxn id="5" idx="3"/>
            </p:cNvCxnSpPr>
            <p:nvPr/>
          </p:nvCxnSpPr>
          <p:spPr>
            <a:xfrm flipV="1">
              <a:off x="2983993" y="4483608"/>
              <a:ext cx="798567" cy="1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5" idx="2"/>
            </p:cNvCxnSpPr>
            <p:nvPr/>
          </p:nvCxnSpPr>
          <p:spPr>
            <a:xfrm flipH="1">
              <a:off x="2264664" y="4826508"/>
              <a:ext cx="18289" cy="11211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205257" y="4229214"/>
              <a:ext cx="279354" cy="236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True</a:t>
              </a:r>
              <a:endParaRPr lang="en-US" sz="2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809731" y="4890700"/>
              <a:ext cx="282326" cy="236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False</a:t>
              </a:r>
              <a:endParaRPr lang="en-US" sz="2000" dirty="0"/>
            </a:p>
          </p:txBody>
        </p:sp>
      </p:grpSp>
      <p:cxnSp>
        <p:nvCxnSpPr>
          <p:cNvPr id="20" name="Elbow Connector 19"/>
          <p:cNvCxnSpPr>
            <a:stCxn id="7" idx="0"/>
          </p:cNvCxnSpPr>
          <p:nvPr/>
        </p:nvCxnSpPr>
        <p:spPr>
          <a:xfrm rot="16200000" flipV="1">
            <a:off x="4156841" y="174419"/>
            <a:ext cx="1190266" cy="4499028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58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while</a:t>
            </a:r>
            <a:r>
              <a:rPr lang="en-US" dirty="0" smtClean="0">
                <a:highlight>
                  <a:srgbClr val="E8F2FE"/>
                </a:highlight>
              </a:rPr>
              <a:t> Loop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while</a:t>
            </a:r>
            <a:r>
              <a:rPr lang="en-US" dirty="0">
                <a:highlight>
                  <a:srgbClr val="E8F2FE"/>
                </a:highlight>
              </a:rPr>
              <a:t> </a:t>
            </a:r>
            <a:r>
              <a:rPr lang="en-US" dirty="0" smtClean="0">
                <a:highlight>
                  <a:srgbClr val="E8F2FE"/>
                </a:highlight>
              </a:rPr>
              <a:t>Loop</a:t>
            </a:r>
          </a:p>
          <a:p>
            <a:pPr lvl="1"/>
            <a:endParaRPr lang="en-US" dirty="0">
              <a:highlight>
                <a:srgbClr val="E8F2FE"/>
              </a:highlight>
            </a:endParaRPr>
          </a:p>
          <a:p>
            <a:pPr lvl="1"/>
            <a:endParaRPr lang="en-US" dirty="0" smtClean="0">
              <a:highlight>
                <a:srgbClr val="E8F2FE"/>
              </a:highlight>
            </a:endParaRPr>
          </a:p>
          <a:p>
            <a:pPr lvl="1"/>
            <a:endParaRPr lang="en-US" dirty="0">
              <a:highlight>
                <a:srgbClr val="E8F2FE"/>
              </a:highlight>
            </a:endParaRPr>
          </a:p>
          <a:p>
            <a:pPr lvl="1"/>
            <a:endParaRPr lang="en-US" dirty="0" smtClean="0">
              <a:highlight>
                <a:srgbClr val="E8F2FE"/>
              </a:highlight>
            </a:endParaRPr>
          </a:p>
          <a:p>
            <a:pPr lvl="1"/>
            <a:endParaRPr lang="en-US" dirty="0">
              <a:highlight>
                <a:srgbClr val="E8F2FE"/>
              </a:highlight>
            </a:endParaRPr>
          </a:p>
          <a:p>
            <a:pPr lvl="1"/>
            <a:endParaRPr lang="en-US" dirty="0" smtClean="0">
              <a:highlight>
                <a:srgbClr val="E8F2FE"/>
              </a:highlight>
            </a:endParaRPr>
          </a:p>
          <a:p>
            <a:pPr lvl="1"/>
            <a:endParaRPr lang="en-US" dirty="0">
              <a:highlight>
                <a:srgbClr val="E8F2FE"/>
              </a:highlight>
            </a:endParaRPr>
          </a:p>
          <a:p>
            <a:pPr lvl="1"/>
            <a:endParaRPr lang="en-US" dirty="0" smtClean="0">
              <a:highlight>
                <a:srgbClr val="E8F2FE"/>
              </a:highlight>
            </a:endParaRPr>
          </a:p>
          <a:p>
            <a:pPr marL="320040" lvl="1" indent="0">
              <a:buNone/>
            </a:pPr>
            <a:endParaRPr lang="en-US" dirty="0" smtClean="0">
              <a:highlight>
                <a:srgbClr val="E8F2FE"/>
              </a:highlight>
            </a:endParaRPr>
          </a:p>
          <a:p>
            <a:pPr lvl="1"/>
            <a:endParaRPr lang="en-US" dirty="0" smtClean="0">
              <a:highlight>
                <a:srgbClr val="E8F2FE"/>
              </a:highlight>
            </a:endParaRPr>
          </a:p>
          <a:p>
            <a:pPr lvl="1"/>
            <a:endParaRPr lang="en-US" dirty="0">
              <a:highlight>
                <a:srgbClr val="E8F2FE"/>
              </a:highlight>
            </a:endParaRPr>
          </a:p>
          <a:p>
            <a:pPr lvl="1"/>
            <a:r>
              <a:rPr lang="en-US" dirty="0" smtClean="0">
                <a:highlight>
                  <a:srgbClr val="E8F2FE"/>
                </a:highlight>
              </a:rPr>
              <a:t>Here, </a:t>
            </a:r>
            <a:r>
              <a:rPr lang="en-US" dirty="0" smtClean="0">
                <a:highlight>
                  <a:srgbClr val="E8F2FE"/>
                </a:highlight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dirty="0" smtClean="0">
                <a:highlight>
                  <a:srgbClr val="E8F2FE"/>
                </a:highlight>
              </a:rPr>
              <a:t> is called a </a:t>
            </a:r>
            <a:r>
              <a:rPr lang="en-US" u="sng" dirty="0" smtClean="0">
                <a:highlight>
                  <a:srgbClr val="E8F2FE"/>
                </a:highlight>
              </a:rPr>
              <a:t>loop control variable</a:t>
            </a:r>
            <a:r>
              <a:rPr lang="en-US" dirty="0" smtClean="0">
                <a:highlight>
                  <a:srgbClr val="E8F2FE"/>
                </a:highlight>
              </a:rPr>
              <a:t>.</a:t>
            </a:r>
          </a:p>
          <a:p>
            <a:pPr lvl="2"/>
            <a:r>
              <a:rPr lang="en-US" dirty="0" smtClean="0">
                <a:highlight>
                  <a:srgbClr val="E8F2FE"/>
                </a:highlight>
              </a:rPr>
              <a:t>A </a:t>
            </a:r>
            <a:r>
              <a:rPr lang="en-US" u="sng" dirty="0" smtClean="0">
                <a:highlight>
                  <a:srgbClr val="E8F2FE"/>
                </a:highlight>
              </a:rPr>
              <a:t>loop control variable</a:t>
            </a:r>
            <a:r>
              <a:rPr lang="en-US" dirty="0" smtClean="0">
                <a:highlight>
                  <a:srgbClr val="E8F2FE"/>
                </a:highlight>
              </a:rPr>
              <a:t> determines how many times a loop repeats.</a:t>
            </a:r>
          </a:p>
          <a:p>
            <a:pPr lvl="1"/>
            <a:r>
              <a:rPr lang="en-US" dirty="0" smtClean="0">
                <a:highlight>
                  <a:srgbClr val="E8F2FE"/>
                </a:highlight>
              </a:rPr>
              <a:t>Each repetition of a loop is called an </a:t>
            </a:r>
            <a:r>
              <a:rPr lang="en-US" u="sng" dirty="0" smtClean="0">
                <a:highlight>
                  <a:srgbClr val="E8F2FE"/>
                </a:highlight>
              </a:rPr>
              <a:t>iteration</a:t>
            </a:r>
            <a:r>
              <a:rPr lang="en-US" dirty="0" smtClean="0">
                <a:highlight>
                  <a:srgbClr val="E8F2FE"/>
                </a:highlight>
              </a:rPr>
              <a:t>.</a:t>
            </a:r>
          </a:p>
          <a:p>
            <a:pPr lvl="1"/>
            <a:r>
              <a:rPr lang="en-US" dirty="0" smtClean="0">
                <a:highlight>
                  <a:srgbClr val="E8F2FE"/>
                </a:highlight>
              </a:rPr>
              <a:t>The a while loop is known as a </a:t>
            </a:r>
            <a:r>
              <a:rPr lang="en-US" u="sng" dirty="0" smtClean="0">
                <a:highlight>
                  <a:srgbClr val="E8F2FE"/>
                </a:highlight>
              </a:rPr>
              <a:t>pretest loop</a:t>
            </a:r>
            <a:r>
              <a:rPr lang="en-US" dirty="0" smtClean="0">
                <a:highlight>
                  <a:srgbClr val="E8F2FE"/>
                </a:highlight>
              </a:rPr>
              <a:t>, because it tests the </a:t>
            </a:r>
            <a:r>
              <a:rPr lang="en-US" dirty="0" err="1" smtClean="0">
                <a:highlight>
                  <a:srgbClr val="E8F2FE"/>
                </a:highlight>
              </a:rPr>
              <a:t>boolean</a:t>
            </a:r>
            <a:r>
              <a:rPr lang="en-US" dirty="0" smtClean="0">
                <a:highlight>
                  <a:srgbClr val="E8F2FE"/>
                </a:highlight>
              </a:rPr>
              <a:t> expression before it executes the statements in its body.</a:t>
            </a:r>
          </a:p>
          <a:p>
            <a:pPr lvl="2"/>
            <a:r>
              <a:rPr lang="en-US" dirty="0" smtClean="0">
                <a:highlight>
                  <a:srgbClr val="E8F2FE"/>
                </a:highlight>
              </a:rPr>
              <a:t>Note: This implies that if the </a:t>
            </a:r>
            <a:r>
              <a:rPr lang="en-US" dirty="0" err="1" smtClean="0">
                <a:highlight>
                  <a:srgbClr val="E8F2FE"/>
                </a:highlight>
              </a:rPr>
              <a:t>boolean</a:t>
            </a:r>
            <a:r>
              <a:rPr lang="en-US" dirty="0" smtClean="0">
                <a:highlight>
                  <a:srgbClr val="E8F2FE"/>
                </a:highlight>
              </a:rPr>
              <a:t> expression is not initially 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true</a:t>
            </a:r>
            <a:r>
              <a:rPr lang="en-US" dirty="0" smtClean="0">
                <a:highlight>
                  <a:srgbClr val="E8F2FE"/>
                </a:highlight>
              </a:rPr>
              <a:t>, the body is never executed.</a:t>
            </a:r>
          </a:p>
          <a:p>
            <a:pPr marL="0" indent="0">
              <a:buNone/>
            </a:pPr>
            <a:endParaRPr lang="en-US" dirty="0" smtClean="0">
              <a:highlight>
                <a:srgbClr val="E8F2FE"/>
              </a:highlight>
            </a:endParaRPr>
          </a:p>
        </p:txBody>
      </p:sp>
      <p:cxnSp>
        <p:nvCxnSpPr>
          <p:cNvPr id="14" name="Elbow Connector 13"/>
          <p:cNvCxnSpPr>
            <a:stCxn id="7" idx="3"/>
            <a:endCxn id="13" idx="1"/>
          </p:cNvCxnSpPr>
          <p:nvPr/>
        </p:nvCxnSpPr>
        <p:spPr>
          <a:xfrm flipV="1">
            <a:off x="5438601" y="3093654"/>
            <a:ext cx="309513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2166823" y="2139481"/>
            <a:ext cx="4724400" cy="2201385"/>
            <a:chOff x="2590800" y="2514600"/>
            <a:chExt cx="5729766" cy="2669846"/>
          </a:xfrm>
        </p:grpSpPr>
        <p:grpSp>
          <p:nvGrpSpPr>
            <p:cNvPr id="4" name="Group 3"/>
            <p:cNvGrpSpPr/>
            <p:nvPr/>
          </p:nvGrpSpPr>
          <p:grpSpPr>
            <a:xfrm>
              <a:off x="2590800" y="2514600"/>
              <a:ext cx="3968022" cy="2669846"/>
              <a:chOff x="1581913" y="3363580"/>
              <a:chExt cx="2893164" cy="2584030"/>
            </a:xfrm>
          </p:grpSpPr>
          <p:sp>
            <p:nvSpPr>
              <p:cNvPr id="5" name="Diamond 4"/>
              <p:cNvSpPr/>
              <p:nvPr/>
            </p:nvSpPr>
            <p:spPr>
              <a:xfrm>
                <a:off x="1581913" y="4140708"/>
                <a:ext cx="1402080" cy="685800"/>
              </a:xfrm>
              <a:prstGeom prst="diamond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/>
                  <a:t>n</a:t>
                </a:r>
                <a:r>
                  <a:rPr lang="en-US" sz="1100" dirty="0" smtClean="0"/>
                  <a:t>umber &lt;= 5</a:t>
                </a:r>
                <a:endParaRPr lang="en-US" sz="1100" dirty="0"/>
              </a:p>
            </p:txBody>
          </p:sp>
          <p:cxnSp>
            <p:nvCxnSpPr>
              <p:cNvPr id="6" name="Straight Arrow Connector 5"/>
              <p:cNvCxnSpPr>
                <a:endCxn id="5" idx="0"/>
              </p:cNvCxnSpPr>
              <p:nvPr/>
            </p:nvCxnSpPr>
            <p:spPr>
              <a:xfrm>
                <a:off x="2282953" y="3363580"/>
                <a:ext cx="0" cy="77712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" name="Rectangle 6"/>
              <p:cNvSpPr/>
              <p:nvPr/>
            </p:nvSpPr>
            <p:spPr>
              <a:xfrm>
                <a:off x="3464250" y="4293108"/>
                <a:ext cx="1010827" cy="3810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Print “Hello!”</a:t>
                </a:r>
                <a:endParaRPr lang="en-US" sz="1200" dirty="0"/>
              </a:p>
            </p:txBody>
          </p:sp>
          <p:cxnSp>
            <p:nvCxnSpPr>
              <p:cNvPr id="8" name="Elbow Connector 7"/>
              <p:cNvCxnSpPr>
                <a:stCxn id="5" idx="3"/>
              </p:cNvCxnSpPr>
              <p:nvPr/>
            </p:nvCxnSpPr>
            <p:spPr>
              <a:xfrm flipV="1">
                <a:off x="2983993" y="4483608"/>
                <a:ext cx="486924" cy="1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>
                <a:stCxn id="5" idx="2"/>
              </p:cNvCxnSpPr>
              <p:nvPr/>
            </p:nvCxnSpPr>
            <p:spPr>
              <a:xfrm flipH="1">
                <a:off x="2264664" y="4826508"/>
                <a:ext cx="18289" cy="112110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3041113" y="4174760"/>
                <a:ext cx="328287" cy="2680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True</a:t>
                </a:r>
                <a:endParaRPr lang="en-US" sz="120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809731" y="4890700"/>
                <a:ext cx="331701" cy="2680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False</a:t>
                </a:r>
                <a:endParaRPr lang="en-US" sz="1200" dirty="0"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6934200" y="3474997"/>
              <a:ext cx="1386366" cy="39365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number++</a:t>
              </a:r>
              <a:endParaRPr lang="en-US" sz="1200" dirty="0"/>
            </a:p>
          </p:txBody>
        </p:sp>
        <p:cxnSp>
          <p:nvCxnSpPr>
            <p:cNvPr id="17" name="Elbow Connector 16"/>
            <p:cNvCxnSpPr>
              <a:stCxn id="13" idx="0"/>
            </p:cNvCxnSpPr>
            <p:nvPr/>
          </p:nvCxnSpPr>
          <p:spPr>
            <a:xfrm rot="16200000" flipV="1">
              <a:off x="5310372" y="1157985"/>
              <a:ext cx="558929" cy="4075095"/>
            </a:xfrm>
            <a:prstGeom prst="bentConnector2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5885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all </a:t>
            </a:r>
            <a:r>
              <a:rPr lang="en-US" smtClean="0"/>
              <a:t>but </a:t>
            </a:r>
            <a:r>
              <a:rPr lang="en-US" smtClean="0"/>
              <a:t>rare </a:t>
            </a:r>
            <a:r>
              <a:rPr lang="en-US" dirty="0" smtClean="0"/>
              <a:t>cases, loops must contain a way to terminate within themselves.</a:t>
            </a:r>
          </a:p>
          <a:p>
            <a:pPr lvl="1"/>
            <a:r>
              <a:rPr lang="en-US" dirty="0" smtClean="0"/>
              <a:t>In the previous example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dirty="0" smtClean="0"/>
              <a:t> was incremented so that eventually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number &lt;= 5</a:t>
            </a:r>
            <a:r>
              <a:rPr lang="en-US" dirty="0" smtClean="0"/>
              <a:t> would be 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false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a loop does not have a way of terminating it’s iteration, it is said to be an </a:t>
            </a:r>
            <a:r>
              <a:rPr lang="en-US" u="sng" dirty="0" smtClean="0"/>
              <a:t>infinite loop</a:t>
            </a:r>
            <a:r>
              <a:rPr lang="en-US" dirty="0" smtClean="0"/>
              <a:t>, because it will iterate indefinitely.</a:t>
            </a:r>
          </a:p>
          <a:p>
            <a:pPr lvl="1"/>
            <a:r>
              <a:rPr lang="en-US" dirty="0" smtClean="0"/>
              <a:t>This is a bad logic error!</a:t>
            </a:r>
          </a:p>
          <a:p>
            <a:pPr lvl="2"/>
            <a:r>
              <a:rPr lang="en-US" dirty="0" smtClean="0"/>
              <a:t>...often, but always in this class</a:t>
            </a:r>
          </a:p>
          <a:p>
            <a:pPr lvl="1"/>
            <a:r>
              <a:rPr lang="en-US" dirty="0" smtClean="0"/>
              <a:t>If we removed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number++</a:t>
            </a:r>
            <a:r>
              <a:rPr lang="en-US" dirty="0" smtClean="0"/>
              <a:t> from the previous example, it would be an infinite loop.</a:t>
            </a:r>
          </a:p>
          <a:p>
            <a:pPr lvl="1"/>
            <a:r>
              <a:rPr lang="en-US" dirty="0" smtClean="0"/>
              <a:t>Can also be created by putting a semicolon after the loop header or not using brackets properly.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33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can test a series of condition with the…</a:t>
            </a:r>
            <a:endParaRPr lang="en-US" dirty="0"/>
          </a:p>
          <a:p>
            <a:pPr lvl="1"/>
            <a:r>
              <a:rPr lang="en-US" dirty="0" smtClean="0"/>
              <a:t>if-else </a:t>
            </a:r>
            <a:r>
              <a:rPr lang="en-US" dirty="0"/>
              <a:t>if </a:t>
            </a:r>
            <a:r>
              <a:rPr lang="en-US" dirty="0" smtClean="0"/>
              <a:t>statement</a:t>
            </a:r>
          </a:p>
          <a:p>
            <a:r>
              <a:rPr lang="en-US" dirty="0"/>
              <a:t>Nesting </a:t>
            </a:r>
            <a:r>
              <a:rPr lang="en-US" dirty="0" smtClean="0"/>
              <a:t>is…</a:t>
            </a:r>
          </a:p>
          <a:p>
            <a:pPr lvl="1"/>
            <a:r>
              <a:rPr lang="en-US" dirty="0" smtClean="0"/>
              <a:t>enclosing </a:t>
            </a:r>
            <a:r>
              <a:rPr lang="en-US" dirty="0"/>
              <a:t>one structure inside of </a:t>
            </a:r>
            <a:r>
              <a:rPr lang="en-US" dirty="0" smtClean="0"/>
              <a:t>another.</a:t>
            </a:r>
          </a:p>
          <a:p>
            <a:r>
              <a:rPr lang="en-US" sz="2800" dirty="0" smtClean="0"/>
              <a:t>Binary logical </a:t>
            </a:r>
            <a:r>
              <a:rPr lang="en-US" sz="2800" dirty="0"/>
              <a:t>operators </a:t>
            </a:r>
            <a:r>
              <a:rPr lang="en-US" sz="2800" dirty="0" smtClean="0"/>
              <a:t>combine…</a:t>
            </a:r>
          </a:p>
          <a:p>
            <a:pPr lvl="1"/>
            <a:r>
              <a:rPr lang="en-US" dirty="0" smtClean="0"/>
              <a:t>two </a:t>
            </a:r>
            <a:r>
              <a:rPr lang="en-US" dirty="0" err="1"/>
              <a:t>boolean</a:t>
            </a:r>
            <a:r>
              <a:rPr lang="en-US" dirty="0"/>
              <a:t> expressions into one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Binary logical operators: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&amp;&amp;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||</a:t>
            </a:r>
          </a:p>
          <a:p>
            <a:r>
              <a:rPr lang="en-US" dirty="0" smtClean="0">
                <a:cs typeface="Courier New" pitchFamily="49" charset="0"/>
              </a:rPr>
              <a:t>Unary logical operator: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!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do</a:t>
            </a:r>
            <a:r>
              <a:rPr lang="en-US" dirty="0" smtClean="0"/>
              <a:t>-</a:t>
            </a:r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w</a:t>
            </a:r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hile</a:t>
            </a:r>
            <a:r>
              <a:rPr lang="en-US" dirty="0" smtClean="0">
                <a:highlight>
                  <a:srgbClr val="E8F2FE"/>
                </a:highlight>
              </a:rPr>
              <a:t> l</a:t>
            </a:r>
            <a:r>
              <a:rPr lang="en-US" dirty="0" smtClean="0"/>
              <a:t>oops are considered pretest, but Java also provides a posttest loop called the </a:t>
            </a:r>
            <a:r>
              <a:rPr lang="en-US" b="1" u="sng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do</a:t>
            </a:r>
            <a:r>
              <a:rPr lang="en-US" u="sng" dirty="0"/>
              <a:t>-</a:t>
            </a:r>
            <a:r>
              <a:rPr lang="en-US" b="1" u="sng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while</a:t>
            </a:r>
            <a:r>
              <a:rPr lang="en-US" u="sng" dirty="0" smtClean="0"/>
              <a:t> loop</a:t>
            </a:r>
            <a:r>
              <a:rPr lang="en-US" dirty="0" smtClean="0"/>
              <a:t>:</a:t>
            </a:r>
            <a:endParaRPr lang="en-US" sz="2400" b="1" dirty="0" smtClean="0">
              <a:solidFill>
                <a:srgbClr val="7F0055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do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	</a:t>
            </a:r>
            <a:r>
              <a:rPr lang="en-US" sz="2400" i="1" dirty="0">
                <a:solidFill>
                  <a:srgbClr val="000000"/>
                </a:solidFill>
                <a:latin typeface="Courier New"/>
              </a:rPr>
              <a:t> Statement or Block</a:t>
            </a:r>
            <a:endParaRPr lang="en-US" sz="2400" b="1" dirty="0" smtClean="0">
              <a:solidFill>
                <a:srgbClr val="7F0055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400" i="1" dirty="0" err="1">
                <a:solidFill>
                  <a:srgbClr val="000000"/>
                </a:solidFill>
                <a:latin typeface="Courier New"/>
              </a:rPr>
              <a:t>BooleanExpression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Here, the </a:t>
            </a:r>
            <a:r>
              <a:rPr lang="en-US" sz="2400" i="1" dirty="0">
                <a:solidFill>
                  <a:srgbClr val="000000"/>
                </a:solidFill>
                <a:latin typeface="Courier New"/>
              </a:rPr>
              <a:t>Statement or </a:t>
            </a:r>
            <a:r>
              <a:rPr lang="en-US" sz="2400" i="1" dirty="0" smtClean="0">
                <a:solidFill>
                  <a:srgbClr val="000000"/>
                </a:solidFill>
                <a:latin typeface="Courier New"/>
              </a:rPr>
              <a:t>Block</a:t>
            </a: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 is executed first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Next, the </a:t>
            </a:r>
            <a:r>
              <a:rPr lang="en-US" sz="2400" i="1" dirty="0" err="1">
                <a:solidFill>
                  <a:srgbClr val="000000"/>
                </a:solidFill>
                <a:latin typeface="Courier New"/>
              </a:rPr>
              <a:t>BooleanExpression</a:t>
            </a:r>
            <a:r>
              <a:rPr lang="en-US" sz="2400" dirty="0" smtClean="0">
                <a:solidFill>
                  <a:srgbClr val="000000"/>
                </a:solidFill>
              </a:rPr>
              <a:t> is tested</a:t>
            </a: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If true, the </a:t>
            </a:r>
            <a:r>
              <a:rPr lang="en-US" sz="2000" i="1" dirty="0">
                <a:solidFill>
                  <a:srgbClr val="000000"/>
                </a:solidFill>
                <a:latin typeface="Courier New"/>
              </a:rPr>
              <a:t>Statement or </a:t>
            </a:r>
            <a:r>
              <a:rPr lang="en-US" sz="2000" i="1" dirty="0" smtClean="0">
                <a:solidFill>
                  <a:srgbClr val="000000"/>
                </a:solidFill>
                <a:latin typeface="Courier New"/>
              </a:rPr>
              <a:t>Block</a:t>
            </a:r>
            <a:r>
              <a:rPr lang="en-US" sz="2200" dirty="0" smtClean="0">
                <a:solidFill>
                  <a:srgbClr val="000000"/>
                </a:solidFill>
              </a:rPr>
              <a:t> is executed</a:t>
            </a:r>
          </a:p>
          <a:p>
            <a:pPr lvl="2"/>
            <a:r>
              <a:rPr lang="en-US" sz="1800" dirty="0" smtClean="0">
                <a:solidFill>
                  <a:srgbClr val="000000"/>
                </a:solidFill>
              </a:rPr>
              <a:t>Then the </a:t>
            </a:r>
            <a:r>
              <a:rPr lang="en-US" sz="1800" i="1" dirty="0" err="1">
                <a:solidFill>
                  <a:srgbClr val="000000"/>
                </a:solidFill>
                <a:latin typeface="Courier New"/>
              </a:rPr>
              <a:t>BooleanExpression</a:t>
            </a:r>
            <a:r>
              <a:rPr lang="en-US" sz="1800" dirty="0" smtClean="0">
                <a:solidFill>
                  <a:srgbClr val="000000"/>
                </a:solidFill>
              </a:rPr>
              <a:t> is tested</a:t>
            </a:r>
          </a:p>
          <a:p>
            <a:pPr lvl="3"/>
            <a:r>
              <a:rPr lang="en-US" dirty="0" smtClean="0">
                <a:solidFill>
                  <a:srgbClr val="000000"/>
                </a:solidFill>
              </a:rPr>
              <a:t>This continues until the </a:t>
            </a:r>
            <a:r>
              <a:rPr lang="en-US" i="1" dirty="0" err="1">
                <a:solidFill>
                  <a:srgbClr val="000000"/>
                </a:solidFill>
                <a:latin typeface="Courier New"/>
              </a:rPr>
              <a:t>BooleanExpression</a:t>
            </a:r>
            <a:r>
              <a:rPr lang="en-US" dirty="0" smtClean="0">
                <a:solidFill>
                  <a:srgbClr val="000000"/>
                </a:solidFill>
              </a:rPr>
              <a:t> is false.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Again, this is a posttest loop, meaning the </a:t>
            </a:r>
            <a:r>
              <a:rPr lang="en-US" sz="2800" i="1" dirty="0" err="1">
                <a:solidFill>
                  <a:srgbClr val="000000"/>
                </a:solidFill>
                <a:latin typeface="Courier New"/>
              </a:rPr>
              <a:t>BooleanExpression</a:t>
            </a:r>
            <a:r>
              <a:rPr lang="en-US" dirty="0" smtClean="0">
                <a:solidFill>
                  <a:srgbClr val="000000"/>
                </a:solidFill>
              </a:rPr>
              <a:t> is tested at the end.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Note that this means the </a:t>
            </a:r>
            <a:r>
              <a:rPr lang="en-US" i="1" dirty="0">
                <a:solidFill>
                  <a:srgbClr val="000000"/>
                </a:solidFill>
                <a:latin typeface="Courier New"/>
              </a:rPr>
              <a:t>Statement or </a:t>
            </a:r>
            <a:r>
              <a:rPr lang="en-US" i="1" dirty="0" smtClean="0">
                <a:solidFill>
                  <a:srgbClr val="000000"/>
                </a:solidFill>
                <a:latin typeface="Courier New"/>
              </a:rPr>
              <a:t>Block</a:t>
            </a:r>
            <a:r>
              <a:rPr lang="en-US" dirty="0" smtClean="0">
                <a:solidFill>
                  <a:srgbClr val="000000"/>
                </a:solidFill>
              </a:rPr>
              <a:t> will ALWAYS be executed at least once.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Also not the semicolon at the end of the last line.</a:t>
            </a:r>
            <a:endParaRPr lang="en-US" dirty="0" smtClean="0"/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79451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do</a:t>
            </a:r>
            <a:r>
              <a:rPr lang="en-US" dirty="0" smtClean="0"/>
              <a:t>-</a:t>
            </a:r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while</a:t>
            </a:r>
            <a:r>
              <a:rPr lang="en-US" dirty="0" smtClean="0">
                <a:highlight>
                  <a:srgbClr val="E8F2FE"/>
                </a:highlight>
              </a:rPr>
              <a:t> Loop Flowchart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667000" y="2318506"/>
            <a:ext cx="4289945" cy="4076955"/>
            <a:chOff x="1572769" y="3878671"/>
            <a:chExt cx="1911842" cy="2411840"/>
          </a:xfrm>
        </p:grpSpPr>
        <p:sp>
          <p:nvSpPr>
            <p:cNvPr id="5" name="Diamond 4"/>
            <p:cNvSpPr/>
            <p:nvPr/>
          </p:nvSpPr>
          <p:spPr>
            <a:xfrm>
              <a:off x="1572769" y="4483609"/>
              <a:ext cx="1402080" cy="685800"/>
            </a:xfrm>
            <a:prstGeom prst="diamond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Boolean Expression</a:t>
              </a:r>
              <a:endParaRPr lang="en-US" sz="2000" dirty="0"/>
            </a:p>
          </p:txBody>
        </p:sp>
        <p:cxnSp>
          <p:nvCxnSpPr>
            <p:cNvPr id="6" name="Straight Arrow Connector 5"/>
            <p:cNvCxnSpPr>
              <a:stCxn id="7" idx="2"/>
              <a:endCxn id="5" idx="0"/>
            </p:cNvCxnSpPr>
            <p:nvPr/>
          </p:nvCxnSpPr>
          <p:spPr>
            <a:xfrm>
              <a:off x="2273808" y="4259671"/>
              <a:ext cx="1" cy="2239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1768394" y="3878671"/>
              <a:ext cx="1010827" cy="381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Statement or Block</a:t>
              </a:r>
              <a:endParaRPr lang="en-US" sz="2000" dirty="0"/>
            </a:p>
          </p:txBody>
        </p:sp>
        <p:cxnSp>
          <p:nvCxnSpPr>
            <p:cNvPr id="13" name="Straight Arrow Connector 12"/>
            <p:cNvCxnSpPr>
              <a:stCxn id="5" idx="2"/>
            </p:cNvCxnSpPr>
            <p:nvPr/>
          </p:nvCxnSpPr>
          <p:spPr>
            <a:xfrm flipH="1">
              <a:off x="2273808" y="5169409"/>
              <a:ext cx="1" cy="11211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205257" y="4229214"/>
              <a:ext cx="279354" cy="236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True</a:t>
              </a:r>
              <a:endParaRPr lang="en-US" sz="2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809731" y="5256869"/>
              <a:ext cx="282326" cy="236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False</a:t>
              </a:r>
              <a:endParaRPr lang="en-US" sz="2000" dirty="0"/>
            </a:p>
          </p:txBody>
        </p:sp>
      </p:grpSp>
      <p:cxnSp>
        <p:nvCxnSpPr>
          <p:cNvPr id="20" name="Elbow Connector 19"/>
          <p:cNvCxnSpPr/>
          <p:nvPr/>
        </p:nvCxnSpPr>
        <p:spPr>
          <a:xfrm rot="10800000">
            <a:off x="4240050" y="2057400"/>
            <a:ext cx="2090058" cy="1863324"/>
          </a:xfrm>
          <a:prstGeom prst="bentConnector3">
            <a:avLst>
              <a:gd name="adj1" fmla="val 563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240044" y="1939963"/>
            <a:ext cx="2" cy="3785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5" idx="3"/>
          </p:cNvCxnSpPr>
          <p:nvPr/>
        </p:nvCxnSpPr>
        <p:spPr>
          <a:xfrm flipV="1">
            <a:off x="5813100" y="3920723"/>
            <a:ext cx="517008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241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do</a:t>
            </a:r>
            <a:r>
              <a:rPr lang="en-US" dirty="0"/>
              <a:t>-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while</a:t>
            </a:r>
            <a:r>
              <a:rPr lang="en-US" dirty="0"/>
              <a:t> </a:t>
            </a:r>
            <a:r>
              <a:rPr lang="en-US" dirty="0" smtClean="0"/>
              <a:t>Loop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Topic:</a:t>
            </a:r>
          </a:p>
          <a:p>
            <a:pPr lvl="1"/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do</a:t>
            </a:r>
            <a:r>
              <a:rPr lang="en-US" dirty="0"/>
              <a:t>-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while</a:t>
            </a:r>
            <a:r>
              <a:rPr lang="en-US" dirty="0"/>
              <a:t> Loop</a:t>
            </a:r>
          </a:p>
        </p:txBody>
      </p:sp>
    </p:spTree>
    <p:extLst>
      <p:ext uri="{BB962C8B-B14F-4D97-AF65-F5344CB8AC3E}">
        <p14:creationId xmlns:p14="http://schemas.microsoft.com/office/powerpoint/2010/main" val="364541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72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What does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dirty="0" smtClean="0"/>
              <a:t> operator compare when the operands are strings?</a:t>
            </a:r>
            <a:endParaRPr lang="en-US" dirty="0"/>
          </a:p>
          <a:p>
            <a:pPr lvl="1"/>
            <a:r>
              <a:rPr lang="en-US" dirty="0" smtClean="0"/>
              <a:t>Their references</a:t>
            </a:r>
          </a:p>
          <a:p>
            <a:r>
              <a:rPr lang="en-US" dirty="0" smtClean="0"/>
              <a:t>What should you use instead of logical operators when comparing strings?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equals	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compareTo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A variable has block-level scope if…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It is declared inside of a block</a:t>
            </a:r>
          </a:p>
          <a:p>
            <a:r>
              <a:rPr lang="en-US" dirty="0" smtClean="0">
                <a:cs typeface="Courier New" pitchFamily="49" charset="0"/>
              </a:rPr>
              <a:t>A variable that is declared inside of a block has scope beginning at…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It’s declaration</a:t>
            </a:r>
          </a:p>
          <a:p>
            <a:r>
              <a:rPr lang="en-US" dirty="0">
                <a:cs typeface="Courier New" pitchFamily="49" charset="0"/>
              </a:rPr>
              <a:t>A variable that is declared inside of a block has scope </a:t>
            </a:r>
            <a:r>
              <a:rPr lang="en-US" dirty="0" smtClean="0">
                <a:cs typeface="Courier New" pitchFamily="49" charset="0"/>
              </a:rPr>
              <a:t>ending at</a:t>
            </a:r>
            <a:r>
              <a:rPr lang="en-US" dirty="0">
                <a:cs typeface="Courier New" pitchFamily="49" charset="0"/>
              </a:rPr>
              <a:t>…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The end of the block in which it was declared</a:t>
            </a:r>
          </a:p>
          <a:p>
            <a:endParaRPr lang="en-US" dirty="0" smtClean="0"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272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switch</a:t>
            </a:r>
            <a:r>
              <a:rPr lang="en-US" dirty="0" smtClean="0"/>
              <a:t>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It is often the case that you want the value of a single variable decide which branch a program should take: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(x == 1)</a:t>
            </a:r>
            <a:endParaRPr lang="en-US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statement </a:t>
            </a:r>
            <a:r>
              <a:rPr lang="en-US" i="1" dirty="0">
                <a:solidFill>
                  <a:srgbClr val="000000"/>
                </a:solidFill>
                <a:cs typeface="Courier New" pitchFamily="49" charset="0"/>
              </a:rPr>
              <a:t>or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block 1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if else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(x == 2)</a:t>
            </a:r>
            <a:endParaRPr lang="en-US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statement </a:t>
            </a:r>
            <a:r>
              <a:rPr lang="en-US" i="1" dirty="0">
                <a:solidFill>
                  <a:srgbClr val="000000"/>
                </a:solidFill>
                <a:cs typeface="Courier New" pitchFamily="49" charset="0"/>
              </a:rPr>
              <a:t>or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block </a:t>
            </a:r>
            <a:r>
              <a:rPr lang="en-US" i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if else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(x ==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3)</a:t>
            </a:r>
            <a:endParaRPr lang="en-US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statement </a:t>
            </a:r>
            <a:r>
              <a:rPr lang="en-US" i="1" dirty="0">
                <a:solidFill>
                  <a:srgbClr val="000000"/>
                </a:solidFill>
                <a:cs typeface="Courier New" pitchFamily="49" charset="0"/>
              </a:rPr>
              <a:t>or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block 3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statement </a:t>
            </a:r>
            <a:r>
              <a:rPr lang="en-US" i="1" dirty="0">
                <a:solidFill>
                  <a:srgbClr val="000000"/>
                </a:solidFill>
                <a:cs typeface="Courier New" pitchFamily="49" charset="0"/>
              </a:rPr>
              <a:t>or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block </a:t>
            </a:r>
            <a:r>
              <a:rPr lang="en-US" i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  <a:p>
            <a:r>
              <a:rPr lang="en-US" dirty="0" smtClean="0"/>
              <a:t>This is tedious and not very aesthetically pleasing.</a:t>
            </a:r>
          </a:p>
          <a:p>
            <a:r>
              <a:rPr lang="en-US" dirty="0" smtClean="0"/>
              <a:t>Java provides a structure that lets the value of a variable or expression decide which branch to take</a:t>
            </a:r>
          </a:p>
          <a:p>
            <a:pPr lvl="1"/>
            <a:r>
              <a:rPr lang="en-US" dirty="0" smtClean="0"/>
              <a:t>This structure is called a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switch</a:t>
            </a:r>
            <a:r>
              <a:rPr lang="en-US" dirty="0" smtClean="0"/>
              <a:t> statement.</a:t>
            </a:r>
            <a:endParaRPr lang="en-US" dirty="0"/>
          </a:p>
          <a:p>
            <a:pPr marL="0" indent="0">
              <a:buNone/>
            </a:pPr>
            <a:endParaRPr lang="en-US" i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54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switch</a:t>
            </a:r>
            <a:r>
              <a:rPr lang="en-US" dirty="0" smtClean="0"/>
              <a:t> </a:t>
            </a:r>
            <a:r>
              <a:rPr lang="en-US" dirty="0"/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24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General form of a switch statement: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F0055"/>
                </a:solidFill>
                <a:latin typeface="Courier New"/>
              </a:rPr>
              <a:t>switch</a:t>
            </a:r>
            <a:r>
              <a:rPr lang="en-US" sz="28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i="1" dirty="0" err="1">
                <a:solidFill>
                  <a:srgbClr val="000000"/>
                </a:solidFill>
                <a:latin typeface="Courier New"/>
              </a:rPr>
              <a:t>SwitchExpression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)</a:t>
            </a:r>
            <a:r>
              <a:rPr lang="en-US" sz="28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{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case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i="1" dirty="0">
                <a:solidFill>
                  <a:srgbClr val="000000"/>
                </a:solidFill>
                <a:latin typeface="Courier New"/>
              </a:rPr>
              <a:t>CaseExpression1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3F7F5F"/>
                </a:solidFill>
                <a:latin typeface="Courier New"/>
              </a:rPr>
              <a:t>		//</a:t>
            </a:r>
            <a:r>
              <a:rPr lang="en-US" sz="2800" dirty="0">
                <a:solidFill>
                  <a:srgbClr val="3F7F5F"/>
                </a:solidFill>
                <a:latin typeface="Courier New"/>
              </a:rPr>
              <a:t>One or more statements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	break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case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i="1" dirty="0">
                <a:solidFill>
                  <a:srgbClr val="000000"/>
                </a:solidFill>
                <a:latin typeface="Courier New"/>
              </a:rPr>
              <a:t>CaseExpression2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3F7F5F"/>
                </a:solidFill>
                <a:latin typeface="Courier New"/>
              </a:rPr>
              <a:t>		//</a:t>
            </a:r>
            <a:r>
              <a:rPr lang="en-US" sz="2800" dirty="0">
                <a:solidFill>
                  <a:srgbClr val="3F7F5F"/>
                </a:solidFill>
                <a:latin typeface="Courier New"/>
              </a:rPr>
              <a:t>One or more statements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	break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default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3F7F5F"/>
                </a:solidFill>
                <a:latin typeface="Courier New"/>
              </a:rPr>
              <a:t>		//</a:t>
            </a:r>
            <a:r>
              <a:rPr lang="en-US" sz="2800" dirty="0">
                <a:solidFill>
                  <a:srgbClr val="3F7F5F"/>
                </a:solidFill>
                <a:latin typeface="Courier New"/>
              </a:rPr>
              <a:t>One or more statements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switch</a:t>
            </a:r>
            <a:r>
              <a:rPr lang="en-US" dirty="0"/>
              <a:t> </a:t>
            </a:r>
            <a:r>
              <a:rPr lang="en-US" dirty="0" smtClean="0"/>
              <a:t>– keyword that begins a </a:t>
            </a:r>
            <a:r>
              <a:rPr lang="en-US" sz="2400" b="1" dirty="0">
                <a:solidFill>
                  <a:srgbClr val="7F0055"/>
                </a:solidFill>
                <a:latin typeface="Courier New"/>
              </a:rPr>
              <a:t>switch</a:t>
            </a:r>
            <a:r>
              <a:rPr lang="en-US" dirty="0" smtClean="0"/>
              <a:t> statement</a:t>
            </a:r>
          </a:p>
          <a:p>
            <a:r>
              <a:rPr lang="en-US" sz="2400" i="1" dirty="0" err="1" smtClean="0">
                <a:solidFill>
                  <a:srgbClr val="000000"/>
                </a:solidFill>
                <a:latin typeface="Courier New"/>
              </a:rPr>
              <a:t>SwitchExpression</a:t>
            </a:r>
            <a:r>
              <a:rPr lang="en-US" dirty="0"/>
              <a:t> –</a:t>
            </a:r>
            <a:r>
              <a:rPr lang="en-US" dirty="0" smtClean="0"/>
              <a:t> a variable or expression that has to be either </a:t>
            </a: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char</a:t>
            </a:r>
            <a:r>
              <a:rPr lang="en-US" sz="2400" dirty="0" smtClean="0">
                <a:solidFill>
                  <a:prstClr val="black"/>
                </a:solidFill>
              </a:rPr>
              <a:t>,</a:t>
            </a: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 byte</a:t>
            </a:r>
            <a:r>
              <a:rPr lang="en-US" sz="2400" dirty="0" smtClean="0">
                <a:solidFill>
                  <a:prstClr val="black"/>
                </a:solidFill>
              </a:rPr>
              <a:t>,</a:t>
            </a: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 short</a:t>
            </a:r>
            <a:r>
              <a:rPr lang="en-US" sz="2500" dirty="0" smtClean="0">
                <a:solidFill>
                  <a:prstClr val="black"/>
                </a:solidFill>
              </a:rPr>
              <a:t>, or</a:t>
            </a:r>
            <a:r>
              <a:rPr lang="en-US" sz="2400" b="1" dirty="0">
                <a:solidFill>
                  <a:srgbClr val="7F0055"/>
                </a:solidFill>
                <a:latin typeface="Courier New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dirty="0" smtClean="0"/>
              <a:t>.</a:t>
            </a:r>
          </a:p>
          <a:p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case </a:t>
            </a:r>
            <a:r>
              <a:rPr lang="en-US" dirty="0" smtClean="0"/>
              <a:t>– </a:t>
            </a:r>
            <a:r>
              <a:rPr lang="en-US" dirty="0"/>
              <a:t>keyword that begins a </a:t>
            </a:r>
            <a:r>
              <a:rPr lang="en-US" sz="2400" b="1" dirty="0">
                <a:solidFill>
                  <a:srgbClr val="7F0055"/>
                </a:solidFill>
                <a:latin typeface="Courier New"/>
              </a:rPr>
              <a:t>case</a:t>
            </a:r>
            <a:r>
              <a:rPr lang="en-US" dirty="0" smtClean="0"/>
              <a:t> statement (there can be any number of </a:t>
            </a:r>
            <a:r>
              <a:rPr lang="en-US" sz="2400" b="1" dirty="0">
                <a:solidFill>
                  <a:srgbClr val="7F0055"/>
                </a:solidFill>
                <a:latin typeface="Courier New"/>
              </a:rPr>
              <a:t>case</a:t>
            </a:r>
            <a:r>
              <a:rPr lang="en-US" dirty="0" smtClean="0"/>
              <a:t> statements)</a:t>
            </a:r>
          </a:p>
          <a:p>
            <a:r>
              <a:rPr lang="en-US" sz="2400" i="1" dirty="0" smtClean="0">
                <a:solidFill>
                  <a:srgbClr val="000000"/>
                </a:solidFill>
                <a:latin typeface="Courier New"/>
              </a:rPr>
              <a:t>CaseExpression1</a:t>
            </a:r>
            <a:r>
              <a:rPr lang="en-US" dirty="0"/>
              <a:t> – a </a:t>
            </a:r>
            <a:r>
              <a:rPr lang="en-US" dirty="0" smtClean="0"/>
              <a:t>literal or </a:t>
            </a: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final</a:t>
            </a:r>
            <a:r>
              <a:rPr lang="en-US" dirty="0" smtClean="0"/>
              <a:t> variable that is of the same type as </a:t>
            </a:r>
            <a:r>
              <a:rPr lang="en-US" sz="2400" i="1" dirty="0" err="1">
                <a:solidFill>
                  <a:srgbClr val="000000"/>
                </a:solidFill>
                <a:latin typeface="Courier New"/>
              </a:rPr>
              <a:t>SwitchExpression</a:t>
            </a:r>
            <a:r>
              <a:rPr lang="en-US" dirty="0"/>
              <a:t> 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7111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switch</a:t>
            </a:r>
            <a:r>
              <a:rPr lang="en-US" dirty="0" smtClean="0"/>
              <a:t> </a:t>
            </a:r>
            <a:r>
              <a:rPr lang="en-US" dirty="0"/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24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General form of a switch statement: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F0055"/>
                </a:solidFill>
                <a:latin typeface="Courier New"/>
              </a:rPr>
              <a:t>switch</a:t>
            </a:r>
            <a:r>
              <a:rPr lang="en-US" sz="28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i="1" dirty="0" err="1">
                <a:solidFill>
                  <a:srgbClr val="000000"/>
                </a:solidFill>
                <a:latin typeface="Courier New"/>
              </a:rPr>
              <a:t>SwitchExpression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)</a:t>
            </a:r>
            <a:r>
              <a:rPr lang="en-US" sz="28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{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case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i="1" dirty="0">
                <a:solidFill>
                  <a:srgbClr val="000000"/>
                </a:solidFill>
                <a:latin typeface="Courier New"/>
              </a:rPr>
              <a:t>CaseExpression1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3F7F5F"/>
                </a:solidFill>
                <a:latin typeface="Courier New"/>
              </a:rPr>
              <a:t>		//</a:t>
            </a:r>
            <a:r>
              <a:rPr lang="en-US" sz="2800" dirty="0">
                <a:solidFill>
                  <a:srgbClr val="3F7F5F"/>
                </a:solidFill>
                <a:latin typeface="Courier New"/>
              </a:rPr>
              <a:t>One or more statements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	break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case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i="1" dirty="0">
                <a:solidFill>
                  <a:srgbClr val="000000"/>
                </a:solidFill>
                <a:latin typeface="Courier New"/>
              </a:rPr>
              <a:t>CaseExpression2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3F7F5F"/>
                </a:solidFill>
                <a:latin typeface="Courier New"/>
              </a:rPr>
              <a:t>		//</a:t>
            </a:r>
            <a:r>
              <a:rPr lang="en-US" sz="2800" dirty="0">
                <a:solidFill>
                  <a:srgbClr val="3F7F5F"/>
                </a:solidFill>
                <a:latin typeface="Courier New"/>
              </a:rPr>
              <a:t>One or more statements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	break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default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3F7F5F"/>
                </a:solidFill>
                <a:latin typeface="Courier New"/>
              </a:rPr>
              <a:t>		//</a:t>
            </a:r>
            <a:r>
              <a:rPr lang="en-US" sz="2800" dirty="0">
                <a:solidFill>
                  <a:srgbClr val="3F7F5F"/>
                </a:solidFill>
                <a:latin typeface="Courier New"/>
              </a:rPr>
              <a:t>One or more statements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r>
              <a:rPr lang="en-US" dirty="0" smtClean="0"/>
              <a:t>Inside a </a:t>
            </a:r>
            <a:r>
              <a:rPr lang="en-US" sz="2400" b="1" dirty="0">
                <a:solidFill>
                  <a:srgbClr val="7F0055"/>
                </a:solidFill>
                <a:latin typeface="Courier New"/>
              </a:rPr>
              <a:t>case</a:t>
            </a:r>
            <a:r>
              <a:rPr lang="en-US" dirty="0" smtClean="0"/>
              <a:t> statement, one or more valid programming statements may appear.</a:t>
            </a:r>
          </a:p>
          <a:p>
            <a:r>
              <a:rPr lang="en-US" dirty="0" smtClean="0"/>
              <a:t>After the statement(s) inside of a </a:t>
            </a:r>
            <a:r>
              <a:rPr lang="en-US" sz="2400" b="1" dirty="0">
                <a:solidFill>
                  <a:srgbClr val="7F0055"/>
                </a:solidFill>
                <a:latin typeface="Courier New"/>
              </a:rPr>
              <a:t>case</a:t>
            </a:r>
            <a:r>
              <a:rPr lang="en-US" dirty="0" smtClean="0"/>
              <a:t> statement’s block, often the keyword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break</a:t>
            </a:r>
            <a:r>
              <a:rPr lang="en-US" sz="2400" dirty="0" smtClean="0"/>
              <a:t> </a:t>
            </a:r>
            <a:r>
              <a:rPr lang="en-US" dirty="0" smtClean="0"/>
              <a:t>appears.</a:t>
            </a:r>
          </a:p>
          <a:p>
            <a:r>
              <a:rPr lang="en-US" dirty="0" smtClean="0"/>
              <a:t>After all of the </a:t>
            </a:r>
            <a:r>
              <a:rPr lang="en-US" sz="2400" b="1" dirty="0">
                <a:solidFill>
                  <a:srgbClr val="7F0055"/>
                </a:solidFill>
                <a:latin typeface="Courier New"/>
              </a:rPr>
              <a:t>case</a:t>
            </a:r>
            <a:r>
              <a:rPr lang="en-US" dirty="0" smtClean="0"/>
              <a:t> statements, there is the default case, which begins with the keyword </a:t>
            </a: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default.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516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switch</a:t>
            </a:r>
            <a:r>
              <a:rPr lang="en-US" dirty="0" smtClean="0"/>
              <a:t> </a:t>
            </a:r>
            <a:r>
              <a:rPr lang="en-US" dirty="0"/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00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General form of a switch statement: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F0055"/>
                </a:solidFill>
                <a:latin typeface="Courier New"/>
              </a:rPr>
              <a:t>switch</a:t>
            </a:r>
            <a:r>
              <a:rPr lang="en-US" sz="28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i="1" dirty="0" err="1">
                <a:solidFill>
                  <a:srgbClr val="000000"/>
                </a:solidFill>
                <a:latin typeface="Courier New"/>
              </a:rPr>
              <a:t>SwitchExpression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)</a:t>
            </a:r>
            <a:r>
              <a:rPr lang="en-US" sz="28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{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case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i="1" dirty="0">
                <a:solidFill>
                  <a:srgbClr val="000000"/>
                </a:solidFill>
                <a:latin typeface="Courier New"/>
              </a:rPr>
              <a:t>CaseExpression1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3F7F5F"/>
                </a:solidFill>
                <a:latin typeface="Courier New"/>
              </a:rPr>
              <a:t>		//</a:t>
            </a:r>
            <a:r>
              <a:rPr lang="en-US" sz="2800" dirty="0">
                <a:solidFill>
                  <a:srgbClr val="3F7F5F"/>
                </a:solidFill>
                <a:latin typeface="Courier New"/>
              </a:rPr>
              <a:t>One or more statements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	break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case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i="1" dirty="0">
                <a:solidFill>
                  <a:srgbClr val="000000"/>
                </a:solidFill>
                <a:latin typeface="Courier New"/>
              </a:rPr>
              <a:t>CaseExpression2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3F7F5F"/>
                </a:solidFill>
                <a:latin typeface="Courier New"/>
              </a:rPr>
              <a:t>		//</a:t>
            </a:r>
            <a:r>
              <a:rPr lang="en-US" sz="2800" dirty="0">
                <a:solidFill>
                  <a:srgbClr val="3F7F5F"/>
                </a:solidFill>
                <a:latin typeface="Courier New"/>
              </a:rPr>
              <a:t>One or more statements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	break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default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3F7F5F"/>
                </a:solidFill>
                <a:latin typeface="Courier New"/>
              </a:rPr>
              <a:t>		//One or more statements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r>
              <a:rPr lang="en-US" dirty="0" smtClean="0"/>
              <a:t>What this does is compare the value of </a:t>
            </a:r>
            <a:r>
              <a:rPr lang="en-US" sz="2400" i="1" dirty="0" err="1" smtClean="0">
                <a:solidFill>
                  <a:srgbClr val="000000"/>
                </a:solidFill>
                <a:latin typeface="Courier New"/>
              </a:rPr>
              <a:t>SwitchExpression</a:t>
            </a:r>
            <a:r>
              <a:rPr lang="en-US" sz="2400" i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/>
              <a:t>to each </a:t>
            </a:r>
            <a:r>
              <a:rPr lang="en-US" sz="2400" i="1" dirty="0" err="1" smtClean="0">
                <a:solidFill>
                  <a:srgbClr val="000000"/>
                </a:solidFill>
                <a:latin typeface="Courier New"/>
              </a:rPr>
              <a:t>CaseExpression</a:t>
            </a:r>
            <a:r>
              <a:rPr lang="en-US" dirty="0" err="1" smtClean="0"/>
              <a:t>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they are equal, the statements after the matching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case</a:t>
            </a:r>
            <a:r>
              <a:rPr lang="en-US" dirty="0" smtClean="0"/>
              <a:t> statement are executed.</a:t>
            </a:r>
          </a:p>
          <a:p>
            <a:pPr lvl="1"/>
            <a:r>
              <a:rPr lang="en-US" dirty="0" smtClean="0"/>
              <a:t>Once the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break</a:t>
            </a:r>
            <a:r>
              <a:rPr lang="en-US" dirty="0" smtClean="0"/>
              <a:t> keyword is reached, the statements after the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switch</a:t>
            </a:r>
            <a:r>
              <a:rPr lang="en-US" dirty="0" smtClean="0"/>
              <a:t> statement’s block are executed.</a:t>
            </a:r>
          </a:p>
          <a:p>
            <a:pPr lvl="2"/>
            <a:r>
              <a:rPr lang="en-US" b="1" dirty="0" smtClean="0">
                <a:solidFill>
                  <a:srgbClr val="7F0055"/>
                </a:solidFill>
                <a:latin typeface="Courier New"/>
              </a:rPr>
              <a:t>break</a:t>
            </a:r>
            <a:r>
              <a:rPr lang="en-US" dirty="0" smtClean="0"/>
              <a:t> is a keyword that breaks the control of the program out of the current block.</a:t>
            </a:r>
          </a:p>
          <a:p>
            <a:pPr lvl="1"/>
            <a:r>
              <a:rPr lang="en-US" dirty="0" smtClean="0"/>
              <a:t>If none of the </a:t>
            </a:r>
            <a:r>
              <a:rPr lang="en-US" i="1" dirty="0" err="1" smtClean="0">
                <a:solidFill>
                  <a:srgbClr val="000000"/>
                </a:solidFill>
                <a:latin typeface="Courier New"/>
              </a:rPr>
              <a:t>CaseExpression</a:t>
            </a:r>
            <a:r>
              <a:rPr lang="en-US" dirty="0" err="1" smtClean="0"/>
              <a:t>s</a:t>
            </a:r>
            <a:r>
              <a:rPr lang="en-US" dirty="0"/>
              <a:t> </a:t>
            </a:r>
            <a:r>
              <a:rPr lang="en-US" dirty="0" smtClean="0"/>
              <a:t>are equal to </a:t>
            </a:r>
            <a:r>
              <a:rPr lang="en-US" i="1" dirty="0" err="1" smtClean="0">
                <a:solidFill>
                  <a:srgbClr val="000000"/>
                </a:solidFill>
                <a:latin typeface="Courier New"/>
              </a:rPr>
              <a:t>SwitchExpression</a:t>
            </a:r>
            <a:r>
              <a:rPr lang="en-US" dirty="0" smtClean="0"/>
              <a:t>, then the statements below the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default</a:t>
            </a:r>
            <a:r>
              <a:rPr lang="en-US" dirty="0" smtClean="0"/>
              <a:t> case are executed. </a:t>
            </a:r>
          </a:p>
        </p:txBody>
      </p:sp>
    </p:spTree>
    <p:extLst>
      <p:ext uri="{BB962C8B-B14F-4D97-AF65-F5344CB8AC3E}">
        <p14:creationId xmlns:p14="http://schemas.microsoft.com/office/powerpoint/2010/main" val="178659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switch</a:t>
            </a:r>
            <a:r>
              <a:rPr lang="en-US" dirty="0" smtClean="0"/>
              <a:t> </a:t>
            </a:r>
            <a:r>
              <a:rPr lang="en-US" dirty="0"/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(x == 1)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y = 4;</a:t>
            </a:r>
            <a:endParaRPr lang="en-US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if else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(x == 2)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y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9;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en-US" b="1" dirty="0">
              <a:solidFill>
                <a:srgbClr val="7F0055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y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22;</a:t>
            </a:r>
            <a:endParaRPr lang="en-US" i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cs typeface="Courier New" pitchFamily="49" charset="0"/>
              </a:rPr>
              <a:t>Is the same as…</a:t>
            </a:r>
            <a:endParaRPr lang="en-US" dirty="0">
              <a:solidFill>
                <a:srgbClr val="000000"/>
              </a:solidFill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7F0055"/>
                </a:solidFill>
                <a:latin typeface="Courier New"/>
              </a:rPr>
              <a:t>switch</a:t>
            </a:r>
            <a:r>
              <a:rPr lang="en-US" sz="24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(x)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7F0055"/>
                </a:solidFill>
                <a:latin typeface="Courier New"/>
              </a:rPr>
              <a:t>	case</a:t>
            </a:r>
            <a:r>
              <a:rPr lang="en-US" sz="24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1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:</a:t>
            </a:r>
            <a:endParaRPr lang="en-US" sz="2400" dirty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3F7F5F"/>
                </a:solidFill>
                <a:latin typeface="Courier New"/>
              </a:rPr>
              <a:t>		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y = 4;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7F0055"/>
                </a:solidFill>
                <a:latin typeface="Courier New"/>
              </a:rPr>
              <a:t>		break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7F0055"/>
                </a:solidFill>
                <a:latin typeface="Courier New"/>
              </a:rPr>
              <a:t>	case</a:t>
            </a:r>
            <a:r>
              <a:rPr lang="en-US" sz="24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:</a:t>
            </a:r>
            <a:endParaRPr lang="en-US" sz="2400" dirty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3F7F5F"/>
                </a:solidFill>
                <a:latin typeface="Courier New"/>
              </a:rPr>
              <a:t>		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y 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9;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7F0055"/>
                </a:solidFill>
                <a:latin typeface="Courier New"/>
              </a:rPr>
              <a:t>		break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7F0055"/>
                </a:solidFill>
                <a:latin typeface="Courier New"/>
              </a:rPr>
              <a:t>	default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3F7F5F"/>
                </a:solidFill>
                <a:latin typeface="Courier New"/>
              </a:rPr>
              <a:t>		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y 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22;</a:t>
            </a:r>
            <a:br>
              <a:rPr lang="en-US" sz="2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en-US" sz="2400" dirty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34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F0055"/>
                </a:solidFill>
                <a:latin typeface="Courier New"/>
              </a:rPr>
              <a:t>switch</a:t>
            </a:r>
            <a:r>
              <a:rPr lang="en-US" dirty="0" smtClean="0"/>
              <a:t> Statement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dirty="0"/>
              <a:t> Statement </a:t>
            </a:r>
          </a:p>
        </p:txBody>
      </p:sp>
    </p:spTree>
    <p:extLst>
      <p:ext uri="{BB962C8B-B14F-4D97-AF65-F5344CB8AC3E}">
        <p14:creationId xmlns:p14="http://schemas.microsoft.com/office/powerpoint/2010/main" val="122623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2474</TotalTime>
  <Words>971</Words>
  <Application>Microsoft Office PowerPoint</Application>
  <PresentationFormat>On-screen Show (4:3)</PresentationFormat>
  <Paragraphs>238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Equity</vt:lpstr>
      <vt:lpstr>The switch Statement, DecimalFormat, and Introduction to Looping</vt:lpstr>
      <vt:lpstr>Review</vt:lpstr>
      <vt:lpstr>Review</vt:lpstr>
      <vt:lpstr>The switch Statement</vt:lpstr>
      <vt:lpstr>The switch Statement</vt:lpstr>
      <vt:lpstr>The switch Statement</vt:lpstr>
      <vt:lpstr>The switch Statement</vt:lpstr>
      <vt:lpstr>The switch Statement</vt:lpstr>
      <vt:lpstr>switch Statement Example</vt:lpstr>
      <vt:lpstr>The switch Statement Notes</vt:lpstr>
      <vt:lpstr>The DecimalFormat Class</vt:lpstr>
      <vt:lpstr>The DecimalFormat Class</vt:lpstr>
      <vt:lpstr>DecimalFormat Example</vt:lpstr>
      <vt:lpstr>The printf method</vt:lpstr>
      <vt:lpstr>Loops</vt:lpstr>
      <vt:lpstr>The while Loop</vt:lpstr>
      <vt:lpstr>The while Loop Flowchart</vt:lpstr>
      <vt:lpstr>while Loop Example</vt:lpstr>
      <vt:lpstr>Infinite Loops</vt:lpstr>
      <vt:lpstr>The do-while Loop</vt:lpstr>
      <vt:lpstr>The do-while Loop Flowchart</vt:lpstr>
      <vt:lpstr>do-while Loop Example</vt:lpstr>
      <vt:lpstr>PowerPoint Presentation</vt:lpstr>
    </vt:vector>
  </TitlesOfParts>
  <Company>University of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T. Heim</dc:creator>
  <cp:lastModifiedBy>Eric T. Heim</cp:lastModifiedBy>
  <cp:revision>268</cp:revision>
  <dcterms:created xsi:type="dcterms:W3CDTF">2011-05-03T14:28:19Z</dcterms:created>
  <dcterms:modified xsi:type="dcterms:W3CDTF">2011-06-07T17:14:34Z</dcterms:modified>
</cp:coreProperties>
</file>