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27"/>
  </p:notesMasterIdLst>
  <p:sldIdLst>
    <p:sldId id="256" r:id="rId2"/>
    <p:sldId id="257" r:id="rId3"/>
    <p:sldId id="280" r:id="rId4"/>
    <p:sldId id="281" r:id="rId5"/>
    <p:sldId id="282" r:id="rId6"/>
    <p:sldId id="284" r:id="rId7"/>
    <p:sldId id="286" r:id="rId8"/>
    <p:sldId id="287" r:id="rId9"/>
    <p:sldId id="285" r:id="rId10"/>
    <p:sldId id="288" r:id="rId11"/>
    <p:sldId id="289" r:id="rId12"/>
    <p:sldId id="290" r:id="rId13"/>
    <p:sldId id="293" r:id="rId14"/>
    <p:sldId id="292" r:id="rId15"/>
    <p:sldId id="291" r:id="rId16"/>
    <p:sldId id="294" r:id="rId17"/>
    <p:sldId id="295" r:id="rId18"/>
    <p:sldId id="296" r:id="rId19"/>
    <p:sldId id="297" r:id="rId20"/>
    <p:sldId id="298" r:id="rId21"/>
    <p:sldId id="299" r:id="rId22"/>
    <p:sldId id="300" r:id="rId23"/>
    <p:sldId id="301" r:id="rId24"/>
    <p:sldId id="302" r:id="rId25"/>
    <p:sldId id="30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E67B6-E366-4D77-8570-0298620BD74C}" type="datetimeFigureOut">
              <a:rPr lang="en-US" smtClean="0"/>
              <a:t>5/12/2011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5F5253-1043-4BC4-BCB7-9C4DABED03F6}" type="slidenum">
              <a:rPr lang="en-US" smtClean="0"/>
              <a:t>‹#›</a:t>
            </a:fld>
            <a:endParaRPr lang="en-US"/>
          </a:p>
        </p:txBody>
      </p:sp>
    </p:spTree>
    <p:extLst>
      <p:ext uri="{BB962C8B-B14F-4D97-AF65-F5344CB8AC3E}">
        <p14:creationId xmlns:p14="http://schemas.microsoft.com/office/powerpoint/2010/main" val="396048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Draw</a:t>
            </a:r>
            <a:r>
              <a:rPr lang="en-US" baseline="0" dirty="0" smtClean="0"/>
              <a:t> a diagram</a:t>
            </a:r>
            <a:endParaRPr lang="en-US" dirty="0"/>
          </a:p>
        </p:txBody>
      </p:sp>
      <p:sp>
        <p:nvSpPr>
          <p:cNvPr id="4" name="Slide Number Placeholder 3"/>
          <p:cNvSpPr>
            <a:spLocks noGrp="1"/>
          </p:cNvSpPr>
          <p:nvPr>
            <p:ph type="sldNum" sz="quarter" idx="10"/>
          </p:nvPr>
        </p:nvSpPr>
        <p:spPr/>
        <p:txBody>
          <a:bodyPr/>
          <a:lstStyle/>
          <a:p>
            <a:fld id="{B85F5253-1043-4BC4-BCB7-9C4DABED03F6}" type="slidenum">
              <a:rPr lang="en-US" smtClean="0"/>
              <a:t>7</a:t>
            </a:fld>
            <a:endParaRPr lang="en-US"/>
          </a:p>
        </p:txBody>
      </p:sp>
    </p:spTree>
    <p:extLst>
      <p:ext uri="{BB962C8B-B14F-4D97-AF65-F5344CB8AC3E}">
        <p14:creationId xmlns:p14="http://schemas.microsoft.com/office/powerpoint/2010/main" val="3291306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Draw a diagram</a:t>
            </a:r>
            <a:endParaRPr lang="en-US" dirty="0"/>
          </a:p>
        </p:txBody>
      </p:sp>
      <p:sp>
        <p:nvSpPr>
          <p:cNvPr id="4" name="Slide Number Placeholder 3"/>
          <p:cNvSpPr>
            <a:spLocks noGrp="1"/>
          </p:cNvSpPr>
          <p:nvPr>
            <p:ph type="sldNum" sz="quarter" idx="10"/>
          </p:nvPr>
        </p:nvSpPr>
        <p:spPr/>
        <p:txBody>
          <a:bodyPr/>
          <a:lstStyle/>
          <a:p>
            <a:fld id="{B85F5253-1043-4BC4-BCB7-9C4DABED03F6}" type="slidenum">
              <a:rPr lang="en-US" smtClean="0"/>
              <a:t>9</a:t>
            </a:fld>
            <a:endParaRPr lang="en-US"/>
          </a:p>
        </p:txBody>
      </p:sp>
    </p:spTree>
    <p:extLst>
      <p:ext uri="{BB962C8B-B14F-4D97-AF65-F5344CB8AC3E}">
        <p14:creationId xmlns:p14="http://schemas.microsoft.com/office/powerpoint/2010/main" val="925683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draw</a:t>
            </a:r>
            <a:endParaRPr lang="en-US" dirty="0"/>
          </a:p>
        </p:txBody>
      </p:sp>
      <p:sp>
        <p:nvSpPr>
          <p:cNvPr id="4" name="Slide Number Placeholder 3"/>
          <p:cNvSpPr>
            <a:spLocks noGrp="1"/>
          </p:cNvSpPr>
          <p:nvPr>
            <p:ph type="sldNum" sz="quarter" idx="10"/>
          </p:nvPr>
        </p:nvSpPr>
        <p:spPr/>
        <p:txBody>
          <a:bodyPr/>
          <a:lstStyle/>
          <a:p>
            <a:fld id="{B85F5253-1043-4BC4-BCB7-9C4DABED03F6}" type="slidenum">
              <a:rPr lang="en-US" smtClean="0"/>
              <a:t>11</a:t>
            </a:fld>
            <a:endParaRPr lang="en-US"/>
          </a:p>
        </p:txBody>
      </p:sp>
    </p:spTree>
    <p:extLst>
      <p:ext uri="{BB962C8B-B14F-4D97-AF65-F5344CB8AC3E}">
        <p14:creationId xmlns:p14="http://schemas.microsoft.com/office/powerpoint/2010/main" val="864882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Draw</a:t>
            </a:r>
            <a:r>
              <a:rPr lang="en-US" baseline="0" dirty="0" smtClean="0"/>
              <a:t> Diagram Here</a:t>
            </a:r>
            <a:endParaRPr lang="en-US" dirty="0"/>
          </a:p>
        </p:txBody>
      </p:sp>
      <p:sp>
        <p:nvSpPr>
          <p:cNvPr id="4" name="Slide Number Placeholder 3"/>
          <p:cNvSpPr>
            <a:spLocks noGrp="1"/>
          </p:cNvSpPr>
          <p:nvPr>
            <p:ph type="sldNum" sz="quarter" idx="10"/>
          </p:nvPr>
        </p:nvSpPr>
        <p:spPr/>
        <p:txBody>
          <a:bodyPr/>
          <a:lstStyle/>
          <a:p>
            <a:fld id="{B85F5253-1043-4BC4-BCB7-9C4DABED03F6}" type="slidenum">
              <a:rPr lang="en-US" smtClean="0"/>
              <a:t>12</a:t>
            </a:fld>
            <a:endParaRPr lang="en-US"/>
          </a:p>
        </p:txBody>
      </p:sp>
    </p:spTree>
    <p:extLst>
      <p:ext uri="{BB962C8B-B14F-4D97-AF65-F5344CB8AC3E}">
        <p14:creationId xmlns:p14="http://schemas.microsoft.com/office/powerpoint/2010/main" val="3081258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6EA9696-D413-43A4-A996-D9FB4AE4D4B0}" type="datetimeFigureOut">
              <a:rPr lang="en-US" smtClean="0"/>
              <a:t>5/12/2011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D691B66-D372-4CE8-B827-D0A209955A0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t>5/12/2011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t>5/12/2011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t>5/12/2011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EA9696-D413-43A4-A996-D9FB4AE4D4B0}" type="datetimeFigureOut">
              <a:rPr lang="en-US" smtClean="0"/>
              <a:t>5/12/2011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D691B66-D372-4CE8-B827-D0A209955A0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6EA9696-D413-43A4-A996-D9FB4AE4D4B0}" type="datetimeFigureOut">
              <a:rPr lang="en-US" smtClean="0"/>
              <a:t>5/12/2011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6EA9696-D413-43A4-A996-D9FB4AE4D4B0}" type="datetimeFigureOut">
              <a:rPr lang="en-US" smtClean="0"/>
              <a:t>5/12/2011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691B66-D372-4CE8-B827-D0A209955A0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EA9696-D413-43A4-A996-D9FB4AE4D4B0}" type="datetimeFigureOut">
              <a:rPr lang="en-US" smtClean="0"/>
              <a:t>5/12/2011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691B66-D372-4CE8-B827-D0A209955A0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A9696-D413-43A4-A996-D9FB4AE4D4B0}" type="datetimeFigureOut">
              <a:rPr lang="en-US" smtClean="0"/>
              <a:t>5/12/2011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691B66-D372-4CE8-B827-D0A209955A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t>5/12/2011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t>5/12/2011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D691B66-D372-4CE8-B827-D0A209955A0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6EA9696-D413-43A4-A996-D9FB4AE4D4B0}" type="datetimeFigureOut">
              <a:rPr lang="en-US" smtClean="0"/>
              <a:t>5/12/2011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D691B66-D372-4CE8-B827-D0A209955A0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533400"/>
          </a:xfrm>
        </p:spPr>
        <p:txBody>
          <a:bodyPr>
            <a:normAutofit/>
          </a:bodyPr>
          <a:lstStyle/>
          <a:p>
            <a:r>
              <a:rPr lang="en-US" dirty="0" smtClean="0"/>
              <a:t>CS0007:  Introduction to Computer Programming</a:t>
            </a:r>
          </a:p>
        </p:txBody>
      </p:sp>
      <p:sp>
        <p:nvSpPr>
          <p:cNvPr id="2" name="Title 1"/>
          <p:cNvSpPr>
            <a:spLocks noGrp="1"/>
          </p:cNvSpPr>
          <p:nvPr>
            <p:ph type="ctrTitle"/>
          </p:nvPr>
        </p:nvSpPr>
        <p:spPr/>
        <p:txBody>
          <a:bodyPr/>
          <a:lstStyle/>
          <a:p>
            <a:r>
              <a:rPr lang="en-US" dirty="0" smtClean="0"/>
              <a:t>Getting Started with Java</a:t>
            </a:r>
            <a:endParaRPr lang="en-US" dirty="0"/>
          </a:p>
        </p:txBody>
      </p:sp>
    </p:spTree>
    <p:extLst>
      <p:ext uri="{BB962C8B-B14F-4D97-AF65-F5344CB8AC3E}">
        <p14:creationId xmlns:p14="http://schemas.microsoft.com/office/powerpoint/2010/main" val="3949584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 Applications and Applets</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There are two kinds of programs that can be created with Java:</a:t>
            </a:r>
          </a:p>
          <a:p>
            <a:pPr lvl="1"/>
            <a:r>
              <a:rPr lang="en-US" u="sng" dirty="0" smtClean="0"/>
              <a:t>Application</a:t>
            </a:r>
            <a:r>
              <a:rPr lang="en-US" dirty="0" smtClean="0"/>
              <a:t> – stand alone programs that runs on a computer.</a:t>
            </a:r>
          </a:p>
          <a:p>
            <a:pPr lvl="1"/>
            <a:r>
              <a:rPr lang="en-US" u="sng" dirty="0" smtClean="0"/>
              <a:t>Applets</a:t>
            </a:r>
            <a:r>
              <a:rPr lang="en-US" dirty="0" smtClean="0"/>
              <a:t> – Small applications designed to be transmitted over the internet and executed in a web browser.</a:t>
            </a:r>
          </a:p>
          <a:p>
            <a:pPr lvl="2"/>
            <a:r>
              <a:rPr lang="en-US" dirty="0" smtClean="0"/>
              <a:t>Most web pages are written in Hypertext Markup Language (HTML)</a:t>
            </a:r>
          </a:p>
          <a:p>
            <a:pPr lvl="2"/>
            <a:r>
              <a:rPr lang="en-US" dirty="0" smtClean="0"/>
              <a:t>HTML is not very sophisticated, Java allows for much of the power of a normal application.</a:t>
            </a:r>
          </a:p>
          <a:p>
            <a:pPr lvl="2"/>
            <a:r>
              <a:rPr lang="en-US" dirty="0" smtClean="0"/>
              <a:t>What’s the main problem with allowing users to create full-fledged applications that can be sent over the internet and used in a web browser?</a:t>
            </a:r>
          </a:p>
          <a:p>
            <a:pPr lvl="3"/>
            <a:r>
              <a:rPr lang="en-US" dirty="0" smtClean="0"/>
              <a:t>Answer: Security!</a:t>
            </a:r>
          </a:p>
          <a:p>
            <a:pPr lvl="3"/>
            <a:r>
              <a:rPr lang="en-US" dirty="0" smtClean="0"/>
              <a:t>Applications have access to memory and secondary storage.</a:t>
            </a:r>
          </a:p>
          <a:p>
            <a:pPr lvl="3"/>
            <a:r>
              <a:rPr lang="en-US" dirty="0" smtClean="0"/>
              <a:t>Solution:  Applets run in a secure part of memory and cannot access anything outside of that unless the user specifically states so.</a:t>
            </a:r>
            <a:endParaRPr lang="en-US" dirty="0"/>
          </a:p>
        </p:txBody>
      </p:sp>
    </p:spTree>
    <p:extLst>
      <p:ext uri="{BB962C8B-B14F-4D97-AF65-F5344CB8AC3E}">
        <p14:creationId xmlns:p14="http://schemas.microsoft.com/office/powerpoint/2010/main" val="60563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Procedural Programming</a:t>
            </a:r>
            <a:endParaRPr lang="en-US" dirty="0"/>
          </a:p>
        </p:txBody>
      </p:sp>
      <p:sp>
        <p:nvSpPr>
          <p:cNvPr id="3" name="Content Placeholder 2"/>
          <p:cNvSpPr>
            <a:spLocks noGrp="1"/>
          </p:cNvSpPr>
          <p:nvPr>
            <p:ph sz="quarter" idx="1"/>
          </p:nvPr>
        </p:nvSpPr>
        <p:spPr/>
        <p:txBody>
          <a:bodyPr>
            <a:normAutofit/>
          </a:bodyPr>
          <a:lstStyle/>
          <a:p>
            <a:r>
              <a:rPr lang="en-US" dirty="0" smtClean="0"/>
              <a:t>There are two primary methods of programming in use today</a:t>
            </a:r>
          </a:p>
          <a:p>
            <a:r>
              <a:rPr lang="en-US" dirty="0" smtClean="0"/>
              <a:t>The first is </a:t>
            </a:r>
            <a:r>
              <a:rPr lang="en-US" u="sng" dirty="0" smtClean="0"/>
              <a:t>Procedural Programming</a:t>
            </a:r>
            <a:r>
              <a:rPr lang="en-US" dirty="0" smtClean="0"/>
              <a:t> – a programming methodology in which a program was made up of one of more </a:t>
            </a:r>
            <a:r>
              <a:rPr lang="en-US" u="sng" dirty="0" smtClean="0"/>
              <a:t>procedures</a:t>
            </a:r>
            <a:r>
              <a:rPr lang="en-US" dirty="0" smtClean="0"/>
              <a:t>.</a:t>
            </a:r>
          </a:p>
          <a:p>
            <a:pPr lvl="1"/>
            <a:r>
              <a:rPr lang="en-US" dirty="0" smtClean="0"/>
              <a:t>A </a:t>
            </a:r>
            <a:r>
              <a:rPr lang="en-US" u="sng" dirty="0" smtClean="0"/>
              <a:t>procedure</a:t>
            </a:r>
            <a:r>
              <a:rPr lang="en-US" dirty="0" smtClean="0"/>
              <a:t> is a set of programming statements that, together, perform a specific task.</a:t>
            </a:r>
          </a:p>
          <a:p>
            <a:pPr lvl="1"/>
            <a:r>
              <a:rPr lang="en-US" dirty="0" smtClean="0"/>
              <a:t>Typically, in this model, data is passed between procedures.</a:t>
            </a:r>
          </a:p>
          <a:p>
            <a:pPr lvl="1"/>
            <a:r>
              <a:rPr lang="en-US" dirty="0" smtClean="0"/>
              <a:t>Here data and the code that acts on it are entirely separate.</a:t>
            </a:r>
          </a:p>
          <a:p>
            <a:pPr lvl="2"/>
            <a:r>
              <a:rPr lang="en-US" dirty="0" smtClean="0"/>
              <a:t>Is there a problem with this?</a:t>
            </a:r>
          </a:p>
          <a:p>
            <a:pPr lvl="3"/>
            <a:r>
              <a:rPr lang="en-US" dirty="0" smtClean="0"/>
              <a:t>What if the form of the data changes?  If the data and the code acting on it are completely separate, can it still function?</a:t>
            </a:r>
          </a:p>
        </p:txBody>
      </p:sp>
    </p:spTree>
    <p:extLst>
      <p:ext uri="{BB962C8B-B14F-4D97-AF65-F5344CB8AC3E}">
        <p14:creationId xmlns:p14="http://schemas.microsoft.com/office/powerpoint/2010/main" val="308682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Object-Oriented Programming</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The response to this is </a:t>
            </a:r>
            <a:r>
              <a:rPr lang="en-US" u="sng" dirty="0" smtClean="0"/>
              <a:t>Object-Oriented Programming (OOP)</a:t>
            </a:r>
            <a:r>
              <a:rPr lang="en-US" dirty="0" smtClean="0"/>
              <a:t> </a:t>
            </a:r>
            <a:r>
              <a:rPr lang="en-US" dirty="0"/>
              <a:t>– a programming methodology in which a programs parts are abstracted into the interaction between </a:t>
            </a:r>
            <a:r>
              <a:rPr lang="en-US" u="sng" dirty="0"/>
              <a:t>Objects</a:t>
            </a:r>
            <a:r>
              <a:rPr lang="en-US" dirty="0"/>
              <a:t>.</a:t>
            </a:r>
          </a:p>
          <a:p>
            <a:pPr lvl="1"/>
            <a:r>
              <a:rPr lang="en-US" dirty="0"/>
              <a:t>An </a:t>
            </a:r>
            <a:r>
              <a:rPr lang="en-US" u="sng" dirty="0"/>
              <a:t>object</a:t>
            </a:r>
            <a:r>
              <a:rPr lang="en-US" dirty="0"/>
              <a:t> is </a:t>
            </a:r>
            <a:r>
              <a:rPr lang="en-US" dirty="0" smtClean="0"/>
              <a:t>an abstraction of a real-world (or sometimes not) entity that consists of data (</a:t>
            </a:r>
            <a:r>
              <a:rPr lang="en-US" u="sng" dirty="0" smtClean="0"/>
              <a:t>attributes</a:t>
            </a:r>
            <a:r>
              <a:rPr lang="en-US" dirty="0" smtClean="0"/>
              <a:t>) and the procedures that act upon the objects data (</a:t>
            </a:r>
            <a:r>
              <a:rPr lang="en-US" u="sng" dirty="0" smtClean="0"/>
              <a:t>methods</a:t>
            </a:r>
            <a:r>
              <a:rPr lang="en-US" dirty="0" smtClean="0"/>
              <a:t>).</a:t>
            </a:r>
          </a:p>
          <a:p>
            <a:pPr lvl="1"/>
            <a:r>
              <a:rPr lang="en-US" dirty="0" smtClean="0"/>
              <a:t>Attributes can be seen as the information kept about the object whether it be the current state of the object or unchanging characteristics about it, and the methods can be seen as the behavior of the object that change the state.</a:t>
            </a:r>
          </a:p>
          <a:p>
            <a:r>
              <a:rPr lang="en-US" dirty="0" smtClean="0"/>
              <a:t>In Java the generalization of all the possible individual objects of a kind is called a </a:t>
            </a:r>
            <a:r>
              <a:rPr lang="en-US" u="sng" dirty="0" smtClean="0"/>
              <a:t>class</a:t>
            </a:r>
            <a:r>
              <a:rPr lang="en-US" dirty="0" smtClean="0"/>
              <a:t>.  An individual instance of the class is called an </a:t>
            </a:r>
            <a:r>
              <a:rPr lang="en-US" u="sng" dirty="0" smtClean="0"/>
              <a:t>object</a:t>
            </a:r>
            <a:r>
              <a:rPr lang="en-US" dirty="0" smtClean="0"/>
              <a:t>.</a:t>
            </a:r>
          </a:p>
          <a:p>
            <a:pPr lvl="1"/>
            <a:r>
              <a:rPr lang="en-US" dirty="0" smtClean="0"/>
              <a:t>You can think of a class as being a blueprint or recipe and an object as being a single result from the blueprint or recipe.</a:t>
            </a:r>
            <a:endParaRPr lang="en-US" dirty="0"/>
          </a:p>
          <a:p>
            <a:endParaRPr lang="en-US" dirty="0"/>
          </a:p>
        </p:txBody>
      </p:sp>
    </p:spTree>
    <p:extLst>
      <p:ext uri="{BB962C8B-B14F-4D97-AF65-F5344CB8AC3E}">
        <p14:creationId xmlns:p14="http://schemas.microsoft.com/office/powerpoint/2010/main" val="34665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Example</a:t>
            </a:r>
            <a:endParaRPr lang="en-US" dirty="0"/>
          </a:p>
        </p:txBody>
      </p:sp>
      <p:sp>
        <p:nvSpPr>
          <p:cNvPr id="3" name="Content Placeholder 2"/>
          <p:cNvSpPr>
            <a:spLocks noGrp="1"/>
          </p:cNvSpPr>
          <p:nvPr>
            <p:ph sz="quarter" idx="1"/>
          </p:nvPr>
        </p:nvSpPr>
        <p:spPr/>
        <p:txBody>
          <a:bodyPr/>
          <a:lstStyle/>
          <a:p>
            <a:r>
              <a:rPr lang="en-US" dirty="0" smtClean="0"/>
              <a:t>Example Class:  Cup</a:t>
            </a:r>
            <a:endParaRPr lang="en-US" dirty="0"/>
          </a:p>
          <a:p>
            <a:pPr lvl="1"/>
            <a:r>
              <a:rPr lang="en-US" dirty="0"/>
              <a:t>Attributes:</a:t>
            </a:r>
          </a:p>
          <a:p>
            <a:pPr lvl="2"/>
            <a:r>
              <a:rPr lang="en-US" dirty="0"/>
              <a:t>Total Volume</a:t>
            </a:r>
          </a:p>
          <a:p>
            <a:pPr lvl="2"/>
            <a:r>
              <a:rPr lang="en-US" dirty="0"/>
              <a:t>Current Volume</a:t>
            </a:r>
          </a:p>
          <a:p>
            <a:pPr lvl="2"/>
            <a:r>
              <a:rPr lang="en-US" dirty="0" smtClean="0"/>
              <a:t>Color</a:t>
            </a:r>
          </a:p>
          <a:p>
            <a:pPr lvl="2"/>
            <a:r>
              <a:rPr lang="en-US" dirty="0" smtClean="0"/>
              <a:t>Dimensions</a:t>
            </a:r>
            <a:endParaRPr lang="en-US" dirty="0"/>
          </a:p>
          <a:p>
            <a:pPr lvl="1"/>
            <a:r>
              <a:rPr lang="en-US" dirty="0"/>
              <a:t>Methods:</a:t>
            </a:r>
          </a:p>
          <a:p>
            <a:pPr lvl="2"/>
            <a:r>
              <a:rPr lang="en-US" dirty="0" smtClean="0"/>
              <a:t>Fill</a:t>
            </a:r>
            <a:endParaRPr lang="en-US" dirty="0"/>
          </a:p>
          <a:p>
            <a:pPr lvl="2"/>
            <a:r>
              <a:rPr lang="en-US" dirty="0" smtClean="0"/>
              <a:t>Pour</a:t>
            </a:r>
            <a:endParaRPr lang="en-US" dirty="0"/>
          </a:p>
          <a:p>
            <a:pPr marL="0" indent="0">
              <a:buNone/>
            </a:pPr>
            <a:endParaRPr lang="en-US" dirty="0"/>
          </a:p>
        </p:txBody>
      </p:sp>
    </p:spTree>
    <p:extLst>
      <p:ext uri="{BB962C8B-B14F-4D97-AF65-F5344CB8AC3E}">
        <p14:creationId xmlns:p14="http://schemas.microsoft.com/office/powerpoint/2010/main" val="307183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Object-Oriented Exercise</a:t>
            </a:r>
            <a:endParaRPr lang="en-US" dirty="0"/>
          </a:p>
        </p:txBody>
      </p:sp>
      <p:sp>
        <p:nvSpPr>
          <p:cNvPr id="3" name="Content Placeholder 2"/>
          <p:cNvSpPr>
            <a:spLocks noGrp="1"/>
          </p:cNvSpPr>
          <p:nvPr>
            <p:ph sz="quarter" idx="1"/>
          </p:nvPr>
        </p:nvSpPr>
        <p:spPr/>
        <p:txBody>
          <a:bodyPr/>
          <a:lstStyle/>
          <a:p>
            <a:r>
              <a:rPr lang="en-US" dirty="0" smtClean="0"/>
              <a:t>I want you to create a car class.</a:t>
            </a:r>
          </a:p>
          <a:p>
            <a:r>
              <a:rPr lang="en-US" dirty="0" smtClean="0"/>
              <a:t>Think about what information about the state and characteristics of a car can be kept.</a:t>
            </a:r>
          </a:p>
          <a:p>
            <a:r>
              <a:rPr lang="en-US" dirty="0" smtClean="0"/>
              <a:t>Also, think about what behaviors a car has that change its state.</a:t>
            </a:r>
          </a:p>
        </p:txBody>
      </p:sp>
    </p:spTree>
    <p:extLst>
      <p:ext uri="{BB962C8B-B14F-4D97-AF65-F5344CB8AC3E}">
        <p14:creationId xmlns:p14="http://schemas.microsoft.com/office/powerpoint/2010/main" val="5069249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Encapsulation and Data Hiding</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Two important terms that describe how OOP addresses the data/code separation that Procedural Programming presents:</a:t>
            </a:r>
          </a:p>
          <a:p>
            <a:pPr lvl="1"/>
            <a:r>
              <a:rPr lang="en-US" u="sng" dirty="0"/>
              <a:t>Encapsulation</a:t>
            </a:r>
            <a:r>
              <a:rPr lang="en-US" dirty="0"/>
              <a:t> refers to the combining of data and code into a single object</a:t>
            </a:r>
            <a:r>
              <a:rPr lang="en-US" dirty="0" smtClean="0"/>
              <a:t>.</a:t>
            </a:r>
          </a:p>
          <a:p>
            <a:pPr lvl="2"/>
            <a:r>
              <a:rPr lang="en-US" dirty="0" smtClean="0"/>
              <a:t>Advantages:</a:t>
            </a:r>
          </a:p>
          <a:p>
            <a:pPr lvl="3"/>
            <a:r>
              <a:rPr lang="en-US" dirty="0" smtClean="0"/>
              <a:t>When the data in the object changes, the methods that interact with the data can be easily located and changed.</a:t>
            </a:r>
            <a:endParaRPr lang="en-US" dirty="0"/>
          </a:p>
          <a:p>
            <a:pPr lvl="1"/>
            <a:r>
              <a:rPr lang="en-US" u="sng" dirty="0"/>
              <a:t>Data Hiding</a:t>
            </a:r>
            <a:r>
              <a:rPr lang="en-US" dirty="0"/>
              <a:t> refers to the object’s ability to hide its data from outside the object.</a:t>
            </a:r>
          </a:p>
          <a:p>
            <a:pPr lvl="2"/>
            <a:r>
              <a:rPr lang="en-US" dirty="0"/>
              <a:t>Things outside of the object (objects, or other code) can access and manipulate the data inside of an object through the methods defined by the object.</a:t>
            </a:r>
          </a:p>
          <a:p>
            <a:pPr lvl="2"/>
            <a:r>
              <a:rPr lang="en-US" dirty="0"/>
              <a:t>This has many advantages:</a:t>
            </a:r>
          </a:p>
          <a:p>
            <a:pPr lvl="3"/>
            <a:r>
              <a:rPr lang="en-US" dirty="0"/>
              <a:t>When using an object, you do not need to know the details about how it was implemented, you just need to know the methods needed to do a task</a:t>
            </a:r>
            <a:r>
              <a:rPr lang="en-US" dirty="0" smtClean="0"/>
              <a:t>.</a:t>
            </a:r>
          </a:p>
          <a:p>
            <a:pPr lvl="3"/>
            <a:r>
              <a:rPr lang="en-US" dirty="0" smtClean="0"/>
              <a:t>Outside sources can only manipulate the data of an object in the ways the object designer intends.</a:t>
            </a:r>
            <a:endParaRPr lang="en-US" dirty="0"/>
          </a:p>
          <a:p>
            <a:r>
              <a:rPr lang="en-US" dirty="0" smtClean="0"/>
              <a:t>In Java, almost everything is an object, but you can still program procedurally.</a:t>
            </a:r>
            <a:endParaRPr lang="en-US" dirty="0"/>
          </a:p>
        </p:txBody>
      </p:sp>
    </p:spTree>
    <p:extLst>
      <p:ext uri="{BB962C8B-B14F-4D97-AF65-F5344CB8AC3E}">
        <p14:creationId xmlns:p14="http://schemas.microsoft.com/office/powerpoint/2010/main" val="13152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First Java Program</a:t>
            </a:r>
            <a:endParaRPr lang="en-US" dirty="0"/>
          </a:p>
        </p:txBody>
      </p:sp>
      <p:sp>
        <p:nvSpPr>
          <p:cNvPr id="3" name="Content Placeholder 2"/>
          <p:cNvSpPr>
            <a:spLocks noGrp="1"/>
          </p:cNvSpPr>
          <p:nvPr>
            <p:ph sz="quarter" idx="1"/>
          </p:nvPr>
        </p:nvSpPr>
        <p:spPr/>
        <p:txBody>
          <a:bodyPr/>
          <a:lstStyle/>
          <a:p>
            <a:r>
              <a:rPr lang="en-US" dirty="0" smtClean="0"/>
              <a:t>“Hello World”</a:t>
            </a:r>
          </a:p>
          <a:p>
            <a:pPr lvl="1"/>
            <a:r>
              <a:rPr lang="en-US" dirty="0" smtClean="0"/>
              <a:t>Every programming language has a “Hello World” program.</a:t>
            </a:r>
          </a:p>
          <a:p>
            <a:pPr lvl="1"/>
            <a:r>
              <a:rPr lang="en-US" dirty="0" smtClean="0"/>
              <a:t>It’s purpose is to do the most basic functionality of a program: Simply display text.</a:t>
            </a:r>
          </a:p>
          <a:p>
            <a:pPr lvl="2"/>
            <a:r>
              <a:rPr lang="en-US" dirty="0" smtClean="0"/>
              <a:t>No computations</a:t>
            </a:r>
          </a:p>
          <a:p>
            <a:pPr lvl="2"/>
            <a:r>
              <a:rPr lang="en-US" dirty="0" smtClean="0"/>
              <a:t>No information kept</a:t>
            </a:r>
          </a:p>
          <a:p>
            <a:pPr lvl="2"/>
            <a:r>
              <a:rPr lang="en-US" dirty="0" smtClean="0"/>
              <a:t>Just spit out text</a:t>
            </a:r>
          </a:p>
          <a:p>
            <a:pPr lvl="1"/>
            <a:r>
              <a:rPr lang="en-US" dirty="0" smtClean="0"/>
              <a:t>Often languages are compared by the “Hello World” programs in terms of verbosity. </a:t>
            </a:r>
          </a:p>
        </p:txBody>
      </p:sp>
    </p:spTree>
    <p:extLst>
      <p:ext uri="{BB962C8B-B14F-4D97-AF65-F5344CB8AC3E}">
        <p14:creationId xmlns:p14="http://schemas.microsoft.com/office/powerpoint/2010/main" val="3846507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Compiling and Running From Command Line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You can compile a java source file from either a Windows or </a:t>
            </a:r>
            <a:r>
              <a:rPr lang="en-US" dirty="0"/>
              <a:t>U</a:t>
            </a:r>
            <a:r>
              <a:rPr lang="en-US" dirty="0" smtClean="0"/>
              <a:t>nix command prompt with the following command:</a:t>
            </a:r>
          </a:p>
          <a:p>
            <a:pPr marL="0" indent="0">
              <a:buNone/>
            </a:pPr>
            <a:r>
              <a:rPr lang="en-US" dirty="0" err="1" smtClean="0">
                <a:latin typeface="Courier New" pitchFamily="49" charset="0"/>
                <a:cs typeface="Courier New" pitchFamily="49" charset="0"/>
              </a:rPr>
              <a:t>javac</a:t>
            </a:r>
            <a:r>
              <a:rPr lang="en-US" dirty="0" smtClean="0">
                <a:latin typeface="Courier New" pitchFamily="49" charset="0"/>
                <a:cs typeface="Courier New" pitchFamily="49" charset="0"/>
              </a:rPr>
              <a:t> </a:t>
            </a:r>
            <a:r>
              <a:rPr lang="en-US" i="1" dirty="0" smtClean="0">
                <a:latin typeface="Courier New" pitchFamily="49" charset="0"/>
                <a:cs typeface="Courier New" pitchFamily="49" charset="0"/>
              </a:rPr>
              <a:t>YourProgramName</a:t>
            </a:r>
            <a:r>
              <a:rPr lang="en-US" dirty="0" smtClean="0">
                <a:latin typeface="Courier New" pitchFamily="49" charset="0"/>
                <a:cs typeface="Courier New" pitchFamily="49" charset="0"/>
              </a:rPr>
              <a:t>.java</a:t>
            </a:r>
          </a:p>
          <a:p>
            <a:pPr lvl="1"/>
            <a:r>
              <a:rPr lang="en-US" dirty="0" smtClean="0"/>
              <a:t>This will create a file called “</a:t>
            </a:r>
            <a:r>
              <a:rPr lang="en-US" i="1" dirty="0" err="1" smtClean="0">
                <a:latin typeface="Courier New" pitchFamily="49" charset="0"/>
                <a:cs typeface="Courier New" pitchFamily="49" charset="0"/>
              </a:rPr>
              <a:t>YourProgramName</a:t>
            </a:r>
            <a:r>
              <a:rPr lang="en-US" dirty="0" err="1" smtClean="0">
                <a:latin typeface="Courier New" pitchFamily="49" charset="0"/>
                <a:cs typeface="Courier New" pitchFamily="49" charset="0"/>
              </a:rPr>
              <a:t>.class</a:t>
            </a:r>
            <a:r>
              <a:rPr lang="en-US" dirty="0" smtClean="0"/>
              <a:t>”.  This contains the Java Byte Code for your program.</a:t>
            </a:r>
            <a:endParaRPr lang="en-US" dirty="0" smtClean="0">
              <a:latin typeface="Courier New" pitchFamily="49" charset="0"/>
              <a:cs typeface="Courier New" pitchFamily="49" charset="0"/>
            </a:endParaRPr>
          </a:p>
          <a:p>
            <a:r>
              <a:rPr lang="en-US" dirty="0" smtClean="0"/>
              <a:t>You </a:t>
            </a:r>
            <a:r>
              <a:rPr lang="en-US" dirty="0"/>
              <a:t>can </a:t>
            </a:r>
            <a:r>
              <a:rPr lang="en-US" dirty="0" smtClean="0"/>
              <a:t>run </a:t>
            </a:r>
            <a:r>
              <a:rPr lang="en-US" dirty="0"/>
              <a:t>a java program from either a Windows or Unix command prompt with the following command</a:t>
            </a:r>
            <a:r>
              <a:rPr lang="en-US" dirty="0" smtClean="0"/>
              <a:t>:</a:t>
            </a:r>
          </a:p>
          <a:p>
            <a:pPr marL="0" indent="0">
              <a:buNone/>
            </a:pPr>
            <a:r>
              <a:rPr lang="en-US" dirty="0" smtClean="0">
                <a:latin typeface="Courier New" pitchFamily="49" charset="0"/>
                <a:cs typeface="Courier New" pitchFamily="49" charset="0"/>
              </a:rPr>
              <a:t>java </a:t>
            </a:r>
            <a:r>
              <a:rPr lang="en-US" i="1" dirty="0" err="1" smtClean="0">
                <a:latin typeface="Courier New" pitchFamily="49" charset="0"/>
                <a:cs typeface="Courier New" pitchFamily="49" charset="0"/>
              </a:rPr>
              <a:t>YourProgramName</a:t>
            </a:r>
            <a:endParaRPr lang="en-US" i="1" dirty="0" smtClean="0">
              <a:latin typeface="Courier New" pitchFamily="49" charset="0"/>
              <a:cs typeface="Courier New" pitchFamily="49" charset="0"/>
            </a:endParaRPr>
          </a:p>
          <a:p>
            <a:r>
              <a:rPr lang="en-US" dirty="0" smtClean="0"/>
              <a:t>Notes:</a:t>
            </a:r>
          </a:p>
          <a:p>
            <a:pPr lvl="1"/>
            <a:r>
              <a:rPr lang="en-US" dirty="0" smtClean="0"/>
              <a:t>Your source file should end in “</a:t>
            </a:r>
            <a:r>
              <a:rPr lang="en-US" dirty="0" smtClean="0">
                <a:latin typeface="Courier New" pitchFamily="49" charset="0"/>
                <a:cs typeface="Courier New" pitchFamily="49" charset="0"/>
              </a:rPr>
              <a:t>.java</a:t>
            </a:r>
            <a:r>
              <a:rPr lang="en-US" dirty="0" smtClean="0"/>
              <a:t>” </a:t>
            </a:r>
          </a:p>
          <a:p>
            <a:pPr lvl="1"/>
            <a:r>
              <a:rPr lang="en-US" dirty="0" smtClean="0"/>
              <a:t>When you run your Java program just use the name of your source file WITHOUT “</a:t>
            </a:r>
            <a:r>
              <a:rPr lang="en-US" dirty="0" smtClean="0">
                <a:latin typeface="Courier New" pitchFamily="49" charset="0"/>
                <a:cs typeface="Courier New" pitchFamily="49" charset="0"/>
              </a:rPr>
              <a:t>.java</a:t>
            </a:r>
            <a:r>
              <a:rPr lang="en-US" dirty="0" smtClean="0"/>
              <a:t>”</a:t>
            </a:r>
            <a:endParaRPr lang="en-US" dirty="0"/>
          </a:p>
          <a:p>
            <a:pPr marL="0" indent="0">
              <a:buNone/>
            </a:pPr>
            <a:endParaRPr lang="en-US" dirty="0">
              <a:latin typeface="Courier New" pitchFamily="49" charset="0"/>
              <a:cs typeface="Courier New" pitchFamily="49" charset="0"/>
            </a:endParaRPr>
          </a:p>
          <a:p>
            <a:endParaRPr lang="en-US" dirty="0"/>
          </a:p>
          <a:p>
            <a:pPr marL="0" indent="0">
              <a:buNone/>
            </a:pP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12788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 At a Glance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Line 1: </a:t>
            </a:r>
            <a:r>
              <a:rPr lang="en-US" dirty="0">
                <a:latin typeface="Courier New" pitchFamily="49" charset="0"/>
                <a:cs typeface="Courier New" pitchFamily="49" charset="0"/>
              </a:rPr>
              <a:t>// Hello World </a:t>
            </a:r>
            <a:r>
              <a:rPr lang="en-US" dirty="0" smtClean="0">
                <a:latin typeface="Courier New" pitchFamily="49" charset="0"/>
                <a:cs typeface="Courier New" pitchFamily="49" charset="0"/>
              </a:rPr>
              <a:t>Program</a:t>
            </a:r>
            <a:endParaRPr lang="en-US" dirty="0" smtClean="0">
              <a:cs typeface="Courier New" pitchFamily="49" charset="0"/>
            </a:endParaRPr>
          </a:p>
          <a:p>
            <a:pPr lvl="1"/>
            <a:r>
              <a:rPr lang="en-US" dirty="0" smtClean="0">
                <a:cs typeface="Courier New" pitchFamily="49" charset="0"/>
              </a:rPr>
              <a:t>This line is called a </a:t>
            </a:r>
            <a:r>
              <a:rPr lang="en-US" u="sng" dirty="0" smtClean="0">
                <a:cs typeface="Courier New" pitchFamily="49" charset="0"/>
              </a:rPr>
              <a:t>comment</a:t>
            </a:r>
            <a:endParaRPr lang="en-US" dirty="0" smtClean="0">
              <a:cs typeface="Courier New" pitchFamily="49" charset="0"/>
            </a:endParaRPr>
          </a:p>
          <a:p>
            <a:pPr lvl="1"/>
            <a:r>
              <a:rPr lang="en-US" dirty="0" smtClean="0">
                <a:cs typeface="Courier New" pitchFamily="49" charset="0"/>
              </a:rPr>
              <a:t>A </a:t>
            </a:r>
            <a:r>
              <a:rPr lang="en-US" u="sng" dirty="0">
                <a:cs typeface="Courier New" pitchFamily="49" charset="0"/>
              </a:rPr>
              <a:t>C</a:t>
            </a:r>
            <a:r>
              <a:rPr lang="en-US" u="sng" dirty="0" smtClean="0">
                <a:cs typeface="Courier New" pitchFamily="49" charset="0"/>
              </a:rPr>
              <a:t>omment</a:t>
            </a:r>
            <a:r>
              <a:rPr lang="en-US" dirty="0" smtClean="0">
                <a:cs typeface="Courier New" pitchFamily="49" charset="0"/>
              </a:rPr>
              <a:t> is a line(s) in a program that is ignored by the compiler entirely.</a:t>
            </a:r>
          </a:p>
          <a:p>
            <a:pPr lvl="1"/>
            <a:r>
              <a:rPr lang="en-US" dirty="0" smtClean="0">
                <a:cs typeface="Courier New" pitchFamily="49" charset="0"/>
              </a:rPr>
              <a:t>Why do we have comments?</a:t>
            </a:r>
          </a:p>
          <a:p>
            <a:pPr lvl="2"/>
            <a:r>
              <a:rPr lang="en-US" dirty="0" smtClean="0">
                <a:cs typeface="Courier New" pitchFamily="49" charset="0"/>
              </a:rPr>
              <a:t>Include documentation inside of the code to allow other programmers (or ourselves) to understand what the code does, who wrote it, when, etc.</a:t>
            </a:r>
          </a:p>
          <a:p>
            <a:pPr lvl="2"/>
            <a:r>
              <a:rPr lang="en-US" dirty="0" smtClean="0">
                <a:cs typeface="Courier New" pitchFamily="49" charset="0"/>
              </a:rPr>
              <a:t>To temporarily make lines of code not executed instead of removing them outright</a:t>
            </a:r>
          </a:p>
          <a:p>
            <a:pPr lvl="1"/>
            <a:r>
              <a:rPr lang="en-US" dirty="0" smtClean="0">
                <a:cs typeface="Courier New" pitchFamily="49" charset="0"/>
              </a:rPr>
              <a:t>Comments in Java start with </a:t>
            </a:r>
            <a:r>
              <a:rPr lang="en-US" dirty="0" smtClean="0">
                <a:latin typeface="Courier New" pitchFamily="49" charset="0"/>
                <a:cs typeface="Courier New" pitchFamily="49" charset="0"/>
              </a:rPr>
              <a:t>//</a:t>
            </a:r>
            <a:r>
              <a:rPr lang="en-US" dirty="0" smtClean="0">
                <a:cs typeface="Courier New" pitchFamily="49" charset="0"/>
              </a:rPr>
              <a:t> </a:t>
            </a:r>
          </a:p>
          <a:p>
            <a:pPr lvl="1"/>
            <a:r>
              <a:rPr lang="en-US" dirty="0" smtClean="0">
                <a:cs typeface="Courier New" pitchFamily="49" charset="0"/>
              </a:rPr>
              <a:t>You can have multiple line comments starting with </a:t>
            </a:r>
            <a:r>
              <a:rPr lang="en-US" dirty="0" smtClean="0">
                <a:latin typeface="Courier New" pitchFamily="49" charset="0"/>
                <a:cs typeface="Courier New" pitchFamily="49" charset="0"/>
              </a:rPr>
              <a:t>/*</a:t>
            </a:r>
            <a:r>
              <a:rPr lang="en-US" dirty="0" smtClean="0">
                <a:cs typeface="Courier New" pitchFamily="49" charset="0"/>
              </a:rPr>
              <a:t> and ending with </a:t>
            </a:r>
            <a:r>
              <a:rPr lang="en-US" dirty="0" smtClean="0">
                <a:latin typeface="Courier New" pitchFamily="49" charset="0"/>
                <a:cs typeface="Courier New" pitchFamily="49" charset="0"/>
              </a:rPr>
              <a:t>*/</a:t>
            </a:r>
          </a:p>
          <a:p>
            <a:pPr marL="320040" lvl="1" indent="0">
              <a:buNone/>
            </a:pPr>
            <a:r>
              <a:rPr lang="en-US" dirty="0" smtClean="0">
                <a:latin typeface="Courier New" pitchFamily="49" charset="0"/>
                <a:cs typeface="Courier New" pitchFamily="49" charset="0"/>
              </a:rPr>
              <a:t>/* Here is a comment on one line...</a:t>
            </a:r>
          </a:p>
          <a:p>
            <a:pPr marL="320040" lvl="1" indent="0">
              <a:buNone/>
            </a:pPr>
            <a:r>
              <a:rPr lang="en-US" dirty="0" smtClean="0">
                <a:latin typeface="Courier New" pitchFamily="49" charset="0"/>
                <a:cs typeface="Courier New" pitchFamily="49" charset="0"/>
              </a:rPr>
              <a:t>...and it continues here */</a:t>
            </a:r>
          </a:p>
        </p:txBody>
      </p:sp>
    </p:spTree>
    <p:extLst>
      <p:ext uri="{BB962C8B-B14F-4D97-AF65-F5344CB8AC3E}">
        <p14:creationId xmlns:p14="http://schemas.microsoft.com/office/powerpoint/2010/main" val="239284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 At a Glance</a:t>
            </a:r>
            <a:endParaRPr lang="en-US" dirty="0"/>
          </a:p>
        </p:txBody>
      </p:sp>
      <p:sp>
        <p:nvSpPr>
          <p:cNvPr id="3" name="Content Placeholder 2"/>
          <p:cNvSpPr>
            <a:spLocks noGrp="1"/>
          </p:cNvSpPr>
          <p:nvPr>
            <p:ph sz="quarter" idx="1"/>
          </p:nvPr>
        </p:nvSpPr>
        <p:spPr/>
        <p:txBody>
          <a:bodyPr/>
          <a:lstStyle/>
          <a:p>
            <a:r>
              <a:rPr lang="en-US" dirty="0" smtClean="0"/>
              <a:t>Line 2:  Blank</a:t>
            </a:r>
          </a:p>
          <a:p>
            <a:pPr lvl="1"/>
            <a:r>
              <a:rPr lang="en-US" dirty="0" smtClean="0"/>
              <a:t>Blank lines, spaces, and tabs are known as </a:t>
            </a:r>
            <a:r>
              <a:rPr lang="en-US" u="sng" dirty="0" smtClean="0"/>
              <a:t>whitespace</a:t>
            </a:r>
            <a:r>
              <a:rPr lang="en-US" dirty="0" smtClean="0"/>
              <a:t> in programming.</a:t>
            </a:r>
          </a:p>
          <a:p>
            <a:pPr lvl="1"/>
            <a:r>
              <a:rPr lang="en-US" dirty="0" smtClean="0"/>
              <a:t>Java ignores whitespace.  Programmers often include whitespace in order to make the code more readable.</a:t>
            </a:r>
          </a:p>
        </p:txBody>
      </p:sp>
    </p:spTree>
    <p:extLst>
      <p:ext uri="{BB962C8B-B14F-4D97-AF65-F5344CB8AC3E}">
        <p14:creationId xmlns:p14="http://schemas.microsoft.com/office/powerpoint/2010/main" val="358515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quarter" idx="1"/>
          </p:nvPr>
        </p:nvSpPr>
        <p:spPr/>
        <p:txBody>
          <a:bodyPr>
            <a:normAutofit lnSpcReduction="10000"/>
          </a:bodyPr>
          <a:lstStyle/>
          <a:p>
            <a:r>
              <a:rPr lang="en-US" dirty="0"/>
              <a:t>A </a:t>
            </a:r>
            <a:r>
              <a:rPr lang="en-US" u="sng" dirty="0"/>
              <a:t>program</a:t>
            </a:r>
            <a:r>
              <a:rPr lang="en-US" dirty="0"/>
              <a:t> </a:t>
            </a:r>
            <a:r>
              <a:rPr lang="en-US" dirty="0" smtClean="0"/>
              <a:t>is…</a:t>
            </a:r>
          </a:p>
          <a:p>
            <a:pPr lvl="1"/>
            <a:r>
              <a:rPr lang="en-US" dirty="0"/>
              <a:t>a set of instructions that tell a computer what to do.</a:t>
            </a:r>
          </a:p>
          <a:p>
            <a:r>
              <a:rPr lang="en-US" dirty="0"/>
              <a:t>Programs can also be </a:t>
            </a:r>
            <a:r>
              <a:rPr lang="en-US" dirty="0" smtClean="0"/>
              <a:t>called… </a:t>
            </a:r>
          </a:p>
          <a:p>
            <a:pPr lvl="1"/>
            <a:r>
              <a:rPr lang="en-US" u="sng" dirty="0" smtClean="0"/>
              <a:t>software</a:t>
            </a:r>
            <a:r>
              <a:rPr lang="en-US" dirty="0" smtClean="0"/>
              <a:t>.</a:t>
            </a:r>
          </a:p>
          <a:p>
            <a:r>
              <a:rPr lang="en-US" u="sng" dirty="0"/>
              <a:t>Hardware</a:t>
            </a:r>
            <a:r>
              <a:rPr lang="en-US" dirty="0"/>
              <a:t> refers </a:t>
            </a:r>
            <a:r>
              <a:rPr lang="en-US" dirty="0" smtClean="0"/>
              <a:t>to…</a:t>
            </a:r>
          </a:p>
          <a:p>
            <a:pPr lvl="1"/>
            <a:r>
              <a:rPr lang="en-US" dirty="0" smtClean="0"/>
              <a:t> </a:t>
            </a:r>
            <a:r>
              <a:rPr lang="en-US" dirty="0"/>
              <a:t>the physical components that a computer is made of</a:t>
            </a:r>
            <a:r>
              <a:rPr lang="en-US" dirty="0" smtClean="0"/>
              <a:t>.</a:t>
            </a:r>
          </a:p>
          <a:p>
            <a:r>
              <a:rPr lang="en-US" dirty="0"/>
              <a:t>The CPU has two  parts:</a:t>
            </a:r>
          </a:p>
          <a:p>
            <a:pPr lvl="1"/>
            <a:r>
              <a:rPr lang="en-US" dirty="0" smtClean="0"/>
              <a:t> </a:t>
            </a:r>
            <a:r>
              <a:rPr lang="en-US" dirty="0"/>
              <a:t>Control Unit</a:t>
            </a:r>
          </a:p>
          <a:p>
            <a:pPr lvl="1"/>
            <a:r>
              <a:rPr lang="en-US" dirty="0"/>
              <a:t>Arithmetic and Logic Unit (ALU</a:t>
            </a:r>
            <a:r>
              <a:rPr lang="en-US" dirty="0" smtClean="0"/>
              <a:t>)</a:t>
            </a:r>
          </a:p>
          <a:p>
            <a:r>
              <a:rPr lang="en-US" dirty="0"/>
              <a:t>A </a:t>
            </a:r>
            <a:r>
              <a:rPr lang="en-US" u="sng" dirty="0"/>
              <a:t>Memory Address</a:t>
            </a:r>
            <a:r>
              <a:rPr lang="en-US" dirty="0"/>
              <a:t> </a:t>
            </a:r>
            <a:r>
              <a:rPr lang="en-US" dirty="0" smtClean="0"/>
              <a:t>is…</a:t>
            </a:r>
          </a:p>
          <a:p>
            <a:pPr lvl="1"/>
            <a:r>
              <a:rPr lang="en-US" dirty="0"/>
              <a:t>a unique identifying number associated with a byte in memory.</a:t>
            </a:r>
          </a:p>
          <a:p>
            <a:pPr lvl="1"/>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250325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 At a Glance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Line 3: </a:t>
            </a:r>
            <a:r>
              <a:rPr lang="en-US" dirty="0">
                <a:latin typeface="Courier New" pitchFamily="49" charset="0"/>
                <a:cs typeface="Courier New" pitchFamily="49" charset="0"/>
              </a:rPr>
              <a:t>public class </a:t>
            </a:r>
            <a:r>
              <a:rPr lang="en-US" dirty="0" err="1">
                <a:latin typeface="Courier New" pitchFamily="49" charset="0"/>
                <a:cs typeface="Courier New" pitchFamily="49" charset="0"/>
              </a:rPr>
              <a:t>HelloWorld</a:t>
            </a:r>
            <a:r>
              <a:rPr lang="en-US" dirty="0">
                <a:latin typeface="Courier New" pitchFamily="49" charset="0"/>
                <a:cs typeface="Courier New" pitchFamily="49" charset="0"/>
              </a:rPr>
              <a:t> </a:t>
            </a:r>
            <a:r>
              <a:rPr lang="en-US" dirty="0" smtClean="0">
                <a:latin typeface="Courier New" pitchFamily="49" charset="0"/>
                <a:cs typeface="Courier New" pitchFamily="49" charset="0"/>
              </a:rPr>
              <a:t>{</a:t>
            </a:r>
          </a:p>
          <a:p>
            <a:r>
              <a:rPr lang="en-US" dirty="0" smtClean="0">
                <a:cs typeface="Courier New" pitchFamily="49" charset="0"/>
              </a:rPr>
              <a:t>This line is known as a </a:t>
            </a:r>
            <a:r>
              <a:rPr lang="en-US" u="sng" dirty="0" smtClean="0">
                <a:cs typeface="Courier New" pitchFamily="49" charset="0"/>
              </a:rPr>
              <a:t>class header</a:t>
            </a:r>
            <a:r>
              <a:rPr lang="en-US" dirty="0" smtClean="0">
                <a:cs typeface="Courier New" pitchFamily="49" charset="0"/>
              </a:rPr>
              <a:t>.</a:t>
            </a:r>
          </a:p>
          <a:p>
            <a:pPr lvl="1"/>
            <a:r>
              <a:rPr lang="en-US" dirty="0" smtClean="0">
                <a:cs typeface="Courier New" pitchFamily="49" charset="0"/>
              </a:rPr>
              <a:t>A </a:t>
            </a:r>
            <a:r>
              <a:rPr lang="en-US" u="sng" dirty="0" smtClean="0">
                <a:cs typeface="Courier New" pitchFamily="49" charset="0"/>
              </a:rPr>
              <a:t>Class Header</a:t>
            </a:r>
            <a:r>
              <a:rPr lang="en-US" dirty="0" smtClean="0">
                <a:cs typeface="Courier New" pitchFamily="49" charset="0"/>
              </a:rPr>
              <a:t> starts a </a:t>
            </a:r>
            <a:r>
              <a:rPr lang="en-US" u="sng" dirty="0" smtClean="0">
                <a:cs typeface="Courier New" pitchFamily="49" charset="0"/>
              </a:rPr>
              <a:t>class definition</a:t>
            </a:r>
            <a:r>
              <a:rPr lang="en-US" dirty="0" smtClean="0">
                <a:cs typeface="Courier New" pitchFamily="49" charset="0"/>
              </a:rPr>
              <a:t> and describes certain features of a class.</a:t>
            </a:r>
          </a:p>
          <a:p>
            <a:pPr lvl="1"/>
            <a:r>
              <a:rPr lang="en-US" dirty="0" smtClean="0">
                <a:cs typeface="Courier New" pitchFamily="49" charset="0"/>
              </a:rPr>
              <a:t>A </a:t>
            </a:r>
            <a:r>
              <a:rPr lang="en-US" u="sng" dirty="0" smtClean="0">
                <a:cs typeface="Courier New" pitchFamily="49" charset="0"/>
              </a:rPr>
              <a:t>Class Definition</a:t>
            </a:r>
            <a:r>
              <a:rPr lang="en-US" dirty="0" smtClean="0">
                <a:cs typeface="Courier New" pitchFamily="49" charset="0"/>
              </a:rPr>
              <a:t> includes all the attributes and methods for a class.</a:t>
            </a:r>
          </a:p>
          <a:p>
            <a:pPr lvl="1"/>
            <a:r>
              <a:rPr lang="en-US" dirty="0" smtClean="0">
                <a:cs typeface="Courier New" pitchFamily="49" charset="0"/>
              </a:rPr>
              <a:t>In Java almost everything is a class.  Here, this class is a container for our application.  A program MUST have at least one class definition.</a:t>
            </a:r>
          </a:p>
          <a:p>
            <a:r>
              <a:rPr lang="en-US" dirty="0" smtClean="0">
                <a:cs typeface="Courier New" pitchFamily="49" charset="0"/>
              </a:rPr>
              <a:t>This line has three words</a:t>
            </a:r>
            <a:r>
              <a:rPr lang="en-US" dirty="0">
                <a:cs typeface="Courier New" pitchFamily="49" charset="0"/>
              </a:rPr>
              <a:t> </a:t>
            </a:r>
            <a:r>
              <a:rPr lang="en-US" dirty="0" smtClean="0">
                <a:cs typeface="Courier New" pitchFamily="49" charset="0"/>
              </a:rPr>
              <a:t>and a character:</a:t>
            </a:r>
          </a:p>
          <a:p>
            <a:pPr lvl="1"/>
            <a:r>
              <a:rPr lang="en-US" dirty="0" smtClean="0">
                <a:latin typeface="Courier New" pitchFamily="49" charset="0"/>
                <a:cs typeface="Courier New" pitchFamily="49" charset="0"/>
              </a:rPr>
              <a:t>public</a:t>
            </a:r>
          </a:p>
          <a:p>
            <a:pPr lvl="1"/>
            <a:r>
              <a:rPr lang="en-US" dirty="0" smtClean="0">
                <a:latin typeface="Courier New" pitchFamily="49" charset="0"/>
                <a:cs typeface="Courier New" pitchFamily="49" charset="0"/>
              </a:rPr>
              <a:t>class</a:t>
            </a:r>
          </a:p>
          <a:p>
            <a:pPr lvl="1"/>
            <a:r>
              <a:rPr lang="en-US" dirty="0" err="1" smtClean="0">
                <a:latin typeface="Courier New" pitchFamily="49" charset="0"/>
                <a:cs typeface="Courier New" pitchFamily="49" charset="0"/>
              </a:rPr>
              <a:t>HelloWorld</a:t>
            </a:r>
            <a:endParaRPr lang="en-US" dirty="0" smtClean="0">
              <a:latin typeface="Courier New" pitchFamily="49" charset="0"/>
              <a:cs typeface="Courier New" pitchFamily="49" charset="0"/>
            </a:endParaRPr>
          </a:p>
          <a:p>
            <a:pPr lvl="1"/>
            <a:r>
              <a:rPr lang="en-US" dirty="0">
                <a:latin typeface="Courier New" pitchFamily="49" charset="0"/>
                <a:cs typeface="Courier New" pitchFamily="49" charset="0"/>
              </a:rPr>
              <a:t>{</a:t>
            </a:r>
            <a:endParaRPr lang="en-US" dirty="0" smtClean="0">
              <a:latin typeface="Courier New" pitchFamily="49" charset="0"/>
              <a:cs typeface="Courier New" pitchFamily="49" charset="0"/>
            </a:endParaRPr>
          </a:p>
        </p:txBody>
      </p:sp>
    </p:spTree>
    <p:extLst>
      <p:ext uri="{BB962C8B-B14F-4D97-AF65-F5344CB8AC3E}">
        <p14:creationId xmlns:p14="http://schemas.microsoft.com/office/powerpoint/2010/main" val="249318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 At a Glance</a:t>
            </a:r>
            <a:endParaRPr lang="en-US" dirty="0"/>
          </a:p>
        </p:txBody>
      </p:sp>
      <p:sp>
        <p:nvSpPr>
          <p:cNvPr id="3" name="Content Placeholder 2"/>
          <p:cNvSpPr>
            <a:spLocks noGrp="1"/>
          </p:cNvSpPr>
          <p:nvPr>
            <p:ph sz="quarter" idx="1"/>
          </p:nvPr>
        </p:nvSpPr>
        <p:spPr/>
        <p:txBody>
          <a:bodyPr>
            <a:normAutofit fontScale="92500"/>
          </a:bodyPr>
          <a:lstStyle/>
          <a:p>
            <a:r>
              <a:rPr lang="en-US" dirty="0">
                <a:latin typeface="Courier New" pitchFamily="49" charset="0"/>
                <a:cs typeface="Courier New" pitchFamily="49" charset="0"/>
              </a:rPr>
              <a:t>p</a:t>
            </a:r>
            <a:r>
              <a:rPr lang="en-US" dirty="0" smtClean="0">
                <a:latin typeface="Courier New" pitchFamily="49" charset="0"/>
                <a:cs typeface="Courier New" pitchFamily="49" charset="0"/>
              </a:rPr>
              <a:t>ublic</a:t>
            </a:r>
            <a:r>
              <a:rPr lang="en-US" dirty="0" smtClean="0"/>
              <a:t> is a </a:t>
            </a:r>
            <a:r>
              <a:rPr lang="en-US" u="sng" dirty="0" smtClean="0"/>
              <a:t>key word</a:t>
            </a:r>
            <a:r>
              <a:rPr lang="en-US" dirty="0" smtClean="0"/>
              <a:t> in Java that is known as an </a:t>
            </a:r>
            <a:r>
              <a:rPr lang="en-US" u="sng" dirty="0" smtClean="0"/>
              <a:t>access </a:t>
            </a:r>
            <a:r>
              <a:rPr lang="en-US" u="sng" dirty="0" err="1" smtClean="0"/>
              <a:t>specifier</a:t>
            </a:r>
            <a:r>
              <a:rPr lang="en-US" dirty="0" smtClean="0"/>
              <a:t>.</a:t>
            </a:r>
          </a:p>
          <a:p>
            <a:pPr lvl="1"/>
            <a:r>
              <a:rPr lang="en-US" dirty="0" smtClean="0"/>
              <a:t>A </a:t>
            </a:r>
            <a:r>
              <a:rPr lang="en-US" u="sng" dirty="0" smtClean="0"/>
              <a:t>Key Word (Reserved Word)</a:t>
            </a:r>
            <a:r>
              <a:rPr lang="en-US" dirty="0" smtClean="0"/>
              <a:t> are words that have special meaning in a programming language and can only be used for their intended purpose.</a:t>
            </a:r>
          </a:p>
          <a:p>
            <a:pPr lvl="1"/>
            <a:r>
              <a:rPr lang="en-US" dirty="0" smtClean="0"/>
              <a:t>An </a:t>
            </a:r>
            <a:r>
              <a:rPr lang="en-US" u="sng" dirty="0" smtClean="0"/>
              <a:t>Access </a:t>
            </a:r>
            <a:r>
              <a:rPr lang="en-US" u="sng" dirty="0" err="1" smtClean="0"/>
              <a:t>Specifier</a:t>
            </a:r>
            <a:r>
              <a:rPr lang="en-US" dirty="0" smtClean="0"/>
              <a:t> determines where an element (a class in this case) can be accessed from.</a:t>
            </a:r>
          </a:p>
          <a:p>
            <a:pPr lvl="2"/>
            <a:r>
              <a:rPr lang="en-US" dirty="0" smtClean="0"/>
              <a:t>Here </a:t>
            </a:r>
            <a:r>
              <a:rPr lang="en-US" dirty="0" smtClean="0">
                <a:latin typeface="Courier New" pitchFamily="49" charset="0"/>
                <a:cs typeface="Courier New" pitchFamily="49" charset="0"/>
              </a:rPr>
              <a:t>public</a:t>
            </a:r>
            <a:r>
              <a:rPr lang="en-US" dirty="0" smtClean="0"/>
              <a:t> means that the class is unrestricted (open to the public).</a:t>
            </a:r>
          </a:p>
          <a:p>
            <a:pPr lvl="2"/>
            <a:r>
              <a:rPr lang="en-US" dirty="0" smtClean="0"/>
              <a:t>We will talk more about access </a:t>
            </a:r>
            <a:r>
              <a:rPr lang="en-US" dirty="0" err="1" smtClean="0"/>
              <a:t>specifiers</a:t>
            </a:r>
            <a:r>
              <a:rPr lang="en-US" dirty="0" smtClean="0"/>
              <a:t> later.</a:t>
            </a:r>
          </a:p>
          <a:p>
            <a:pPr lvl="1"/>
            <a:r>
              <a:rPr lang="en-US" dirty="0" smtClean="0"/>
              <a:t>Note that public is all lowercase.  Java is </a:t>
            </a:r>
            <a:r>
              <a:rPr lang="en-US" u="sng" dirty="0" smtClean="0"/>
              <a:t>case-sensitive</a:t>
            </a:r>
            <a:r>
              <a:rPr lang="en-US" dirty="0" smtClean="0"/>
              <a:t>.</a:t>
            </a:r>
          </a:p>
          <a:p>
            <a:pPr lvl="2"/>
            <a:r>
              <a:rPr lang="en-US" dirty="0" smtClean="0"/>
              <a:t>A language is </a:t>
            </a:r>
            <a:r>
              <a:rPr lang="en-US" u="sng" dirty="0" smtClean="0"/>
              <a:t>Case-Sensitive</a:t>
            </a:r>
            <a:r>
              <a:rPr lang="en-US" dirty="0" smtClean="0"/>
              <a:t> if it differentiates between the same elements with different cases.</a:t>
            </a:r>
          </a:p>
          <a:p>
            <a:pPr lvl="3"/>
            <a:r>
              <a:rPr lang="en-US" dirty="0" smtClean="0"/>
              <a:t>For instance “</a:t>
            </a:r>
            <a:r>
              <a:rPr lang="en-US" dirty="0" smtClean="0">
                <a:latin typeface="Courier New" pitchFamily="49" charset="0"/>
                <a:cs typeface="Courier New" pitchFamily="49" charset="0"/>
              </a:rPr>
              <a:t>public</a:t>
            </a:r>
            <a:r>
              <a:rPr lang="en-US" dirty="0" smtClean="0">
                <a:cs typeface="Courier New" pitchFamily="49" charset="0"/>
              </a:rPr>
              <a:t>”</a:t>
            </a:r>
            <a:r>
              <a:rPr lang="en-US" dirty="0" smtClean="0"/>
              <a:t> and “</a:t>
            </a:r>
            <a:r>
              <a:rPr lang="en-US" dirty="0" smtClean="0">
                <a:latin typeface="Courier New" pitchFamily="49" charset="0"/>
                <a:cs typeface="Courier New" pitchFamily="49" charset="0"/>
              </a:rPr>
              <a:t>Public</a:t>
            </a:r>
            <a:r>
              <a:rPr lang="en-US" dirty="0" smtClean="0"/>
              <a:t>” are not the same (“</a:t>
            </a:r>
            <a:r>
              <a:rPr lang="en-US" dirty="0" smtClean="0">
                <a:latin typeface="Courier New" pitchFamily="49" charset="0"/>
                <a:cs typeface="Courier New" pitchFamily="49" charset="0"/>
              </a:rPr>
              <a:t>Public</a:t>
            </a:r>
            <a:r>
              <a:rPr lang="en-US" dirty="0" smtClean="0"/>
              <a:t>” is not a keyword)</a:t>
            </a:r>
          </a:p>
        </p:txBody>
      </p:sp>
    </p:spTree>
    <p:extLst>
      <p:ext uri="{BB962C8B-B14F-4D97-AF65-F5344CB8AC3E}">
        <p14:creationId xmlns:p14="http://schemas.microsoft.com/office/powerpoint/2010/main" val="280100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 At a Glance</a:t>
            </a:r>
            <a:endParaRPr lang="en-US" dirty="0"/>
          </a:p>
        </p:txBody>
      </p:sp>
      <p:sp>
        <p:nvSpPr>
          <p:cNvPr id="3" name="Content Placeholder 2"/>
          <p:cNvSpPr>
            <a:spLocks noGrp="1"/>
          </p:cNvSpPr>
          <p:nvPr>
            <p:ph sz="quarter" idx="1"/>
          </p:nvPr>
        </p:nvSpPr>
        <p:spPr/>
        <p:txBody>
          <a:bodyPr>
            <a:normAutofit/>
          </a:bodyPr>
          <a:lstStyle/>
          <a:p>
            <a:r>
              <a:rPr lang="en-US" dirty="0" smtClean="0">
                <a:latin typeface="Courier New" pitchFamily="49" charset="0"/>
                <a:cs typeface="Courier New" pitchFamily="49" charset="0"/>
              </a:rPr>
              <a:t>class</a:t>
            </a:r>
            <a:r>
              <a:rPr lang="en-US" dirty="0" smtClean="0"/>
              <a:t> is another keyword indicating the beginning of a class definition.</a:t>
            </a:r>
          </a:p>
          <a:p>
            <a:r>
              <a:rPr lang="en-US" dirty="0" err="1" smtClean="0">
                <a:latin typeface="Courier New" pitchFamily="49" charset="0"/>
                <a:cs typeface="Courier New" pitchFamily="49" charset="0"/>
              </a:rPr>
              <a:t>HelloWorld</a:t>
            </a:r>
            <a:r>
              <a:rPr lang="en-US" dirty="0" smtClean="0"/>
              <a:t> is the name of the class.</a:t>
            </a:r>
          </a:p>
          <a:p>
            <a:pPr lvl="1"/>
            <a:r>
              <a:rPr lang="en-US" dirty="0" smtClean="0"/>
              <a:t>This was determined by me, the programmer.</a:t>
            </a:r>
          </a:p>
          <a:p>
            <a:pPr lvl="1"/>
            <a:r>
              <a:rPr lang="en-US" dirty="0" smtClean="0"/>
              <a:t>It is known as </a:t>
            </a:r>
            <a:r>
              <a:rPr lang="en-US" u="sng" dirty="0" smtClean="0"/>
              <a:t>Programmer-Defined-Name</a:t>
            </a:r>
            <a:r>
              <a:rPr lang="en-US" dirty="0" smtClean="0"/>
              <a:t> or an </a:t>
            </a:r>
            <a:r>
              <a:rPr lang="en-US" u="sng" dirty="0" smtClean="0"/>
              <a:t>identifier</a:t>
            </a:r>
            <a:r>
              <a:rPr lang="en-US" dirty="0" smtClean="0"/>
              <a:t>.</a:t>
            </a:r>
          </a:p>
          <a:p>
            <a:pPr lvl="2"/>
            <a:r>
              <a:rPr lang="en-US" dirty="0" smtClean="0"/>
              <a:t>A </a:t>
            </a:r>
            <a:r>
              <a:rPr lang="en-US" u="sng" dirty="0" smtClean="0"/>
              <a:t>Programmer-Defined-Name (Identifier)</a:t>
            </a:r>
            <a:r>
              <a:rPr lang="en-US" dirty="0" smtClean="0"/>
              <a:t> is a name created and used by the programmer.  It identifies some place in memory and parts in the program created by the programmer.</a:t>
            </a:r>
          </a:p>
          <a:p>
            <a:pPr lvl="2"/>
            <a:r>
              <a:rPr lang="en-US" dirty="0" smtClean="0"/>
              <a:t>Identifiers follow naming rules which we will go over later.</a:t>
            </a:r>
          </a:p>
          <a:p>
            <a:pPr lvl="1"/>
            <a:r>
              <a:rPr lang="en-US" dirty="0" smtClean="0"/>
              <a:t>I could just as easily named it “</a:t>
            </a:r>
            <a:r>
              <a:rPr lang="en-US" dirty="0" smtClean="0">
                <a:latin typeface="Courier New" pitchFamily="49" charset="0"/>
                <a:cs typeface="Courier New" pitchFamily="49" charset="0"/>
              </a:rPr>
              <a:t>Dog</a:t>
            </a:r>
            <a:r>
              <a:rPr lang="en-US" dirty="0" smtClean="0"/>
              <a:t>” or “</a:t>
            </a:r>
            <a:r>
              <a:rPr lang="en-US" dirty="0" smtClean="0">
                <a:latin typeface="Courier New" pitchFamily="49" charset="0"/>
                <a:cs typeface="Courier New" pitchFamily="49" charset="0"/>
              </a:rPr>
              <a:t>Pizza</a:t>
            </a:r>
            <a:r>
              <a:rPr lang="en-US" dirty="0" smtClean="0"/>
              <a:t>” or “</a:t>
            </a:r>
            <a:r>
              <a:rPr lang="en-US" dirty="0" smtClean="0">
                <a:latin typeface="Courier New" pitchFamily="49" charset="0"/>
                <a:cs typeface="Courier New" pitchFamily="49" charset="0"/>
              </a:rPr>
              <a:t>Banana</a:t>
            </a:r>
            <a:r>
              <a:rPr lang="en-US" dirty="0" smtClean="0"/>
              <a:t>”</a:t>
            </a:r>
          </a:p>
        </p:txBody>
      </p:sp>
    </p:spTree>
    <p:extLst>
      <p:ext uri="{BB962C8B-B14F-4D97-AF65-F5344CB8AC3E}">
        <p14:creationId xmlns:p14="http://schemas.microsoft.com/office/powerpoint/2010/main" val="412810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 At a Glance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In short the three words tell the compiler that we are creating a public class that is named Hello World</a:t>
            </a:r>
          </a:p>
          <a:p>
            <a:r>
              <a:rPr lang="en-US" dirty="0"/>
              <a:t>Notes on Classes:</a:t>
            </a:r>
          </a:p>
          <a:p>
            <a:pPr lvl="1"/>
            <a:r>
              <a:rPr lang="en-US" dirty="0"/>
              <a:t>You may have multiple classes per source file, but you may only have one </a:t>
            </a:r>
            <a:r>
              <a:rPr lang="en-US" dirty="0">
                <a:latin typeface="Courier New" pitchFamily="49" charset="0"/>
                <a:cs typeface="Courier New" pitchFamily="49" charset="0"/>
              </a:rPr>
              <a:t>public</a:t>
            </a:r>
            <a:r>
              <a:rPr lang="en-US" dirty="0"/>
              <a:t> class per source file.</a:t>
            </a:r>
          </a:p>
          <a:p>
            <a:pPr lvl="1"/>
            <a:r>
              <a:rPr lang="en-US" dirty="0"/>
              <a:t>If there is a </a:t>
            </a:r>
            <a:r>
              <a:rPr lang="en-US" dirty="0">
                <a:latin typeface="Courier New" pitchFamily="49" charset="0"/>
                <a:cs typeface="Courier New" pitchFamily="49" charset="0"/>
              </a:rPr>
              <a:t>public</a:t>
            </a:r>
            <a:r>
              <a:rPr lang="en-US" dirty="0"/>
              <a:t> class in a source file, the name of the file must be the same name as </a:t>
            </a:r>
            <a:r>
              <a:rPr lang="en-US"/>
              <a:t>the </a:t>
            </a:r>
            <a:r>
              <a:rPr lang="en-US" smtClean="0"/>
              <a:t>class </a:t>
            </a:r>
            <a:r>
              <a:rPr lang="en-US" dirty="0"/>
              <a:t>(Note the </a:t>
            </a:r>
            <a:r>
              <a:rPr lang="en-US" dirty="0" err="1">
                <a:solidFill>
                  <a:srgbClr val="FF0000"/>
                </a:solidFill>
                <a:latin typeface="Courier New" pitchFamily="49" charset="0"/>
                <a:cs typeface="Courier New" pitchFamily="49" charset="0"/>
              </a:rPr>
              <a:t>HelloWorld</a:t>
            </a:r>
            <a:r>
              <a:rPr lang="en-US" dirty="0"/>
              <a:t> class was in </a:t>
            </a:r>
            <a:r>
              <a:rPr lang="en-US" dirty="0">
                <a:solidFill>
                  <a:srgbClr val="FF0000"/>
                </a:solidFill>
                <a:latin typeface="Courier New" pitchFamily="49" charset="0"/>
                <a:cs typeface="Courier New" pitchFamily="49" charset="0"/>
              </a:rPr>
              <a:t>HelloWorld</a:t>
            </a:r>
            <a:r>
              <a:rPr lang="en-US" dirty="0">
                <a:latin typeface="Courier New" pitchFamily="49" charset="0"/>
                <a:cs typeface="Courier New" pitchFamily="49" charset="0"/>
              </a:rPr>
              <a:t>.java</a:t>
            </a:r>
            <a:r>
              <a:rPr lang="en-US" dirty="0" smtClean="0"/>
              <a:t>)</a:t>
            </a:r>
          </a:p>
          <a:p>
            <a:r>
              <a:rPr lang="en-US" dirty="0" smtClean="0"/>
              <a:t>The </a:t>
            </a:r>
            <a:r>
              <a:rPr lang="en-US" dirty="0" smtClean="0">
                <a:latin typeface="Courier New" pitchFamily="49" charset="0"/>
                <a:cs typeface="Courier New" pitchFamily="49" charset="0"/>
              </a:rPr>
              <a:t>{</a:t>
            </a:r>
            <a:r>
              <a:rPr lang="en-US" dirty="0" smtClean="0"/>
              <a:t> indicates the beginning of the class definition for the </a:t>
            </a:r>
            <a:r>
              <a:rPr lang="en-US" dirty="0" err="1" smtClean="0">
                <a:latin typeface="Courier New" pitchFamily="49" charset="0"/>
                <a:cs typeface="Courier New" pitchFamily="49" charset="0"/>
              </a:rPr>
              <a:t>HelloWorld</a:t>
            </a:r>
            <a:r>
              <a:rPr lang="en-US" dirty="0" smtClean="0"/>
              <a:t> class.</a:t>
            </a:r>
          </a:p>
          <a:p>
            <a:pPr lvl="1"/>
            <a:r>
              <a:rPr lang="en-US" dirty="0" smtClean="0"/>
              <a:t>All of the lines of code associated with the class are between it and the corresponding </a:t>
            </a:r>
            <a:r>
              <a:rPr lang="en-US" dirty="0" smtClean="0">
                <a:latin typeface="Courier New" pitchFamily="49" charset="0"/>
                <a:cs typeface="Courier New" pitchFamily="49" charset="0"/>
              </a:rPr>
              <a:t>}</a:t>
            </a:r>
            <a:r>
              <a:rPr lang="en-US" dirty="0" smtClean="0">
                <a:cs typeface="Courier New" pitchFamily="49" charset="0"/>
              </a:rPr>
              <a:t> (Line 8)</a:t>
            </a:r>
          </a:p>
          <a:p>
            <a:pPr lvl="1"/>
            <a:r>
              <a:rPr lang="en-US" dirty="0" smtClean="0">
                <a:cs typeface="Courier New" pitchFamily="49" charset="0"/>
              </a:rPr>
              <a:t>Everything inside the braces is called the </a:t>
            </a:r>
            <a:r>
              <a:rPr lang="en-US" u="sng" dirty="0" smtClean="0">
                <a:cs typeface="Courier New" pitchFamily="49" charset="0"/>
              </a:rPr>
              <a:t>body</a:t>
            </a:r>
            <a:r>
              <a:rPr lang="en-US" dirty="0" smtClean="0">
                <a:cs typeface="Courier New" pitchFamily="49" charset="0"/>
              </a:rPr>
              <a:t> of the class.</a:t>
            </a:r>
          </a:p>
          <a:p>
            <a:pPr lvl="1"/>
            <a:r>
              <a:rPr lang="en-US" dirty="0" smtClean="0">
                <a:cs typeface="Courier New" pitchFamily="49" charset="0"/>
              </a:rPr>
              <a:t>Lines are grouped together as such are called a </a:t>
            </a:r>
            <a:r>
              <a:rPr lang="en-US" u="sng" dirty="0" smtClean="0">
                <a:cs typeface="Courier New" pitchFamily="49" charset="0"/>
              </a:rPr>
              <a:t>block</a:t>
            </a:r>
            <a:r>
              <a:rPr lang="en-US" dirty="0" smtClean="0">
                <a:cs typeface="Courier New" pitchFamily="49" charset="0"/>
              </a:rPr>
              <a:t>.</a:t>
            </a:r>
            <a:endParaRPr lang="en-US" dirty="0">
              <a:cs typeface="Courier New" pitchFamily="49" charset="0"/>
            </a:endParaRPr>
          </a:p>
          <a:p>
            <a:endParaRPr lang="en-US" dirty="0"/>
          </a:p>
        </p:txBody>
      </p:sp>
    </p:spTree>
    <p:extLst>
      <p:ext uri="{BB962C8B-B14F-4D97-AF65-F5344CB8AC3E}">
        <p14:creationId xmlns:p14="http://schemas.microsoft.com/office/powerpoint/2010/main" val="130719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 At a Glance</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a:t>Line 5: </a:t>
            </a:r>
            <a:r>
              <a:rPr lang="en-US" dirty="0">
                <a:latin typeface="Courier New" pitchFamily="49" charset="0"/>
                <a:cs typeface="Courier New" pitchFamily="49" charset="0"/>
              </a:rPr>
              <a:t>public static void main(String[] </a:t>
            </a:r>
            <a:r>
              <a:rPr lang="en-US" dirty="0" err="1">
                <a:latin typeface="Courier New" pitchFamily="49" charset="0"/>
                <a:cs typeface="Courier New" pitchFamily="49" charset="0"/>
              </a:rPr>
              <a:t>args</a:t>
            </a:r>
            <a:r>
              <a:rPr lang="en-US" dirty="0">
                <a:latin typeface="Courier New" pitchFamily="49" charset="0"/>
                <a:cs typeface="Courier New" pitchFamily="49" charset="0"/>
              </a:rPr>
              <a:t>) </a:t>
            </a:r>
            <a:r>
              <a:rPr lang="en-US" dirty="0" smtClean="0">
                <a:latin typeface="Courier New" pitchFamily="49" charset="0"/>
                <a:cs typeface="Courier New" pitchFamily="49" charset="0"/>
              </a:rPr>
              <a:t>{</a:t>
            </a:r>
          </a:p>
          <a:p>
            <a:pPr lvl="1"/>
            <a:r>
              <a:rPr lang="en-US" dirty="0" smtClean="0">
                <a:cs typeface="Courier New" pitchFamily="49" charset="0"/>
              </a:rPr>
              <a:t>This is known as a </a:t>
            </a:r>
            <a:r>
              <a:rPr lang="en-US" u="sng" dirty="0" smtClean="0">
                <a:cs typeface="Courier New" pitchFamily="49" charset="0"/>
              </a:rPr>
              <a:t>method header</a:t>
            </a:r>
            <a:r>
              <a:rPr lang="en-US" dirty="0" smtClean="0">
                <a:cs typeface="Courier New" pitchFamily="49" charset="0"/>
              </a:rPr>
              <a:t>, because it marks the beginning of a </a:t>
            </a:r>
            <a:r>
              <a:rPr lang="en-US" u="sng" dirty="0" smtClean="0">
                <a:cs typeface="Courier New" pitchFamily="49" charset="0"/>
              </a:rPr>
              <a:t>method</a:t>
            </a:r>
            <a:r>
              <a:rPr lang="en-US" dirty="0" smtClean="0">
                <a:cs typeface="Courier New" pitchFamily="49" charset="0"/>
              </a:rPr>
              <a:t>.</a:t>
            </a:r>
          </a:p>
          <a:p>
            <a:pPr lvl="2"/>
            <a:r>
              <a:rPr lang="en-US" dirty="0" smtClean="0">
                <a:cs typeface="Courier New" pitchFamily="49" charset="0"/>
              </a:rPr>
              <a:t>A </a:t>
            </a:r>
            <a:r>
              <a:rPr lang="en-US" u="sng" dirty="0" smtClean="0">
                <a:cs typeface="Courier New" pitchFamily="49" charset="0"/>
              </a:rPr>
              <a:t>Method </a:t>
            </a:r>
            <a:r>
              <a:rPr lang="en-US" dirty="0" smtClean="0">
                <a:cs typeface="Courier New" pitchFamily="49" charset="0"/>
              </a:rPr>
              <a:t>can be thought of as a group of one or more programming statements the collectively has a name.</a:t>
            </a:r>
          </a:p>
          <a:p>
            <a:pPr lvl="1"/>
            <a:r>
              <a:rPr lang="en-US" dirty="0" smtClean="0">
                <a:cs typeface="Courier New" pitchFamily="49" charset="0"/>
              </a:rPr>
              <a:t>This line needs to tell the compiler many things about the method.</a:t>
            </a:r>
          </a:p>
          <a:p>
            <a:pPr lvl="2"/>
            <a:r>
              <a:rPr lang="en-US" dirty="0" smtClean="0">
                <a:cs typeface="Courier New" pitchFamily="49" charset="0"/>
              </a:rPr>
              <a:t>LOTS going on here!</a:t>
            </a:r>
          </a:p>
          <a:p>
            <a:pPr lvl="1"/>
            <a:r>
              <a:rPr lang="en-US" dirty="0" smtClean="0">
                <a:cs typeface="Courier New" pitchFamily="49" charset="0"/>
              </a:rPr>
              <a:t>At this point what I want you to focus on is the name of the method </a:t>
            </a:r>
            <a:r>
              <a:rPr lang="en-US" dirty="0" smtClean="0">
                <a:latin typeface="Courier New" pitchFamily="49" charset="0"/>
                <a:cs typeface="Courier New" pitchFamily="49" charset="0"/>
              </a:rPr>
              <a:t>main</a:t>
            </a:r>
            <a:r>
              <a:rPr lang="en-US" dirty="0" smtClean="0">
                <a:cs typeface="Courier New" pitchFamily="49" charset="0"/>
              </a:rPr>
              <a:t>.</a:t>
            </a:r>
          </a:p>
          <a:p>
            <a:pPr lvl="2"/>
            <a:r>
              <a:rPr lang="en-US" dirty="0" smtClean="0">
                <a:cs typeface="Courier New" pitchFamily="49" charset="0"/>
              </a:rPr>
              <a:t>Every Java application needs a </a:t>
            </a:r>
            <a:r>
              <a:rPr lang="en-US" dirty="0" smtClean="0">
                <a:latin typeface="Courier New" pitchFamily="49" charset="0"/>
                <a:cs typeface="Courier New" pitchFamily="49" charset="0"/>
              </a:rPr>
              <a:t>main</a:t>
            </a:r>
            <a:r>
              <a:rPr lang="en-US" dirty="0" smtClean="0">
                <a:cs typeface="Courier New" pitchFamily="49" charset="0"/>
              </a:rPr>
              <a:t> method, this is where the execution of the program starts.</a:t>
            </a:r>
          </a:p>
          <a:p>
            <a:pPr lvl="2"/>
            <a:r>
              <a:rPr lang="en-US" dirty="0" smtClean="0">
                <a:cs typeface="Courier New" pitchFamily="49" charset="0"/>
              </a:rPr>
              <a:t>For now, just use this line to start the </a:t>
            </a:r>
            <a:r>
              <a:rPr lang="en-US" dirty="0" smtClean="0">
                <a:latin typeface="Courier New" pitchFamily="49" charset="0"/>
                <a:cs typeface="Courier New" pitchFamily="49" charset="0"/>
              </a:rPr>
              <a:t>main</a:t>
            </a:r>
            <a:r>
              <a:rPr lang="en-US" dirty="0" smtClean="0">
                <a:cs typeface="Courier New" pitchFamily="49" charset="0"/>
              </a:rPr>
              <a:t> method of all of your Java applications (Sorry…).</a:t>
            </a:r>
          </a:p>
          <a:p>
            <a:pPr lvl="1"/>
            <a:r>
              <a:rPr lang="en-US" dirty="0" smtClean="0">
                <a:cs typeface="Courier New" pitchFamily="49" charset="0"/>
              </a:rPr>
              <a:t>Everything between the </a:t>
            </a:r>
            <a:r>
              <a:rPr lang="en-US" dirty="0" smtClean="0">
                <a:latin typeface="Courier New" pitchFamily="49" charset="0"/>
                <a:cs typeface="Courier New" pitchFamily="49" charset="0"/>
              </a:rPr>
              <a:t>{</a:t>
            </a:r>
            <a:r>
              <a:rPr lang="en-US" dirty="0" smtClean="0">
                <a:cs typeface="Courier New" pitchFamily="49" charset="0"/>
              </a:rPr>
              <a:t> and the </a:t>
            </a:r>
            <a:r>
              <a:rPr lang="en-US" dirty="0" smtClean="0">
                <a:latin typeface="Courier New" pitchFamily="49" charset="0"/>
                <a:cs typeface="Courier New" pitchFamily="49" charset="0"/>
              </a:rPr>
              <a:t>}</a:t>
            </a:r>
            <a:r>
              <a:rPr lang="en-US" dirty="0" smtClean="0">
                <a:cs typeface="Courier New" pitchFamily="49" charset="0"/>
              </a:rPr>
              <a:t> on line 7 is the body of the method.</a:t>
            </a:r>
          </a:p>
        </p:txBody>
      </p:sp>
    </p:spTree>
    <p:extLst>
      <p:ext uri="{BB962C8B-B14F-4D97-AF65-F5344CB8AC3E}">
        <p14:creationId xmlns:p14="http://schemas.microsoft.com/office/powerpoint/2010/main" val="1055519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 At a Glance</a:t>
            </a:r>
            <a:endParaRPr lang="en-US" dirty="0"/>
          </a:p>
        </p:txBody>
      </p:sp>
      <p:sp>
        <p:nvSpPr>
          <p:cNvPr id="3" name="Content Placeholder 2"/>
          <p:cNvSpPr>
            <a:spLocks noGrp="1"/>
          </p:cNvSpPr>
          <p:nvPr>
            <p:ph sz="quarter" idx="1"/>
          </p:nvPr>
        </p:nvSpPr>
        <p:spPr>
          <a:xfrm>
            <a:off x="914400" y="1447800"/>
            <a:ext cx="7772400" cy="4800600"/>
          </a:xfrm>
        </p:spPr>
        <p:txBody>
          <a:bodyPr>
            <a:normAutofit fontScale="77500" lnSpcReduction="20000"/>
          </a:bodyPr>
          <a:lstStyle/>
          <a:p>
            <a:r>
              <a:rPr lang="en-US" dirty="0"/>
              <a:t>Line 6:  </a:t>
            </a:r>
            <a:r>
              <a:rPr lang="en-US" dirty="0" err="1">
                <a:latin typeface="Courier New" pitchFamily="49" charset="0"/>
                <a:cs typeface="Courier New" pitchFamily="49" charset="0"/>
              </a:rPr>
              <a:t>System.out.println</a:t>
            </a:r>
            <a:r>
              <a:rPr lang="en-US" dirty="0">
                <a:latin typeface="Courier New" pitchFamily="49" charset="0"/>
                <a:cs typeface="Courier New" pitchFamily="49" charset="0"/>
              </a:rPr>
              <a:t>("Hello World</a:t>
            </a:r>
            <a:r>
              <a:rPr lang="en-US" dirty="0" smtClean="0">
                <a:latin typeface="Courier New" pitchFamily="49" charset="0"/>
                <a:cs typeface="Courier New" pitchFamily="49" charset="0"/>
              </a:rPr>
              <a:t>");</a:t>
            </a:r>
          </a:p>
          <a:p>
            <a:pPr lvl="1"/>
            <a:r>
              <a:rPr lang="en-US" dirty="0" smtClean="0">
                <a:cs typeface="Courier New" pitchFamily="49" charset="0"/>
              </a:rPr>
              <a:t>This is the first line that actually does something of purpose.</a:t>
            </a:r>
          </a:p>
          <a:p>
            <a:pPr lvl="1"/>
            <a:r>
              <a:rPr lang="en-US" dirty="0" smtClean="0">
                <a:cs typeface="Courier New" pitchFamily="49" charset="0"/>
              </a:rPr>
              <a:t>In short, this displays the words “</a:t>
            </a:r>
            <a:r>
              <a:rPr lang="en-US" dirty="0" smtClean="0">
                <a:latin typeface="Courier New" pitchFamily="49" charset="0"/>
                <a:cs typeface="Courier New" pitchFamily="49" charset="0"/>
              </a:rPr>
              <a:t>Hello World</a:t>
            </a:r>
            <a:r>
              <a:rPr lang="en-US" dirty="0" smtClean="0">
                <a:cs typeface="Courier New" pitchFamily="49" charset="0"/>
              </a:rPr>
              <a:t>” on the screen (without the quotation marks).</a:t>
            </a:r>
          </a:p>
          <a:p>
            <a:pPr lvl="2"/>
            <a:r>
              <a:rPr lang="en-US" dirty="0" smtClean="0">
                <a:cs typeface="Courier New" pitchFamily="49" charset="0"/>
              </a:rPr>
              <a:t>The group of characters inside of the quotation marks is called a </a:t>
            </a:r>
            <a:r>
              <a:rPr lang="en-US" u="sng" dirty="0" smtClean="0">
                <a:cs typeface="Courier New" pitchFamily="49" charset="0"/>
              </a:rPr>
              <a:t>string literal</a:t>
            </a:r>
            <a:endParaRPr lang="en-US" dirty="0" smtClean="0">
              <a:cs typeface="Courier New" pitchFamily="49" charset="0"/>
            </a:endParaRPr>
          </a:p>
          <a:p>
            <a:pPr lvl="3"/>
            <a:r>
              <a:rPr lang="en-US" dirty="0" smtClean="0">
                <a:cs typeface="Courier New" pitchFamily="49" charset="0"/>
              </a:rPr>
              <a:t>We will talk more about literals and strings later.</a:t>
            </a:r>
          </a:p>
          <a:p>
            <a:pPr lvl="1"/>
            <a:r>
              <a:rPr lang="en-US" dirty="0" smtClean="0">
                <a:cs typeface="Courier New" pitchFamily="49" charset="0"/>
              </a:rPr>
              <a:t>Note that the line ends with a semicolon.  This is part of the </a:t>
            </a:r>
            <a:r>
              <a:rPr lang="en-US" u="sng" dirty="0" smtClean="0">
                <a:cs typeface="Courier New" pitchFamily="49" charset="0"/>
              </a:rPr>
              <a:t>syntax</a:t>
            </a:r>
            <a:r>
              <a:rPr lang="en-US" dirty="0" smtClean="0">
                <a:cs typeface="Courier New" pitchFamily="49" charset="0"/>
              </a:rPr>
              <a:t> of the Java language that marks the end of a </a:t>
            </a:r>
            <a:r>
              <a:rPr lang="en-US" u="sng" dirty="0" smtClean="0">
                <a:cs typeface="Courier New" pitchFamily="49" charset="0"/>
              </a:rPr>
              <a:t>statement</a:t>
            </a:r>
            <a:r>
              <a:rPr lang="en-US" dirty="0" smtClean="0">
                <a:cs typeface="Courier New" pitchFamily="49" charset="0"/>
              </a:rPr>
              <a:t>.  The semicolon is known as a </a:t>
            </a:r>
            <a:r>
              <a:rPr lang="en-US" u="sng" dirty="0" smtClean="0">
                <a:cs typeface="Courier New" pitchFamily="49" charset="0"/>
              </a:rPr>
              <a:t>terminating character </a:t>
            </a:r>
            <a:r>
              <a:rPr lang="en-US" dirty="0" smtClean="0">
                <a:cs typeface="Courier New" pitchFamily="49" charset="0"/>
              </a:rPr>
              <a:t>in Java, because it terminates the statement.</a:t>
            </a:r>
          </a:p>
          <a:p>
            <a:pPr lvl="2"/>
            <a:r>
              <a:rPr lang="en-US" dirty="0" smtClean="0">
                <a:cs typeface="Courier New" pitchFamily="49" charset="0"/>
              </a:rPr>
              <a:t>The </a:t>
            </a:r>
            <a:r>
              <a:rPr lang="en-US" u="sng" dirty="0" smtClean="0">
                <a:cs typeface="Courier New" pitchFamily="49" charset="0"/>
              </a:rPr>
              <a:t>Syntax</a:t>
            </a:r>
            <a:r>
              <a:rPr lang="en-US" dirty="0" smtClean="0">
                <a:cs typeface="Courier New" pitchFamily="49" charset="0"/>
              </a:rPr>
              <a:t> of a programming language determines the rules that must be followed when writing the programs.  Syntax is the grammatical rules that need to be followed (punctuation in this case).</a:t>
            </a:r>
          </a:p>
          <a:p>
            <a:pPr lvl="2"/>
            <a:r>
              <a:rPr lang="en-US" dirty="0" smtClean="0">
                <a:cs typeface="Courier New" pitchFamily="49" charset="0"/>
              </a:rPr>
              <a:t>A </a:t>
            </a:r>
            <a:r>
              <a:rPr lang="en-US" u="sng" dirty="0" smtClean="0">
                <a:cs typeface="Courier New" pitchFamily="49" charset="0"/>
              </a:rPr>
              <a:t>Statement</a:t>
            </a:r>
            <a:r>
              <a:rPr lang="en-US" dirty="0" smtClean="0">
                <a:cs typeface="Courier New" pitchFamily="49" charset="0"/>
              </a:rPr>
              <a:t> in a programming language is a line of code that ends in a semicolon.</a:t>
            </a:r>
          </a:p>
          <a:p>
            <a:pPr lvl="1"/>
            <a:r>
              <a:rPr lang="en-US" dirty="0" smtClean="0">
                <a:cs typeface="Courier New" pitchFamily="49" charset="0"/>
              </a:rPr>
              <a:t>Not every line ends with a semicolon, and at first it may seem not clear at all when to use one and when not to.  Here are some cases for when not to use one (you should get a feel for it with experience)</a:t>
            </a:r>
          </a:p>
          <a:p>
            <a:pPr lvl="2"/>
            <a:r>
              <a:rPr lang="en-US" dirty="0" smtClean="0">
                <a:cs typeface="Courier New" pitchFamily="49" charset="0"/>
              </a:rPr>
              <a:t>Comments – ignored by the compiler anyway</a:t>
            </a:r>
          </a:p>
          <a:p>
            <a:pPr lvl="2"/>
            <a:r>
              <a:rPr lang="en-US" dirty="0" smtClean="0">
                <a:cs typeface="Courier New" pitchFamily="49" charset="0"/>
              </a:rPr>
              <a:t>Headers – terminated by body</a:t>
            </a:r>
          </a:p>
          <a:p>
            <a:pPr lvl="2"/>
            <a:r>
              <a:rPr lang="en-US" dirty="0" smtClean="0">
                <a:cs typeface="Courier New" pitchFamily="49" charset="0"/>
              </a:rPr>
              <a:t>Braces – simply not statements</a:t>
            </a:r>
          </a:p>
          <a:p>
            <a:pPr lvl="2"/>
            <a:endParaRPr lang="en-US" dirty="0" smtClean="0">
              <a:cs typeface="Courier New" pitchFamily="49" charset="0"/>
            </a:endParaRPr>
          </a:p>
          <a:p>
            <a:pPr lvl="2"/>
            <a:endParaRPr lang="en-US" dirty="0">
              <a:cs typeface="Courier New" pitchFamily="49" charset="0"/>
            </a:endParaRPr>
          </a:p>
        </p:txBody>
      </p:sp>
    </p:spTree>
    <p:extLst>
      <p:ext uri="{BB962C8B-B14F-4D97-AF65-F5344CB8AC3E}">
        <p14:creationId xmlns:p14="http://schemas.microsoft.com/office/powerpoint/2010/main" val="52961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quarter" idx="1"/>
          </p:nvPr>
        </p:nvSpPr>
        <p:spPr/>
        <p:txBody>
          <a:bodyPr>
            <a:normAutofit fontScale="92500" lnSpcReduction="10000"/>
          </a:bodyPr>
          <a:lstStyle/>
          <a:p>
            <a:r>
              <a:rPr lang="en-US" u="sng" dirty="0"/>
              <a:t>Input</a:t>
            </a:r>
            <a:r>
              <a:rPr lang="en-US" dirty="0"/>
              <a:t> </a:t>
            </a:r>
            <a:r>
              <a:rPr lang="en-US" dirty="0" smtClean="0"/>
              <a:t>is…</a:t>
            </a:r>
          </a:p>
          <a:p>
            <a:pPr lvl="1"/>
            <a:r>
              <a:rPr lang="en-US" dirty="0" smtClean="0"/>
              <a:t> </a:t>
            </a:r>
            <a:r>
              <a:rPr lang="en-US" dirty="0"/>
              <a:t>any data the computer collects from the outside world</a:t>
            </a:r>
            <a:r>
              <a:rPr lang="en-US" dirty="0" smtClean="0"/>
              <a:t>.</a:t>
            </a:r>
          </a:p>
          <a:p>
            <a:r>
              <a:rPr lang="en-US" u="sng" dirty="0"/>
              <a:t>Output</a:t>
            </a:r>
            <a:r>
              <a:rPr lang="en-US" dirty="0"/>
              <a:t> </a:t>
            </a:r>
            <a:r>
              <a:rPr lang="en-US" dirty="0" smtClean="0"/>
              <a:t>is…</a:t>
            </a:r>
          </a:p>
          <a:p>
            <a:pPr lvl="1"/>
            <a:r>
              <a:rPr lang="en-US" dirty="0" smtClean="0"/>
              <a:t>any </a:t>
            </a:r>
            <a:r>
              <a:rPr lang="en-US" dirty="0"/>
              <a:t>data the computer sends to the outside world</a:t>
            </a:r>
            <a:r>
              <a:rPr lang="en-US" dirty="0" smtClean="0"/>
              <a:t>.</a:t>
            </a:r>
          </a:p>
          <a:p>
            <a:r>
              <a:rPr lang="en-US" dirty="0" smtClean="0"/>
              <a:t>A </a:t>
            </a:r>
            <a:r>
              <a:rPr lang="en-US" u="sng" dirty="0" smtClean="0"/>
              <a:t>User</a:t>
            </a:r>
            <a:r>
              <a:rPr lang="en-US" dirty="0" smtClean="0"/>
              <a:t> is… </a:t>
            </a:r>
          </a:p>
          <a:p>
            <a:pPr lvl="1"/>
            <a:r>
              <a:rPr lang="en-US" dirty="0" smtClean="0"/>
              <a:t>a </a:t>
            </a:r>
            <a:r>
              <a:rPr lang="en-US" dirty="0"/>
              <a:t>person who uses a computer program</a:t>
            </a:r>
            <a:r>
              <a:rPr lang="en-US" dirty="0" smtClean="0"/>
              <a:t>.</a:t>
            </a:r>
          </a:p>
          <a:p>
            <a:r>
              <a:rPr lang="en-US" dirty="0" smtClean="0"/>
              <a:t>Program Development Cycle</a:t>
            </a:r>
          </a:p>
          <a:p>
            <a:pPr marL="777240" lvl="1" indent="-457200">
              <a:buFont typeface="+mj-lt"/>
              <a:buAutoNum type="arabicPeriod"/>
            </a:pPr>
            <a:r>
              <a:rPr lang="en-US" dirty="0"/>
              <a:t>Analyze – Define the </a:t>
            </a:r>
            <a:r>
              <a:rPr lang="en-US" dirty="0" smtClean="0"/>
              <a:t>Problem</a:t>
            </a:r>
          </a:p>
          <a:p>
            <a:pPr marL="777240" lvl="1" indent="-457200">
              <a:buFont typeface="+mj-lt"/>
              <a:buAutoNum type="arabicPeriod"/>
            </a:pPr>
            <a:r>
              <a:rPr lang="en-US" dirty="0"/>
              <a:t>Design – Plan a Solution for the </a:t>
            </a:r>
            <a:r>
              <a:rPr lang="en-US" dirty="0" smtClean="0"/>
              <a:t>Problem</a:t>
            </a:r>
          </a:p>
          <a:p>
            <a:pPr marL="777240" lvl="1" indent="-457200">
              <a:buFont typeface="+mj-lt"/>
              <a:buAutoNum type="arabicPeriod"/>
            </a:pPr>
            <a:r>
              <a:rPr lang="en-US" dirty="0"/>
              <a:t>Write the Code – Implement a solution</a:t>
            </a:r>
          </a:p>
          <a:p>
            <a:r>
              <a:rPr lang="en-US" dirty="0"/>
              <a:t>An </a:t>
            </a:r>
            <a:r>
              <a:rPr lang="en-US" u="sng" dirty="0"/>
              <a:t>algorithm</a:t>
            </a:r>
            <a:r>
              <a:rPr lang="en-US" dirty="0"/>
              <a:t> </a:t>
            </a:r>
            <a:r>
              <a:rPr lang="en-US" dirty="0" smtClean="0"/>
              <a:t>is…</a:t>
            </a:r>
          </a:p>
          <a:p>
            <a:pPr lvl="1"/>
            <a:r>
              <a:rPr lang="en-US" dirty="0" smtClean="0"/>
              <a:t>a </a:t>
            </a:r>
            <a:r>
              <a:rPr lang="en-US" dirty="0"/>
              <a:t>precise sequence of steps to solve a problem</a:t>
            </a:r>
          </a:p>
          <a:p>
            <a:pPr marL="777240" lvl="1" indent="-457200">
              <a:buFont typeface="+mj-lt"/>
              <a:buAutoNum type="arabicPeriod"/>
            </a:pPr>
            <a:endParaRPr lang="en-US" dirty="0"/>
          </a:p>
          <a:p>
            <a:pPr lvl="1"/>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34500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Java Programming Language	</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Java was created in 1991 by James Gosling (Sun Microsystems)</a:t>
            </a:r>
          </a:p>
          <a:p>
            <a:r>
              <a:rPr lang="en-US" dirty="0" smtClean="0"/>
              <a:t>Why?</a:t>
            </a:r>
          </a:p>
          <a:p>
            <a:pPr lvl="1"/>
            <a:r>
              <a:rPr lang="en-US" dirty="0" smtClean="0"/>
              <a:t>They needed a programming language that could be used to write a wide variety of applications and be processed on very different devices.</a:t>
            </a:r>
          </a:p>
          <a:p>
            <a:pPr lvl="1"/>
            <a:r>
              <a:rPr lang="en-US" dirty="0" smtClean="0"/>
              <a:t>Traditional programming languages cannot do this.</a:t>
            </a:r>
          </a:p>
          <a:p>
            <a:pPr lvl="2"/>
            <a:r>
              <a:rPr lang="en-US" dirty="0" smtClean="0"/>
              <a:t>Why?</a:t>
            </a:r>
          </a:p>
          <a:p>
            <a:pPr lvl="3"/>
            <a:r>
              <a:rPr lang="en-US" dirty="0" smtClean="0"/>
              <a:t>Most </a:t>
            </a:r>
            <a:r>
              <a:rPr lang="en-US" u="sng" dirty="0" smtClean="0"/>
              <a:t>general-purpose programming languages</a:t>
            </a:r>
            <a:r>
              <a:rPr lang="en-US" dirty="0" smtClean="0"/>
              <a:t> at that time were </a:t>
            </a:r>
            <a:r>
              <a:rPr lang="en-US" u="sng" dirty="0" smtClean="0"/>
              <a:t>platform specific</a:t>
            </a:r>
            <a:r>
              <a:rPr lang="en-US" dirty="0" smtClean="0"/>
              <a:t>.</a:t>
            </a:r>
          </a:p>
          <a:p>
            <a:pPr lvl="4"/>
            <a:r>
              <a:rPr lang="en-US" dirty="0" smtClean="0"/>
              <a:t>A </a:t>
            </a:r>
            <a:r>
              <a:rPr lang="en-US" u="sng" dirty="0" smtClean="0"/>
              <a:t>General-Purpose Programming Language</a:t>
            </a:r>
            <a:r>
              <a:rPr lang="en-US" dirty="0" smtClean="0"/>
              <a:t> </a:t>
            </a:r>
            <a:r>
              <a:rPr lang="en-US" dirty="0"/>
              <a:t>is a programming language designed to be used for writing software in a wide variety of application domains</a:t>
            </a:r>
            <a:r>
              <a:rPr lang="en-US" dirty="0" smtClean="0"/>
              <a:t>.</a:t>
            </a:r>
          </a:p>
          <a:p>
            <a:pPr lvl="4"/>
            <a:r>
              <a:rPr lang="en-US" dirty="0" smtClean="0"/>
              <a:t>A programming language is </a:t>
            </a:r>
            <a:r>
              <a:rPr lang="en-US" u="sng" dirty="0" smtClean="0"/>
              <a:t>platform-specific</a:t>
            </a:r>
            <a:r>
              <a:rPr lang="en-US" dirty="0" smtClean="0"/>
              <a:t>, if once compiled, it can only be guaranteed to be able to run on the machine it was compiled for.</a:t>
            </a:r>
          </a:p>
          <a:p>
            <a:pPr lvl="5"/>
            <a:r>
              <a:rPr lang="en-US" dirty="0" smtClean="0"/>
              <a:t>Java is </a:t>
            </a:r>
            <a:r>
              <a:rPr lang="en-US" b="1" u="sng" dirty="0" smtClean="0"/>
              <a:t>NOT</a:t>
            </a:r>
            <a:r>
              <a:rPr lang="en-US" dirty="0" smtClean="0"/>
              <a:t> platform-specific.</a:t>
            </a:r>
            <a:endParaRPr lang="en-US" dirty="0"/>
          </a:p>
        </p:txBody>
      </p:sp>
    </p:spTree>
    <p:extLst>
      <p:ext uri="{BB962C8B-B14F-4D97-AF65-F5344CB8AC3E}">
        <p14:creationId xmlns:p14="http://schemas.microsoft.com/office/powerpoint/2010/main" val="116083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Source Code to a Running Program</a:t>
            </a:r>
            <a:endParaRPr lang="en-US" dirty="0"/>
          </a:p>
        </p:txBody>
      </p:sp>
      <p:sp>
        <p:nvSpPr>
          <p:cNvPr id="3" name="Content Placeholder 2"/>
          <p:cNvSpPr>
            <a:spLocks noGrp="1"/>
          </p:cNvSpPr>
          <p:nvPr>
            <p:ph sz="quarter" idx="1"/>
          </p:nvPr>
        </p:nvSpPr>
        <p:spPr>
          <a:xfrm>
            <a:off x="914400" y="1447800"/>
            <a:ext cx="7772400" cy="4648200"/>
          </a:xfrm>
        </p:spPr>
        <p:txBody>
          <a:bodyPr>
            <a:normAutofit fontScale="77500" lnSpcReduction="20000"/>
          </a:bodyPr>
          <a:lstStyle/>
          <a:p>
            <a:r>
              <a:rPr lang="en-US" dirty="0" smtClean="0"/>
              <a:t>Code of any programming language must be saved into a file.</a:t>
            </a:r>
          </a:p>
          <a:p>
            <a:pPr lvl="1"/>
            <a:r>
              <a:rPr lang="en-US" dirty="0" smtClean="0"/>
              <a:t>This file contains the </a:t>
            </a:r>
            <a:r>
              <a:rPr lang="en-US" u="sng" dirty="0" smtClean="0"/>
              <a:t>source code</a:t>
            </a:r>
            <a:r>
              <a:rPr lang="en-US" dirty="0" smtClean="0"/>
              <a:t> for the program, and thus is called a </a:t>
            </a:r>
            <a:r>
              <a:rPr lang="en-US" u="sng" dirty="0" smtClean="0"/>
              <a:t>source file</a:t>
            </a:r>
            <a:r>
              <a:rPr lang="en-US" dirty="0" smtClean="0"/>
              <a:t>.</a:t>
            </a:r>
          </a:p>
          <a:p>
            <a:pPr lvl="2"/>
            <a:r>
              <a:rPr lang="en-US" u="sng" dirty="0" smtClean="0"/>
              <a:t>Source Code</a:t>
            </a:r>
            <a:r>
              <a:rPr lang="en-US" dirty="0" smtClean="0"/>
              <a:t> – is the human written code for a program.</a:t>
            </a:r>
          </a:p>
          <a:p>
            <a:pPr lvl="1"/>
            <a:r>
              <a:rPr lang="en-US" dirty="0" smtClean="0"/>
              <a:t>Java is known as a </a:t>
            </a:r>
            <a:r>
              <a:rPr lang="en-US" u="sng" dirty="0" smtClean="0"/>
              <a:t>high-level language</a:t>
            </a:r>
            <a:r>
              <a:rPr lang="en-US" dirty="0" smtClean="0"/>
              <a:t>.</a:t>
            </a:r>
          </a:p>
          <a:p>
            <a:pPr lvl="2"/>
            <a:r>
              <a:rPr lang="en-US" dirty="0" smtClean="0"/>
              <a:t>A </a:t>
            </a:r>
            <a:r>
              <a:rPr lang="en-US" u="sng" dirty="0" smtClean="0"/>
              <a:t>High-Level Programming Language</a:t>
            </a:r>
            <a:r>
              <a:rPr lang="en-US" dirty="0" smtClean="0"/>
              <a:t> is a language that is easily read and written by humans, and is needed to be translated before a machine can use it.  It provided a high level of abstraction from the details of the workings of the computer’s hardware</a:t>
            </a:r>
          </a:p>
          <a:p>
            <a:pPr lvl="3"/>
            <a:r>
              <a:rPr lang="en-US" dirty="0" smtClean="0"/>
              <a:t>Most programming by humans is done in high-level languages</a:t>
            </a:r>
          </a:p>
          <a:p>
            <a:r>
              <a:rPr lang="en-US" dirty="0" smtClean="0"/>
              <a:t>The source file for a high-level language needs to be translated into a form that a machine can understand through a process called </a:t>
            </a:r>
            <a:r>
              <a:rPr lang="en-US" u="sng" dirty="0" smtClean="0"/>
              <a:t>compilation</a:t>
            </a:r>
            <a:r>
              <a:rPr lang="en-US" dirty="0" smtClean="0"/>
              <a:t>.</a:t>
            </a:r>
          </a:p>
          <a:p>
            <a:pPr lvl="1"/>
            <a:r>
              <a:rPr lang="en-US" u="sng" dirty="0" smtClean="0"/>
              <a:t>Compilation</a:t>
            </a:r>
            <a:r>
              <a:rPr lang="en-US" dirty="0" smtClean="0"/>
              <a:t> is the process of translating high-level language into </a:t>
            </a:r>
            <a:r>
              <a:rPr lang="en-US" u="sng" dirty="0" smtClean="0"/>
              <a:t>machine language</a:t>
            </a:r>
            <a:r>
              <a:rPr lang="en-US" dirty="0" smtClean="0"/>
              <a:t> for platform-specific languages or some other intermediate code representation for other languages.  A program called a </a:t>
            </a:r>
            <a:r>
              <a:rPr lang="en-US" u="sng" dirty="0" smtClean="0"/>
              <a:t>compiler</a:t>
            </a:r>
            <a:r>
              <a:rPr lang="en-US" dirty="0" smtClean="0"/>
              <a:t> does this.</a:t>
            </a:r>
          </a:p>
          <a:p>
            <a:pPr lvl="1"/>
            <a:r>
              <a:rPr lang="en-US" u="sng" dirty="0" smtClean="0"/>
              <a:t>Machine Language</a:t>
            </a:r>
            <a:r>
              <a:rPr lang="en-US" dirty="0" smtClean="0"/>
              <a:t> is a sequence of instructions directly executed by a processing unit (CPU in most cases). </a:t>
            </a:r>
          </a:p>
          <a:p>
            <a:pPr lvl="1"/>
            <a:r>
              <a:rPr lang="en-US" dirty="0" smtClean="0"/>
              <a:t>When you compile Java source code it results in </a:t>
            </a:r>
            <a:r>
              <a:rPr lang="en-US" u="sng" dirty="0" smtClean="0"/>
              <a:t>Java Byte Code</a:t>
            </a:r>
            <a:r>
              <a:rPr lang="en-US" dirty="0" smtClean="0"/>
              <a:t>, NOT Machine (Specific) Language</a:t>
            </a:r>
          </a:p>
        </p:txBody>
      </p:sp>
    </p:spTree>
    <p:extLst>
      <p:ext uri="{BB962C8B-B14F-4D97-AF65-F5344CB8AC3E}">
        <p14:creationId xmlns:p14="http://schemas.microsoft.com/office/powerpoint/2010/main" val="3263264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Source Code to a Running Program</a:t>
            </a:r>
            <a:endParaRPr lang="en-US" dirty="0"/>
          </a:p>
        </p:txBody>
      </p:sp>
      <p:sp>
        <p:nvSpPr>
          <p:cNvPr id="3" name="Content Placeholder 2"/>
          <p:cNvSpPr>
            <a:spLocks noGrp="1"/>
          </p:cNvSpPr>
          <p:nvPr>
            <p:ph sz="quarter" idx="1"/>
          </p:nvPr>
        </p:nvSpPr>
        <p:spPr>
          <a:xfrm>
            <a:off x="914400" y="1447800"/>
            <a:ext cx="7772400" cy="4724400"/>
          </a:xfrm>
        </p:spPr>
        <p:txBody>
          <a:bodyPr>
            <a:normAutofit fontScale="85000" lnSpcReduction="20000"/>
          </a:bodyPr>
          <a:lstStyle/>
          <a:p>
            <a:r>
              <a:rPr lang="en-US" dirty="0" smtClean="0"/>
              <a:t>Running a compiler successfully on source code results in an </a:t>
            </a:r>
            <a:r>
              <a:rPr lang="en-US" u="sng" dirty="0" smtClean="0"/>
              <a:t>executable file</a:t>
            </a:r>
            <a:r>
              <a:rPr lang="en-US" dirty="0" smtClean="0"/>
              <a:t>.</a:t>
            </a:r>
          </a:p>
          <a:p>
            <a:pPr lvl="1"/>
            <a:r>
              <a:rPr lang="en-US" dirty="0" smtClean="0"/>
              <a:t>An </a:t>
            </a:r>
            <a:r>
              <a:rPr lang="en-US" u="sng" dirty="0" smtClean="0"/>
              <a:t>Executable File</a:t>
            </a:r>
            <a:r>
              <a:rPr lang="en-US" dirty="0" smtClean="0"/>
              <a:t> is a file that can be directly executed or run by a processing unit (again, most often the CPU) or run by another program that </a:t>
            </a:r>
            <a:r>
              <a:rPr lang="en-US" u="sng" dirty="0" smtClean="0"/>
              <a:t>executes</a:t>
            </a:r>
            <a:r>
              <a:rPr lang="en-US" dirty="0" smtClean="0"/>
              <a:t> the file.</a:t>
            </a:r>
          </a:p>
          <a:p>
            <a:pPr lvl="2"/>
            <a:r>
              <a:rPr lang="en-US" dirty="0" smtClean="0"/>
              <a:t>When a program </a:t>
            </a:r>
            <a:r>
              <a:rPr lang="en-US" u="sng" dirty="0" smtClean="0"/>
              <a:t>executes </a:t>
            </a:r>
            <a:r>
              <a:rPr lang="en-US" dirty="0" smtClean="0"/>
              <a:t>(</a:t>
            </a:r>
            <a:r>
              <a:rPr lang="en-US" u="sng" dirty="0" smtClean="0"/>
              <a:t>runs</a:t>
            </a:r>
            <a:r>
              <a:rPr lang="en-US" dirty="0" smtClean="0"/>
              <a:t>) the instructions of that program are carried-out.</a:t>
            </a:r>
          </a:p>
          <a:p>
            <a:pPr lvl="1"/>
            <a:r>
              <a:rPr lang="en-US" dirty="0" smtClean="0"/>
              <a:t>Executable files containing machine code can run without aid by a processing unit.</a:t>
            </a:r>
          </a:p>
          <a:p>
            <a:pPr lvl="1"/>
            <a:r>
              <a:rPr lang="en-US" dirty="0" smtClean="0"/>
              <a:t>Executable files created by the Java compiler are in Java Byte Code, which are not specific to any platform, and thus cannot be run directly by a processing unit.</a:t>
            </a:r>
          </a:p>
          <a:p>
            <a:pPr lvl="1"/>
            <a:r>
              <a:rPr lang="en-US" dirty="0" smtClean="0"/>
              <a:t>Java executable files must be run by a special program installed on a machine called the </a:t>
            </a:r>
            <a:r>
              <a:rPr lang="en-US" u="sng" dirty="0" smtClean="0"/>
              <a:t>Java Virtual Machine (JVM).</a:t>
            </a:r>
          </a:p>
          <a:p>
            <a:pPr lvl="2"/>
            <a:r>
              <a:rPr lang="en-US" dirty="0" smtClean="0"/>
              <a:t>The </a:t>
            </a:r>
            <a:r>
              <a:rPr lang="en-US" u="sng" dirty="0" smtClean="0"/>
              <a:t>Java Virtual Machine (JVM)</a:t>
            </a:r>
            <a:r>
              <a:rPr lang="en-US" dirty="0" smtClean="0"/>
              <a:t> is a program that reads instructions from Java Byte Code and executes them for the platform that the JVM is installed on.</a:t>
            </a:r>
          </a:p>
          <a:p>
            <a:pPr lvl="2"/>
            <a:r>
              <a:rPr lang="en-US" dirty="0" smtClean="0"/>
              <a:t>The JVM is often called an </a:t>
            </a:r>
            <a:r>
              <a:rPr lang="en-US" u="sng" dirty="0" smtClean="0"/>
              <a:t>interpreter</a:t>
            </a:r>
            <a:r>
              <a:rPr lang="en-US" dirty="0" smtClean="0"/>
              <a:t>, because it “interprets” java byte code to be run on whatever machine it is installed on.  For this reason, Java is often called an </a:t>
            </a:r>
            <a:r>
              <a:rPr lang="en-US" u="sng" dirty="0" smtClean="0"/>
              <a:t>interpreted language</a:t>
            </a:r>
            <a:r>
              <a:rPr lang="en-US" dirty="0" smtClean="0"/>
              <a:t>, as opposed to a “true” compiled language</a:t>
            </a:r>
          </a:p>
          <a:p>
            <a:pPr lvl="1"/>
            <a:endParaRPr lang="en-US" dirty="0" smtClean="0"/>
          </a:p>
          <a:p>
            <a:pPr lvl="1"/>
            <a:endParaRPr lang="en-US" u="sng" dirty="0" smtClean="0"/>
          </a:p>
        </p:txBody>
      </p:sp>
    </p:spTree>
    <p:extLst>
      <p:ext uri="{BB962C8B-B14F-4D97-AF65-F5344CB8AC3E}">
        <p14:creationId xmlns:p14="http://schemas.microsoft.com/office/powerpoint/2010/main" val="139104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From Source Code to a Running Program</a:t>
            </a:r>
          </a:p>
        </p:txBody>
      </p:sp>
      <p:sp>
        <p:nvSpPr>
          <p:cNvPr id="3" name="Content Placeholder 2"/>
          <p:cNvSpPr>
            <a:spLocks noGrp="1"/>
          </p:cNvSpPr>
          <p:nvPr>
            <p:ph sz="quarter" idx="1"/>
          </p:nvPr>
        </p:nvSpPr>
        <p:spPr/>
        <p:txBody>
          <a:bodyPr/>
          <a:lstStyle/>
          <a:p>
            <a:r>
              <a:rPr lang="en-US" dirty="0" smtClean="0"/>
              <a:t>Steps to create and run Java Program:</a:t>
            </a:r>
          </a:p>
          <a:p>
            <a:pPr marL="777240" lvl="1" indent="-457200">
              <a:buFont typeface="+mj-lt"/>
              <a:buAutoNum type="arabicPeriod"/>
            </a:pPr>
            <a:r>
              <a:rPr lang="en-US" dirty="0" smtClean="0"/>
              <a:t>Write the source code in the Java programming language.</a:t>
            </a:r>
          </a:p>
          <a:p>
            <a:pPr marL="777240" lvl="1" indent="-457200">
              <a:buFont typeface="+mj-lt"/>
              <a:buAutoNum type="arabicPeriod"/>
            </a:pPr>
            <a:r>
              <a:rPr lang="en-US" dirty="0" smtClean="0"/>
              <a:t>Run the source code through the Java Compiler (Interpreter)</a:t>
            </a:r>
          </a:p>
          <a:p>
            <a:pPr marL="777240" lvl="1" indent="-457200">
              <a:buFont typeface="+mj-lt"/>
              <a:buAutoNum type="arabicPeriod"/>
            </a:pPr>
            <a:r>
              <a:rPr lang="en-US" dirty="0" smtClean="0"/>
              <a:t>Run the resulting Java Byte Code through the JVM</a:t>
            </a:r>
          </a:p>
          <a:p>
            <a:pPr marL="777240" lvl="1" indent="-457200">
              <a:buFont typeface="+mj-lt"/>
              <a:buAutoNum type="arabicPeriod"/>
            </a:pPr>
            <a:r>
              <a:rPr lang="en-US" dirty="0" smtClean="0"/>
              <a:t>The programs executes!</a:t>
            </a:r>
            <a:endParaRPr lang="en-US" dirty="0"/>
          </a:p>
        </p:txBody>
      </p:sp>
    </p:spTree>
    <p:extLst>
      <p:ext uri="{BB962C8B-B14F-4D97-AF65-F5344CB8AC3E}">
        <p14:creationId xmlns:p14="http://schemas.microsoft.com/office/powerpoint/2010/main" val="90548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 compilation will not be successful if there are syntax errors in the program.</a:t>
            </a:r>
          </a:p>
          <a:p>
            <a:pPr lvl="1"/>
            <a:r>
              <a:rPr lang="en-US" u="sng" dirty="0" smtClean="0"/>
              <a:t>Syntax Errors</a:t>
            </a:r>
            <a:r>
              <a:rPr lang="en-US" dirty="0" smtClean="0"/>
              <a:t> are grammatical errors in the Java programming language.</a:t>
            </a:r>
          </a:p>
          <a:p>
            <a:pPr lvl="2"/>
            <a:r>
              <a:rPr lang="en-US" dirty="0" smtClean="0"/>
              <a:t>Meaning, if you enter code that the java compiler does not understand, it will not complete compiling.</a:t>
            </a:r>
          </a:p>
          <a:p>
            <a:r>
              <a:rPr lang="en-US" dirty="0" smtClean="0"/>
              <a:t>There are two other kinds of errors that cannot be caught by the Java compiler:</a:t>
            </a:r>
          </a:p>
          <a:p>
            <a:pPr lvl="1"/>
            <a:r>
              <a:rPr lang="en-US" u="sng" dirty="0" smtClean="0"/>
              <a:t>Run-Time Errors</a:t>
            </a:r>
            <a:r>
              <a:rPr lang="en-US" dirty="0"/>
              <a:t> </a:t>
            </a:r>
            <a:r>
              <a:rPr lang="en-US" dirty="0" smtClean="0"/>
              <a:t>– Errors that cause the execution of a program to end abnormally (crash).</a:t>
            </a:r>
          </a:p>
          <a:p>
            <a:pPr lvl="1"/>
            <a:r>
              <a:rPr lang="en-US" u="sng" dirty="0" smtClean="0"/>
              <a:t>Logical Errors</a:t>
            </a:r>
            <a:r>
              <a:rPr lang="en-US" dirty="0" smtClean="0"/>
              <a:t> – Errors in the programmer’s logic that cause incorrect results.  </a:t>
            </a:r>
            <a:endParaRPr lang="en-US" dirty="0"/>
          </a:p>
        </p:txBody>
      </p:sp>
    </p:spTree>
    <p:extLst>
      <p:ext uri="{BB962C8B-B14F-4D97-AF65-F5344CB8AC3E}">
        <p14:creationId xmlns:p14="http://schemas.microsoft.com/office/powerpoint/2010/main" val="287868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Portability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So, why was Java created again?</a:t>
            </a:r>
          </a:p>
          <a:p>
            <a:pPr lvl="1"/>
            <a:r>
              <a:rPr lang="en-US" dirty="0" smtClean="0"/>
              <a:t>So the programs written in it can be run on different devices easily.</a:t>
            </a:r>
          </a:p>
          <a:p>
            <a:pPr lvl="1"/>
            <a:r>
              <a:rPr lang="en-US" dirty="0" smtClean="0"/>
              <a:t>This means that Java programs are very easily </a:t>
            </a:r>
            <a:r>
              <a:rPr lang="en-US" u="sng" dirty="0" smtClean="0"/>
              <a:t>portable</a:t>
            </a:r>
            <a:r>
              <a:rPr lang="en-US" dirty="0" smtClean="0"/>
              <a:t>.</a:t>
            </a:r>
          </a:p>
          <a:p>
            <a:pPr lvl="2"/>
            <a:r>
              <a:rPr lang="en-US" u="sng" dirty="0" smtClean="0"/>
              <a:t>Portability</a:t>
            </a:r>
            <a:r>
              <a:rPr lang="en-US" dirty="0" smtClean="0"/>
              <a:t> in programming means that a program can be written on one computer and run on many different ones.</a:t>
            </a:r>
          </a:p>
          <a:p>
            <a:r>
              <a:rPr lang="en-US" dirty="0" smtClean="0"/>
              <a:t>In traditional compiled languages, you must recompile your program from the source code for every different machine you want to run it on.</a:t>
            </a:r>
          </a:p>
          <a:p>
            <a:pPr lvl="1"/>
            <a:r>
              <a:rPr lang="en-US" dirty="0" smtClean="0"/>
              <a:t>Tedious</a:t>
            </a:r>
          </a:p>
          <a:p>
            <a:pPr lvl="1"/>
            <a:r>
              <a:rPr lang="en-US" dirty="0" smtClean="0"/>
              <a:t>Can run into problems between systems </a:t>
            </a:r>
          </a:p>
          <a:p>
            <a:r>
              <a:rPr lang="en-US" dirty="0" smtClean="0"/>
              <a:t>As long as the machine you want to execute the program has a compatible version of the JVM, your Java program can be run on it without recompiling it!</a:t>
            </a:r>
          </a:p>
          <a:p>
            <a:pPr lvl="1"/>
            <a:r>
              <a:rPr lang="en-US" dirty="0" smtClean="0"/>
              <a:t>If the JVM is correctly installed, there is (almost…) no problems.</a:t>
            </a:r>
          </a:p>
          <a:p>
            <a:pPr lvl="1"/>
            <a:endParaRPr lang="en-US" dirty="0" smtClean="0"/>
          </a:p>
          <a:p>
            <a:pPr lvl="1"/>
            <a:endParaRPr lang="en-US" dirty="0"/>
          </a:p>
        </p:txBody>
      </p:sp>
    </p:spTree>
    <p:extLst>
      <p:ext uri="{BB962C8B-B14F-4D97-AF65-F5344CB8AC3E}">
        <p14:creationId xmlns:p14="http://schemas.microsoft.com/office/powerpoint/2010/main" val="384943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613</TotalTime>
  <Words>2789</Words>
  <Application>Microsoft Office PowerPoint</Application>
  <PresentationFormat>On-screen Show (4:3)</PresentationFormat>
  <Paragraphs>235</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Equity</vt:lpstr>
      <vt:lpstr>Getting Started with Java</vt:lpstr>
      <vt:lpstr>Review</vt:lpstr>
      <vt:lpstr>Review</vt:lpstr>
      <vt:lpstr>The Java Programming Language </vt:lpstr>
      <vt:lpstr>From Source Code to a Running Program</vt:lpstr>
      <vt:lpstr>From Source Code to a Running Program</vt:lpstr>
      <vt:lpstr>From Source Code to a Running Program</vt:lpstr>
      <vt:lpstr>Errors</vt:lpstr>
      <vt:lpstr>Portability</vt:lpstr>
      <vt:lpstr>Java Applications and Applets</vt:lpstr>
      <vt:lpstr>Procedural Programming</vt:lpstr>
      <vt:lpstr>Object-Oriented Programming</vt:lpstr>
      <vt:lpstr>Object Example</vt:lpstr>
      <vt:lpstr>Object-Oriented Exercise</vt:lpstr>
      <vt:lpstr>Encapsulation and Data Hiding</vt:lpstr>
      <vt:lpstr>Your First Java Program</vt:lpstr>
      <vt:lpstr>Compiling and Running From Command Line</vt:lpstr>
      <vt:lpstr>Hello World At a Glance</vt:lpstr>
      <vt:lpstr>Hello World At a Glance</vt:lpstr>
      <vt:lpstr>Hello World At a Glance</vt:lpstr>
      <vt:lpstr>Hello World At a Glance</vt:lpstr>
      <vt:lpstr>Hello World At a Glance</vt:lpstr>
      <vt:lpstr>Hello World At a Glance</vt:lpstr>
      <vt:lpstr>Hello World At a Glance</vt:lpstr>
      <vt:lpstr>Hello World At a Glance</vt:lpstr>
    </vt:vector>
  </TitlesOfParts>
  <Company>University of Pittsburgh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T. Heim</dc:creator>
  <cp:lastModifiedBy>Eric T. Heim</cp:lastModifiedBy>
  <cp:revision>56</cp:revision>
  <dcterms:created xsi:type="dcterms:W3CDTF">2011-05-03T14:28:19Z</dcterms:created>
  <dcterms:modified xsi:type="dcterms:W3CDTF">2011-05-12T18:49:10Z</dcterms:modified>
</cp:coreProperties>
</file>