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6"/>
  </p:notesMasterIdLst>
  <p:sldIdLst>
    <p:sldId id="256" r:id="rId2"/>
    <p:sldId id="366" r:id="rId3"/>
    <p:sldId id="394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23" r:id="rId18"/>
    <p:sldId id="424" r:id="rId19"/>
    <p:sldId id="425" r:id="rId20"/>
    <p:sldId id="426" r:id="rId21"/>
    <p:sldId id="427" r:id="rId22"/>
    <p:sldId id="428" r:id="rId23"/>
    <p:sldId id="429" r:id="rId24"/>
    <p:sldId id="43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Structures:  The </a:t>
            </a:r>
            <a:r>
              <a:rPr lang="en-US" dirty="0" smtClean="0"/>
              <a:t>If-Else If </a:t>
            </a:r>
            <a:r>
              <a:rPr lang="en-US" dirty="0" smtClean="0"/>
              <a:t>Statement, </a:t>
            </a:r>
            <a:r>
              <a:rPr lang="en-US" dirty="0" smtClean="0"/>
              <a:t>Nested If Statements, Logical Operators, and String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 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Truth Tables</a:t>
            </a:r>
            <a:r>
              <a:rPr lang="en-US" dirty="0" smtClean="0"/>
              <a:t> show the result of a logical expression based on the values of the operands.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805271"/>
              </p:ext>
            </p:extLst>
          </p:nvPr>
        </p:nvGraphicFramePr>
        <p:xfrm>
          <a:off x="609600" y="2438400"/>
          <a:ext cx="36887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030"/>
                <a:gridCol w="1002030"/>
                <a:gridCol w="16846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&amp;&amp; Op2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226295"/>
              </p:ext>
            </p:extLst>
          </p:nvPr>
        </p:nvGraphicFramePr>
        <p:xfrm>
          <a:off x="4876800" y="2438400"/>
          <a:ext cx="36887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030"/>
                <a:gridCol w="1002030"/>
                <a:gridCol w="16846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|| Op2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4886"/>
              </p:ext>
            </p:extLst>
          </p:nvPr>
        </p:nvGraphicFramePr>
        <p:xfrm>
          <a:off x="3505200" y="4724400"/>
          <a:ext cx="20040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030"/>
                <a:gridCol w="10020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!Op1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9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 &gt; 3 &amp;&amp; 4 &lt; 5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– first operand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 &amp;&amp; 4 &lt; 5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2 &gt; 3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4 &lt; 5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2 &gt; 3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4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– </a:t>
            </a:r>
            <a:r>
              <a:rPr lang="en-US" dirty="0" smtClean="0"/>
              <a:t>both operands are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!(2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operand </a:t>
            </a:r>
            <a:r>
              <a:rPr lang="en-US" dirty="0"/>
              <a:t>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9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Logical 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AND </a:t>
            </a:r>
            <a:r>
              <a:rPr lang="en-US" dirty="0" err="1" smtClean="0"/>
              <a:t>and</a:t>
            </a:r>
            <a:r>
              <a:rPr lang="en-US" dirty="0" smtClean="0"/>
              <a:t>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If we have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dirty="0" smtClean="0"/>
              <a:t> operator, do we need nesting?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		Both conditions met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		</a:t>
            </a:r>
            <a:endParaRPr lang="en-US" sz="28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800" dirty="0" smtClean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en-US" sz="28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	Both 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conditions NOT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met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Both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conditions NOT met		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BooleanExpression1 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&amp;&amp;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	Both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conditions met		</a:t>
            </a:r>
            <a:endParaRPr lang="en-US" sz="2800" dirty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Both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conditions NOT met	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  <a:endParaRPr lang="en-US" sz="28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6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AND </a:t>
            </a:r>
            <a:r>
              <a:rPr lang="en-US" dirty="0" err="1" smtClean="0"/>
              <a:t>and</a:t>
            </a:r>
            <a:r>
              <a:rPr lang="en-US" dirty="0" smtClean="0"/>
              <a:t>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Answer:  Yes, to act if one of the conditions is not met: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	Both conditions met	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400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Condition 2 not met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Condition 1 not met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	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BooleanExpression1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&amp;&amp;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 BooleanExpression2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Both conditions met		</a:t>
            </a:r>
            <a:endParaRPr lang="en-US" sz="2400" dirty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Both conditions NOT met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Change NestedIfStatement.java to tell the user if she does not meet one requirement, the other requirement, or BOTH.</a:t>
            </a:r>
          </a:p>
          <a:p>
            <a:pPr lvl="1"/>
            <a:r>
              <a:rPr lang="en-US" dirty="0" smtClean="0"/>
              <a:t>Hint: we talked about something last lecture that will help us…</a:t>
            </a:r>
          </a:p>
          <a:p>
            <a:pPr lvl="2"/>
            <a:r>
              <a:rPr lang="en-US" dirty="0" smtClean="0"/>
              <a:t>Flags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5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Logical 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Change </a:t>
            </a:r>
            <a:r>
              <a:rPr lang="en-US" dirty="0" smtClean="0"/>
              <a:t>LogicalOrOperator.java </a:t>
            </a:r>
            <a:r>
              <a:rPr lang="en-US" dirty="0"/>
              <a:t>to </a:t>
            </a:r>
            <a:r>
              <a:rPr lang="en-US" dirty="0" smtClean="0"/>
              <a:t>allow the user to enter capital or lower case Y or N as an answer.</a:t>
            </a:r>
            <a:endParaRPr lang="en-US" dirty="0"/>
          </a:p>
          <a:p>
            <a:pPr lvl="1"/>
            <a:r>
              <a:rPr lang="en-US" dirty="0" smtClean="0"/>
              <a:t>Hint</a:t>
            </a:r>
          </a:p>
          <a:p>
            <a:pPr lvl="2"/>
            <a:r>
              <a:rPr lang="en-US" dirty="0" smtClean="0"/>
              <a:t>Use another OR operator.</a:t>
            </a:r>
          </a:p>
          <a:p>
            <a:r>
              <a:rPr lang="en-US" dirty="0" smtClean="0"/>
              <a:t>Also, check to make sure the user entered a valid response.</a:t>
            </a:r>
          </a:p>
          <a:p>
            <a:pPr lvl="1"/>
            <a:r>
              <a:rPr lang="en-US" dirty="0" smtClean="0"/>
              <a:t>Y, N, y, or 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0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Objects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Imagine you have declared two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variables as such: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x =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buffalo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y = “bison";</a:t>
            </a:r>
          </a:p>
          <a:p>
            <a:r>
              <a:rPr lang="en-US" dirty="0" smtClean="0"/>
              <a:t>What does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 == y </a:t>
            </a:r>
            <a:r>
              <a:rPr lang="en-US" dirty="0" smtClean="0"/>
              <a:t>resolve to?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, but not for the reason you think!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dirty="0" smtClean="0"/>
              <a:t>operator compares what the reference values are (what objects they are pointing to), NOT what the value of the string is.</a:t>
            </a:r>
          </a:p>
          <a:p>
            <a:pPr lvl="3"/>
            <a:r>
              <a:rPr lang="en-US" dirty="0" smtClean="0"/>
              <a:t>In some cases this causes problems</a:t>
            </a:r>
          </a:p>
          <a:p>
            <a:r>
              <a:rPr lang="en-US" dirty="0" smtClean="0"/>
              <a:t>You should use methods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class in order to compare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variables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3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n-US" dirty="0" smtClean="0">
                <a:latin typeface="+mn-lt"/>
              </a:rPr>
              <a:t>equals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check if two strings are the same you can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method.</a:t>
            </a:r>
          </a:p>
          <a:p>
            <a:pPr marL="0" indent="0">
              <a:buNone/>
            </a:pP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.equals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If the string referred to by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smtClean="0"/>
              <a:t> is equal to the one referred to by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 smtClean="0"/>
              <a:t>, then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is returned.</a:t>
            </a:r>
          </a:p>
          <a:p>
            <a:pPr lvl="2"/>
            <a:r>
              <a:rPr lang="en-US" dirty="0" smtClean="0"/>
              <a:t>Otherwise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is returned.</a:t>
            </a:r>
          </a:p>
          <a:p>
            <a:pPr lvl="1"/>
            <a:r>
              <a:rPr lang="en-US" dirty="0" smtClean="0"/>
              <a:t>This comparison is case-sensitive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buffalo"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Buffalo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cs typeface="Courier New" pitchFamily="49" charset="0"/>
              </a:rPr>
              <a:t> are not equal)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To do case-insensitive comparison, 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0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a </a:t>
            </a:r>
            <a:r>
              <a:rPr lang="en-US" sz="2800" u="sng" dirty="0"/>
              <a:t>decision structure</a:t>
            </a:r>
            <a:r>
              <a:rPr lang="en-US" sz="2800" dirty="0"/>
              <a:t>’s simplest form certain statements are executed only </a:t>
            </a:r>
            <a:r>
              <a:rPr lang="en-US" sz="2800" dirty="0" smtClean="0"/>
              <a:t>when…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 specific condition </a:t>
            </a:r>
            <a:r>
              <a:rPr lang="en-US" dirty="0" smtClean="0"/>
              <a:t>exists.</a:t>
            </a:r>
            <a:endParaRPr lang="en-US" dirty="0"/>
          </a:p>
          <a:p>
            <a:r>
              <a:rPr lang="en-US" dirty="0"/>
              <a:t>It is said that the statements inside of the decision structure </a:t>
            </a:r>
            <a:r>
              <a:rPr lang="en-US" dirty="0" smtClean="0"/>
              <a:t>are…</a:t>
            </a:r>
          </a:p>
          <a:p>
            <a:pPr lvl="1"/>
            <a:r>
              <a:rPr lang="en-US" dirty="0" smtClean="0"/>
              <a:t>conditionally </a:t>
            </a:r>
            <a:r>
              <a:rPr lang="en-US" dirty="0"/>
              <a:t>executed</a:t>
            </a:r>
            <a:r>
              <a:rPr lang="en-US" dirty="0" smtClean="0"/>
              <a:t>.</a:t>
            </a:r>
          </a:p>
          <a:p>
            <a:r>
              <a:rPr lang="en-US" dirty="0"/>
              <a:t>Relational Operators determine </a:t>
            </a:r>
            <a:r>
              <a:rPr lang="en-US" dirty="0" smtClean="0"/>
              <a:t>whether…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specific relationship exist between two values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relational operators in Java are…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/>
              <a:t> 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&gt;=</a:t>
            </a:r>
            <a:r>
              <a:rPr lang="en-US" dirty="0"/>
              <a:t> 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</a:t>
            </a:r>
            <a:r>
              <a:rPr lang="en-US" dirty="0"/>
              <a:t> 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</a:t>
            </a:r>
            <a:r>
              <a:rPr lang="en-US" dirty="0"/>
              <a:t> 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!=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96464"/>
                </a:solidFill>
              </a:rPr>
              <a:t>String </a:t>
            </a:r>
            <a:r>
              <a:rPr lang="en-US" dirty="0" err="1" smtClean="0">
                <a:solidFill>
                  <a:srgbClr val="696464"/>
                </a:solidFill>
                <a:latin typeface="Perpetua"/>
              </a:rPr>
              <a:t>compareTo</a:t>
            </a:r>
            <a:r>
              <a:rPr lang="en-US" dirty="0" smtClean="0">
                <a:solidFill>
                  <a:srgbClr val="696464"/>
                </a:solidFill>
              </a:rPr>
              <a:t> </a:t>
            </a:r>
            <a:r>
              <a:rPr lang="en-US" dirty="0">
                <a:solidFill>
                  <a:srgbClr val="696464"/>
                </a:solidFill>
              </a:rPr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want to determine which string is “greater” use </a:t>
            </a:r>
            <a:r>
              <a:rPr lang="en-US" dirty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r>
              <a:rPr lang="en-US" dirty="0"/>
              <a:t>method.</a:t>
            </a:r>
          </a:p>
          <a:p>
            <a:pPr marL="0" indent="0">
              <a:buNone/>
            </a:pP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If the string referred to by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smtClean="0"/>
              <a:t> </a:t>
            </a:r>
            <a:r>
              <a:rPr lang="en-US" dirty="0"/>
              <a:t>is equal to the one referred to by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 smtClean="0"/>
              <a:t>, </a:t>
            </a:r>
            <a:r>
              <a:rPr lang="en-US" dirty="0"/>
              <a:t>then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</a:t>
            </a:r>
            <a:r>
              <a:rPr lang="en-US" dirty="0"/>
              <a:t>is returned.</a:t>
            </a:r>
          </a:p>
          <a:p>
            <a:pPr lvl="1"/>
            <a:r>
              <a:rPr lang="en-US" dirty="0"/>
              <a:t>If the string referred to by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“less than” </a:t>
            </a:r>
            <a:r>
              <a:rPr lang="en-US" dirty="0"/>
              <a:t>to the one referred to by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 smtClean="0"/>
              <a:t>, then a negative number is </a:t>
            </a:r>
            <a:r>
              <a:rPr lang="en-US" dirty="0"/>
              <a:t>is returned.</a:t>
            </a:r>
          </a:p>
          <a:p>
            <a:pPr lvl="1"/>
            <a:r>
              <a:rPr lang="en-US" dirty="0"/>
              <a:t>If the string referred to by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StringReference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“greater than” </a:t>
            </a:r>
            <a:r>
              <a:rPr lang="en-US" dirty="0"/>
              <a:t>to the one referred to by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OtherString</a:t>
            </a:r>
            <a:r>
              <a:rPr lang="en-US" dirty="0"/>
              <a:t> , </a:t>
            </a:r>
            <a:r>
              <a:rPr lang="en-US" dirty="0" smtClean="0"/>
              <a:t>then a positive number is </a:t>
            </a:r>
            <a:r>
              <a:rPr lang="en-US" dirty="0"/>
              <a:t>returned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comparison is case-sensitive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"buffalo"</a:t>
            </a:r>
            <a:r>
              <a:rPr lang="en-US" dirty="0">
                <a:cs typeface="Courier New" pitchFamily="49" charset="0"/>
              </a:rPr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"Buffalo"</a:t>
            </a:r>
            <a:r>
              <a:rPr lang="en-US" dirty="0">
                <a:cs typeface="Courier New" pitchFamily="49" charset="0"/>
              </a:rPr>
              <a:t> are not equal)</a:t>
            </a:r>
          </a:p>
          <a:p>
            <a:pPr lvl="2"/>
            <a:r>
              <a:rPr lang="en-US" dirty="0">
                <a:cs typeface="Courier New" pitchFamily="49" charset="0"/>
              </a:rPr>
              <a:t>To do case-insensitive comparison, 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compareToIgnoreCase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96464"/>
                </a:solidFill>
              </a:rPr>
              <a:t>String </a:t>
            </a:r>
            <a:r>
              <a:rPr lang="en-US" dirty="0" err="1">
                <a:solidFill>
                  <a:srgbClr val="696464"/>
                </a:solidFill>
                <a:latin typeface="Perpetua"/>
              </a:rPr>
              <a:t>compareTo</a:t>
            </a:r>
            <a:r>
              <a:rPr lang="en-US" dirty="0">
                <a:solidFill>
                  <a:srgbClr val="696464"/>
                </a:solidFill>
              </a:rPr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does it mean for strings to be “greater than” or “less than” each other?</a:t>
            </a:r>
          </a:p>
          <a:p>
            <a:pPr lvl="1"/>
            <a:r>
              <a:rPr lang="en-US" dirty="0" smtClean="0"/>
              <a:t>Java compares the two strings, character by character from left to right.</a:t>
            </a:r>
          </a:p>
          <a:p>
            <a:pPr lvl="1"/>
            <a:r>
              <a:rPr lang="en-US" dirty="0" smtClean="0"/>
              <a:t>When there is a difference in a character it compares the Unicode values of the characters.</a:t>
            </a:r>
          </a:p>
          <a:p>
            <a:pPr lvl="1"/>
            <a:r>
              <a:rPr lang="en-US" dirty="0" smtClean="0"/>
              <a:t>If a string is shorter than another, and the shorter one is the beginning of the longer one, the shorter one is considered less.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"hi"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is less than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"high"</a:t>
            </a:r>
            <a:r>
              <a:rPr lang="en-US" dirty="0" smtClean="0">
                <a:cs typeface="Courier New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3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operator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method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Block-Level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variable is declared inside of a block, it is said to have block-level scope.</a:t>
            </a:r>
          </a:p>
          <a:p>
            <a:pPr lvl="1"/>
            <a:r>
              <a:rPr lang="en-US" dirty="0" smtClean="0"/>
              <a:t>If a variable has </a:t>
            </a:r>
            <a:r>
              <a:rPr lang="en-US" u="sng" dirty="0" smtClean="0"/>
              <a:t>Block-Level Scope</a:t>
            </a:r>
            <a:r>
              <a:rPr lang="en-US" dirty="0" smtClean="0"/>
              <a:t> it is in scope from its declaration to the ending of the block in which it was declared.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7F0055"/>
                </a:solidFill>
                <a:latin typeface="Courier New"/>
              </a:rPr>
              <a:t>	if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x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	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…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The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has scope from the point it was declared to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This does not have much use now, but will be more useful when we learn loops.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189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Conditional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Java provides and operator to create short expressions that work like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statements.</a:t>
            </a:r>
          </a:p>
          <a:p>
            <a:pPr marL="0" indent="0">
              <a:buNone/>
            </a:pP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BooleanExpression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?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BooleanExpression</a:t>
            </a:r>
            <a:r>
              <a:rPr lang="en-US" dirty="0" smtClean="0"/>
              <a:t>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,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Value1</a:t>
            </a:r>
            <a:r>
              <a:rPr lang="en-US" dirty="0" smtClean="0"/>
              <a:t> is returned</a:t>
            </a:r>
          </a:p>
          <a:p>
            <a:pPr lvl="1"/>
            <a:r>
              <a:rPr lang="en-US" dirty="0"/>
              <a:t>If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BooleanExpression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Value2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returned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9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(score &lt; 60)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900" i="1" dirty="0">
                <a:solidFill>
                  <a:srgbClr val="2A00FF"/>
                </a:solidFill>
                <a:latin typeface="Courier New"/>
              </a:rPr>
              <a:t>"You Fail"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/>
              </a:rPr>
              <a:t>else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900" i="1" dirty="0">
                <a:solidFill>
                  <a:srgbClr val="2A00FF"/>
                </a:solidFill>
                <a:latin typeface="Courier New"/>
              </a:rPr>
              <a:t>"You Pass"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US" sz="1900" dirty="0">
              <a:latin typeface="Courier New"/>
            </a:endParaRPr>
          </a:p>
          <a:p>
            <a:pPr marL="0" indent="0">
              <a:buNone/>
            </a:pPr>
            <a:r>
              <a:rPr lang="en-US" sz="1900" dirty="0" err="1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900" i="1" dirty="0">
                <a:solidFill>
                  <a:srgbClr val="2A00FF"/>
                </a:solidFill>
                <a:latin typeface="Courier New"/>
              </a:rPr>
              <a:t>"You "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 </a:t>
            </a:r>
            <a:endParaRPr lang="en-US" sz="1900" i="1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900" i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i="1" dirty="0" smtClean="0">
                <a:solidFill>
                  <a:srgbClr val="000000"/>
                </a:solidFill>
                <a:latin typeface="Courier New"/>
              </a:rPr>
              <a:t>                  + 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score &lt; 60 ? </a:t>
            </a:r>
            <a:r>
              <a:rPr lang="en-US" sz="1900" i="1" dirty="0">
                <a:solidFill>
                  <a:srgbClr val="2A00FF"/>
                </a:solidFill>
                <a:latin typeface="Courier New"/>
              </a:rPr>
              <a:t>"Fail"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 : </a:t>
            </a:r>
            <a:r>
              <a:rPr lang="en-US" sz="1900" i="1" dirty="0">
                <a:solidFill>
                  <a:srgbClr val="2A00FF"/>
                </a:solidFill>
                <a:latin typeface="Courier New"/>
              </a:rPr>
              <a:t>"Pass"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);</a:t>
            </a:r>
            <a:endParaRPr lang="en-US" sz="19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General for of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statement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statement1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statement2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...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A </a:t>
            </a:r>
            <a:r>
              <a:rPr lang="en-US" u="sng" dirty="0"/>
              <a:t>Flag</a:t>
            </a:r>
            <a:r>
              <a:rPr lang="en-US" dirty="0"/>
              <a:t> </a:t>
            </a:r>
            <a:r>
              <a:rPr lang="en-US" dirty="0" smtClean="0"/>
              <a:t>is…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/>
              <a:t>boolean</a:t>
            </a:r>
            <a:r>
              <a:rPr lang="en-US" dirty="0"/>
              <a:t> variable that signals when some condition exists in a program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Java compares characters, it compares the character’s…</a:t>
            </a:r>
          </a:p>
          <a:p>
            <a:pPr lvl="1"/>
            <a:r>
              <a:rPr lang="en-US" dirty="0" smtClean="0"/>
              <a:t>Unicode values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0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form of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statement: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</a:rPr>
              <a:t>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8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Sometimes you need to be able to test a series of conditions</a:t>
            </a:r>
          </a:p>
          <a:p>
            <a:pPr lvl="1"/>
            <a:r>
              <a:rPr lang="en-US" dirty="0" smtClean="0"/>
              <a:t>You can do this with the if-else if statement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BooleanExpression1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else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BooleanExpression2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</a:rPr>
              <a:t>3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BooleanExpression1</a:t>
            </a:r>
            <a:r>
              <a:rPr lang="en-US" dirty="0" smtClean="0"/>
              <a:t> is true, then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 is executed.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BooleanExpression1</a:t>
            </a:r>
            <a:r>
              <a:rPr lang="en-US" dirty="0" smtClean="0"/>
              <a:t> is false, then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BooleanExpression2 </a:t>
            </a:r>
            <a:r>
              <a:rPr lang="en-US" dirty="0" smtClean="0"/>
              <a:t>is tested.</a:t>
            </a:r>
          </a:p>
          <a:p>
            <a:pPr lvl="2"/>
            <a:r>
              <a:rPr lang="en-US" dirty="0" smtClean="0"/>
              <a:t>If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BooleanExpression2</a:t>
            </a:r>
            <a:r>
              <a:rPr lang="en-US" dirty="0" smtClean="0"/>
              <a:t> is true, then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2</a:t>
            </a:r>
            <a:r>
              <a:rPr lang="en-US" dirty="0" smtClean="0"/>
              <a:t> is executed.</a:t>
            </a:r>
          </a:p>
          <a:p>
            <a:pPr lvl="2"/>
            <a:r>
              <a:rPr lang="en-US" dirty="0" smtClean="0"/>
              <a:t>If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BooleanExpression2</a:t>
            </a:r>
            <a:r>
              <a:rPr lang="en-US" dirty="0" smtClean="0"/>
              <a:t> is false, then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block </a:t>
            </a:r>
            <a:r>
              <a:rPr lang="en-US" i="1" dirty="0">
                <a:solidFill>
                  <a:srgbClr val="000000"/>
                </a:solidFill>
              </a:rPr>
              <a:t>3</a:t>
            </a:r>
            <a:r>
              <a:rPr lang="en-US" dirty="0" smtClean="0"/>
              <a:t> is executed.</a:t>
            </a:r>
          </a:p>
          <a:p>
            <a:pPr lvl="1"/>
            <a:r>
              <a:rPr lang="en-US" dirty="0" smtClean="0"/>
              <a:t>Note:  You can have as many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 else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clauses as is needed.</a:t>
            </a:r>
            <a:endParaRPr lang="en-US" dirty="0"/>
          </a:p>
          <a:p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5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if-else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Using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/>
              <a:t> as an error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1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/>
              <a:t>Nesting</a:t>
            </a:r>
            <a:r>
              <a:rPr lang="en-US" dirty="0"/>
              <a:t> is enclosing one structure inside of another.</a:t>
            </a:r>
            <a:endParaRPr lang="en-US" dirty="0" smtClean="0"/>
          </a:p>
          <a:p>
            <a:pPr lvl="1"/>
            <a:r>
              <a:rPr lang="en-US" dirty="0" smtClean="0"/>
              <a:t>A block in Java can contain any valid Java code, this includes other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statement1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statement2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statement3;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 pitchFamily="49" charset="0"/>
              </a:rPr>
              <a:t>statement4;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If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 is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 and 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 is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, what is executed?</a:t>
            </a:r>
          </a:p>
          <a:p>
            <a:pPr lvl="1"/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statement1</a:t>
            </a:r>
            <a:r>
              <a:rPr lang="en-US" sz="2000" dirty="0">
                <a:solidFill>
                  <a:srgbClr val="000000"/>
                </a:solidFill>
                <a:cs typeface="Courier New" pitchFamily="49" charset="0"/>
              </a:rPr>
              <a:t> ,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statement2</a:t>
            </a:r>
            <a:r>
              <a:rPr lang="en-US" sz="2000" dirty="0">
                <a:solidFill>
                  <a:srgbClr val="000000"/>
                </a:solidFill>
                <a:cs typeface="Courier New" pitchFamily="49" charset="0"/>
              </a:rPr>
              <a:t> ,</a:t>
            </a:r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 statement3</a:t>
            </a:r>
            <a:r>
              <a:rPr lang="en-US" sz="2000" dirty="0">
                <a:solidFill>
                  <a:srgbClr val="000000"/>
                </a:solidFill>
                <a:cs typeface="Courier New" pitchFamily="49" charset="0"/>
              </a:rPr>
              <a:t> ,</a:t>
            </a:r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 statement4</a:t>
            </a:r>
            <a:endParaRPr lang="en-US" sz="2200" dirty="0">
              <a:solidFill>
                <a:srgbClr val="000000"/>
              </a:solidFill>
              <a:latin typeface="Courier New"/>
            </a:endParaRPr>
          </a:p>
          <a:p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If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 is 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 and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BooleanExpression2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 is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, what is executed?</a:t>
            </a:r>
          </a:p>
          <a:p>
            <a:pPr lvl="1"/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statement3</a:t>
            </a:r>
            <a:r>
              <a:rPr lang="en-US" sz="2000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Courier New" pitchFamily="49" charset="0"/>
              </a:rPr>
              <a:t>,</a:t>
            </a:r>
            <a:r>
              <a:rPr lang="en-US" sz="2200" i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ourier New"/>
              </a:rPr>
              <a:t>statement4</a:t>
            </a:r>
          </a:p>
          <a:p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If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BooleanExpression1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 is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400" dirty="0" smtClean="0">
                <a:solidFill>
                  <a:srgbClr val="000000"/>
                </a:solidFill>
                <a:cs typeface="Courier New" pitchFamily="49" charset="0"/>
              </a:rPr>
              <a:t>, what </a:t>
            </a:r>
            <a:r>
              <a:rPr lang="en-US" sz="2400" dirty="0">
                <a:solidFill>
                  <a:srgbClr val="000000"/>
                </a:solidFill>
                <a:cs typeface="Courier New" pitchFamily="49" charset="0"/>
              </a:rPr>
              <a:t>is executed?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Nothing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821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</a:t>
            </a:r>
            <a:r>
              <a:rPr lang="en-US" dirty="0" smtClean="0"/>
              <a:t>Statements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Nested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259392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Java provides </a:t>
            </a:r>
            <a:r>
              <a:rPr lang="en-US" u="sng" dirty="0" smtClean="0"/>
              <a:t>logical operators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binary </a:t>
            </a:r>
            <a:r>
              <a:rPr lang="en-US" u="sng" dirty="0" smtClean="0"/>
              <a:t>logical operators</a:t>
            </a:r>
            <a:r>
              <a:rPr lang="en-US" dirty="0" smtClean="0"/>
              <a:t> combine two </a:t>
            </a:r>
            <a:r>
              <a:rPr lang="en-US" dirty="0" err="1" smtClean="0"/>
              <a:t>boolean</a:t>
            </a:r>
            <a:r>
              <a:rPr lang="en-US" dirty="0" smtClean="0"/>
              <a:t> expressions into one.</a:t>
            </a:r>
          </a:p>
          <a:p>
            <a:pPr lvl="1"/>
            <a:r>
              <a:rPr lang="en-US" dirty="0" smtClean="0"/>
              <a:t>The unary </a:t>
            </a:r>
            <a:r>
              <a:rPr lang="en-US" u="sng" dirty="0" smtClean="0"/>
              <a:t>logical operator</a:t>
            </a:r>
            <a:r>
              <a:rPr lang="en-US" dirty="0" smtClean="0"/>
              <a:t> switches the value of a </a:t>
            </a:r>
            <a:r>
              <a:rPr lang="en-US" dirty="0" err="1" smtClean="0"/>
              <a:t>boolean</a:t>
            </a:r>
            <a:r>
              <a:rPr lang="en-US" dirty="0" smtClean="0"/>
              <a:t> expression.</a:t>
            </a:r>
            <a:endParaRPr lang="en-US" dirty="0"/>
          </a:p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Binary logical operators have lower precedence than relational operators (they will be evaluated after)</a:t>
            </a:r>
          </a:p>
          <a:p>
            <a:pPr lvl="1"/>
            <a:r>
              <a:rPr lang="en-US" dirty="0" smtClean="0"/>
              <a:t>NOT has the same precedence as negation.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512935"/>
              </p:ext>
            </p:extLst>
          </p:nvPr>
        </p:nvGraphicFramePr>
        <p:xfrm>
          <a:off x="3124200" y="3200400"/>
          <a:ext cx="29870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808"/>
                <a:gridCol w="1092518"/>
                <a:gridCol w="7677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Kind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&amp;&amp;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||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!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Unary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24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2232</TotalTime>
  <Words>1002</Words>
  <Application>Microsoft Office PowerPoint</Application>
  <PresentationFormat>On-screen Show (4:3)</PresentationFormat>
  <Paragraphs>264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Decision Structures:  The If-Else If Statement, Nested If Statements, Logical Operators, and String Comparison</vt:lpstr>
      <vt:lpstr>Review</vt:lpstr>
      <vt:lpstr>Review</vt:lpstr>
      <vt:lpstr>Review</vt:lpstr>
      <vt:lpstr>The if-else if Statement</vt:lpstr>
      <vt:lpstr>if-else if Example</vt:lpstr>
      <vt:lpstr>Nested if Statements</vt:lpstr>
      <vt:lpstr>Nested if Statements Example</vt:lpstr>
      <vt:lpstr>Logical Operators</vt:lpstr>
      <vt:lpstr>Logical Operator Truth Tables</vt:lpstr>
      <vt:lpstr>Logical Operator Practice</vt:lpstr>
      <vt:lpstr>Logical AND Example</vt:lpstr>
      <vt:lpstr>Logical AND and Nesting</vt:lpstr>
      <vt:lpstr>Logical AND and Nesting</vt:lpstr>
      <vt:lpstr>Exercise</vt:lpstr>
      <vt:lpstr>Logical OR Example</vt:lpstr>
      <vt:lpstr>Exercise</vt:lpstr>
      <vt:lpstr>Comparing String Objects </vt:lpstr>
      <vt:lpstr>String equals method</vt:lpstr>
      <vt:lpstr>String compareTo method</vt:lpstr>
      <vt:lpstr>String compareTo method</vt:lpstr>
      <vt:lpstr>String Comparison Example</vt:lpstr>
      <vt:lpstr>Block-Level Scope</vt:lpstr>
      <vt:lpstr>The Conditional Operator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247</cp:revision>
  <dcterms:created xsi:type="dcterms:W3CDTF">2011-05-03T14:28:19Z</dcterms:created>
  <dcterms:modified xsi:type="dcterms:W3CDTF">2011-06-02T15:19:04Z</dcterms:modified>
</cp:coreProperties>
</file>