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0"/>
  </p:notesMasterIdLst>
  <p:sldIdLst>
    <p:sldId id="256" r:id="rId2"/>
    <p:sldId id="366" r:id="rId3"/>
    <p:sldId id="394" r:id="rId4"/>
    <p:sldId id="395" r:id="rId5"/>
    <p:sldId id="396" r:id="rId6"/>
    <p:sldId id="397" r:id="rId7"/>
    <p:sldId id="399" r:id="rId8"/>
    <p:sldId id="398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9" r:id="rId18"/>
    <p:sldId id="40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67B6-E366-4D77-8570-0298620BD74C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F5253-1043-4BC4-BCB7-9C4DABED0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8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EA9696-D413-43A4-A996-D9FB4AE4D4B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CS0007:  Introduction to Computer Programming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Decision Structures:  The If Statement, Else-If Statement, </a:t>
            </a:r>
            <a:r>
              <a:rPr lang="en-US" smtClean="0"/>
              <a:t>and Relational 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Relational 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96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Style and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 if an if there is only one conditionally executed statement, it is still acceptable to put brackets around it.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){</a:t>
            </a:r>
            <a:endParaRPr lang="en-US" sz="28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statement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However, there are two rules you should always follow: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 first conditionally executed statement should be on the next line after the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</a:rPr>
              <a:t> statement.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 conditionally executed statement should be indented one level from the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</a:rPr>
              <a:t> statement.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Note:  There is NO semicolon after an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</a:rPr>
              <a:t> statement.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4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Flag</a:t>
            </a:r>
            <a:r>
              <a:rPr lang="en-US" dirty="0" smtClean="0"/>
              <a:t> is a </a:t>
            </a:r>
            <a:r>
              <a:rPr lang="en-US" dirty="0" err="1" smtClean="0"/>
              <a:t>boolean</a:t>
            </a:r>
            <a:r>
              <a:rPr lang="en-US" dirty="0" smtClean="0"/>
              <a:t> variable that signals when some condition exists in a program.</a:t>
            </a:r>
          </a:p>
          <a:p>
            <a:pPr lvl="1"/>
            <a:r>
              <a:rPr lang="en-US" dirty="0" smtClean="0"/>
              <a:t>When a flag is set to true, it means some condition exists</a:t>
            </a:r>
          </a:p>
          <a:p>
            <a:pPr lvl="1"/>
            <a:r>
              <a:rPr lang="en-US" dirty="0" smtClean="0"/>
              <a:t>When a flag is set to false, it means some condition does not exist.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7F0055"/>
                </a:solidFill>
                <a:latin typeface="Courier New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(score &gt; 95)</a:t>
            </a:r>
            <a:endParaRPr lang="en-US" sz="24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highscore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= </a:t>
            </a:r>
            <a:r>
              <a:rPr lang="en-US" sz="24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true</a:t>
            </a:r>
            <a:r>
              <a:rPr lang="en-US" sz="24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;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highlight>
                  <a:srgbClr val="E8F2FE"/>
                </a:highlight>
              </a:rPr>
              <a:t>Here,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 pitchFamily="49" charset="0"/>
                <a:cs typeface="Courier New" pitchFamily="49" charset="0"/>
              </a:rPr>
              <a:t>highscore</a:t>
            </a:r>
            <a:r>
              <a:rPr lang="en-US" dirty="0" smtClean="0">
                <a:solidFill>
                  <a:srgbClr val="000000"/>
                </a:solidFill>
                <a:highlight>
                  <a:srgbClr val="E8F2FE"/>
                </a:highlight>
              </a:rPr>
              <a:t> is a flag indicating that the score is above 95.</a:t>
            </a:r>
            <a:endParaRPr lang="en-US" dirty="0" smtClean="0"/>
          </a:p>
          <a:p>
            <a:pPr lvl="1"/>
            <a:r>
              <a:rPr lang="en-US" dirty="0" smtClean="0"/>
              <a:t>Right now, we don’t have any situations where these are terribly useful, but for now, just know we can and will use them.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8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 can also use relational operators on character data as well: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urier New"/>
              </a:rPr>
              <a:t>ch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== </a:t>
            </a:r>
            <a:r>
              <a:rPr lang="en-US" sz="2000" dirty="0">
                <a:solidFill>
                  <a:srgbClr val="2A00FF"/>
                </a:solidFill>
                <a:latin typeface="Courier New"/>
              </a:rPr>
              <a:t>'A'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20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i="1" dirty="0">
                <a:solidFill>
                  <a:srgbClr val="2A00FF"/>
                </a:solidFill>
                <a:latin typeface="Courier New"/>
              </a:rPr>
              <a:t>"The character is A</a:t>
            </a:r>
            <a:r>
              <a:rPr lang="en-US" sz="2000" i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000" i="1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sz="2000" dirty="0" smtClean="0"/>
          </a:p>
          <a:p>
            <a:r>
              <a:rPr lang="en-US" dirty="0" smtClean="0">
                <a:solidFill>
                  <a:srgbClr val="000000"/>
                </a:solidFill>
              </a:rPr>
              <a:t>Equal to and not equal to are the most natural for this data type, but you can use any relational operators.</a:t>
            </a:r>
          </a:p>
          <a:p>
            <a:pPr marL="0" lvl="0" indent="0">
              <a:buClr>
                <a:srgbClr val="D34817"/>
              </a:buClr>
              <a:buNone/>
            </a:pPr>
            <a:r>
              <a:rPr lang="en-US" sz="2000" dirty="0" smtClean="0">
                <a:solidFill>
                  <a:srgbClr val="2A00FF"/>
                </a:solidFill>
                <a:latin typeface="Courier New"/>
              </a:rPr>
              <a:t>'A' 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&lt;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2A00FF"/>
                </a:solidFill>
                <a:latin typeface="Courier New"/>
              </a:rPr>
              <a:t>'B'</a:t>
            </a:r>
            <a:endParaRPr lang="en-US" sz="2000" dirty="0">
              <a:solidFill>
                <a:srgbClr val="000000"/>
              </a:solidFill>
              <a:latin typeface="Courier New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Resolves to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0" lvl="0" indent="0">
              <a:buClr>
                <a:srgbClr val="D34817"/>
              </a:buClr>
              <a:buNone/>
            </a:pPr>
            <a:r>
              <a:rPr lang="en-US" sz="2000" dirty="0" smtClean="0">
                <a:solidFill>
                  <a:srgbClr val="2A00FF"/>
                </a:solidFill>
                <a:latin typeface="Courier New"/>
              </a:rPr>
              <a:t>'a' 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&lt; </a:t>
            </a:r>
            <a:r>
              <a:rPr lang="en-US" sz="2000" dirty="0" smtClean="0">
                <a:solidFill>
                  <a:srgbClr val="2A00FF"/>
                </a:solidFill>
                <a:latin typeface="Courier New"/>
              </a:rPr>
              <a:t>'B'</a:t>
            </a:r>
            <a:endParaRPr lang="en-US" sz="2000" dirty="0">
              <a:solidFill>
                <a:srgbClr val="000000"/>
              </a:solidFill>
              <a:latin typeface="Courier New"/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Resolves to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Why?</a:t>
            </a:r>
          </a:p>
          <a:p>
            <a:pPr lvl="3"/>
            <a:r>
              <a:rPr lang="en-US" dirty="0" smtClean="0">
                <a:solidFill>
                  <a:srgbClr val="000000"/>
                </a:solidFill>
              </a:rPr>
              <a:t>Remember, all characters are represented as Unicode numbers.</a:t>
            </a:r>
          </a:p>
          <a:p>
            <a:pPr lvl="3"/>
            <a:r>
              <a:rPr lang="en-US" dirty="0" smtClean="0">
                <a:solidFill>
                  <a:srgbClr val="000000"/>
                </a:solidFill>
              </a:rPr>
              <a:t>What Java does when comparing characters is compare the Unicode values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60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Comparison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Topic:</a:t>
            </a:r>
          </a:p>
          <a:p>
            <a:pPr lvl="1"/>
            <a:r>
              <a:rPr lang="en-US" dirty="0" smtClean="0"/>
              <a:t>Character 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1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is an expansion of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 called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 dirty="0" smtClean="0"/>
              <a:t> statement.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BooleanExpression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statement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 </a:t>
            </a:r>
            <a:r>
              <a:rPr lang="en-US" i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block 1</a:t>
            </a:r>
            <a:endParaRPr lang="en-US" i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i="1" dirty="0" smtClean="0">
                <a:solidFill>
                  <a:srgbClr val="000000"/>
                </a:solidFill>
                <a:latin typeface="Courier New"/>
              </a:rPr>
              <a:t>statement </a:t>
            </a:r>
            <a:r>
              <a:rPr lang="en-US" i="1" dirty="0">
                <a:solidFill>
                  <a:srgbClr val="000000"/>
                </a:solidFill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urier New"/>
              </a:rPr>
              <a:t>block </a:t>
            </a:r>
            <a:r>
              <a:rPr lang="en-US" i="1" dirty="0" smtClean="0">
                <a:solidFill>
                  <a:srgbClr val="000000"/>
                </a:solidFill>
              </a:rPr>
              <a:t>2</a:t>
            </a:r>
          </a:p>
          <a:p>
            <a:r>
              <a:rPr lang="en-US" dirty="0" smtClean="0"/>
              <a:t>Just like the if statement, </a:t>
            </a:r>
            <a:r>
              <a:rPr lang="en-US" sz="2400" i="1" dirty="0" err="1" smtClean="0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/>
              <a:t>is evaluated.</a:t>
            </a:r>
          </a:p>
          <a:p>
            <a:pPr lvl="1"/>
            <a:r>
              <a:rPr lang="en-US" dirty="0" smtClean="0"/>
              <a:t>If it resolves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, then 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statement </a:t>
            </a:r>
            <a:r>
              <a:rPr lang="en-US" i="1" dirty="0">
                <a:solidFill>
                  <a:srgbClr val="000000"/>
                </a:solidFill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 block </a:t>
            </a:r>
            <a:r>
              <a:rPr lang="en-US" i="1" dirty="0" smtClean="0">
                <a:solidFill>
                  <a:srgbClr val="000000"/>
                </a:solidFill>
              </a:rPr>
              <a:t>1 </a:t>
            </a:r>
            <a:r>
              <a:rPr lang="en-US" dirty="0" smtClean="0">
                <a:solidFill>
                  <a:srgbClr val="000000"/>
                </a:solidFill>
              </a:rPr>
              <a:t>is executed</a:t>
            </a:r>
          </a:p>
          <a:p>
            <a:pPr lvl="1"/>
            <a:r>
              <a:rPr lang="en-US" dirty="0"/>
              <a:t>If it resolves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, </a:t>
            </a:r>
            <a:r>
              <a:rPr lang="en-US" dirty="0"/>
              <a:t>then 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statement </a:t>
            </a:r>
            <a:r>
              <a:rPr lang="en-US" i="1" dirty="0">
                <a:solidFill>
                  <a:srgbClr val="000000"/>
                </a:solidFill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 block </a:t>
            </a:r>
            <a:r>
              <a:rPr lang="en-US" i="1" dirty="0" smtClean="0">
                <a:solidFill>
                  <a:srgbClr val="000000"/>
                </a:solidFill>
              </a:rPr>
              <a:t>2 </a:t>
            </a:r>
            <a:r>
              <a:rPr lang="en-US" dirty="0">
                <a:solidFill>
                  <a:srgbClr val="000000"/>
                </a:solidFill>
              </a:rPr>
              <a:t>is executed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4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 dirty="0" smtClean="0"/>
              <a:t> Flowchart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271034" y="1764222"/>
            <a:ext cx="5271594" cy="3616265"/>
            <a:chOff x="1159757" y="3874008"/>
            <a:chExt cx="2868591" cy="2400300"/>
          </a:xfrm>
        </p:grpSpPr>
        <p:sp>
          <p:nvSpPr>
            <p:cNvPr id="5" name="Diamond 4"/>
            <p:cNvSpPr/>
            <p:nvPr/>
          </p:nvSpPr>
          <p:spPr>
            <a:xfrm>
              <a:off x="1581913" y="4140708"/>
              <a:ext cx="1402080" cy="6858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Boolean Expression</a:t>
              </a:r>
              <a:endParaRPr lang="en-US" sz="1400" dirty="0"/>
            </a:p>
          </p:txBody>
        </p:sp>
        <p:cxnSp>
          <p:nvCxnSpPr>
            <p:cNvPr id="6" name="Straight Arrow Connector 5"/>
            <p:cNvCxnSpPr>
              <a:endCxn id="5" idx="0"/>
            </p:cNvCxnSpPr>
            <p:nvPr/>
          </p:nvCxnSpPr>
          <p:spPr>
            <a:xfrm>
              <a:off x="2282953" y="3874008"/>
              <a:ext cx="0" cy="2667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3017521" y="4838700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Statement 1</a:t>
              </a:r>
              <a:endParaRPr lang="en-US" sz="1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017519" y="5359908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Statement </a:t>
              </a:r>
              <a:r>
                <a:rPr lang="en-US" sz="1400" dirty="0" smtClean="0"/>
                <a:t>2</a:t>
              </a:r>
              <a:endParaRPr lang="en-US" sz="1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017520" y="5893308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Statement </a:t>
              </a:r>
              <a:r>
                <a:rPr lang="en-US" sz="1400" dirty="0" smtClean="0"/>
                <a:t>3</a:t>
              </a:r>
              <a:endParaRPr lang="en-US" sz="1400" dirty="0"/>
            </a:p>
          </p:txBody>
        </p:sp>
        <p:cxnSp>
          <p:nvCxnSpPr>
            <p:cNvPr id="10" name="Straight Arrow Connector 9"/>
            <p:cNvCxnSpPr>
              <a:stCxn id="7" idx="2"/>
              <a:endCxn id="8" idx="0"/>
            </p:cNvCxnSpPr>
            <p:nvPr/>
          </p:nvCxnSpPr>
          <p:spPr>
            <a:xfrm flipH="1">
              <a:off x="3522933" y="5219700"/>
              <a:ext cx="2" cy="140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8" idx="2"/>
              <a:endCxn id="9" idx="0"/>
            </p:cNvCxnSpPr>
            <p:nvPr/>
          </p:nvCxnSpPr>
          <p:spPr>
            <a:xfrm>
              <a:off x="3522933" y="5740908"/>
              <a:ext cx="1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stCxn id="5" idx="3"/>
              <a:endCxn id="7" idx="0"/>
            </p:cNvCxnSpPr>
            <p:nvPr/>
          </p:nvCxnSpPr>
          <p:spPr>
            <a:xfrm>
              <a:off x="2983993" y="4483608"/>
              <a:ext cx="538942" cy="355092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119061" y="4264989"/>
              <a:ext cx="268805" cy="2042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True</a:t>
              </a:r>
              <a:endParaRPr lang="en-US" sz="1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59757" y="4266580"/>
              <a:ext cx="271632" cy="2042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False</a:t>
              </a:r>
              <a:endParaRPr lang="en-US" sz="1400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1066795" y="3217617"/>
            <a:ext cx="1857591" cy="5740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Statement 4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1066791" y="4002863"/>
            <a:ext cx="1857591" cy="5740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Statement </a:t>
            </a:r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1066793" y="4806478"/>
            <a:ext cx="1857591" cy="5740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Statement 6</a:t>
            </a:r>
          </a:p>
        </p:txBody>
      </p:sp>
      <p:cxnSp>
        <p:nvCxnSpPr>
          <p:cNvPr id="29" name="Straight Arrow Connector 28"/>
          <p:cNvCxnSpPr>
            <a:stCxn id="26" idx="2"/>
            <a:endCxn id="27" idx="0"/>
          </p:cNvCxnSpPr>
          <p:nvPr/>
        </p:nvCxnSpPr>
        <p:spPr>
          <a:xfrm flipH="1">
            <a:off x="1995588" y="3791628"/>
            <a:ext cx="4" cy="211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2"/>
            <a:endCxn id="28" idx="0"/>
          </p:cNvCxnSpPr>
          <p:nvPr/>
        </p:nvCxnSpPr>
        <p:spPr>
          <a:xfrm>
            <a:off x="1995588" y="4576874"/>
            <a:ext cx="2" cy="229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5" idx="1"/>
            <a:endCxn id="26" idx="0"/>
          </p:cNvCxnSpPr>
          <p:nvPr/>
        </p:nvCxnSpPr>
        <p:spPr>
          <a:xfrm rot="10800000" flipV="1">
            <a:off x="1995592" y="2682639"/>
            <a:ext cx="1051237" cy="53497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335125" y="5943602"/>
            <a:ext cx="0" cy="4018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28" idx="2"/>
          </p:cNvCxnSpPr>
          <p:nvPr/>
        </p:nvCxnSpPr>
        <p:spPr>
          <a:xfrm rot="16200000" flipH="1">
            <a:off x="2883801" y="4492276"/>
            <a:ext cx="563114" cy="233953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9" idx="2"/>
          </p:cNvCxnSpPr>
          <p:nvPr/>
        </p:nvCxnSpPr>
        <p:spPr>
          <a:xfrm rot="5400000">
            <a:off x="5192922" y="4522690"/>
            <a:ext cx="563113" cy="227870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63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else-if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else-if</a:t>
            </a:r>
            <a:r>
              <a:rPr lang="en-US" dirty="0" smtClean="0"/>
              <a:t>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79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Programming:  Fraction to Decimal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/>
              <a:t>Scope</a:t>
            </a:r>
            <a:r>
              <a:rPr lang="en-US" dirty="0"/>
              <a:t> refers </a:t>
            </a:r>
            <a:r>
              <a:rPr lang="en-US" dirty="0" smtClean="0"/>
              <a:t>to…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in a program an entity can be accessed by name.</a:t>
            </a:r>
          </a:p>
          <a:p>
            <a:r>
              <a:rPr lang="en-US" dirty="0" smtClean="0">
                <a:cs typeface="Courier New" pitchFamily="49" charset="0"/>
              </a:rPr>
              <a:t>Three kinds of comments in Java: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Single-Line </a:t>
            </a:r>
            <a:r>
              <a:rPr lang="en-US" dirty="0">
                <a:cs typeface="Courier New" pitchFamily="49" charset="0"/>
              </a:rPr>
              <a:t>– begin with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dirty="0">
                <a:cs typeface="Courier New" pitchFamily="49" charset="0"/>
              </a:rPr>
              <a:t> and the entire line is ignored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Multi-Line </a:t>
            </a:r>
            <a:r>
              <a:rPr lang="en-US" dirty="0">
                <a:cs typeface="Courier New" pitchFamily="49" charset="0"/>
              </a:rPr>
              <a:t>– begin with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/* </a:t>
            </a:r>
            <a:r>
              <a:rPr lang="en-US" dirty="0">
                <a:cs typeface="Courier New" pitchFamily="49" charset="0"/>
              </a:rPr>
              <a:t>and end with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*/</a:t>
            </a:r>
            <a:r>
              <a:rPr lang="en-US" dirty="0">
                <a:cs typeface="Courier New" pitchFamily="49" charset="0"/>
              </a:rPr>
              <a:t>, and everything between is ignored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Documentation </a:t>
            </a:r>
            <a:r>
              <a:rPr lang="en-US" dirty="0">
                <a:cs typeface="Courier New" pitchFamily="49" charset="0"/>
              </a:rPr>
              <a:t>Comments – special comments that can be used to make attractively formatted HTML files that document the source code. </a:t>
            </a:r>
          </a:p>
          <a:p>
            <a:r>
              <a:rPr lang="en-US" dirty="0">
                <a:cs typeface="Courier New" pitchFamily="49" charset="0"/>
              </a:rPr>
              <a:t>Programming Style refers </a:t>
            </a:r>
            <a:r>
              <a:rPr lang="en-US" dirty="0" smtClean="0">
                <a:cs typeface="Courier New" pitchFamily="49" charset="0"/>
              </a:rPr>
              <a:t>to…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way a programmer uses spaces, indentation, blank lines, and punctuation </a:t>
            </a:r>
            <a:r>
              <a:rPr lang="en-US" dirty="0" smtClean="0"/>
              <a:t>characters.</a:t>
            </a:r>
          </a:p>
          <a:p>
            <a:r>
              <a:rPr lang="en-US" dirty="0"/>
              <a:t>The </a:t>
            </a:r>
            <a:r>
              <a:rPr lang="en-US" dirty="0" smtClean="0"/>
              <a:t>standard </a:t>
            </a:r>
            <a:r>
              <a:rPr lang="en-US" dirty="0"/>
              <a:t>input device is </a:t>
            </a:r>
            <a:r>
              <a:rPr lang="en-US" dirty="0" smtClean="0"/>
              <a:t>normally the…</a:t>
            </a:r>
            <a:endParaRPr lang="en-US" dirty="0"/>
          </a:p>
          <a:p>
            <a:pPr lvl="1"/>
            <a:r>
              <a:rPr lang="en-US" dirty="0" smtClean="0"/>
              <a:t>keyboard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Java object that refers to the standard input device is…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System.in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The class that the Java API provides to allow us to take in input as primitive types or strings is named…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Scanner</a:t>
            </a:r>
          </a:p>
        </p:txBody>
      </p:sp>
    </p:spTree>
    <p:extLst>
      <p:ext uri="{BB962C8B-B14F-4D97-AF65-F5344CB8AC3E}">
        <p14:creationId xmlns:p14="http://schemas.microsoft.com/office/powerpoint/2010/main" val="378380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far our programs have been very sequential: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= 2, b = 3, c, d;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 = b + a;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 = b – a;</a:t>
            </a:r>
          </a:p>
          <a:p>
            <a:r>
              <a:rPr lang="en-US" dirty="0" smtClean="0">
                <a:cs typeface="Courier New" pitchFamily="49" charset="0"/>
              </a:rPr>
              <a:t>All of these statements will be executed, in order, from top to bottom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This is what is called a </a:t>
            </a:r>
            <a:r>
              <a:rPr lang="en-US" u="sng" dirty="0" smtClean="0">
                <a:cs typeface="Courier New" pitchFamily="49" charset="0"/>
              </a:rPr>
              <a:t>sequence structure</a:t>
            </a:r>
            <a:r>
              <a:rPr lang="en-US" dirty="0" smtClean="0">
                <a:cs typeface="Courier New" pitchFamily="49" charset="0"/>
              </a:rPr>
              <a:t>, because the statements are executed in order, without branching.</a:t>
            </a:r>
          </a:p>
          <a:p>
            <a:r>
              <a:rPr lang="en-US" dirty="0" smtClean="0">
                <a:cs typeface="Courier New" pitchFamily="49" charset="0"/>
              </a:rPr>
              <a:t>However, it is often the case that we require a program to execute some statements only under certain circumstances.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We can do this with </a:t>
            </a:r>
            <a:r>
              <a:rPr lang="en-US" u="sng" dirty="0" smtClean="0">
                <a:cs typeface="Courier New" pitchFamily="49" charset="0"/>
              </a:rPr>
              <a:t>decision structures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470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smtClean="0"/>
              <a:t>In a </a:t>
            </a:r>
            <a:r>
              <a:rPr lang="en-US" sz="2200" u="sng" dirty="0" smtClean="0"/>
              <a:t>decision structure</a:t>
            </a:r>
            <a:r>
              <a:rPr lang="en-US" sz="2200" dirty="0" smtClean="0"/>
              <a:t>’s simplest form certain statements are executed only when a specific condition exists.  If the condition does not exist, the statements are not executed.</a:t>
            </a:r>
          </a:p>
          <a:p>
            <a:pPr lvl="1"/>
            <a:r>
              <a:rPr lang="en-US" sz="2000" dirty="0" smtClean="0"/>
              <a:t>It is said that the statements inside of the decision structure are </a:t>
            </a:r>
            <a:r>
              <a:rPr lang="en-US" sz="2000" u="sng" dirty="0" smtClean="0"/>
              <a:t>conditionally executed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We will go over many decision structures, some of which are more complex than this.</a:t>
            </a:r>
          </a:p>
          <a:p>
            <a:pPr marL="320040" lvl="1" indent="0">
              <a:buNone/>
            </a:pPr>
            <a:endParaRPr lang="en-US" dirty="0" smtClean="0"/>
          </a:p>
        </p:txBody>
      </p:sp>
      <p:grpSp>
        <p:nvGrpSpPr>
          <p:cNvPr id="39" name="Group 38"/>
          <p:cNvGrpSpPr/>
          <p:nvPr/>
        </p:nvGrpSpPr>
        <p:grpSpPr>
          <a:xfrm>
            <a:off x="609600" y="3874008"/>
            <a:ext cx="2446435" cy="2831592"/>
            <a:chOff x="1581913" y="3874008"/>
            <a:chExt cx="2446435" cy="2831592"/>
          </a:xfrm>
        </p:grpSpPr>
        <p:sp>
          <p:nvSpPr>
            <p:cNvPr id="6" name="Diamond 5"/>
            <p:cNvSpPr/>
            <p:nvPr/>
          </p:nvSpPr>
          <p:spPr>
            <a:xfrm>
              <a:off x="1581913" y="4140708"/>
              <a:ext cx="1402080" cy="6858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Is it cold outside?</a:t>
              </a:r>
              <a:endParaRPr lang="en-US" sz="1200" dirty="0"/>
            </a:p>
          </p:txBody>
        </p:sp>
        <p:cxnSp>
          <p:nvCxnSpPr>
            <p:cNvPr id="7" name="Straight Arrow Connector 6"/>
            <p:cNvCxnSpPr>
              <a:endCxn id="6" idx="0"/>
            </p:cNvCxnSpPr>
            <p:nvPr/>
          </p:nvCxnSpPr>
          <p:spPr>
            <a:xfrm>
              <a:off x="2282953" y="3874008"/>
              <a:ext cx="0" cy="2667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3017521" y="4838700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Wear a coat.</a:t>
              </a:r>
              <a:endParaRPr lang="en-US" sz="12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017519" y="5359908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Wear a coat.</a:t>
              </a:r>
              <a:endParaRPr lang="en-US" sz="12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17520" y="5893308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Wear a coat.</a:t>
              </a:r>
              <a:endParaRPr lang="en-US" sz="1200" dirty="0"/>
            </a:p>
          </p:txBody>
        </p:sp>
        <p:cxnSp>
          <p:nvCxnSpPr>
            <p:cNvPr id="20" name="Straight Arrow Connector 19"/>
            <p:cNvCxnSpPr>
              <a:stCxn id="13" idx="2"/>
              <a:endCxn id="14" idx="0"/>
            </p:cNvCxnSpPr>
            <p:nvPr/>
          </p:nvCxnSpPr>
          <p:spPr>
            <a:xfrm flipH="1">
              <a:off x="3522933" y="5219700"/>
              <a:ext cx="2" cy="140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4" idx="2"/>
              <a:endCxn id="15" idx="0"/>
            </p:cNvCxnSpPr>
            <p:nvPr/>
          </p:nvCxnSpPr>
          <p:spPr>
            <a:xfrm>
              <a:off x="3522933" y="5740908"/>
              <a:ext cx="1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6" idx="3"/>
              <a:endCxn id="13" idx="0"/>
            </p:cNvCxnSpPr>
            <p:nvPr/>
          </p:nvCxnSpPr>
          <p:spPr>
            <a:xfrm>
              <a:off x="2983993" y="4483608"/>
              <a:ext cx="538942" cy="355092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6" idx="2"/>
            </p:cNvCxnSpPr>
            <p:nvPr/>
          </p:nvCxnSpPr>
          <p:spPr>
            <a:xfrm flipH="1">
              <a:off x="2246376" y="4826508"/>
              <a:ext cx="36577" cy="18790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15" idx="2"/>
            </p:cNvCxnSpPr>
            <p:nvPr/>
          </p:nvCxnSpPr>
          <p:spPr>
            <a:xfrm rot="5400000">
              <a:off x="2801598" y="5755664"/>
              <a:ext cx="202692" cy="1239981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071010" y="4181701"/>
              <a:ext cx="3649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Yes</a:t>
              </a:r>
              <a:endParaRPr lang="en-US" sz="12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888586" y="4890700"/>
              <a:ext cx="357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No</a:t>
              </a:r>
              <a:endParaRPr lang="en-US" sz="12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124200" y="3889248"/>
            <a:ext cx="2446435" cy="2831592"/>
            <a:chOff x="1581913" y="3874008"/>
            <a:chExt cx="2446435" cy="2831592"/>
          </a:xfrm>
        </p:grpSpPr>
        <p:sp>
          <p:nvSpPr>
            <p:cNvPr id="41" name="Diamond 40"/>
            <p:cNvSpPr/>
            <p:nvPr/>
          </p:nvSpPr>
          <p:spPr>
            <a:xfrm>
              <a:off x="1581913" y="4140708"/>
              <a:ext cx="1402080" cy="6858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Condition</a:t>
              </a:r>
              <a:endParaRPr lang="en-US" sz="1100" dirty="0"/>
            </a:p>
          </p:txBody>
        </p:sp>
        <p:cxnSp>
          <p:nvCxnSpPr>
            <p:cNvPr id="42" name="Straight Arrow Connector 41"/>
            <p:cNvCxnSpPr>
              <a:endCxn id="41" idx="0"/>
            </p:cNvCxnSpPr>
            <p:nvPr/>
          </p:nvCxnSpPr>
          <p:spPr>
            <a:xfrm>
              <a:off x="2282953" y="3874008"/>
              <a:ext cx="0" cy="2667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3017521" y="4838700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Statement 1</a:t>
              </a:r>
              <a:endParaRPr lang="en-US" sz="12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017519" y="5359908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Statement </a:t>
              </a:r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17520" y="5893308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Statement </a:t>
              </a:r>
              <a:r>
                <a:rPr lang="en-US" sz="1200" dirty="0" smtClean="0"/>
                <a:t>3</a:t>
              </a:r>
              <a:endParaRPr lang="en-US" sz="1200" dirty="0"/>
            </a:p>
          </p:txBody>
        </p:sp>
        <p:cxnSp>
          <p:nvCxnSpPr>
            <p:cNvPr id="46" name="Straight Arrow Connector 45"/>
            <p:cNvCxnSpPr>
              <a:stCxn id="43" idx="2"/>
              <a:endCxn id="44" idx="0"/>
            </p:cNvCxnSpPr>
            <p:nvPr/>
          </p:nvCxnSpPr>
          <p:spPr>
            <a:xfrm flipH="1">
              <a:off x="3522933" y="5219700"/>
              <a:ext cx="2" cy="140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44" idx="2"/>
              <a:endCxn id="45" idx="0"/>
            </p:cNvCxnSpPr>
            <p:nvPr/>
          </p:nvCxnSpPr>
          <p:spPr>
            <a:xfrm>
              <a:off x="3522933" y="5740908"/>
              <a:ext cx="1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Elbow Connector 47"/>
            <p:cNvCxnSpPr>
              <a:stCxn id="41" idx="3"/>
              <a:endCxn id="43" idx="0"/>
            </p:cNvCxnSpPr>
            <p:nvPr/>
          </p:nvCxnSpPr>
          <p:spPr>
            <a:xfrm>
              <a:off x="2983993" y="4483608"/>
              <a:ext cx="538942" cy="355092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1" idx="2"/>
            </p:cNvCxnSpPr>
            <p:nvPr/>
          </p:nvCxnSpPr>
          <p:spPr>
            <a:xfrm flipH="1">
              <a:off x="2246376" y="4826508"/>
              <a:ext cx="36577" cy="18790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Elbow Connector 49"/>
            <p:cNvCxnSpPr>
              <a:stCxn id="45" idx="2"/>
            </p:cNvCxnSpPr>
            <p:nvPr/>
          </p:nvCxnSpPr>
          <p:spPr>
            <a:xfrm rot="5400000">
              <a:off x="2801598" y="5755664"/>
              <a:ext cx="202692" cy="1239981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3028338" y="4206609"/>
              <a:ext cx="45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True</a:t>
              </a:r>
              <a:endParaRPr lang="en-US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809731" y="4890700"/>
              <a:ext cx="4549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False</a:t>
              </a:r>
              <a:endParaRPr lang="en-US" sz="12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786775" y="3889248"/>
            <a:ext cx="2446435" cy="2831592"/>
            <a:chOff x="1581913" y="3874008"/>
            <a:chExt cx="2446435" cy="2831592"/>
          </a:xfrm>
        </p:grpSpPr>
        <p:sp>
          <p:nvSpPr>
            <p:cNvPr id="67" name="Diamond 66"/>
            <p:cNvSpPr/>
            <p:nvPr/>
          </p:nvSpPr>
          <p:spPr>
            <a:xfrm>
              <a:off x="1581913" y="4140708"/>
              <a:ext cx="1402080" cy="6858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Boolean Expression</a:t>
              </a:r>
              <a:endParaRPr lang="en-US" sz="1000" dirty="0"/>
            </a:p>
          </p:txBody>
        </p:sp>
        <p:cxnSp>
          <p:nvCxnSpPr>
            <p:cNvPr id="68" name="Straight Arrow Connector 67"/>
            <p:cNvCxnSpPr>
              <a:endCxn id="67" idx="0"/>
            </p:cNvCxnSpPr>
            <p:nvPr/>
          </p:nvCxnSpPr>
          <p:spPr>
            <a:xfrm>
              <a:off x="2282953" y="3874008"/>
              <a:ext cx="0" cy="2667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3017521" y="4838700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Statement 1</a:t>
              </a:r>
              <a:endParaRPr lang="en-US" sz="1200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017519" y="5359908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Statement </a:t>
              </a:r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017520" y="5893308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Statement </a:t>
              </a:r>
              <a:r>
                <a:rPr lang="en-US" sz="1200" dirty="0" smtClean="0"/>
                <a:t>3</a:t>
              </a:r>
              <a:endParaRPr lang="en-US" sz="1200" dirty="0"/>
            </a:p>
          </p:txBody>
        </p:sp>
        <p:cxnSp>
          <p:nvCxnSpPr>
            <p:cNvPr id="72" name="Straight Arrow Connector 71"/>
            <p:cNvCxnSpPr>
              <a:stCxn id="69" idx="2"/>
              <a:endCxn id="70" idx="0"/>
            </p:cNvCxnSpPr>
            <p:nvPr/>
          </p:nvCxnSpPr>
          <p:spPr>
            <a:xfrm flipH="1">
              <a:off x="3522933" y="5219700"/>
              <a:ext cx="2" cy="140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70" idx="2"/>
              <a:endCxn id="71" idx="0"/>
            </p:cNvCxnSpPr>
            <p:nvPr/>
          </p:nvCxnSpPr>
          <p:spPr>
            <a:xfrm>
              <a:off x="3522933" y="5740908"/>
              <a:ext cx="1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Elbow Connector 73"/>
            <p:cNvCxnSpPr>
              <a:stCxn id="67" idx="3"/>
              <a:endCxn id="69" idx="0"/>
            </p:cNvCxnSpPr>
            <p:nvPr/>
          </p:nvCxnSpPr>
          <p:spPr>
            <a:xfrm>
              <a:off x="2983993" y="4483608"/>
              <a:ext cx="538942" cy="355092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7" idx="2"/>
            </p:cNvCxnSpPr>
            <p:nvPr/>
          </p:nvCxnSpPr>
          <p:spPr>
            <a:xfrm flipH="1">
              <a:off x="2246376" y="4826508"/>
              <a:ext cx="36577" cy="18790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Elbow Connector 75"/>
            <p:cNvCxnSpPr>
              <a:stCxn id="71" idx="2"/>
            </p:cNvCxnSpPr>
            <p:nvPr/>
          </p:nvCxnSpPr>
          <p:spPr>
            <a:xfrm rot="5400000">
              <a:off x="2801598" y="5755664"/>
              <a:ext cx="202692" cy="1239981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3028338" y="4206609"/>
              <a:ext cx="45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True</a:t>
              </a:r>
              <a:endParaRPr lang="en-US" sz="12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809731" y="4890700"/>
              <a:ext cx="4549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False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994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most basic decision structure in Java is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statement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) {</a:t>
            </a:r>
            <a:endParaRPr lang="en-US" sz="24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statement1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statement2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...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 lvl="1"/>
            <a:r>
              <a:rPr lang="en-US" sz="2000" i="1" dirty="0" err="1" smtClean="0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000" i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– a </a:t>
            </a:r>
            <a:r>
              <a:rPr lang="en-US" sz="2200" u="sng" dirty="0" err="1" smtClean="0">
                <a:solidFill>
                  <a:srgbClr val="000000"/>
                </a:solidFill>
              </a:rPr>
              <a:t>boolean</a:t>
            </a:r>
            <a:r>
              <a:rPr lang="en-US" sz="2200" u="sng" dirty="0" smtClean="0">
                <a:solidFill>
                  <a:srgbClr val="000000"/>
                </a:solidFill>
              </a:rPr>
              <a:t> expression</a:t>
            </a:r>
            <a:r>
              <a:rPr lang="en-US" sz="2200" dirty="0" smtClean="0">
                <a:solidFill>
                  <a:srgbClr val="000000"/>
                </a:solidFill>
              </a:rPr>
              <a:t>.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</a:rPr>
              <a:t>A </a:t>
            </a:r>
            <a:r>
              <a:rPr lang="en-US" sz="1800" u="sng" dirty="0" err="1" smtClean="0">
                <a:solidFill>
                  <a:srgbClr val="000000"/>
                </a:solidFill>
              </a:rPr>
              <a:t>boolean</a:t>
            </a:r>
            <a:r>
              <a:rPr lang="en-US" sz="1800" u="sng" dirty="0" smtClean="0">
                <a:solidFill>
                  <a:srgbClr val="000000"/>
                </a:solidFill>
              </a:rPr>
              <a:t> expression</a:t>
            </a:r>
            <a:r>
              <a:rPr lang="en-US" sz="1800" dirty="0" smtClean="0">
                <a:solidFill>
                  <a:srgbClr val="000000"/>
                </a:solidFill>
              </a:rPr>
              <a:t> is one that is either 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800" dirty="0" smtClean="0">
                <a:solidFill>
                  <a:srgbClr val="000000"/>
                </a:solidFill>
              </a:rPr>
              <a:t> or 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800" dirty="0" smtClean="0">
                <a:solidFill>
                  <a:srgbClr val="000000"/>
                </a:solidFill>
                <a:cs typeface="Courier New" pitchFamily="49" charset="0"/>
              </a:rPr>
              <a:t>.</a:t>
            </a:r>
            <a:endParaRPr lang="en-US" sz="18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If the </a:t>
            </a:r>
            <a:r>
              <a:rPr lang="en-US" sz="2200" dirty="0" err="1" smtClean="0">
                <a:solidFill>
                  <a:srgbClr val="000000"/>
                </a:solidFill>
              </a:rPr>
              <a:t>boolean</a:t>
            </a:r>
            <a:r>
              <a:rPr lang="en-US" sz="2200" dirty="0" smtClean="0">
                <a:solidFill>
                  <a:srgbClr val="000000"/>
                </a:solidFill>
              </a:rPr>
              <a:t> expression is </a:t>
            </a:r>
            <a:r>
              <a:rPr lang="en-US" sz="2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200" dirty="0" smtClean="0">
                <a:solidFill>
                  <a:srgbClr val="000000"/>
                </a:solidFill>
              </a:rPr>
              <a:t>, the statement that follows will be executed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</a:rPr>
              <a:t>In the multiple statement case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if </a:t>
            </a:r>
            <a:r>
              <a:rPr lang="en-US" sz="1800" dirty="0">
                <a:solidFill>
                  <a:srgbClr val="000000"/>
                </a:solidFill>
              </a:rPr>
              <a:t>the </a:t>
            </a:r>
            <a:r>
              <a:rPr lang="en-US" sz="1800" dirty="0" err="1">
                <a:solidFill>
                  <a:srgbClr val="000000"/>
                </a:solidFill>
              </a:rPr>
              <a:t>boolean</a:t>
            </a:r>
            <a:r>
              <a:rPr lang="en-US" sz="1800" dirty="0">
                <a:solidFill>
                  <a:srgbClr val="000000"/>
                </a:solidFill>
              </a:rPr>
              <a:t> expression is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800" dirty="0" smtClean="0">
                <a:solidFill>
                  <a:srgbClr val="000000"/>
                </a:solidFill>
              </a:rPr>
              <a:t>, all the statements in the </a:t>
            </a:r>
            <a:r>
              <a:rPr lang="en-US" sz="1800" u="sng" dirty="0" smtClean="0">
                <a:solidFill>
                  <a:srgbClr val="000000"/>
                </a:solidFill>
              </a:rPr>
              <a:t>block</a:t>
            </a:r>
            <a:r>
              <a:rPr lang="en-US" sz="1800" dirty="0" smtClean="0">
                <a:solidFill>
                  <a:srgbClr val="000000"/>
                </a:solidFill>
              </a:rPr>
              <a:t> will be executed.</a:t>
            </a:r>
          </a:p>
          <a:p>
            <a:pPr lvl="3"/>
            <a:r>
              <a:rPr lang="en-US" sz="1800" dirty="0" smtClean="0">
                <a:solidFill>
                  <a:srgbClr val="000000"/>
                </a:solidFill>
              </a:rPr>
              <a:t>A </a:t>
            </a:r>
            <a:r>
              <a:rPr lang="en-US" sz="1800" u="sng" dirty="0" smtClean="0">
                <a:solidFill>
                  <a:srgbClr val="000000"/>
                </a:solidFill>
              </a:rPr>
              <a:t>block</a:t>
            </a:r>
            <a:r>
              <a:rPr lang="en-US" sz="1800" dirty="0" smtClean="0">
                <a:solidFill>
                  <a:srgbClr val="000000"/>
                </a:solidFill>
              </a:rPr>
              <a:t> is a collection of statements that are organized to be together physically.</a:t>
            </a:r>
          </a:p>
          <a:p>
            <a:pPr lvl="4"/>
            <a:r>
              <a:rPr lang="en-US" sz="1800" dirty="0" smtClean="0">
                <a:solidFill>
                  <a:srgbClr val="000000"/>
                </a:solidFill>
              </a:rPr>
              <a:t>In this case (and in most) the statements in the brackets are a block.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Otherwise the statement is skipped</a:t>
            </a:r>
            <a:endParaRPr lang="en-US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0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If Statements</a:t>
            </a:r>
          </a:p>
          <a:p>
            <a:pPr lvl="1"/>
            <a:r>
              <a:rPr lang="en-US" dirty="0" smtClean="0"/>
              <a:t>Dead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6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Often we want to compare values in order to make a decision.</a:t>
            </a:r>
          </a:p>
          <a:p>
            <a:pPr lvl="1"/>
            <a:r>
              <a:rPr lang="en-US" sz="2200" dirty="0" smtClean="0"/>
              <a:t>We can do this in Java with </a:t>
            </a:r>
            <a:r>
              <a:rPr lang="en-US" sz="2200" u="sng" dirty="0" smtClean="0"/>
              <a:t>relational operators</a:t>
            </a:r>
          </a:p>
          <a:p>
            <a:pPr lvl="2"/>
            <a:r>
              <a:rPr lang="en-US" sz="1800" u="sng" dirty="0" smtClean="0"/>
              <a:t>Relational Operators</a:t>
            </a:r>
            <a:r>
              <a:rPr lang="en-US" sz="1800" dirty="0" smtClean="0"/>
              <a:t> determine whether a specific relationship exist between two values.</a:t>
            </a:r>
          </a:p>
          <a:p>
            <a:pPr lvl="2"/>
            <a:r>
              <a:rPr lang="en-US" sz="1800" dirty="0" smtClean="0"/>
              <a:t>All relational operators resolve to either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800" dirty="0" smtClean="0"/>
              <a:t> or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626441"/>
              </p:ext>
            </p:extLst>
          </p:nvPr>
        </p:nvGraphicFramePr>
        <p:xfrm>
          <a:off x="1524000" y="3276600"/>
          <a:ext cx="6096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Relational Operators (in Order</a:t>
                      </a:r>
                      <a:r>
                        <a:rPr lang="en-US" baseline="0" dirty="0" smtClean="0"/>
                        <a:t> of Precedence)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&gt;=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 or equal</a:t>
                      </a:r>
                      <a:r>
                        <a:rPr lang="en-US" baseline="0" dirty="0" smtClean="0"/>
                        <a:t>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&lt;=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or equal</a:t>
                      </a:r>
                      <a:r>
                        <a:rPr lang="en-US" baseline="0" dirty="0" smtClean="0"/>
                        <a:t>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==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Equal</a:t>
                      </a:r>
                      <a:r>
                        <a:rPr lang="en-US" baseline="0" dirty="0" smtClean="0"/>
                        <a:t>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!=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equal to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43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Let’s look at an example: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length &lt; width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 smtClean="0"/>
              <a:t> is less than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dirty="0" smtClean="0"/>
              <a:t> the whole expression resolves to…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/>
              <a:t> is </a:t>
            </a:r>
            <a:r>
              <a:rPr lang="en-US" dirty="0" smtClean="0"/>
              <a:t>greater </a:t>
            </a:r>
            <a:r>
              <a:rPr lang="en-US" dirty="0"/>
              <a:t>than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dirty="0"/>
              <a:t> the whole expression resolves to…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 smtClean="0"/>
              <a:t> is equal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dirty="0" smtClean="0"/>
              <a:t> the whole expression resolves to…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alse</a:t>
            </a:r>
          </a:p>
          <a:p>
            <a:r>
              <a:rPr lang="en-US" dirty="0" smtClean="0"/>
              <a:t>Another example: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length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&gt;=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width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/>
              <a:t> is less than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dirty="0"/>
              <a:t> the whole expression resolves to…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/>
              <a:t> is greater than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dirty="0"/>
              <a:t> the whole expression resolves to…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/>
              <a:t> is equal to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dirty="0"/>
              <a:t> the whole expression resolves to…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16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2049</TotalTime>
  <Words>724</Words>
  <Application>Microsoft Office PowerPoint</Application>
  <PresentationFormat>On-screen Show (4:3)</PresentationFormat>
  <Paragraphs>167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Equity</vt:lpstr>
      <vt:lpstr>Decision Structures:  The If Statement, Else-If Statement, and Relational Operators</vt:lpstr>
      <vt:lpstr>Review</vt:lpstr>
      <vt:lpstr>Review</vt:lpstr>
      <vt:lpstr>Decision Structures</vt:lpstr>
      <vt:lpstr>Decision Structures</vt:lpstr>
      <vt:lpstr>The if Statement</vt:lpstr>
      <vt:lpstr>If Statement Example 1</vt:lpstr>
      <vt:lpstr>Relational Operators</vt:lpstr>
      <vt:lpstr>Relational Operators</vt:lpstr>
      <vt:lpstr>Relational Operators Example 1</vt:lpstr>
      <vt:lpstr>Programming Style and the if Statement</vt:lpstr>
      <vt:lpstr>Flags</vt:lpstr>
      <vt:lpstr>Comparing Characters</vt:lpstr>
      <vt:lpstr>Character Comparison Example</vt:lpstr>
      <vt:lpstr>The if-else Statement</vt:lpstr>
      <vt:lpstr>if-else Flowchart</vt:lpstr>
      <vt:lpstr>else-if Example</vt:lpstr>
      <vt:lpstr>Group Programming:  Fraction to Decimal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T. Heim</dc:creator>
  <cp:lastModifiedBy>Eric T. Heim</cp:lastModifiedBy>
  <cp:revision>228</cp:revision>
  <dcterms:created xsi:type="dcterms:W3CDTF">2011-05-03T14:28:19Z</dcterms:created>
  <dcterms:modified xsi:type="dcterms:W3CDTF">2011-06-02T12:16:42Z</dcterms:modified>
</cp:coreProperties>
</file>