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80" r:id="rId1"/>
  </p:sldMasterIdLst>
  <p:notesMasterIdLst>
    <p:notesMasterId r:id="rId20"/>
  </p:notesMasterIdLst>
  <p:sldIdLst>
    <p:sldId id="256" r:id="rId2"/>
    <p:sldId id="366" r:id="rId3"/>
    <p:sldId id="472" r:id="rId4"/>
    <p:sldId id="473" r:id="rId5"/>
    <p:sldId id="474" r:id="rId6"/>
    <p:sldId id="475" r:id="rId7"/>
    <p:sldId id="476" r:id="rId8"/>
    <p:sldId id="477" r:id="rId9"/>
    <p:sldId id="478" r:id="rId10"/>
    <p:sldId id="479" r:id="rId11"/>
    <p:sldId id="480" r:id="rId12"/>
    <p:sldId id="481" r:id="rId13"/>
    <p:sldId id="482" r:id="rId14"/>
    <p:sldId id="483" r:id="rId15"/>
    <p:sldId id="484" r:id="rId16"/>
    <p:sldId id="485" r:id="rId17"/>
    <p:sldId id="486" r:id="rId18"/>
    <p:sldId id="487"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4" d="100"/>
          <a:sy n="104" d="100"/>
        </p:scale>
        <p:origin x="-17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8CE67B6-E366-4D77-8570-0298620BD74C}" type="datetimeFigureOut">
              <a:rPr lang="en-US" smtClean="0"/>
              <a:pPr/>
              <a:t>6/16/2011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85F5253-1043-4BC4-BCB7-9C4DABED03F6}" type="slidenum">
              <a:rPr lang="en-US" smtClean="0"/>
              <a:pPr/>
              <a:t>‹#›</a:t>
            </a:fld>
            <a:endParaRPr lang="en-US"/>
          </a:p>
        </p:txBody>
      </p:sp>
    </p:spTree>
    <p:extLst>
      <p:ext uri="{BB962C8B-B14F-4D97-AF65-F5344CB8AC3E}">
        <p14:creationId xmlns:p14="http://schemas.microsoft.com/office/powerpoint/2010/main" val="39604831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5F5253-1043-4BC4-BCB7-9C4DABED03F6}"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5F5253-1043-4BC4-BCB7-9C4DABED03F6}"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5F5253-1043-4BC4-BCB7-9C4DABED03F6}"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5F5253-1043-4BC4-BCB7-9C4DABED03F6}" type="slidenum">
              <a:rPr lang="en-US" smtClean="0"/>
              <a:pPr/>
              <a:t>11</a:t>
            </a:fld>
            <a:endParaRPr lang="en-US"/>
          </a:p>
        </p:txBody>
      </p:sp>
    </p:spTree>
    <p:extLst>
      <p:ext uri="{BB962C8B-B14F-4D97-AF65-F5344CB8AC3E}">
        <p14:creationId xmlns:p14="http://schemas.microsoft.com/office/powerpoint/2010/main" val="42316168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06EA9696-D413-43A4-A996-D9FB4AE4D4B0}" type="datetimeFigureOut">
              <a:rPr lang="en-US" smtClean="0"/>
              <a:pPr/>
              <a:t>6/16/2011</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7D691B66-D372-4CE8-B827-D0A209955A03}"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6EA9696-D413-43A4-A996-D9FB4AE4D4B0}" type="datetimeFigureOut">
              <a:rPr lang="en-US" smtClean="0"/>
              <a:pPr/>
              <a:t>6/16/2011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691B66-D372-4CE8-B827-D0A209955A0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6EA9696-D413-43A4-A996-D9FB4AE4D4B0}" type="datetimeFigureOut">
              <a:rPr lang="en-US" smtClean="0"/>
              <a:pPr/>
              <a:t>6/16/2011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691B66-D372-4CE8-B827-D0A209955A0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06EA9696-D413-43A4-A996-D9FB4AE4D4B0}" type="datetimeFigureOut">
              <a:rPr lang="en-US" smtClean="0"/>
              <a:pPr/>
              <a:t>6/16/2011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691B66-D372-4CE8-B827-D0A209955A03}"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6EA9696-D413-43A4-A996-D9FB4AE4D4B0}" type="datetimeFigureOut">
              <a:rPr lang="en-US" smtClean="0"/>
              <a:pPr/>
              <a:t>6/16/2011</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7D691B66-D372-4CE8-B827-D0A209955A03}"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06EA9696-D413-43A4-A996-D9FB4AE4D4B0}" type="datetimeFigureOut">
              <a:rPr lang="en-US" smtClean="0"/>
              <a:pPr/>
              <a:t>6/16/2011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691B66-D372-4CE8-B827-D0A209955A03}"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06EA9696-D413-43A4-A996-D9FB4AE4D4B0}" type="datetimeFigureOut">
              <a:rPr lang="en-US" smtClean="0"/>
              <a:pPr/>
              <a:t>6/16/2011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D691B66-D372-4CE8-B827-D0A209955A03}"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6EA9696-D413-43A4-A996-D9FB4AE4D4B0}" type="datetimeFigureOut">
              <a:rPr lang="en-US" smtClean="0"/>
              <a:pPr/>
              <a:t>6/16/2011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D691B66-D372-4CE8-B827-D0A209955A0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EA9696-D413-43A4-A996-D9FB4AE4D4B0}" type="datetimeFigureOut">
              <a:rPr lang="en-US" smtClean="0"/>
              <a:pPr/>
              <a:t>6/16/2011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D691B66-D372-4CE8-B827-D0A209955A0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6EA9696-D413-43A4-A996-D9FB4AE4D4B0}" type="datetimeFigureOut">
              <a:rPr lang="en-US" smtClean="0"/>
              <a:pPr/>
              <a:t>6/16/2011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691B66-D372-4CE8-B827-D0A209955A03}"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6EA9696-D413-43A4-A996-D9FB4AE4D4B0}" type="datetimeFigureOut">
              <a:rPr lang="en-US" smtClean="0"/>
              <a:pPr/>
              <a:t>6/16/2011</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7D691B66-D372-4CE8-B827-D0A209955A03}"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06EA9696-D413-43A4-A996-D9FB4AE4D4B0}" type="datetimeFigureOut">
              <a:rPr lang="en-US" smtClean="0"/>
              <a:pPr/>
              <a:t>6/16/2011</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7D691B66-D372-4CE8-B827-D0A209955A0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4081" r:id="rId1"/>
    <p:sldLayoutId id="2147484082" r:id="rId2"/>
    <p:sldLayoutId id="2147484083" r:id="rId3"/>
    <p:sldLayoutId id="2147484084" r:id="rId4"/>
    <p:sldLayoutId id="2147484085" r:id="rId5"/>
    <p:sldLayoutId id="2147484086" r:id="rId6"/>
    <p:sldLayoutId id="2147484087" r:id="rId7"/>
    <p:sldLayoutId id="2147484088" r:id="rId8"/>
    <p:sldLayoutId id="2147484089" r:id="rId9"/>
    <p:sldLayoutId id="2147484090" r:id="rId10"/>
    <p:sldLayoutId id="214748409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95400" y="3200400"/>
            <a:ext cx="6400800" cy="533400"/>
          </a:xfrm>
        </p:spPr>
        <p:txBody>
          <a:bodyPr>
            <a:normAutofit/>
          </a:bodyPr>
          <a:lstStyle/>
          <a:p>
            <a:r>
              <a:rPr lang="en-US" dirty="0" smtClean="0"/>
              <a:t>CS0007:  Introduction to Computer Programming</a:t>
            </a:r>
          </a:p>
        </p:txBody>
      </p:sp>
      <p:sp>
        <p:nvSpPr>
          <p:cNvPr id="2" name="Title 1"/>
          <p:cNvSpPr>
            <a:spLocks noGrp="1"/>
          </p:cNvSpPr>
          <p:nvPr>
            <p:ph type="ctrTitle"/>
          </p:nvPr>
        </p:nvSpPr>
        <p:spPr/>
        <p:txBody>
          <a:bodyPr>
            <a:normAutofit/>
          </a:bodyPr>
          <a:lstStyle/>
          <a:p>
            <a:r>
              <a:rPr lang="en-US" dirty="0" smtClean="0"/>
              <a:t>Introduction to Arrays</a:t>
            </a:r>
            <a:endParaRPr lang="en-US" dirty="0"/>
          </a:p>
        </p:txBody>
      </p:sp>
    </p:spTree>
    <p:extLst>
      <p:ext uri="{BB962C8B-B14F-4D97-AF65-F5344CB8AC3E}">
        <p14:creationId xmlns:p14="http://schemas.microsoft.com/office/powerpoint/2010/main" val="39495849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Bounds Checking and Off-by-One Errors</a:t>
            </a:r>
            <a:endParaRPr lang="en-US" dirty="0"/>
          </a:p>
        </p:txBody>
      </p:sp>
      <p:sp>
        <p:nvSpPr>
          <p:cNvPr id="3" name="Content Placeholder 2"/>
          <p:cNvSpPr>
            <a:spLocks noGrp="1"/>
          </p:cNvSpPr>
          <p:nvPr>
            <p:ph sz="quarter" idx="1"/>
          </p:nvPr>
        </p:nvSpPr>
        <p:spPr/>
        <p:txBody>
          <a:bodyPr>
            <a:normAutofit fontScale="77500" lnSpcReduction="20000"/>
          </a:bodyPr>
          <a:lstStyle/>
          <a:p>
            <a:r>
              <a:rPr lang="en-US" dirty="0" smtClean="0"/>
              <a:t>What is the problem with this?</a:t>
            </a:r>
          </a:p>
          <a:p>
            <a:pPr marL="0" indent="0">
              <a:buNone/>
            </a:pPr>
            <a:r>
              <a:rPr lang="en-US" sz="2400" b="1" dirty="0" err="1" smtClean="0">
                <a:solidFill>
                  <a:srgbClr val="7F0055"/>
                </a:solidFill>
                <a:highlight>
                  <a:srgbClr val="E8F2FE"/>
                </a:highlight>
                <a:latin typeface="Courier New"/>
              </a:rPr>
              <a:t>int</a:t>
            </a:r>
            <a:r>
              <a:rPr lang="en-US" sz="2400" dirty="0" smtClean="0">
                <a:solidFill>
                  <a:srgbClr val="000000"/>
                </a:solidFill>
                <a:highlight>
                  <a:srgbClr val="E8F2FE"/>
                </a:highlight>
                <a:latin typeface="Courier New"/>
              </a:rPr>
              <a:t>[] numbers </a:t>
            </a:r>
            <a:r>
              <a:rPr lang="en-US" sz="2400" dirty="0">
                <a:solidFill>
                  <a:srgbClr val="000000"/>
                </a:solidFill>
                <a:highlight>
                  <a:srgbClr val="E8F2FE"/>
                </a:highlight>
                <a:latin typeface="Courier New"/>
              </a:rPr>
              <a:t>= </a:t>
            </a:r>
            <a:r>
              <a:rPr lang="en-US" sz="2400" b="1" dirty="0">
                <a:solidFill>
                  <a:srgbClr val="7F0055"/>
                </a:solidFill>
                <a:highlight>
                  <a:srgbClr val="E8F2FE"/>
                </a:highlight>
                <a:latin typeface="Courier New"/>
              </a:rPr>
              <a:t>new</a:t>
            </a:r>
            <a:r>
              <a:rPr lang="en-US" sz="2400" b="1" dirty="0">
                <a:solidFill>
                  <a:srgbClr val="000000"/>
                </a:solidFill>
                <a:highlight>
                  <a:srgbClr val="E8F2FE"/>
                </a:highlight>
                <a:latin typeface="Courier New"/>
              </a:rPr>
              <a:t> </a:t>
            </a:r>
            <a:r>
              <a:rPr lang="en-US" sz="2400" b="1" dirty="0" err="1" smtClean="0">
                <a:solidFill>
                  <a:srgbClr val="7F0055"/>
                </a:solidFill>
                <a:highlight>
                  <a:srgbClr val="E8F2FE"/>
                </a:highlight>
                <a:latin typeface="Courier New"/>
              </a:rPr>
              <a:t>int</a:t>
            </a:r>
            <a:r>
              <a:rPr lang="en-US" sz="2400" dirty="0" smtClean="0">
                <a:solidFill>
                  <a:srgbClr val="000000"/>
                </a:solidFill>
                <a:highlight>
                  <a:srgbClr val="E8F2FE"/>
                </a:highlight>
                <a:latin typeface="Courier New"/>
              </a:rPr>
              <a:t> [</a:t>
            </a:r>
            <a:r>
              <a:rPr lang="en-US" sz="2400" dirty="0">
                <a:solidFill>
                  <a:srgbClr val="000000"/>
                </a:solidFill>
                <a:highlight>
                  <a:srgbClr val="E8F2FE"/>
                </a:highlight>
                <a:latin typeface="Courier New"/>
              </a:rPr>
              <a:t>3</a:t>
            </a:r>
            <a:r>
              <a:rPr lang="en-US" sz="2400" dirty="0" smtClean="0">
                <a:solidFill>
                  <a:srgbClr val="000000"/>
                </a:solidFill>
                <a:highlight>
                  <a:srgbClr val="E8F2FE"/>
                </a:highlight>
                <a:latin typeface="Courier New"/>
              </a:rPr>
              <a:t>];</a:t>
            </a:r>
          </a:p>
          <a:p>
            <a:pPr marL="0" indent="0">
              <a:buNone/>
            </a:pPr>
            <a:r>
              <a:rPr lang="en-US" sz="2400" dirty="0" smtClean="0">
                <a:solidFill>
                  <a:srgbClr val="000000"/>
                </a:solidFill>
                <a:highlight>
                  <a:srgbClr val="E8F2FE"/>
                </a:highlight>
                <a:latin typeface="Courier New"/>
              </a:rPr>
              <a:t>numbers[5] </a:t>
            </a:r>
            <a:r>
              <a:rPr lang="en-US" sz="2400" dirty="0">
                <a:solidFill>
                  <a:srgbClr val="000000"/>
                </a:solidFill>
                <a:highlight>
                  <a:srgbClr val="E8F2FE"/>
                </a:highlight>
                <a:latin typeface="Courier New"/>
              </a:rPr>
              <a:t>= 10</a:t>
            </a:r>
            <a:r>
              <a:rPr lang="en-US" sz="2400" dirty="0" smtClean="0">
                <a:solidFill>
                  <a:srgbClr val="000000"/>
                </a:solidFill>
                <a:highlight>
                  <a:srgbClr val="E8F2FE"/>
                </a:highlight>
                <a:latin typeface="Courier New"/>
              </a:rPr>
              <a:t>;</a:t>
            </a:r>
          </a:p>
          <a:p>
            <a:pPr lvl="1"/>
            <a:r>
              <a:rPr lang="en-US" dirty="0" smtClean="0"/>
              <a:t>Answer:  The index 5 is out of the bounds defined by the size declarator.</a:t>
            </a:r>
          </a:p>
          <a:p>
            <a:r>
              <a:rPr lang="en-US" dirty="0" smtClean="0"/>
              <a:t>Java performs </a:t>
            </a:r>
            <a:r>
              <a:rPr lang="en-US" u="sng" dirty="0" smtClean="0"/>
              <a:t>bounds checking</a:t>
            </a:r>
            <a:r>
              <a:rPr lang="en-US" dirty="0" smtClean="0"/>
              <a:t> at runtime.</a:t>
            </a:r>
          </a:p>
          <a:p>
            <a:pPr lvl="1"/>
            <a:r>
              <a:rPr lang="en-US" dirty="0" smtClean="0"/>
              <a:t>In the case with Java that means that if you attempt to index an element outside of the array’s bounds, it will throw an exception (cause an error and terminate your program).</a:t>
            </a:r>
          </a:p>
          <a:p>
            <a:pPr lvl="2"/>
            <a:r>
              <a:rPr lang="en-US" dirty="0" smtClean="0"/>
              <a:t>We will not discuss exceptions in this course.</a:t>
            </a:r>
          </a:p>
          <a:p>
            <a:r>
              <a:rPr lang="en-US" dirty="0"/>
              <a:t>What is the problem with this?</a:t>
            </a:r>
          </a:p>
          <a:p>
            <a:pPr marL="0" indent="0">
              <a:buNone/>
            </a:pPr>
            <a:r>
              <a:rPr lang="en-US" sz="2400" b="1" dirty="0" err="1">
                <a:solidFill>
                  <a:srgbClr val="7F0055"/>
                </a:solidFill>
                <a:highlight>
                  <a:srgbClr val="E8F2FE"/>
                </a:highlight>
                <a:latin typeface="Courier New"/>
              </a:rPr>
              <a:t>int</a:t>
            </a:r>
            <a:r>
              <a:rPr lang="en-US" sz="2400" dirty="0">
                <a:solidFill>
                  <a:srgbClr val="000000"/>
                </a:solidFill>
                <a:highlight>
                  <a:srgbClr val="E8F2FE"/>
                </a:highlight>
                <a:latin typeface="Courier New"/>
              </a:rPr>
              <a:t>[] numbers = </a:t>
            </a:r>
            <a:r>
              <a:rPr lang="en-US" sz="2400" b="1" dirty="0">
                <a:solidFill>
                  <a:srgbClr val="7F0055"/>
                </a:solidFill>
                <a:highlight>
                  <a:srgbClr val="E8F2FE"/>
                </a:highlight>
                <a:latin typeface="Courier New"/>
              </a:rPr>
              <a:t>new</a:t>
            </a:r>
            <a:r>
              <a:rPr lang="en-US" sz="2400" b="1" dirty="0">
                <a:solidFill>
                  <a:srgbClr val="000000"/>
                </a:solidFill>
                <a:highlight>
                  <a:srgbClr val="E8F2FE"/>
                </a:highlight>
                <a:latin typeface="Courier New"/>
              </a:rPr>
              <a:t> </a:t>
            </a:r>
            <a:r>
              <a:rPr lang="en-US" sz="2400" b="1" dirty="0" err="1">
                <a:solidFill>
                  <a:srgbClr val="7F0055"/>
                </a:solidFill>
                <a:highlight>
                  <a:srgbClr val="E8F2FE"/>
                </a:highlight>
                <a:latin typeface="Courier New"/>
              </a:rPr>
              <a:t>int</a:t>
            </a:r>
            <a:r>
              <a:rPr lang="en-US" sz="2400" dirty="0">
                <a:solidFill>
                  <a:srgbClr val="000000"/>
                </a:solidFill>
                <a:highlight>
                  <a:srgbClr val="E8F2FE"/>
                </a:highlight>
                <a:latin typeface="Courier New"/>
              </a:rPr>
              <a:t> [3];</a:t>
            </a:r>
          </a:p>
          <a:p>
            <a:pPr marL="0" indent="0">
              <a:buNone/>
            </a:pPr>
            <a:r>
              <a:rPr lang="en-US" sz="2400" dirty="0" smtClean="0">
                <a:solidFill>
                  <a:srgbClr val="000000"/>
                </a:solidFill>
                <a:highlight>
                  <a:srgbClr val="E8F2FE"/>
                </a:highlight>
                <a:latin typeface="Courier New"/>
              </a:rPr>
              <a:t>numbers[3] </a:t>
            </a:r>
            <a:r>
              <a:rPr lang="en-US" sz="2400" dirty="0">
                <a:solidFill>
                  <a:srgbClr val="000000"/>
                </a:solidFill>
                <a:highlight>
                  <a:srgbClr val="E8F2FE"/>
                </a:highlight>
                <a:latin typeface="Courier New"/>
              </a:rPr>
              <a:t>= </a:t>
            </a:r>
            <a:r>
              <a:rPr lang="en-US" sz="2400" dirty="0" smtClean="0">
                <a:solidFill>
                  <a:srgbClr val="000000"/>
                </a:solidFill>
                <a:highlight>
                  <a:srgbClr val="E8F2FE"/>
                </a:highlight>
                <a:latin typeface="Courier New"/>
              </a:rPr>
              <a:t>10;</a:t>
            </a:r>
          </a:p>
          <a:p>
            <a:pPr lvl="1"/>
            <a:r>
              <a:rPr lang="en-US" dirty="0" smtClean="0"/>
              <a:t>Answer</a:t>
            </a:r>
            <a:r>
              <a:rPr lang="en-US" dirty="0"/>
              <a:t>:  </a:t>
            </a:r>
            <a:r>
              <a:rPr lang="en-US" dirty="0" smtClean="0"/>
              <a:t>The index 3 is still out of the array’s bounds.</a:t>
            </a:r>
          </a:p>
          <a:p>
            <a:pPr lvl="1"/>
            <a:r>
              <a:rPr lang="en-US" dirty="0" smtClean="0"/>
              <a:t>Because indexing starts at 0, the last element of the array is the size of the array minus 1.</a:t>
            </a:r>
          </a:p>
          <a:p>
            <a:pPr lvl="1"/>
            <a:r>
              <a:rPr lang="en-US" dirty="0" smtClean="0"/>
              <a:t>This is called an </a:t>
            </a:r>
            <a:r>
              <a:rPr lang="en-US" u="sng" dirty="0" smtClean="0"/>
              <a:t>Off-by-One</a:t>
            </a:r>
            <a:r>
              <a:rPr lang="en-US" dirty="0" smtClean="0"/>
              <a:t> error.</a:t>
            </a:r>
            <a:endParaRPr lang="en-US" dirty="0"/>
          </a:p>
          <a:p>
            <a:endParaRPr lang="en-US" sz="2400" dirty="0">
              <a:solidFill>
                <a:srgbClr val="000000"/>
              </a:solidFill>
              <a:highlight>
                <a:srgbClr val="E8F2FE"/>
              </a:highlight>
              <a:latin typeface="Courier New"/>
            </a:endParaRPr>
          </a:p>
          <a:p>
            <a:endParaRPr lang="en-US" dirty="0"/>
          </a:p>
        </p:txBody>
      </p:sp>
    </p:spTree>
    <p:extLst>
      <p:ext uri="{BB962C8B-B14F-4D97-AF65-F5344CB8AC3E}">
        <p14:creationId xmlns:p14="http://schemas.microsoft.com/office/powerpoint/2010/main" val="3312131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Array Declaration Notes</a:t>
            </a:r>
            <a:endParaRPr lang="en-US" dirty="0"/>
          </a:p>
        </p:txBody>
      </p:sp>
      <p:sp>
        <p:nvSpPr>
          <p:cNvPr id="3" name="Content Placeholder 2"/>
          <p:cNvSpPr>
            <a:spLocks noGrp="1"/>
          </p:cNvSpPr>
          <p:nvPr>
            <p:ph sz="quarter" idx="1"/>
          </p:nvPr>
        </p:nvSpPr>
        <p:spPr/>
        <p:txBody>
          <a:bodyPr>
            <a:normAutofit fontScale="70000" lnSpcReduction="20000"/>
          </a:bodyPr>
          <a:lstStyle/>
          <a:p>
            <a:r>
              <a:rPr lang="en-US" dirty="0" smtClean="0"/>
              <a:t>You can initialize Arrays just like any other variables.</a:t>
            </a:r>
          </a:p>
          <a:p>
            <a:pPr marL="0" indent="0">
              <a:buNone/>
            </a:pPr>
            <a:r>
              <a:rPr lang="en-US" sz="2800" b="1" dirty="0" err="1">
                <a:solidFill>
                  <a:srgbClr val="7F0055"/>
                </a:solidFill>
                <a:highlight>
                  <a:srgbClr val="E8F2FE"/>
                </a:highlight>
                <a:latin typeface="Courier New"/>
              </a:rPr>
              <a:t>int</a:t>
            </a:r>
            <a:r>
              <a:rPr lang="en-US" sz="2800" dirty="0">
                <a:solidFill>
                  <a:srgbClr val="000000"/>
                </a:solidFill>
                <a:highlight>
                  <a:srgbClr val="E8F2FE"/>
                </a:highlight>
                <a:latin typeface="Courier New"/>
              </a:rPr>
              <a:t>[] </a:t>
            </a:r>
            <a:r>
              <a:rPr lang="en-US" sz="2800" dirty="0" smtClean="0">
                <a:solidFill>
                  <a:srgbClr val="000000"/>
                </a:solidFill>
                <a:highlight>
                  <a:srgbClr val="E8F2FE"/>
                </a:highlight>
                <a:latin typeface="Courier New"/>
              </a:rPr>
              <a:t>numbers </a:t>
            </a:r>
            <a:r>
              <a:rPr lang="en-US" sz="2800" dirty="0">
                <a:solidFill>
                  <a:srgbClr val="000000"/>
                </a:solidFill>
                <a:highlight>
                  <a:srgbClr val="E8F2FE"/>
                </a:highlight>
                <a:latin typeface="Courier New"/>
              </a:rPr>
              <a:t>= {1, 2, 3, 4, 5</a:t>
            </a:r>
            <a:r>
              <a:rPr lang="en-US" sz="2800" dirty="0" smtClean="0">
                <a:solidFill>
                  <a:srgbClr val="000000"/>
                </a:solidFill>
                <a:highlight>
                  <a:srgbClr val="E8F2FE"/>
                </a:highlight>
                <a:latin typeface="Courier New"/>
              </a:rPr>
              <a:t>};</a:t>
            </a:r>
          </a:p>
          <a:p>
            <a:pPr lvl="1"/>
            <a:r>
              <a:rPr lang="en-US" dirty="0" smtClean="0">
                <a:solidFill>
                  <a:srgbClr val="000000"/>
                </a:solidFill>
                <a:highlight>
                  <a:srgbClr val="E8F2FE"/>
                </a:highlight>
              </a:rPr>
              <a:t>This array has an implicit size of 5 and the values in the initialization are indexed from left to right.</a:t>
            </a:r>
          </a:p>
          <a:p>
            <a:pPr lvl="1"/>
            <a:r>
              <a:rPr lang="en-US" dirty="0" smtClean="0"/>
              <a:t>Example:  ArrayInitialization.java</a:t>
            </a:r>
          </a:p>
          <a:p>
            <a:r>
              <a:rPr lang="en-US" dirty="0" smtClean="0"/>
              <a:t>Java also allows for two different syntactical forms for declaring an array:</a:t>
            </a:r>
          </a:p>
          <a:p>
            <a:pPr marL="0" indent="0">
              <a:buNone/>
            </a:pPr>
            <a:r>
              <a:rPr lang="en-US" sz="2800" b="1" dirty="0" err="1">
                <a:solidFill>
                  <a:srgbClr val="7F0055"/>
                </a:solidFill>
                <a:highlight>
                  <a:srgbClr val="E8F2FE"/>
                </a:highlight>
                <a:latin typeface="Courier New"/>
              </a:rPr>
              <a:t>int</a:t>
            </a:r>
            <a:r>
              <a:rPr lang="en-US" sz="2800" dirty="0" smtClean="0">
                <a:solidFill>
                  <a:srgbClr val="000000"/>
                </a:solidFill>
                <a:highlight>
                  <a:srgbClr val="E8F2FE"/>
                </a:highlight>
                <a:latin typeface="Courier New"/>
              </a:rPr>
              <a:t>[] </a:t>
            </a:r>
            <a:r>
              <a:rPr lang="en-US" sz="2800" dirty="0">
                <a:solidFill>
                  <a:srgbClr val="000000"/>
                </a:solidFill>
                <a:highlight>
                  <a:srgbClr val="E8F2FE"/>
                </a:highlight>
                <a:latin typeface="Courier New"/>
              </a:rPr>
              <a:t>numbers</a:t>
            </a:r>
            <a:r>
              <a:rPr lang="en-US" sz="2800" dirty="0" smtClean="0">
                <a:solidFill>
                  <a:srgbClr val="000000"/>
                </a:solidFill>
                <a:highlight>
                  <a:srgbClr val="E8F2FE"/>
                </a:highlight>
                <a:latin typeface="Courier New"/>
              </a:rPr>
              <a:t>;</a:t>
            </a:r>
          </a:p>
          <a:p>
            <a:pPr marL="0" indent="0">
              <a:buNone/>
            </a:pPr>
            <a:r>
              <a:rPr lang="en-US" sz="2800" b="1" dirty="0" err="1">
                <a:solidFill>
                  <a:srgbClr val="7F0055"/>
                </a:solidFill>
                <a:highlight>
                  <a:srgbClr val="E8F2FE"/>
                </a:highlight>
                <a:latin typeface="Courier New"/>
              </a:rPr>
              <a:t>int</a:t>
            </a:r>
            <a:r>
              <a:rPr lang="en-US" sz="2800" b="1" dirty="0">
                <a:solidFill>
                  <a:srgbClr val="000000"/>
                </a:solidFill>
                <a:highlight>
                  <a:srgbClr val="E8F2FE"/>
                </a:highlight>
                <a:latin typeface="Courier New"/>
              </a:rPr>
              <a:t> </a:t>
            </a:r>
            <a:r>
              <a:rPr lang="en-US" sz="2800" dirty="0">
                <a:solidFill>
                  <a:srgbClr val="000000"/>
                </a:solidFill>
                <a:highlight>
                  <a:srgbClr val="E8F2FE"/>
                </a:highlight>
                <a:latin typeface="Courier New"/>
              </a:rPr>
              <a:t>numbers</a:t>
            </a:r>
            <a:r>
              <a:rPr lang="en-US" sz="2800" dirty="0" smtClean="0">
                <a:solidFill>
                  <a:srgbClr val="000000"/>
                </a:solidFill>
                <a:highlight>
                  <a:srgbClr val="E8F2FE"/>
                </a:highlight>
                <a:latin typeface="Courier New"/>
              </a:rPr>
              <a:t>[];</a:t>
            </a:r>
          </a:p>
          <a:p>
            <a:r>
              <a:rPr lang="en-US" sz="2800" dirty="0" smtClean="0">
                <a:solidFill>
                  <a:srgbClr val="000000"/>
                </a:solidFill>
                <a:highlight>
                  <a:srgbClr val="E8F2FE"/>
                </a:highlight>
              </a:rPr>
              <a:t>The difference is when you declare multiple arrays on the same line:</a:t>
            </a:r>
          </a:p>
          <a:p>
            <a:pPr marL="0" indent="0">
              <a:buNone/>
            </a:pPr>
            <a:r>
              <a:rPr lang="en-US" sz="2800" b="1" dirty="0" err="1">
                <a:solidFill>
                  <a:srgbClr val="7F0055"/>
                </a:solidFill>
                <a:highlight>
                  <a:srgbClr val="E8F2FE"/>
                </a:highlight>
                <a:latin typeface="Courier New"/>
              </a:rPr>
              <a:t>int</a:t>
            </a:r>
            <a:r>
              <a:rPr lang="en-US" sz="2800" dirty="0">
                <a:solidFill>
                  <a:srgbClr val="000000"/>
                </a:solidFill>
                <a:highlight>
                  <a:srgbClr val="E8F2FE"/>
                </a:highlight>
                <a:latin typeface="Courier New"/>
              </a:rPr>
              <a:t>[] numbers1, </a:t>
            </a:r>
            <a:r>
              <a:rPr lang="en-US" sz="2800" dirty="0" smtClean="0">
                <a:solidFill>
                  <a:srgbClr val="000000"/>
                </a:solidFill>
                <a:highlight>
                  <a:srgbClr val="E8F2FE"/>
                </a:highlight>
                <a:latin typeface="Courier New"/>
              </a:rPr>
              <a:t>numbers2, numbers3;</a:t>
            </a:r>
          </a:p>
          <a:p>
            <a:pPr lvl="1"/>
            <a:r>
              <a:rPr lang="en-US" dirty="0" smtClean="0">
                <a:solidFill>
                  <a:srgbClr val="000000"/>
                </a:solidFill>
                <a:highlight>
                  <a:srgbClr val="E8F2FE"/>
                </a:highlight>
              </a:rPr>
              <a:t>This declares three reference variables to integer arrays</a:t>
            </a:r>
            <a:endParaRPr lang="en-US" dirty="0" smtClean="0">
              <a:solidFill>
                <a:srgbClr val="000000"/>
              </a:solidFill>
              <a:highlight>
                <a:srgbClr val="E8F2FE"/>
              </a:highlight>
              <a:latin typeface="Courier New"/>
            </a:endParaRPr>
          </a:p>
          <a:p>
            <a:pPr marL="0" indent="0">
              <a:buNone/>
            </a:pPr>
            <a:r>
              <a:rPr lang="en-US" sz="2800" b="1" dirty="0" err="1">
                <a:solidFill>
                  <a:srgbClr val="7F0055"/>
                </a:solidFill>
                <a:highlight>
                  <a:srgbClr val="E8F2FE"/>
                </a:highlight>
                <a:latin typeface="Courier New"/>
              </a:rPr>
              <a:t>int</a:t>
            </a:r>
            <a:r>
              <a:rPr lang="en-US" sz="2800" b="1" dirty="0">
                <a:solidFill>
                  <a:srgbClr val="000000"/>
                </a:solidFill>
                <a:highlight>
                  <a:srgbClr val="E8F2FE"/>
                </a:highlight>
                <a:latin typeface="Courier New"/>
              </a:rPr>
              <a:t> </a:t>
            </a:r>
            <a:r>
              <a:rPr lang="en-US" sz="2800" dirty="0">
                <a:solidFill>
                  <a:srgbClr val="000000"/>
                </a:solidFill>
                <a:highlight>
                  <a:srgbClr val="E8F2FE"/>
                </a:highlight>
                <a:latin typeface="Courier New"/>
              </a:rPr>
              <a:t>numbers1</a:t>
            </a:r>
            <a:r>
              <a:rPr lang="en-US" sz="2800" dirty="0" smtClean="0">
                <a:solidFill>
                  <a:srgbClr val="000000"/>
                </a:solidFill>
                <a:highlight>
                  <a:srgbClr val="E8F2FE"/>
                </a:highlight>
                <a:latin typeface="Courier New"/>
              </a:rPr>
              <a:t>[], numbers2, </a:t>
            </a:r>
            <a:r>
              <a:rPr lang="en-US" sz="2800" dirty="0">
                <a:solidFill>
                  <a:srgbClr val="000000"/>
                </a:solidFill>
                <a:highlight>
                  <a:srgbClr val="E8F2FE"/>
                </a:highlight>
                <a:latin typeface="Courier New"/>
              </a:rPr>
              <a:t>numbers3</a:t>
            </a:r>
            <a:r>
              <a:rPr lang="en-US" sz="2800" dirty="0" smtClean="0">
                <a:solidFill>
                  <a:srgbClr val="000000"/>
                </a:solidFill>
                <a:highlight>
                  <a:srgbClr val="E8F2FE"/>
                </a:highlight>
                <a:latin typeface="Courier New"/>
              </a:rPr>
              <a:t>;</a:t>
            </a:r>
          </a:p>
          <a:p>
            <a:pPr lvl="1"/>
            <a:r>
              <a:rPr lang="en-US" dirty="0" smtClean="0">
                <a:solidFill>
                  <a:srgbClr val="000000"/>
                </a:solidFill>
                <a:highlight>
                  <a:srgbClr val="E8F2FE"/>
                </a:highlight>
              </a:rPr>
              <a:t>This declares one reference variable to an integer array and two primitive integer variables</a:t>
            </a:r>
            <a:endParaRPr lang="en-US" dirty="0" smtClean="0">
              <a:solidFill>
                <a:srgbClr val="000000"/>
              </a:solidFill>
              <a:highlight>
                <a:srgbClr val="E8F2FE"/>
              </a:highlight>
              <a:latin typeface="Courier New"/>
            </a:endParaRPr>
          </a:p>
          <a:p>
            <a:pPr marL="0" indent="0">
              <a:buNone/>
            </a:pPr>
            <a:r>
              <a:rPr lang="en-US" sz="2800" b="1" dirty="0" err="1">
                <a:solidFill>
                  <a:srgbClr val="7F0055"/>
                </a:solidFill>
                <a:highlight>
                  <a:srgbClr val="E8F2FE"/>
                </a:highlight>
                <a:latin typeface="Courier New"/>
              </a:rPr>
              <a:t>int</a:t>
            </a:r>
            <a:r>
              <a:rPr lang="en-US" sz="2800" b="1" dirty="0">
                <a:solidFill>
                  <a:srgbClr val="000000"/>
                </a:solidFill>
                <a:highlight>
                  <a:srgbClr val="E8F2FE"/>
                </a:highlight>
                <a:latin typeface="Courier New"/>
              </a:rPr>
              <a:t> </a:t>
            </a:r>
            <a:r>
              <a:rPr lang="en-US" sz="2800" dirty="0">
                <a:solidFill>
                  <a:srgbClr val="000000"/>
                </a:solidFill>
                <a:highlight>
                  <a:srgbClr val="E8F2FE"/>
                </a:highlight>
                <a:latin typeface="Courier New"/>
              </a:rPr>
              <a:t>numbers1[], </a:t>
            </a:r>
            <a:r>
              <a:rPr lang="en-US" sz="2800" dirty="0" smtClean="0">
                <a:solidFill>
                  <a:srgbClr val="000000"/>
                </a:solidFill>
                <a:highlight>
                  <a:srgbClr val="E8F2FE"/>
                </a:highlight>
                <a:latin typeface="Courier New"/>
              </a:rPr>
              <a:t>numbers2[], numbers3[];</a:t>
            </a:r>
          </a:p>
          <a:p>
            <a:pPr lvl="1"/>
            <a:r>
              <a:rPr lang="en-US" dirty="0" smtClean="0">
                <a:solidFill>
                  <a:srgbClr val="000000"/>
                </a:solidFill>
                <a:highlight>
                  <a:srgbClr val="E8F2FE"/>
                </a:highlight>
              </a:rPr>
              <a:t>This, again, </a:t>
            </a:r>
            <a:r>
              <a:rPr lang="en-US" dirty="0">
                <a:solidFill>
                  <a:srgbClr val="000000"/>
                </a:solidFill>
                <a:highlight>
                  <a:srgbClr val="E8F2FE"/>
                </a:highlight>
              </a:rPr>
              <a:t>declares three reference variables to integer </a:t>
            </a:r>
            <a:r>
              <a:rPr lang="en-US" dirty="0" smtClean="0">
                <a:solidFill>
                  <a:srgbClr val="000000"/>
                </a:solidFill>
                <a:highlight>
                  <a:srgbClr val="E8F2FE"/>
                </a:highlight>
              </a:rPr>
              <a:t>arrays</a:t>
            </a:r>
            <a:endParaRPr lang="en-US" dirty="0">
              <a:solidFill>
                <a:srgbClr val="000000"/>
              </a:solidFill>
              <a:highlight>
                <a:srgbClr val="E8F2FE"/>
              </a:highlight>
              <a:latin typeface="Courier New"/>
            </a:endParaRPr>
          </a:p>
          <a:p>
            <a:pPr marL="320040" lvl="1" indent="0">
              <a:buNone/>
            </a:pPr>
            <a:endParaRPr lang="en-US" dirty="0" smtClean="0"/>
          </a:p>
          <a:p>
            <a:pPr marL="0" indent="0">
              <a:buNone/>
            </a:pPr>
            <a:endParaRPr lang="en-US" dirty="0"/>
          </a:p>
        </p:txBody>
      </p:sp>
    </p:spTree>
    <p:extLst>
      <p:ext uri="{BB962C8B-B14F-4D97-AF65-F5344CB8AC3E}">
        <p14:creationId xmlns:p14="http://schemas.microsoft.com/office/powerpoint/2010/main" val="1264603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Array Elements</a:t>
            </a:r>
            <a:endParaRPr lang="en-US" dirty="0"/>
          </a:p>
        </p:txBody>
      </p:sp>
      <p:sp>
        <p:nvSpPr>
          <p:cNvPr id="3" name="Content Placeholder 2"/>
          <p:cNvSpPr>
            <a:spLocks noGrp="1"/>
          </p:cNvSpPr>
          <p:nvPr>
            <p:ph sz="quarter" idx="1"/>
          </p:nvPr>
        </p:nvSpPr>
        <p:spPr/>
        <p:txBody>
          <a:bodyPr>
            <a:normAutofit fontScale="85000" lnSpcReduction="20000"/>
          </a:bodyPr>
          <a:lstStyle/>
          <a:p>
            <a:r>
              <a:rPr lang="en-US" dirty="0" smtClean="0"/>
              <a:t>Individual array elements can be treated like any simple variable of that type.</a:t>
            </a:r>
          </a:p>
          <a:p>
            <a:pPr marL="0" indent="0">
              <a:buNone/>
            </a:pPr>
            <a:r>
              <a:rPr lang="en-US" sz="2800" b="1" dirty="0" err="1">
                <a:solidFill>
                  <a:srgbClr val="7F0055"/>
                </a:solidFill>
                <a:latin typeface="Courier New"/>
              </a:rPr>
              <a:t>int</a:t>
            </a:r>
            <a:r>
              <a:rPr lang="en-US" sz="2800" dirty="0">
                <a:solidFill>
                  <a:srgbClr val="000000"/>
                </a:solidFill>
                <a:latin typeface="Courier New"/>
              </a:rPr>
              <a:t>[] numbers = </a:t>
            </a:r>
            <a:r>
              <a:rPr lang="en-US" sz="2800" b="1" dirty="0">
                <a:solidFill>
                  <a:srgbClr val="7F0055"/>
                </a:solidFill>
                <a:latin typeface="Courier New"/>
              </a:rPr>
              <a:t>new</a:t>
            </a:r>
            <a:r>
              <a:rPr lang="en-US" sz="2800" b="1" dirty="0">
                <a:solidFill>
                  <a:srgbClr val="000000"/>
                </a:solidFill>
                <a:latin typeface="Courier New"/>
              </a:rPr>
              <a:t> </a:t>
            </a:r>
            <a:r>
              <a:rPr lang="en-US" sz="2800" b="1" dirty="0" err="1">
                <a:solidFill>
                  <a:srgbClr val="7F0055"/>
                </a:solidFill>
                <a:latin typeface="Courier New"/>
              </a:rPr>
              <a:t>int</a:t>
            </a:r>
            <a:r>
              <a:rPr lang="en-US" sz="2800" dirty="0">
                <a:solidFill>
                  <a:srgbClr val="000000"/>
                </a:solidFill>
                <a:latin typeface="Courier New"/>
              </a:rPr>
              <a:t>[5];</a:t>
            </a:r>
          </a:p>
          <a:p>
            <a:pPr marL="0" indent="0">
              <a:buNone/>
            </a:pPr>
            <a:r>
              <a:rPr lang="en-US" sz="2800" b="1" dirty="0" err="1">
                <a:solidFill>
                  <a:srgbClr val="7F0055"/>
                </a:solidFill>
                <a:latin typeface="Courier New"/>
              </a:rPr>
              <a:t>int</a:t>
            </a:r>
            <a:r>
              <a:rPr lang="en-US" sz="2800" b="1" dirty="0">
                <a:solidFill>
                  <a:srgbClr val="000000"/>
                </a:solidFill>
                <a:latin typeface="Courier New"/>
              </a:rPr>
              <a:t> </a:t>
            </a:r>
            <a:r>
              <a:rPr lang="en-US" sz="2800" dirty="0">
                <a:solidFill>
                  <a:srgbClr val="000000"/>
                </a:solidFill>
                <a:latin typeface="Courier New"/>
              </a:rPr>
              <a:t>x = 5;</a:t>
            </a:r>
          </a:p>
          <a:p>
            <a:pPr marL="0" indent="0">
              <a:buNone/>
            </a:pPr>
            <a:r>
              <a:rPr lang="en-US" sz="2800" dirty="0">
                <a:solidFill>
                  <a:srgbClr val="000000"/>
                </a:solidFill>
                <a:latin typeface="Courier New"/>
              </a:rPr>
              <a:t>numbers[1] = x + 5;</a:t>
            </a:r>
          </a:p>
          <a:p>
            <a:pPr marL="0" indent="0">
              <a:buNone/>
            </a:pPr>
            <a:r>
              <a:rPr lang="en-US" sz="2800" dirty="0">
                <a:solidFill>
                  <a:srgbClr val="000000"/>
                </a:solidFill>
                <a:latin typeface="Courier New"/>
              </a:rPr>
              <a:t>x = numbers[1] + 20;</a:t>
            </a:r>
          </a:p>
          <a:p>
            <a:pPr marL="0" indent="0">
              <a:buNone/>
            </a:pPr>
            <a:r>
              <a:rPr lang="en-US" sz="2800" dirty="0">
                <a:solidFill>
                  <a:srgbClr val="000000"/>
                </a:solidFill>
                <a:latin typeface="Courier New"/>
              </a:rPr>
              <a:t>numbers[2] = numbers[1] / 5;</a:t>
            </a:r>
          </a:p>
          <a:p>
            <a:pPr marL="0" indent="0">
              <a:buNone/>
            </a:pPr>
            <a:r>
              <a:rPr lang="en-US" sz="2800" dirty="0">
                <a:solidFill>
                  <a:srgbClr val="000000"/>
                </a:solidFill>
                <a:latin typeface="Courier New"/>
              </a:rPr>
              <a:t>numbers[2</a:t>
            </a:r>
            <a:r>
              <a:rPr lang="en-US" sz="2800" dirty="0" smtClean="0">
                <a:solidFill>
                  <a:srgbClr val="000000"/>
                </a:solidFill>
                <a:latin typeface="Courier New"/>
              </a:rPr>
              <a:t>]++;</a:t>
            </a:r>
          </a:p>
          <a:p>
            <a:r>
              <a:rPr lang="en-US" dirty="0" smtClean="0"/>
              <a:t>Also, since arrays are objects in Java, they have methods and data members.</a:t>
            </a:r>
          </a:p>
          <a:p>
            <a:pPr lvl="1"/>
            <a:r>
              <a:rPr lang="en-US" dirty="0" smtClean="0"/>
              <a:t>For instance the length data member holds the number of elements in the  array.</a:t>
            </a:r>
          </a:p>
          <a:p>
            <a:pPr lvl="2"/>
            <a:r>
              <a:rPr lang="en-US" b="1" dirty="0" err="1">
                <a:solidFill>
                  <a:srgbClr val="7F0055"/>
                </a:solidFill>
                <a:highlight>
                  <a:srgbClr val="E8F2FE"/>
                </a:highlight>
                <a:latin typeface="Courier New"/>
              </a:rPr>
              <a:t>int</a:t>
            </a:r>
            <a:r>
              <a:rPr lang="en-US" b="1" dirty="0">
                <a:solidFill>
                  <a:srgbClr val="000000"/>
                </a:solidFill>
                <a:highlight>
                  <a:srgbClr val="E8F2FE"/>
                </a:highlight>
                <a:latin typeface="Courier New"/>
              </a:rPr>
              <a:t> </a:t>
            </a:r>
            <a:r>
              <a:rPr lang="en-US" dirty="0">
                <a:solidFill>
                  <a:srgbClr val="000000"/>
                </a:solidFill>
                <a:highlight>
                  <a:srgbClr val="E8F2FE"/>
                </a:highlight>
                <a:latin typeface="Courier New"/>
              </a:rPr>
              <a:t>size = </a:t>
            </a:r>
            <a:r>
              <a:rPr lang="en-US" dirty="0" err="1" smtClean="0">
                <a:solidFill>
                  <a:srgbClr val="000000"/>
                </a:solidFill>
                <a:highlight>
                  <a:srgbClr val="E8F2FE"/>
                </a:highlight>
                <a:latin typeface="Courier New"/>
              </a:rPr>
              <a:t>numbers.</a:t>
            </a:r>
            <a:r>
              <a:rPr lang="en-US" dirty="0" err="1" smtClean="0">
                <a:solidFill>
                  <a:srgbClr val="0000C0"/>
                </a:solidFill>
                <a:highlight>
                  <a:srgbClr val="E8F2FE"/>
                </a:highlight>
                <a:latin typeface="Courier New"/>
              </a:rPr>
              <a:t>length</a:t>
            </a:r>
            <a:r>
              <a:rPr lang="en-US" dirty="0" smtClean="0">
                <a:solidFill>
                  <a:srgbClr val="000000"/>
                </a:solidFill>
                <a:highlight>
                  <a:srgbClr val="E8F2FE"/>
                </a:highlight>
                <a:latin typeface="Courier New"/>
              </a:rPr>
              <a:t>;</a:t>
            </a:r>
          </a:p>
          <a:p>
            <a:pPr lvl="2"/>
            <a:r>
              <a:rPr lang="en-US" dirty="0" smtClean="0"/>
              <a:t>This is helpful for looping through an array.</a:t>
            </a:r>
            <a:endParaRPr lang="en-US" dirty="0"/>
          </a:p>
        </p:txBody>
      </p:sp>
    </p:spTree>
    <p:extLst>
      <p:ext uri="{BB962C8B-B14F-4D97-AF65-F5344CB8AC3E}">
        <p14:creationId xmlns:p14="http://schemas.microsoft.com/office/powerpoint/2010/main" val="3347389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Enhanced </a:t>
            </a:r>
            <a:r>
              <a:rPr lang="en-US" b="1" dirty="0">
                <a:solidFill>
                  <a:srgbClr val="7F0055"/>
                </a:solidFill>
                <a:highlight>
                  <a:srgbClr val="E8F2FE"/>
                </a:highlight>
                <a:latin typeface="Courier New"/>
              </a:rPr>
              <a:t>for</a:t>
            </a:r>
            <a:r>
              <a:rPr lang="en-US" dirty="0" smtClean="0"/>
              <a:t> Loop</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smtClean="0"/>
              <a:t>The last kind of loop we will be discussing in this course is called the </a:t>
            </a:r>
            <a:r>
              <a:rPr lang="en-US" u="sng" dirty="0" smtClean="0"/>
              <a:t>enhanced </a:t>
            </a:r>
            <a:r>
              <a:rPr lang="en-US" sz="2800" b="1" u="sng" dirty="0">
                <a:solidFill>
                  <a:srgbClr val="7F0055"/>
                </a:solidFill>
                <a:highlight>
                  <a:srgbClr val="E8F2FE"/>
                </a:highlight>
                <a:latin typeface="Courier New"/>
              </a:rPr>
              <a:t>for</a:t>
            </a:r>
            <a:r>
              <a:rPr lang="en-US" u="sng" dirty="0" smtClean="0"/>
              <a:t> loop</a:t>
            </a:r>
            <a:r>
              <a:rPr lang="en-US" dirty="0" smtClean="0"/>
              <a:t>.</a:t>
            </a:r>
          </a:p>
          <a:p>
            <a:pPr lvl="1"/>
            <a:r>
              <a:rPr lang="en-US" dirty="0" smtClean="0"/>
              <a:t>The </a:t>
            </a:r>
            <a:r>
              <a:rPr lang="en-US" u="sng" dirty="0" smtClean="0"/>
              <a:t>Enhanced </a:t>
            </a:r>
            <a:r>
              <a:rPr lang="en-US" b="1" u="sng" dirty="0">
                <a:solidFill>
                  <a:srgbClr val="7F0055"/>
                </a:solidFill>
                <a:highlight>
                  <a:srgbClr val="E8F2FE"/>
                </a:highlight>
                <a:latin typeface="Courier New"/>
              </a:rPr>
              <a:t>for</a:t>
            </a:r>
            <a:r>
              <a:rPr lang="en-US" u="sng" dirty="0"/>
              <a:t> L</a:t>
            </a:r>
            <a:r>
              <a:rPr lang="en-US" u="sng" dirty="0" smtClean="0"/>
              <a:t>oop</a:t>
            </a:r>
            <a:r>
              <a:rPr lang="en-US" dirty="0" smtClean="0"/>
              <a:t> is a special loop that iterates through the elements in a collection (in this case array) and allows access to each element.</a:t>
            </a:r>
          </a:p>
          <a:p>
            <a:pPr lvl="1"/>
            <a:r>
              <a:rPr lang="en-US" dirty="0" smtClean="0"/>
              <a:t>Each iteration of the loop corresponds to an element in the array. </a:t>
            </a:r>
          </a:p>
          <a:p>
            <a:r>
              <a:rPr lang="en-US" dirty="0" smtClean="0"/>
              <a:t>General Form:</a:t>
            </a:r>
          </a:p>
          <a:p>
            <a:pPr marL="0" indent="0">
              <a:buNone/>
            </a:pPr>
            <a:r>
              <a:rPr lang="en-US" b="1" dirty="0">
                <a:solidFill>
                  <a:srgbClr val="7F0055"/>
                </a:solidFill>
                <a:latin typeface="Courier New"/>
              </a:rPr>
              <a:t>for</a:t>
            </a:r>
            <a:r>
              <a:rPr lang="en-US" dirty="0">
                <a:solidFill>
                  <a:srgbClr val="000000"/>
                </a:solidFill>
                <a:latin typeface="Courier New"/>
              </a:rPr>
              <a:t>(</a:t>
            </a:r>
            <a:r>
              <a:rPr lang="en-US" i="1" dirty="0" err="1">
                <a:solidFill>
                  <a:srgbClr val="000000"/>
                </a:solidFill>
                <a:latin typeface="Courier New"/>
              </a:rPr>
              <a:t>dataType</a:t>
            </a:r>
            <a:r>
              <a:rPr lang="en-US" dirty="0">
                <a:solidFill>
                  <a:srgbClr val="000000"/>
                </a:solidFill>
                <a:latin typeface="Courier New"/>
              </a:rPr>
              <a:t> </a:t>
            </a:r>
            <a:r>
              <a:rPr lang="en-US" i="1" dirty="0" err="1">
                <a:solidFill>
                  <a:srgbClr val="000000"/>
                </a:solidFill>
                <a:latin typeface="Courier New"/>
              </a:rPr>
              <a:t>elementVariable</a:t>
            </a:r>
            <a:r>
              <a:rPr lang="en-US" dirty="0">
                <a:solidFill>
                  <a:srgbClr val="000000"/>
                </a:solidFill>
                <a:latin typeface="Courier New"/>
              </a:rPr>
              <a:t> : </a:t>
            </a:r>
            <a:r>
              <a:rPr lang="en-US" i="1" dirty="0">
                <a:solidFill>
                  <a:srgbClr val="000000"/>
                </a:solidFill>
                <a:latin typeface="Courier New"/>
              </a:rPr>
              <a:t>array</a:t>
            </a:r>
            <a:r>
              <a:rPr lang="en-US" dirty="0">
                <a:solidFill>
                  <a:srgbClr val="000000"/>
                </a:solidFill>
                <a:latin typeface="Courier New"/>
              </a:rPr>
              <a:t>)</a:t>
            </a:r>
          </a:p>
          <a:p>
            <a:pPr marL="0" indent="0">
              <a:buNone/>
            </a:pPr>
            <a:r>
              <a:rPr lang="en-US" dirty="0" smtClean="0">
                <a:solidFill>
                  <a:srgbClr val="000000"/>
                </a:solidFill>
                <a:latin typeface="Courier New"/>
              </a:rPr>
              <a:t>	</a:t>
            </a:r>
            <a:r>
              <a:rPr lang="en-US" i="1" dirty="0" smtClean="0">
                <a:solidFill>
                  <a:srgbClr val="000000"/>
                </a:solidFill>
                <a:latin typeface="Courier New"/>
              </a:rPr>
              <a:t>block </a:t>
            </a:r>
            <a:r>
              <a:rPr lang="en-US" i="1" dirty="0">
                <a:solidFill>
                  <a:srgbClr val="000000"/>
                </a:solidFill>
                <a:latin typeface="Courier New"/>
              </a:rPr>
              <a:t>or </a:t>
            </a:r>
            <a:r>
              <a:rPr lang="en-US" i="1" dirty="0" smtClean="0">
                <a:solidFill>
                  <a:srgbClr val="000000"/>
                </a:solidFill>
                <a:latin typeface="Courier New"/>
              </a:rPr>
              <a:t>statement</a:t>
            </a:r>
          </a:p>
          <a:p>
            <a:pPr lvl="1"/>
            <a:r>
              <a:rPr lang="en-US" i="1" dirty="0" err="1">
                <a:solidFill>
                  <a:srgbClr val="000000"/>
                </a:solidFill>
                <a:latin typeface="Courier New"/>
              </a:rPr>
              <a:t>dataType</a:t>
            </a:r>
            <a:r>
              <a:rPr lang="en-US" dirty="0" smtClean="0"/>
              <a:t> – The type of the array</a:t>
            </a:r>
          </a:p>
          <a:p>
            <a:pPr lvl="1"/>
            <a:r>
              <a:rPr lang="en-US" i="1" dirty="0" err="1">
                <a:solidFill>
                  <a:srgbClr val="000000"/>
                </a:solidFill>
                <a:latin typeface="Courier New"/>
              </a:rPr>
              <a:t>elementVariable</a:t>
            </a:r>
            <a:r>
              <a:rPr lang="en-US" dirty="0" smtClean="0"/>
              <a:t> – A variable that holds the value of the current iteration’s element.</a:t>
            </a:r>
          </a:p>
          <a:p>
            <a:pPr lvl="1"/>
            <a:r>
              <a:rPr lang="en-US" i="1" dirty="0">
                <a:solidFill>
                  <a:srgbClr val="000000"/>
                </a:solidFill>
                <a:latin typeface="Courier New"/>
              </a:rPr>
              <a:t>array</a:t>
            </a:r>
            <a:r>
              <a:rPr lang="en-US" dirty="0" smtClean="0"/>
              <a:t> – The array in which we are iterating through.</a:t>
            </a:r>
          </a:p>
        </p:txBody>
      </p:sp>
    </p:spTree>
    <p:extLst>
      <p:ext uri="{BB962C8B-B14F-4D97-AF65-F5344CB8AC3E}">
        <p14:creationId xmlns:p14="http://schemas.microsoft.com/office/powerpoint/2010/main" val="1853946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Enhanced </a:t>
            </a:r>
            <a:r>
              <a:rPr lang="en-US" b="1" dirty="0">
                <a:solidFill>
                  <a:srgbClr val="7F0055"/>
                </a:solidFill>
                <a:highlight>
                  <a:srgbClr val="E8F2FE"/>
                </a:highlight>
                <a:latin typeface="Courier New"/>
              </a:rPr>
              <a:t>for</a:t>
            </a:r>
            <a:r>
              <a:rPr lang="en-US" dirty="0" smtClean="0"/>
              <a:t> Loop Example</a:t>
            </a:r>
            <a:endParaRPr lang="en-US" dirty="0"/>
          </a:p>
        </p:txBody>
      </p:sp>
      <p:sp>
        <p:nvSpPr>
          <p:cNvPr id="3" name="Content Placeholder 2"/>
          <p:cNvSpPr>
            <a:spLocks noGrp="1"/>
          </p:cNvSpPr>
          <p:nvPr>
            <p:ph sz="quarter" idx="1"/>
          </p:nvPr>
        </p:nvSpPr>
        <p:spPr/>
        <p:txBody>
          <a:bodyPr/>
          <a:lstStyle/>
          <a:p>
            <a:r>
              <a:rPr lang="en-US" dirty="0" smtClean="0"/>
              <a:t>New Topics:</a:t>
            </a:r>
          </a:p>
          <a:p>
            <a:pPr lvl="1"/>
            <a:r>
              <a:rPr lang="en-US" dirty="0" smtClean="0"/>
              <a:t>Enhanced </a:t>
            </a:r>
            <a:r>
              <a:rPr lang="en-US" b="1" dirty="0">
                <a:solidFill>
                  <a:srgbClr val="7F0055"/>
                </a:solidFill>
                <a:highlight>
                  <a:srgbClr val="E8F2FE"/>
                </a:highlight>
                <a:latin typeface="Courier New"/>
              </a:rPr>
              <a:t>for</a:t>
            </a:r>
            <a:r>
              <a:rPr lang="en-US" dirty="0" smtClean="0"/>
              <a:t> Loop</a:t>
            </a:r>
            <a:endParaRPr lang="en-US" dirty="0"/>
          </a:p>
        </p:txBody>
      </p:sp>
    </p:spTree>
    <p:extLst>
      <p:ext uri="{BB962C8B-B14F-4D97-AF65-F5344CB8AC3E}">
        <p14:creationId xmlns:p14="http://schemas.microsoft.com/office/powerpoint/2010/main" val="24319280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When NOT To Use the Enhanced </a:t>
            </a:r>
            <a:r>
              <a:rPr lang="en-US" b="1" dirty="0">
                <a:solidFill>
                  <a:srgbClr val="7F0055"/>
                </a:solidFill>
                <a:highlight>
                  <a:srgbClr val="E8F2FE"/>
                </a:highlight>
                <a:latin typeface="Courier New"/>
              </a:rPr>
              <a:t>for</a:t>
            </a:r>
            <a:r>
              <a:rPr lang="en-US" dirty="0" smtClean="0"/>
              <a:t> Loop</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The enhanced </a:t>
            </a:r>
            <a:r>
              <a:rPr lang="en-US" sz="2800" b="1" dirty="0">
                <a:solidFill>
                  <a:srgbClr val="7F0055"/>
                </a:solidFill>
                <a:highlight>
                  <a:srgbClr val="E8F2FE"/>
                </a:highlight>
                <a:latin typeface="Courier New"/>
              </a:rPr>
              <a:t>for</a:t>
            </a:r>
            <a:r>
              <a:rPr lang="en-US" dirty="0" smtClean="0"/>
              <a:t> loop is useful for when you need only all the values of the array, but there are many situations when you should NOT use it:</a:t>
            </a:r>
          </a:p>
          <a:p>
            <a:pPr marL="777240" lvl="1" indent="-457200">
              <a:buFont typeface="+mj-lt"/>
              <a:buAutoNum type="arabicPeriod"/>
            </a:pPr>
            <a:r>
              <a:rPr lang="en-US" dirty="0"/>
              <a:t>If you need to change the contents of an array element</a:t>
            </a:r>
          </a:p>
          <a:p>
            <a:pPr marL="777240" lvl="1" indent="-457200">
              <a:buFont typeface="+mj-lt"/>
              <a:buAutoNum type="arabicPeriod"/>
            </a:pPr>
            <a:r>
              <a:rPr lang="en-US" dirty="0"/>
              <a:t>If you need to work through the array elements in reverse order</a:t>
            </a:r>
          </a:p>
          <a:p>
            <a:pPr marL="777240" lvl="1" indent="-457200">
              <a:buFont typeface="+mj-lt"/>
              <a:buAutoNum type="arabicPeriod"/>
            </a:pPr>
            <a:r>
              <a:rPr lang="en-US" dirty="0"/>
              <a:t>If you need to access some of the array elements, but not all of them</a:t>
            </a:r>
          </a:p>
          <a:p>
            <a:pPr marL="777240" lvl="1" indent="-457200">
              <a:buFont typeface="+mj-lt"/>
              <a:buAutoNum type="arabicPeriod"/>
            </a:pPr>
            <a:r>
              <a:rPr lang="en-US" dirty="0"/>
              <a:t>If you need to simultaneously work with two or more arrays within the loop</a:t>
            </a:r>
          </a:p>
          <a:p>
            <a:pPr marL="777240" lvl="1" indent="-457200">
              <a:buFont typeface="+mj-lt"/>
              <a:buAutoNum type="arabicPeriod"/>
            </a:pPr>
            <a:r>
              <a:rPr lang="en-US" dirty="0"/>
              <a:t>If you need to refer to the index of a particular </a:t>
            </a:r>
            <a:r>
              <a:rPr lang="en-US" dirty="0" smtClean="0"/>
              <a:t>element</a:t>
            </a:r>
          </a:p>
          <a:p>
            <a:r>
              <a:rPr lang="en-US" dirty="0" smtClean="0"/>
              <a:t>If any of these cases apply, use a regular </a:t>
            </a:r>
            <a:r>
              <a:rPr lang="en-US" sz="2400" b="1" dirty="0">
                <a:solidFill>
                  <a:srgbClr val="7F0055"/>
                </a:solidFill>
                <a:highlight>
                  <a:srgbClr val="E8F2FE"/>
                </a:highlight>
                <a:latin typeface="Courier New"/>
              </a:rPr>
              <a:t>for</a:t>
            </a:r>
            <a:r>
              <a:rPr lang="en-US" dirty="0" smtClean="0"/>
              <a:t> loop.</a:t>
            </a:r>
          </a:p>
          <a:p>
            <a:pPr marL="45720" indent="0">
              <a:buNone/>
            </a:pPr>
            <a:endParaRPr lang="en-US" dirty="0"/>
          </a:p>
        </p:txBody>
      </p:sp>
    </p:spTree>
    <p:extLst>
      <p:ext uri="{BB962C8B-B14F-4D97-AF65-F5344CB8AC3E}">
        <p14:creationId xmlns:p14="http://schemas.microsoft.com/office/powerpoint/2010/main" val="899737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Allowing the User to Specify an Array’s Size</a:t>
            </a:r>
            <a:endParaRPr lang="en-US" dirty="0"/>
          </a:p>
        </p:txBody>
      </p:sp>
      <p:sp>
        <p:nvSpPr>
          <p:cNvPr id="3" name="Content Placeholder 2"/>
          <p:cNvSpPr>
            <a:spLocks noGrp="1"/>
          </p:cNvSpPr>
          <p:nvPr>
            <p:ph sz="quarter" idx="1"/>
          </p:nvPr>
        </p:nvSpPr>
        <p:spPr/>
        <p:txBody>
          <a:bodyPr/>
          <a:lstStyle/>
          <a:p>
            <a:r>
              <a:rPr lang="en-US" dirty="0" smtClean="0"/>
              <a:t>Since the size declarator is an integer, you can let the user enter an integer, and then create an array of that size.</a:t>
            </a:r>
          </a:p>
          <a:p>
            <a:r>
              <a:rPr lang="en-US" dirty="0" smtClean="0"/>
              <a:t>Example:  UserSizeArray.java</a:t>
            </a:r>
            <a:endParaRPr lang="en-US" dirty="0"/>
          </a:p>
        </p:txBody>
      </p:sp>
    </p:spTree>
    <p:extLst>
      <p:ext uri="{BB962C8B-B14F-4D97-AF65-F5344CB8AC3E}">
        <p14:creationId xmlns:p14="http://schemas.microsoft.com/office/powerpoint/2010/main" val="2363477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Reassigning Reference Variables and Array Copying</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smtClean="0"/>
              <a:t>As stated before, you cannot change the size of an array once it has been set.</a:t>
            </a:r>
          </a:p>
          <a:p>
            <a:pPr lvl="1"/>
            <a:r>
              <a:rPr lang="en-US" dirty="0" smtClean="0"/>
              <a:t>You can, however, make the reference variable point to a new array.</a:t>
            </a:r>
          </a:p>
          <a:p>
            <a:pPr marL="0" indent="0">
              <a:buNone/>
            </a:pPr>
            <a:r>
              <a:rPr lang="en-US" sz="2800" b="1" dirty="0" err="1">
                <a:solidFill>
                  <a:srgbClr val="7F0055"/>
                </a:solidFill>
                <a:latin typeface="Courier New"/>
              </a:rPr>
              <a:t>int</a:t>
            </a:r>
            <a:r>
              <a:rPr lang="en-US" sz="2800" dirty="0">
                <a:solidFill>
                  <a:srgbClr val="000000"/>
                </a:solidFill>
                <a:latin typeface="Courier New"/>
              </a:rPr>
              <a:t>[] numbers = {1, 2, 3, 4, 5};</a:t>
            </a:r>
          </a:p>
          <a:p>
            <a:pPr marL="0" indent="0">
              <a:buNone/>
            </a:pPr>
            <a:r>
              <a:rPr lang="en-US" sz="2800" dirty="0">
                <a:solidFill>
                  <a:srgbClr val="000000"/>
                </a:solidFill>
                <a:latin typeface="Courier New"/>
              </a:rPr>
              <a:t>numbers = </a:t>
            </a:r>
            <a:r>
              <a:rPr lang="en-US" sz="2800" b="1" dirty="0">
                <a:solidFill>
                  <a:srgbClr val="7F0055"/>
                </a:solidFill>
                <a:latin typeface="Courier New"/>
              </a:rPr>
              <a:t>new</a:t>
            </a:r>
            <a:r>
              <a:rPr lang="en-US" sz="2800" b="1" dirty="0">
                <a:solidFill>
                  <a:srgbClr val="000000"/>
                </a:solidFill>
                <a:latin typeface="Courier New"/>
              </a:rPr>
              <a:t> </a:t>
            </a:r>
            <a:r>
              <a:rPr lang="en-US" sz="2800" b="1" dirty="0" err="1">
                <a:solidFill>
                  <a:srgbClr val="7F0055"/>
                </a:solidFill>
                <a:latin typeface="Courier New"/>
              </a:rPr>
              <a:t>int</a:t>
            </a:r>
            <a:r>
              <a:rPr lang="en-US" sz="2800" b="1" dirty="0">
                <a:solidFill>
                  <a:srgbClr val="000000"/>
                </a:solidFill>
                <a:latin typeface="Courier New"/>
              </a:rPr>
              <a:t> </a:t>
            </a:r>
            <a:r>
              <a:rPr lang="en-US" sz="2800" dirty="0">
                <a:solidFill>
                  <a:srgbClr val="000000"/>
                </a:solidFill>
                <a:latin typeface="Courier New"/>
              </a:rPr>
              <a:t>[10</a:t>
            </a:r>
            <a:r>
              <a:rPr lang="en-US" sz="2800" dirty="0" smtClean="0">
                <a:solidFill>
                  <a:srgbClr val="000000"/>
                </a:solidFill>
                <a:latin typeface="Courier New"/>
              </a:rPr>
              <a:t>];</a:t>
            </a:r>
          </a:p>
          <a:p>
            <a:pPr lvl="1"/>
            <a:r>
              <a:rPr lang="en-US" dirty="0" smtClean="0"/>
              <a:t>What is the problem with this?</a:t>
            </a:r>
          </a:p>
          <a:p>
            <a:pPr lvl="2"/>
            <a:r>
              <a:rPr lang="en-US" dirty="0" smtClean="0"/>
              <a:t>Now numbers has no values in it!</a:t>
            </a:r>
          </a:p>
          <a:p>
            <a:pPr lvl="1"/>
            <a:r>
              <a:rPr lang="en-US" dirty="0" smtClean="0"/>
              <a:t>What you need to do is copy the elements of the old array to the new one, and make the original reference variable point to the new array:</a:t>
            </a:r>
          </a:p>
          <a:p>
            <a:pPr marL="1051560" lvl="2" indent="-457200">
              <a:buFont typeface="+mj-lt"/>
              <a:buAutoNum type="arabicPeriod"/>
            </a:pPr>
            <a:r>
              <a:rPr lang="en-US" dirty="0" smtClean="0"/>
              <a:t>Create a new reference variable</a:t>
            </a:r>
          </a:p>
          <a:p>
            <a:pPr marL="1051560" lvl="2" indent="-457200">
              <a:buFont typeface="+mj-lt"/>
              <a:buAutoNum type="arabicPeriod"/>
            </a:pPr>
            <a:r>
              <a:rPr lang="en-US" dirty="0" smtClean="0"/>
              <a:t>Make the new reference variable point to an array of the newly specified size</a:t>
            </a:r>
          </a:p>
          <a:p>
            <a:pPr marL="1051560" lvl="2" indent="-457200">
              <a:buFont typeface="+mj-lt"/>
              <a:buAutoNum type="arabicPeriod"/>
            </a:pPr>
            <a:r>
              <a:rPr lang="en-US" dirty="0" smtClean="0"/>
              <a:t>Use a loop to assign the elements from the old array to the new one.</a:t>
            </a:r>
          </a:p>
          <a:p>
            <a:pPr marL="1051560" lvl="2" indent="-457200">
              <a:buFont typeface="+mj-lt"/>
              <a:buAutoNum type="arabicPeriod"/>
            </a:pPr>
            <a:r>
              <a:rPr lang="en-US" dirty="0" smtClean="0"/>
              <a:t>Assign the new reference variable to the old one.</a:t>
            </a:r>
            <a:endParaRPr lang="en-US" dirty="0"/>
          </a:p>
        </p:txBody>
      </p:sp>
    </p:spTree>
    <p:extLst>
      <p:ext uri="{BB962C8B-B14F-4D97-AF65-F5344CB8AC3E}">
        <p14:creationId xmlns:p14="http://schemas.microsoft.com/office/powerpoint/2010/main" val="965021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Array </a:t>
            </a:r>
            <a:r>
              <a:rPr lang="en-US" dirty="0" smtClean="0"/>
              <a:t>Copying Example</a:t>
            </a:r>
            <a:endParaRPr lang="en-US" dirty="0"/>
          </a:p>
        </p:txBody>
      </p:sp>
      <p:sp>
        <p:nvSpPr>
          <p:cNvPr id="3" name="Content Placeholder 2"/>
          <p:cNvSpPr>
            <a:spLocks noGrp="1"/>
          </p:cNvSpPr>
          <p:nvPr>
            <p:ph sz="quarter" idx="1"/>
          </p:nvPr>
        </p:nvSpPr>
        <p:spPr/>
        <p:txBody>
          <a:bodyPr/>
          <a:lstStyle/>
          <a:p>
            <a:r>
              <a:rPr lang="en-US" dirty="0" smtClean="0"/>
              <a:t>New Topics:</a:t>
            </a:r>
          </a:p>
          <a:p>
            <a:pPr lvl="1"/>
            <a:r>
              <a:rPr lang="en-US" smtClean="0"/>
              <a:t>Array Copying</a:t>
            </a:r>
            <a:endParaRPr lang="en-US" dirty="0" smtClean="0"/>
          </a:p>
        </p:txBody>
      </p:sp>
    </p:spTree>
    <p:extLst>
      <p:ext uri="{BB962C8B-B14F-4D97-AF65-F5344CB8AC3E}">
        <p14:creationId xmlns:p14="http://schemas.microsoft.com/office/powerpoint/2010/main" val="7155106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a:t>A Conditionally-Controlled </a:t>
            </a:r>
            <a:r>
              <a:rPr lang="en-US" dirty="0" smtClean="0"/>
              <a:t>Loop repeats…</a:t>
            </a:r>
          </a:p>
          <a:p>
            <a:pPr lvl="1"/>
            <a:r>
              <a:rPr lang="en-US" dirty="0" smtClean="0"/>
              <a:t> </a:t>
            </a:r>
            <a:r>
              <a:rPr lang="en-US" dirty="0"/>
              <a:t>as long as a particular condition exists</a:t>
            </a:r>
            <a:r>
              <a:rPr lang="en-US" dirty="0" smtClean="0"/>
              <a:t>.</a:t>
            </a:r>
          </a:p>
          <a:p>
            <a:r>
              <a:rPr lang="en-US" dirty="0" smtClean="0"/>
              <a:t>A Count-Controlled Loop repeats…</a:t>
            </a:r>
          </a:p>
          <a:p>
            <a:pPr lvl="1"/>
            <a:r>
              <a:rPr lang="en-US" dirty="0" smtClean="0"/>
              <a:t>a specific number of times.</a:t>
            </a:r>
          </a:p>
          <a:p>
            <a:r>
              <a:rPr lang="en-US" dirty="0" smtClean="0"/>
              <a:t>A count-controlled loop has three elements</a:t>
            </a:r>
          </a:p>
          <a:p>
            <a:pPr lvl="1"/>
            <a:r>
              <a:rPr lang="en-US" dirty="0" smtClean="0"/>
              <a:t>An initialization expression</a:t>
            </a:r>
          </a:p>
          <a:p>
            <a:pPr lvl="1"/>
            <a:r>
              <a:rPr lang="en-US" dirty="0" smtClean="0"/>
              <a:t>A test expression</a:t>
            </a:r>
          </a:p>
          <a:p>
            <a:pPr lvl="1"/>
            <a:r>
              <a:rPr lang="en-US" dirty="0" smtClean="0"/>
              <a:t>An update expression</a:t>
            </a:r>
          </a:p>
          <a:p>
            <a:r>
              <a:rPr lang="en-US" dirty="0" smtClean="0"/>
              <a:t>The difference between the prefix and postfix increment operators is…</a:t>
            </a:r>
          </a:p>
          <a:p>
            <a:pPr lvl="1"/>
            <a:r>
              <a:rPr lang="en-US" dirty="0" smtClean="0"/>
              <a:t>pretest increments before the value of the operand is evaluated, posttest increments after the value of the operand is evaluated.</a:t>
            </a:r>
          </a:p>
          <a:p>
            <a:endParaRPr lang="en-US" dirty="0" smtClean="0"/>
          </a:p>
          <a:p>
            <a:endParaRPr lang="en-US" dirty="0"/>
          </a:p>
          <a:p>
            <a:endParaRPr lang="en-US" dirty="0" smtClean="0"/>
          </a:p>
          <a:p>
            <a:pPr marL="0" indent="0">
              <a:buNone/>
            </a:pPr>
            <a:endParaRPr lang="en-US" dirty="0"/>
          </a:p>
          <a:p>
            <a:pPr marL="0" indent="0">
              <a:buNone/>
            </a:pPr>
            <a:endParaRPr lang="en-US" dirty="0"/>
          </a:p>
          <a:p>
            <a:endParaRPr lang="en-US" dirty="0"/>
          </a:p>
          <a:p>
            <a:endParaRPr lang="en-US" dirty="0" smtClean="0"/>
          </a:p>
          <a:p>
            <a:endParaRPr lang="en-US" dirty="0"/>
          </a:p>
          <a:p>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smtClean="0"/>
              <a:t>An accumulator variable is…</a:t>
            </a:r>
          </a:p>
          <a:p>
            <a:pPr lvl="1"/>
            <a:r>
              <a:rPr lang="en-US" dirty="0" smtClean="0"/>
              <a:t> a variable that keeps track of a running total.</a:t>
            </a:r>
          </a:p>
          <a:p>
            <a:r>
              <a:rPr lang="en-US" dirty="0"/>
              <a:t>A Sentinel Value </a:t>
            </a:r>
            <a:r>
              <a:rPr lang="en-US" dirty="0" smtClean="0"/>
              <a:t>is…</a:t>
            </a:r>
          </a:p>
          <a:p>
            <a:pPr lvl="1"/>
            <a:r>
              <a:rPr lang="en-US" dirty="0" smtClean="0"/>
              <a:t>a </a:t>
            </a:r>
            <a:r>
              <a:rPr lang="en-US" dirty="0"/>
              <a:t>special value that cannot be mistaken for normal input that signals that a loop should terminate.</a:t>
            </a:r>
          </a:p>
          <a:p>
            <a:r>
              <a:rPr lang="en-US" b="1" dirty="0">
                <a:solidFill>
                  <a:srgbClr val="7F0055"/>
                </a:solidFill>
                <a:highlight>
                  <a:srgbClr val="E8F2FE"/>
                </a:highlight>
                <a:latin typeface="Courier New"/>
              </a:rPr>
              <a:t>break</a:t>
            </a:r>
            <a:r>
              <a:rPr lang="en-US" dirty="0" smtClean="0"/>
              <a:t> in a loop…</a:t>
            </a:r>
          </a:p>
          <a:p>
            <a:pPr lvl="1"/>
            <a:r>
              <a:rPr lang="en-US" dirty="0" smtClean="0"/>
              <a:t>makes the program’s control flow go to the statement following the loop.</a:t>
            </a:r>
          </a:p>
          <a:p>
            <a:r>
              <a:rPr lang="en-US" b="1" dirty="0">
                <a:solidFill>
                  <a:srgbClr val="7F0055"/>
                </a:solidFill>
                <a:highlight>
                  <a:srgbClr val="E8F2FE"/>
                </a:highlight>
                <a:latin typeface="Courier New"/>
              </a:rPr>
              <a:t>continue</a:t>
            </a:r>
            <a:r>
              <a:rPr lang="en-US" dirty="0" smtClean="0"/>
              <a:t> in a loop…</a:t>
            </a:r>
          </a:p>
          <a:p>
            <a:pPr lvl="1"/>
            <a:r>
              <a:rPr lang="en-US" dirty="0" smtClean="0"/>
              <a:t>skips to the next iteration of the loop.</a:t>
            </a:r>
          </a:p>
          <a:p>
            <a:r>
              <a:rPr lang="en-US" dirty="0" smtClean="0"/>
              <a:t>Java provides a class that generates pseudo-random numbers called…</a:t>
            </a:r>
          </a:p>
          <a:p>
            <a:pPr lvl="1"/>
            <a:r>
              <a:rPr lang="en-US" dirty="0" smtClean="0">
                <a:latin typeface="Courier New" pitchFamily="49" charset="0"/>
                <a:cs typeface="Courier New" pitchFamily="49" charset="0"/>
              </a:rPr>
              <a:t>Random</a:t>
            </a:r>
            <a:r>
              <a:rPr lang="en-US" dirty="0" smtClean="0"/>
              <a:t/>
            </a:r>
            <a:br>
              <a:rPr lang="en-US" dirty="0" smtClean="0"/>
            </a:br>
            <a:r>
              <a:rPr lang="en-US" dirty="0" smtClean="0"/>
              <a:t>	</a:t>
            </a:r>
            <a:endParaRPr lang="en-US" dirty="0"/>
          </a:p>
          <a:p>
            <a:endParaRPr lang="en-US" dirty="0" smtClean="0"/>
          </a:p>
          <a:p>
            <a:pPr marL="0" indent="0">
              <a:buNone/>
            </a:pPr>
            <a:endParaRPr lang="en-US" dirty="0"/>
          </a:p>
          <a:p>
            <a:pPr marL="0" indent="0">
              <a:buNone/>
            </a:pPr>
            <a:endParaRPr lang="en-US" dirty="0"/>
          </a:p>
          <a:p>
            <a:endParaRPr lang="en-US" dirty="0"/>
          </a:p>
          <a:p>
            <a:endParaRPr lang="en-US" dirty="0" smtClean="0"/>
          </a:p>
          <a:p>
            <a:endParaRPr lang="en-US" dirty="0"/>
          </a:p>
          <a:p>
            <a:endParaRPr lang="en-US" dirty="0" smtClean="0"/>
          </a:p>
        </p:txBody>
      </p:sp>
    </p:spTree>
    <p:extLst>
      <p:ext uri="{BB962C8B-B14F-4D97-AF65-F5344CB8AC3E}">
        <p14:creationId xmlns:p14="http://schemas.microsoft.com/office/powerpoint/2010/main" val="28240101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Arrays</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smtClean="0"/>
              <a:t>So far we have worked primarily with primitive variables</a:t>
            </a:r>
          </a:p>
          <a:p>
            <a:pPr lvl="1"/>
            <a:r>
              <a:rPr lang="en-US" dirty="0" smtClean="0"/>
              <a:t>One characteristic of primitive variables is that they hold one value at a time.</a:t>
            </a:r>
          </a:p>
          <a:p>
            <a:pPr lvl="2"/>
            <a:r>
              <a:rPr lang="en-US" dirty="0" err="1" smtClean="0">
                <a:latin typeface="Courier New" pitchFamily="49" charset="0"/>
                <a:cs typeface="Courier New" pitchFamily="49" charset="0"/>
              </a:rPr>
              <a:t>int</a:t>
            </a:r>
            <a:r>
              <a:rPr lang="en-US" dirty="0" smtClean="0">
                <a:latin typeface="Courier New" pitchFamily="49" charset="0"/>
                <a:cs typeface="Courier New" pitchFamily="49" charset="0"/>
              </a:rPr>
              <a:t> x = 100 </a:t>
            </a:r>
            <a:r>
              <a:rPr lang="en-US" dirty="0" smtClean="0"/>
              <a:t>– can only hold one integer value at a time (100 at this time)</a:t>
            </a:r>
          </a:p>
          <a:p>
            <a:r>
              <a:rPr lang="en-US" dirty="0" smtClean="0"/>
              <a:t>Imagine that you want to hold the names of 100 people at a time.</a:t>
            </a:r>
          </a:p>
          <a:p>
            <a:pPr lvl="1"/>
            <a:r>
              <a:rPr lang="en-US" dirty="0" smtClean="0"/>
              <a:t>What would you have to do?</a:t>
            </a:r>
          </a:p>
          <a:p>
            <a:pPr lvl="2"/>
            <a:r>
              <a:rPr lang="en-US" dirty="0" smtClean="0"/>
              <a:t>Declare 100 variables, one for each name.</a:t>
            </a:r>
          </a:p>
          <a:p>
            <a:pPr lvl="1"/>
            <a:r>
              <a:rPr lang="en-US" dirty="0" smtClean="0"/>
              <a:t>Better solution:  Use </a:t>
            </a:r>
            <a:r>
              <a:rPr lang="en-US" u="sng" dirty="0" smtClean="0"/>
              <a:t>Arrays</a:t>
            </a:r>
            <a:r>
              <a:rPr lang="en-US" dirty="0" smtClean="0"/>
              <a:t>.</a:t>
            </a:r>
          </a:p>
          <a:p>
            <a:pPr lvl="2"/>
            <a:r>
              <a:rPr lang="en-US" u="sng" dirty="0" smtClean="0"/>
              <a:t>Arrays</a:t>
            </a:r>
            <a:r>
              <a:rPr lang="en-US" dirty="0" smtClean="0"/>
              <a:t> are complex variables that can hold multiple values of the same data type.</a:t>
            </a:r>
          </a:p>
          <a:p>
            <a:pPr lvl="2"/>
            <a:r>
              <a:rPr lang="en-US" dirty="0" smtClean="0"/>
              <a:t>Now we can declare a single array that holds all the names.</a:t>
            </a:r>
          </a:p>
          <a:p>
            <a:r>
              <a:rPr lang="en-US" dirty="0" smtClean="0"/>
              <a:t>In Java, Arrays are objects and behave very similarly (use </a:t>
            </a:r>
            <a:r>
              <a:rPr lang="en-US" sz="2800" b="1" dirty="0">
                <a:solidFill>
                  <a:srgbClr val="7F0055"/>
                </a:solidFill>
                <a:highlight>
                  <a:srgbClr val="E8F2FE"/>
                </a:highlight>
                <a:latin typeface="Courier New"/>
              </a:rPr>
              <a:t>new</a:t>
            </a:r>
            <a:r>
              <a:rPr lang="en-US" dirty="0" smtClean="0"/>
              <a:t> keyword to create the object, has methods, etc.)</a:t>
            </a:r>
          </a:p>
          <a:p>
            <a:endParaRPr lang="en-US" dirty="0" smtClean="0"/>
          </a:p>
          <a:p>
            <a:pPr lvl="2"/>
            <a:endParaRPr lang="en-US" dirty="0"/>
          </a:p>
        </p:txBody>
      </p:sp>
    </p:spTree>
    <p:extLst>
      <p:ext uri="{BB962C8B-B14F-4D97-AF65-F5344CB8AC3E}">
        <p14:creationId xmlns:p14="http://schemas.microsoft.com/office/powerpoint/2010/main" val="698108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Arrays</a:t>
            </a:r>
            <a:endParaRPr lang="en-US" dirty="0"/>
          </a:p>
        </p:txBody>
      </p:sp>
      <p:sp>
        <p:nvSpPr>
          <p:cNvPr id="3" name="Content Placeholder 2"/>
          <p:cNvSpPr>
            <a:spLocks noGrp="1"/>
          </p:cNvSpPr>
          <p:nvPr>
            <p:ph sz="quarter" idx="1"/>
          </p:nvPr>
        </p:nvSpPr>
        <p:spPr>
          <a:xfrm>
            <a:off x="914400" y="1447800"/>
            <a:ext cx="7772400" cy="4572000"/>
          </a:xfrm>
        </p:spPr>
        <p:txBody>
          <a:bodyPr>
            <a:normAutofit fontScale="77500" lnSpcReduction="20000"/>
          </a:bodyPr>
          <a:lstStyle/>
          <a:p>
            <a:r>
              <a:rPr lang="en-US" dirty="0" smtClean="0"/>
              <a:t>To declare an integer array:</a:t>
            </a:r>
          </a:p>
          <a:p>
            <a:pPr marL="0" indent="0">
              <a:buNone/>
            </a:pPr>
            <a:r>
              <a:rPr lang="en-US" sz="2800" b="1" dirty="0" err="1">
                <a:solidFill>
                  <a:srgbClr val="7F0055"/>
                </a:solidFill>
                <a:highlight>
                  <a:srgbClr val="E8F2FE"/>
                </a:highlight>
                <a:latin typeface="Courier New"/>
              </a:rPr>
              <a:t>int</a:t>
            </a:r>
            <a:r>
              <a:rPr lang="en-US" sz="2800" dirty="0">
                <a:solidFill>
                  <a:srgbClr val="000000"/>
                </a:solidFill>
                <a:highlight>
                  <a:srgbClr val="E8F2FE"/>
                </a:highlight>
                <a:latin typeface="Courier New"/>
              </a:rPr>
              <a:t>[] numbers</a:t>
            </a:r>
            <a:r>
              <a:rPr lang="en-US" sz="2800" dirty="0" smtClean="0">
                <a:solidFill>
                  <a:srgbClr val="000000"/>
                </a:solidFill>
                <a:highlight>
                  <a:srgbClr val="E8F2FE"/>
                </a:highlight>
                <a:latin typeface="Courier New"/>
              </a:rPr>
              <a:t>;</a:t>
            </a:r>
          </a:p>
          <a:p>
            <a:r>
              <a:rPr lang="en-US" dirty="0" smtClean="0"/>
              <a:t>It is just like declaring any primitive variable, EXCEPT for the</a:t>
            </a:r>
            <a:r>
              <a:rPr lang="en-US" sz="2400" dirty="0" smtClean="0">
                <a:solidFill>
                  <a:srgbClr val="000000"/>
                </a:solidFill>
                <a:highlight>
                  <a:srgbClr val="E8F2FE"/>
                </a:highlight>
                <a:latin typeface="Courier New"/>
              </a:rPr>
              <a:t>[]</a:t>
            </a:r>
            <a:r>
              <a:rPr lang="en-US" dirty="0">
                <a:highlight>
                  <a:srgbClr val="E8F2FE"/>
                </a:highlight>
              </a:rPr>
              <a:t> </a:t>
            </a:r>
            <a:r>
              <a:rPr lang="en-US" dirty="0" smtClean="0"/>
              <a:t>between the data type and the identifier.</a:t>
            </a:r>
          </a:p>
          <a:p>
            <a:r>
              <a:rPr lang="en-US" dirty="0" smtClean="0"/>
              <a:t>Just like any other object, this does not create the array, it creates a reference variable that can point to an array.</a:t>
            </a:r>
          </a:p>
          <a:p>
            <a:r>
              <a:rPr lang="en-US" dirty="0" smtClean="0"/>
              <a:t>To create an array object for this reference variable:</a:t>
            </a:r>
          </a:p>
          <a:p>
            <a:pPr marL="0" indent="0">
              <a:buNone/>
            </a:pPr>
            <a:r>
              <a:rPr lang="en-US" sz="2800" dirty="0">
                <a:solidFill>
                  <a:srgbClr val="000000"/>
                </a:solidFill>
                <a:highlight>
                  <a:srgbClr val="E8F2FE"/>
                </a:highlight>
                <a:latin typeface="Courier New"/>
              </a:rPr>
              <a:t>numbers = </a:t>
            </a:r>
            <a:r>
              <a:rPr lang="en-US" sz="2800" b="1" dirty="0">
                <a:solidFill>
                  <a:srgbClr val="7F0055"/>
                </a:solidFill>
                <a:highlight>
                  <a:srgbClr val="E8F2FE"/>
                </a:highlight>
                <a:latin typeface="Courier New"/>
              </a:rPr>
              <a:t>new</a:t>
            </a:r>
            <a:r>
              <a:rPr lang="en-US" sz="2800" b="1" dirty="0">
                <a:solidFill>
                  <a:srgbClr val="000000"/>
                </a:solidFill>
                <a:highlight>
                  <a:srgbClr val="E8F2FE"/>
                </a:highlight>
                <a:latin typeface="Courier New"/>
              </a:rPr>
              <a:t> </a:t>
            </a:r>
            <a:r>
              <a:rPr lang="en-US" sz="2800" b="1" dirty="0" err="1">
                <a:solidFill>
                  <a:srgbClr val="7F0055"/>
                </a:solidFill>
                <a:highlight>
                  <a:srgbClr val="E8F2FE"/>
                </a:highlight>
                <a:latin typeface="Courier New"/>
              </a:rPr>
              <a:t>int</a:t>
            </a:r>
            <a:r>
              <a:rPr lang="en-US" sz="2800" dirty="0">
                <a:solidFill>
                  <a:srgbClr val="000000"/>
                </a:solidFill>
                <a:highlight>
                  <a:srgbClr val="E8F2FE"/>
                </a:highlight>
                <a:latin typeface="Courier New"/>
              </a:rPr>
              <a:t>[6];</a:t>
            </a:r>
            <a:endParaRPr lang="en-US" dirty="0"/>
          </a:p>
          <a:p>
            <a:r>
              <a:rPr lang="en-US" dirty="0" smtClean="0"/>
              <a:t>The number inside of the square brackets is called the array’s </a:t>
            </a:r>
            <a:r>
              <a:rPr lang="en-US" u="sng" dirty="0" smtClean="0"/>
              <a:t>size declarator</a:t>
            </a:r>
            <a:r>
              <a:rPr lang="en-US" dirty="0" smtClean="0"/>
              <a:t>.</a:t>
            </a:r>
          </a:p>
          <a:p>
            <a:pPr lvl="1"/>
            <a:r>
              <a:rPr lang="en-US" dirty="0" smtClean="0"/>
              <a:t>An array’s Size Declarator indicates the number of </a:t>
            </a:r>
            <a:r>
              <a:rPr lang="en-US" u="sng" dirty="0" smtClean="0"/>
              <a:t>elements</a:t>
            </a:r>
            <a:r>
              <a:rPr lang="en-US" dirty="0" smtClean="0"/>
              <a:t>, or values the array can hold.</a:t>
            </a:r>
          </a:p>
          <a:p>
            <a:pPr lvl="2"/>
            <a:r>
              <a:rPr lang="en-US" dirty="0" smtClean="0"/>
              <a:t>Individual values inside of an array are called </a:t>
            </a:r>
            <a:r>
              <a:rPr lang="en-US" u="sng" dirty="0" smtClean="0"/>
              <a:t>elements</a:t>
            </a:r>
            <a:r>
              <a:rPr lang="en-US" dirty="0" smtClean="0"/>
              <a:t>.</a:t>
            </a:r>
          </a:p>
          <a:p>
            <a:pPr lvl="1"/>
            <a:r>
              <a:rPr lang="en-US" dirty="0" smtClean="0"/>
              <a:t>So the </a:t>
            </a:r>
            <a:r>
              <a:rPr lang="en-US" dirty="0">
                <a:solidFill>
                  <a:srgbClr val="000000"/>
                </a:solidFill>
                <a:highlight>
                  <a:srgbClr val="E8F2FE"/>
                </a:highlight>
                <a:latin typeface="Courier New"/>
              </a:rPr>
              <a:t>numbers</a:t>
            </a:r>
            <a:r>
              <a:rPr lang="en-US" dirty="0" smtClean="0"/>
              <a:t> array can hold 6 integers.</a:t>
            </a:r>
          </a:p>
          <a:p>
            <a:r>
              <a:rPr lang="en-US" dirty="0" smtClean="0"/>
              <a:t>You can declare and create on the same line like any other object:</a:t>
            </a:r>
          </a:p>
          <a:p>
            <a:pPr marL="0" indent="0">
              <a:buNone/>
            </a:pPr>
            <a:r>
              <a:rPr lang="en-US" sz="2800" b="1" dirty="0" err="1">
                <a:solidFill>
                  <a:srgbClr val="7F0055"/>
                </a:solidFill>
                <a:highlight>
                  <a:srgbClr val="E8F2FE"/>
                </a:highlight>
                <a:latin typeface="Courier New"/>
              </a:rPr>
              <a:t>int</a:t>
            </a:r>
            <a:r>
              <a:rPr lang="en-US" sz="2800" dirty="0">
                <a:solidFill>
                  <a:srgbClr val="000000"/>
                </a:solidFill>
                <a:highlight>
                  <a:srgbClr val="E8F2FE"/>
                </a:highlight>
                <a:latin typeface="Courier New"/>
              </a:rPr>
              <a:t>[] numbers = </a:t>
            </a:r>
            <a:r>
              <a:rPr lang="en-US" sz="2800" b="1" dirty="0">
                <a:solidFill>
                  <a:srgbClr val="7F0055"/>
                </a:solidFill>
                <a:highlight>
                  <a:srgbClr val="E8F2FE"/>
                </a:highlight>
                <a:latin typeface="Courier New"/>
              </a:rPr>
              <a:t>new</a:t>
            </a:r>
            <a:r>
              <a:rPr lang="en-US" sz="2800" b="1" dirty="0">
                <a:solidFill>
                  <a:srgbClr val="000000"/>
                </a:solidFill>
                <a:highlight>
                  <a:srgbClr val="E8F2FE"/>
                </a:highlight>
                <a:latin typeface="Courier New"/>
              </a:rPr>
              <a:t> </a:t>
            </a:r>
            <a:r>
              <a:rPr lang="en-US" sz="2800" b="1" dirty="0" err="1">
                <a:solidFill>
                  <a:srgbClr val="7F0055"/>
                </a:solidFill>
                <a:highlight>
                  <a:srgbClr val="E8F2FE"/>
                </a:highlight>
                <a:latin typeface="Courier New"/>
              </a:rPr>
              <a:t>int</a:t>
            </a:r>
            <a:r>
              <a:rPr lang="en-US" sz="2800" dirty="0">
                <a:solidFill>
                  <a:srgbClr val="000000"/>
                </a:solidFill>
                <a:highlight>
                  <a:srgbClr val="E8F2FE"/>
                </a:highlight>
                <a:latin typeface="Courier New"/>
              </a:rPr>
              <a:t> [6</a:t>
            </a:r>
            <a:r>
              <a:rPr lang="en-US" sz="2800" dirty="0" smtClean="0">
                <a:solidFill>
                  <a:srgbClr val="000000"/>
                </a:solidFill>
                <a:highlight>
                  <a:srgbClr val="E8F2FE"/>
                </a:highlight>
                <a:latin typeface="Courier New"/>
              </a:rPr>
              <a:t>];</a:t>
            </a:r>
            <a:endParaRPr lang="en-US" dirty="0" smtClean="0"/>
          </a:p>
        </p:txBody>
      </p:sp>
    </p:spTree>
    <p:extLst>
      <p:ext uri="{BB962C8B-B14F-4D97-AF65-F5344CB8AC3E}">
        <p14:creationId xmlns:p14="http://schemas.microsoft.com/office/powerpoint/2010/main" val="3615097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Arrays</a:t>
            </a:r>
            <a:endParaRPr lang="en-US" dirty="0"/>
          </a:p>
        </p:txBody>
      </p:sp>
      <p:sp>
        <p:nvSpPr>
          <p:cNvPr id="3" name="Content Placeholder 2"/>
          <p:cNvSpPr>
            <a:spLocks noGrp="1"/>
          </p:cNvSpPr>
          <p:nvPr>
            <p:ph sz="quarter" idx="1"/>
          </p:nvPr>
        </p:nvSpPr>
        <p:spPr/>
        <p:txBody>
          <a:bodyPr/>
          <a:lstStyle/>
          <a:p>
            <a:r>
              <a:rPr lang="en-US" dirty="0" smtClean="0"/>
              <a:t>The elements in an array are numbered starting from 0.</a:t>
            </a:r>
          </a:p>
          <a:p>
            <a:pPr lvl="1"/>
            <a:r>
              <a:rPr lang="en-US" dirty="0" smtClean="0"/>
              <a:t>So the first element has index 0.</a:t>
            </a:r>
          </a:p>
          <a:p>
            <a:r>
              <a:rPr lang="en-US" dirty="0" smtClean="0"/>
              <a:t>The size declarator must be a non-negative integer expression.</a:t>
            </a:r>
          </a:p>
          <a:p>
            <a:pPr lvl="1"/>
            <a:r>
              <a:rPr lang="en-US" dirty="0" smtClean="0"/>
              <a:t>Often cases we know the size of the array when writing the code and can just use a literal.</a:t>
            </a:r>
          </a:p>
          <a:p>
            <a:pPr lvl="2"/>
            <a:r>
              <a:rPr lang="en-US" dirty="0" smtClean="0"/>
              <a:t>However, it is common practice to use a constant as the size declarator.</a:t>
            </a:r>
          </a:p>
          <a:p>
            <a:pPr marL="594360" lvl="2" indent="0">
              <a:buNone/>
            </a:pPr>
            <a:r>
              <a:rPr lang="en-US" b="1" dirty="0">
                <a:solidFill>
                  <a:srgbClr val="7F0055"/>
                </a:solidFill>
                <a:latin typeface="Courier New"/>
              </a:rPr>
              <a:t>final</a:t>
            </a:r>
            <a:r>
              <a:rPr lang="en-US" b="1" dirty="0">
                <a:solidFill>
                  <a:srgbClr val="000000"/>
                </a:solidFill>
                <a:latin typeface="Courier New"/>
              </a:rPr>
              <a:t> </a:t>
            </a:r>
            <a:r>
              <a:rPr lang="en-US" b="1" dirty="0" err="1">
                <a:solidFill>
                  <a:srgbClr val="7F0055"/>
                </a:solidFill>
                <a:latin typeface="Courier New"/>
              </a:rPr>
              <a:t>int</a:t>
            </a:r>
            <a:r>
              <a:rPr lang="en-US" b="1" dirty="0">
                <a:solidFill>
                  <a:srgbClr val="000000"/>
                </a:solidFill>
                <a:latin typeface="Courier New"/>
              </a:rPr>
              <a:t> </a:t>
            </a:r>
            <a:r>
              <a:rPr lang="en-US" dirty="0">
                <a:solidFill>
                  <a:srgbClr val="000000"/>
                </a:solidFill>
                <a:highlight>
                  <a:srgbClr val="F0D8A8"/>
                </a:highlight>
                <a:latin typeface="Courier New"/>
              </a:rPr>
              <a:t>NUM_ELEMENTS = 6;</a:t>
            </a:r>
          </a:p>
          <a:p>
            <a:pPr marL="594360" lvl="2" indent="0">
              <a:buNone/>
            </a:pPr>
            <a:r>
              <a:rPr lang="en-US" b="1" dirty="0">
                <a:solidFill>
                  <a:srgbClr val="7F0055"/>
                </a:solidFill>
                <a:latin typeface="Courier New"/>
              </a:rPr>
              <a:t>double</a:t>
            </a:r>
            <a:r>
              <a:rPr lang="en-US" dirty="0">
                <a:solidFill>
                  <a:srgbClr val="000000"/>
                </a:solidFill>
                <a:latin typeface="Courier New"/>
              </a:rPr>
              <a:t>[] numbers</a:t>
            </a:r>
            <a:r>
              <a:rPr lang="en-US" b="1" dirty="0">
                <a:solidFill>
                  <a:srgbClr val="000000"/>
                </a:solidFill>
                <a:latin typeface="Courier New"/>
              </a:rPr>
              <a:t> </a:t>
            </a:r>
            <a:r>
              <a:rPr lang="en-US" dirty="0">
                <a:solidFill>
                  <a:srgbClr val="000000"/>
                </a:solidFill>
                <a:latin typeface="Courier New"/>
              </a:rPr>
              <a:t>=</a:t>
            </a:r>
            <a:r>
              <a:rPr lang="en-US" b="1" dirty="0">
                <a:solidFill>
                  <a:srgbClr val="000000"/>
                </a:solidFill>
                <a:latin typeface="Courier New"/>
              </a:rPr>
              <a:t> </a:t>
            </a:r>
            <a:r>
              <a:rPr lang="en-US" b="1" dirty="0">
                <a:solidFill>
                  <a:srgbClr val="7F0055"/>
                </a:solidFill>
                <a:latin typeface="Courier New"/>
              </a:rPr>
              <a:t>new</a:t>
            </a:r>
            <a:r>
              <a:rPr lang="en-US" b="1" dirty="0">
                <a:solidFill>
                  <a:srgbClr val="000000"/>
                </a:solidFill>
                <a:latin typeface="Courier New"/>
              </a:rPr>
              <a:t> </a:t>
            </a:r>
            <a:r>
              <a:rPr lang="en-US" b="1" dirty="0">
                <a:solidFill>
                  <a:srgbClr val="7F0055"/>
                </a:solidFill>
                <a:latin typeface="Courier New"/>
              </a:rPr>
              <a:t>double</a:t>
            </a:r>
            <a:r>
              <a:rPr lang="en-US" b="1" dirty="0">
                <a:solidFill>
                  <a:srgbClr val="000000"/>
                </a:solidFill>
                <a:latin typeface="Courier New"/>
              </a:rPr>
              <a:t> </a:t>
            </a:r>
            <a:r>
              <a:rPr lang="en-US" dirty="0">
                <a:solidFill>
                  <a:srgbClr val="000000"/>
                </a:solidFill>
                <a:latin typeface="Courier New"/>
              </a:rPr>
              <a:t>[</a:t>
            </a:r>
            <a:r>
              <a:rPr lang="en-US" dirty="0">
                <a:solidFill>
                  <a:srgbClr val="000000"/>
                </a:solidFill>
                <a:highlight>
                  <a:srgbClr val="D4D4D4"/>
                </a:highlight>
                <a:latin typeface="Courier New"/>
              </a:rPr>
              <a:t>NUM_ELEMENTS</a:t>
            </a:r>
            <a:r>
              <a:rPr lang="en-US" dirty="0" smtClean="0">
                <a:solidFill>
                  <a:srgbClr val="000000"/>
                </a:solidFill>
                <a:highlight>
                  <a:srgbClr val="D4D4D4"/>
                </a:highlight>
                <a:latin typeface="Courier New"/>
              </a:rPr>
              <a:t>];</a:t>
            </a:r>
          </a:p>
          <a:p>
            <a:r>
              <a:rPr lang="en-US" dirty="0" smtClean="0"/>
              <a:t>Once an array is created the size cannot change!</a:t>
            </a:r>
          </a:p>
          <a:p>
            <a:r>
              <a:rPr lang="en-US" dirty="0" smtClean="0"/>
              <a:t>Arrays can be of any type we discussed up to this point.</a:t>
            </a:r>
          </a:p>
          <a:p>
            <a:endParaRPr lang="en-US" dirty="0"/>
          </a:p>
          <a:p>
            <a:pPr marL="594360" lvl="2" indent="0">
              <a:buNone/>
            </a:pPr>
            <a:endParaRPr lang="en-US" dirty="0" smtClean="0"/>
          </a:p>
        </p:txBody>
      </p:sp>
    </p:spTree>
    <p:extLst>
      <p:ext uri="{BB962C8B-B14F-4D97-AF65-F5344CB8AC3E}">
        <p14:creationId xmlns:p14="http://schemas.microsoft.com/office/powerpoint/2010/main" val="288676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Accessing Array Elements</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smtClean="0"/>
              <a:t>Even though, the array has one name, we can access the individual elements by their </a:t>
            </a:r>
            <a:r>
              <a:rPr lang="en-US" u="sng" dirty="0" smtClean="0"/>
              <a:t>index</a:t>
            </a:r>
            <a:r>
              <a:rPr lang="en-US" dirty="0" smtClean="0"/>
              <a:t> (or </a:t>
            </a:r>
            <a:r>
              <a:rPr lang="en-US" u="sng" dirty="0" smtClean="0"/>
              <a:t>subscript</a:t>
            </a:r>
            <a:r>
              <a:rPr lang="en-US" dirty="0" smtClean="0"/>
              <a:t>).</a:t>
            </a:r>
          </a:p>
          <a:p>
            <a:pPr lvl="1"/>
            <a:r>
              <a:rPr lang="en-US" dirty="0" smtClean="0"/>
              <a:t>An element’s </a:t>
            </a:r>
            <a:r>
              <a:rPr lang="en-US" u="sng" dirty="0" smtClean="0"/>
              <a:t>Index</a:t>
            </a:r>
            <a:r>
              <a:rPr lang="en-US" dirty="0" smtClean="0"/>
              <a:t> (or </a:t>
            </a:r>
            <a:r>
              <a:rPr lang="en-US" u="sng" dirty="0" smtClean="0"/>
              <a:t>Subscript</a:t>
            </a:r>
            <a:r>
              <a:rPr lang="en-US" dirty="0" smtClean="0"/>
              <a:t>) is a uniquely identifying number that is used to pinpoint its position in the array.</a:t>
            </a:r>
          </a:p>
          <a:p>
            <a:pPr lvl="1"/>
            <a:r>
              <a:rPr lang="en-US" dirty="0" smtClean="0"/>
              <a:t>So, if I want a specific element, I use its index.</a:t>
            </a:r>
          </a:p>
          <a:p>
            <a:pPr lvl="1"/>
            <a:r>
              <a:rPr lang="en-US" dirty="0" smtClean="0"/>
              <a:t>Again, indices start at 0.</a:t>
            </a:r>
          </a:p>
          <a:p>
            <a:r>
              <a:rPr lang="en-US" dirty="0" smtClean="0"/>
              <a:t>When you access an element in the array, you can use it just like any simple variable of the array’s declared type.</a:t>
            </a:r>
          </a:p>
          <a:p>
            <a:r>
              <a:rPr lang="en-US" dirty="0" smtClean="0"/>
              <a:t>The following statement assigns 20 to the first element in the </a:t>
            </a:r>
            <a:r>
              <a:rPr lang="en-US" sz="2400" dirty="0">
                <a:solidFill>
                  <a:srgbClr val="000000"/>
                </a:solidFill>
                <a:highlight>
                  <a:srgbClr val="E8F2FE"/>
                </a:highlight>
                <a:latin typeface="Courier New"/>
              </a:rPr>
              <a:t>numbers</a:t>
            </a:r>
            <a:r>
              <a:rPr lang="en-US" dirty="0" smtClean="0"/>
              <a:t> array:</a:t>
            </a:r>
          </a:p>
          <a:p>
            <a:pPr marL="0" indent="0">
              <a:buNone/>
            </a:pPr>
            <a:r>
              <a:rPr lang="en-US" sz="2800" dirty="0">
                <a:solidFill>
                  <a:srgbClr val="000000"/>
                </a:solidFill>
                <a:highlight>
                  <a:srgbClr val="E8F2FE"/>
                </a:highlight>
                <a:latin typeface="Courier New"/>
              </a:rPr>
              <a:t>numbers[0] = 20</a:t>
            </a:r>
            <a:r>
              <a:rPr lang="en-US" sz="2800" dirty="0" smtClean="0">
                <a:solidFill>
                  <a:srgbClr val="000000"/>
                </a:solidFill>
                <a:highlight>
                  <a:srgbClr val="E8F2FE"/>
                </a:highlight>
                <a:latin typeface="Courier New"/>
              </a:rPr>
              <a:t>;</a:t>
            </a:r>
          </a:p>
          <a:p>
            <a:r>
              <a:rPr lang="en-US" dirty="0" smtClean="0"/>
              <a:t>To access an element of an array, simply use the array name followed by the element’s index inside of square brackets.</a:t>
            </a:r>
          </a:p>
        </p:txBody>
      </p:sp>
    </p:spTree>
    <p:extLst>
      <p:ext uri="{BB962C8B-B14F-4D97-AF65-F5344CB8AC3E}">
        <p14:creationId xmlns:p14="http://schemas.microsoft.com/office/powerpoint/2010/main" val="2306784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Array Example 1</a:t>
            </a:r>
            <a:endParaRPr lang="en-US" dirty="0"/>
          </a:p>
        </p:txBody>
      </p:sp>
      <p:sp>
        <p:nvSpPr>
          <p:cNvPr id="3" name="Content Placeholder 2"/>
          <p:cNvSpPr>
            <a:spLocks noGrp="1"/>
          </p:cNvSpPr>
          <p:nvPr>
            <p:ph sz="quarter" idx="1"/>
          </p:nvPr>
        </p:nvSpPr>
        <p:spPr/>
        <p:txBody>
          <a:bodyPr/>
          <a:lstStyle/>
          <a:p>
            <a:r>
              <a:rPr lang="en-US" dirty="0" smtClean="0"/>
              <a:t>New Topics:</a:t>
            </a:r>
          </a:p>
          <a:p>
            <a:pPr lvl="1"/>
            <a:r>
              <a:rPr lang="en-US" dirty="0" smtClean="0"/>
              <a:t>Arrays</a:t>
            </a:r>
            <a:endParaRPr lang="en-US" dirty="0"/>
          </a:p>
        </p:txBody>
      </p:sp>
    </p:spTree>
    <p:extLst>
      <p:ext uri="{BB962C8B-B14F-4D97-AF65-F5344CB8AC3E}">
        <p14:creationId xmlns:p14="http://schemas.microsoft.com/office/powerpoint/2010/main" val="22973734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Array Example 2</a:t>
            </a:r>
            <a:endParaRPr lang="en-US" dirty="0"/>
          </a:p>
        </p:txBody>
      </p:sp>
      <p:sp>
        <p:nvSpPr>
          <p:cNvPr id="3" name="Content Placeholder 2"/>
          <p:cNvSpPr>
            <a:spLocks noGrp="1"/>
          </p:cNvSpPr>
          <p:nvPr>
            <p:ph sz="quarter" idx="1"/>
          </p:nvPr>
        </p:nvSpPr>
        <p:spPr>
          <a:xfrm>
            <a:off x="914400" y="1524000"/>
            <a:ext cx="7772400" cy="4572000"/>
          </a:xfrm>
        </p:spPr>
        <p:txBody>
          <a:bodyPr/>
          <a:lstStyle/>
          <a:p>
            <a:r>
              <a:rPr lang="en-US" dirty="0" smtClean="0"/>
              <a:t>This seems repetitive…</a:t>
            </a:r>
          </a:p>
          <a:p>
            <a:pPr lvl="1"/>
            <a:r>
              <a:rPr lang="en-US" dirty="0" smtClean="0"/>
              <a:t>I have to use a separate segment of code for taking in the employees hours and for printing the result out.</a:t>
            </a:r>
          </a:p>
          <a:p>
            <a:r>
              <a:rPr lang="en-US" dirty="0" smtClean="0"/>
              <a:t>Is there a better way?</a:t>
            </a:r>
          </a:p>
          <a:p>
            <a:pPr lvl="1"/>
            <a:r>
              <a:rPr lang="en-US" dirty="0" smtClean="0"/>
              <a:t>Answer: Yes, using loops.</a:t>
            </a:r>
          </a:p>
          <a:p>
            <a:r>
              <a:rPr lang="en-US" dirty="0" smtClean="0"/>
              <a:t>Arrays work great with loops, because you can loop through the elements of the array and perform operations on them.</a:t>
            </a:r>
          </a:p>
          <a:p>
            <a:r>
              <a:rPr lang="en-US" dirty="0" smtClean="0"/>
              <a:t>New Topic:</a:t>
            </a:r>
          </a:p>
          <a:p>
            <a:pPr lvl="1"/>
            <a:r>
              <a:rPr lang="en-US" dirty="0" smtClean="0"/>
              <a:t>Looping through arrays</a:t>
            </a:r>
          </a:p>
        </p:txBody>
      </p:sp>
    </p:spTree>
    <p:extLst>
      <p:ext uri="{BB962C8B-B14F-4D97-AF65-F5344CB8AC3E}">
        <p14:creationId xmlns:p14="http://schemas.microsoft.com/office/powerpoint/2010/main" val="2150941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2964</TotalTime>
  <Words>1550</Words>
  <Application>Microsoft Office PowerPoint</Application>
  <PresentationFormat>On-screen Show (4:3)</PresentationFormat>
  <Paragraphs>174</Paragraphs>
  <Slides>18</Slides>
  <Notes>4</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Equity</vt:lpstr>
      <vt:lpstr>Introduction to Arrays</vt:lpstr>
      <vt:lpstr>Review</vt:lpstr>
      <vt:lpstr>Review</vt:lpstr>
      <vt:lpstr>Arrays</vt:lpstr>
      <vt:lpstr>Arrays</vt:lpstr>
      <vt:lpstr>Arrays</vt:lpstr>
      <vt:lpstr>Accessing Array Elements</vt:lpstr>
      <vt:lpstr>Array Example 1</vt:lpstr>
      <vt:lpstr>Array Example 2</vt:lpstr>
      <vt:lpstr>Bounds Checking and Off-by-One Errors</vt:lpstr>
      <vt:lpstr>Array Declaration Notes</vt:lpstr>
      <vt:lpstr>Array Elements</vt:lpstr>
      <vt:lpstr>Enhanced for Loop</vt:lpstr>
      <vt:lpstr>Enhanced for Loop Example</vt:lpstr>
      <vt:lpstr>When NOT To Use the Enhanced for Loop</vt:lpstr>
      <vt:lpstr>Allowing the User to Specify an Array’s Size</vt:lpstr>
      <vt:lpstr>Reassigning Reference Variables and Array Copying</vt:lpstr>
      <vt:lpstr>Array Copying Example</vt:lpstr>
    </vt:vector>
  </TitlesOfParts>
  <Company>University of Pittsburgh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 T. Heim</dc:creator>
  <cp:lastModifiedBy>Eric T. Heim</cp:lastModifiedBy>
  <cp:revision>313</cp:revision>
  <dcterms:created xsi:type="dcterms:W3CDTF">2011-05-03T14:28:19Z</dcterms:created>
  <dcterms:modified xsi:type="dcterms:W3CDTF">2011-06-16T12:56:38Z</dcterms:modified>
</cp:coreProperties>
</file>