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67B6-E366-4D77-8570-0298620BD74C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5253-1043-4BC4-BCB7-9C4DABED0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5253-1043-4BC4-BCB7-9C4DABED03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EA9696-D413-43A4-A996-D9FB4AE4D4B0}" type="datetimeFigureOut">
              <a:rPr lang="en-US" smtClean="0"/>
              <a:pPr/>
              <a:t>7/14/2011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691B66-D372-4CE8-B827-D0A209955A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CS0007:  Introduction to Computer Programming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Class and File 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Important Note:  Creating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object </a:t>
            </a:r>
            <a:r>
              <a:rPr lang="en-US" u="sng" dirty="0" smtClean="0"/>
              <a:t>throws an exception </a:t>
            </a:r>
            <a:r>
              <a:rPr lang="en-US" dirty="0" smtClean="0"/>
              <a:t>that must be </a:t>
            </a:r>
            <a:r>
              <a:rPr lang="en-US" u="sng" dirty="0" smtClean="0"/>
              <a:t>handled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will not discuss exception handling in this course at length, so just perform the following steps to allow your program to compile:</a:t>
            </a:r>
          </a:p>
          <a:p>
            <a:pPr lvl="2"/>
            <a:r>
              <a:rPr lang="en-US" dirty="0" smtClean="0"/>
              <a:t>Add the words “throws </a:t>
            </a:r>
            <a:r>
              <a:rPr lang="en-US" dirty="0" err="1" smtClean="0"/>
              <a:t>FileNotFoundException</a:t>
            </a:r>
            <a:r>
              <a:rPr lang="en-US" dirty="0" smtClean="0"/>
              <a:t>” to the end of the main method’s header:</a:t>
            </a:r>
          </a:p>
          <a:p>
            <a:pPr marL="868680" lvl="3" indent="0">
              <a:buClr>
                <a:srgbClr val="A28E6A"/>
              </a:buClr>
              <a:buNone/>
            </a:pPr>
            <a:r>
              <a:rPr lang="en-US" sz="1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void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main(String[] </a:t>
            </a:r>
            <a:r>
              <a:rPr lang="en-US" sz="1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args</a:t>
            </a:r>
            <a:r>
              <a:rPr lang="en-US" sz="14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throws</a:t>
            </a: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D4D4D4"/>
                </a:highlight>
                <a:latin typeface="Courier New"/>
              </a:rPr>
              <a:t>FileNotFoundException</a:t>
            </a:r>
            <a:endParaRPr lang="en-US" sz="1400" dirty="0" smtClean="0"/>
          </a:p>
          <a:p>
            <a:pPr lvl="2"/>
            <a:r>
              <a:rPr lang="en-US" dirty="0" smtClean="0"/>
              <a:t>Import </a:t>
            </a:r>
            <a:r>
              <a:rPr lang="en-US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java.io.FileNotFoundException</a:t>
            </a:r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</a:p>
          <a:p>
            <a:pPr marL="868680" lvl="3" indent="0">
              <a:buNone/>
            </a:pP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import</a:t>
            </a:r>
            <a:r>
              <a:rPr lang="en-US" b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java.io.FileNotFoundException</a:t>
            </a:r>
            <a:r>
              <a:rPr lang="en-US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  <a:endParaRPr lang="en-US" dirty="0"/>
          </a:p>
          <a:p>
            <a:r>
              <a:rPr lang="en-US" dirty="0" smtClean="0"/>
              <a:t>There are two methods that can be used to write to a file: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/>
              <a:t> </a:t>
            </a:r>
            <a:r>
              <a:rPr lang="en-US" dirty="0" smtClean="0"/>
              <a:t>– prints its argument to the file and ends with a new line character.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 smtClean="0"/>
              <a:t> – prints its argument to the file</a:t>
            </a:r>
          </a:p>
          <a:p>
            <a:r>
              <a:rPr lang="en-US" dirty="0" smtClean="0"/>
              <a:t>When you are finished writing to the file, you must close it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close</a:t>
            </a:r>
            <a:r>
              <a:rPr lang="en-US" dirty="0" smtClean="0"/>
              <a:t> method of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object.</a:t>
            </a:r>
          </a:p>
          <a:p>
            <a:r>
              <a:rPr lang="en-US" dirty="0" smtClean="0"/>
              <a:t>Example:  FileOutput.java</a:t>
            </a:r>
          </a:p>
        </p:txBody>
      </p:sp>
    </p:spTree>
    <p:extLst>
      <p:ext uri="{BB962C8B-B14F-4D97-AF65-F5344CB8AC3E}">
        <p14:creationId xmlns:p14="http://schemas.microsoft.com/office/powerpoint/2010/main" val="409789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To read from a file we need to use both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class and another class in the Java API called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class is Java’s way of representing a file in code.</a:t>
            </a:r>
          </a:p>
          <a:p>
            <a:r>
              <a:rPr lang="en-US" dirty="0" smtClean="0"/>
              <a:t>For this we need to import both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classes:</a:t>
            </a:r>
          </a:p>
          <a:p>
            <a:pPr marL="0" indent="0">
              <a:buNone/>
            </a:pPr>
            <a:r>
              <a:rPr lang="en-US" sz="2100" b="1" dirty="0">
                <a:solidFill>
                  <a:srgbClr val="7F0055"/>
                </a:solidFill>
                <a:latin typeface="Courier New"/>
              </a:rPr>
              <a:t>import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Courier New"/>
              </a:rPr>
              <a:t>java.io.File</a:t>
            </a:r>
            <a:r>
              <a:rPr lang="en-US" sz="21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r>
              <a:rPr lang="en-US" sz="2100" b="1" dirty="0">
                <a:solidFill>
                  <a:srgbClr val="7F0055"/>
                </a:solidFill>
                <a:latin typeface="Courier New"/>
              </a:rPr>
              <a:t>import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Courier New"/>
              </a:rPr>
              <a:t>java.util.Scanner</a:t>
            </a:r>
            <a:r>
              <a:rPr lang="en-US" sz="21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100" dirty="0">
              <a:solidFill>
                <a:srgbClr val="000000"/>
              </a:solidFill>
              <a:latin typeface="Courier New"/>
            </a:endParaRPr>
          </a:p>
          <a:p>
            <a:r>
              <a:rPr lang="en-US" dirty="0" smtClean="0"/>
              <a:t>Also we have to perform the steps to handle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FileNotFound</a:t>
            </a:r>
            <a:r>
              <a:rPr lang="en-US" dirty="0" smtClean="0"/>
              <a:t> exception, like when we wrote to a file.</a:t>
            </a:r>
          </a:p>
          <a:p>
            <a:r>
              <a:rPr lang="en-US" dirty="0" smtClean="0"/>
              <a:t>Next, we need to create both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objects: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  <a:latin typeface="Courier New"/>
              </a:rPr>
              <a:t>File </a:t>
            </a:r>
            <a:r>
              <a:rPr lang="en-US" sz="2100" dirty="0" err="1" smtClean="0">
                <a:solidFill>
                  <a:srgbClr val="000000"/>
                </a:solidFill>
                <a:latin typeface="Courier New"/>
              </a:rPr>
              <a:t>the</a:t>
            </a:r>
            <a:r>
              <a:rPr lang="en-US" sz="2100" dirty="0" err="1" smtClean="0">
                <a:solidFill>
                  <a:srgbClr val="000000"/>
                </a:solidFill>
                <a:latin typeface="Courier New"/>
              </a:rPr>
              <a:t>File</a:t>
            </a:r>
            <a:r>
              <a:rPr lang="en-US" sz="21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1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21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 File(</a:t>
            </a:r>
            <a:r>
              <a:rPr lang="en-US" sz="2100" b="1" dirty="0">
                <a:solidFill>
                  <a:srgbClr val="2A00FF"/>
                </a:solidFill>
                <a:latin typeface="Courier New"/>
              </a:rPr>
              <a:t>"myFile.txt"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  <a:latin typeface="Courier New"/>
              </a:rPr>
              <a:t>Scanner </a:t>
            </a:r>
            <a:r>
              <a:rPr lang="en-US" sz="2100" dirty="0" err="1">
                <a:solidFill>
                  <a:srgbClr val="000000"/>
                </a:solidFill>
                <a:latin typeface="Courier New"/>
              </a:rPr>
              <a:t>inputFile</a:t>
            </a:r>
            <a:r>
              <a:rPr lang="en-US" sz="210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21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100" b="1" dirty="0" smtClean="0">
                <a:solidFill>
                  <a:srgbClr val="000000"/>
                </a:solidFill>
                <a:latin typeface="Courier New"/>
              </a:rPr>
              <a:t>Scanner(</a:t>
            </a:r>
            <a:r>
              <a:rPr lang="en-US" sz="2100" b="1" dirty="0" err="1" smtClean="0">
                <a:solidFill>
                  <a:srgbClr val="000000"/>
                </a:solidFill>
                <a:latin typeface="Courier New"/>
              </a:rPr>
              <a:t>theFile</a:t>
            </a:r>
            <a:r>
              <a:rPr lang="en-US" sz="2100" b="1" dirty="0">
                <a:solidFill>
                  <a:srgbClr val="000000"/>
                </a:solidFill>
                <a:latin typeface="Courier New"/>
              </a:rPr>
              <a:t>); </a:t>
            </a:r>
            <a:endParaRPr lang="en-US" sz="2100" dirty="0" smtClean="0"/>
          </a:p>
          <a:p>
            <a:pPr lvl="1"/>
            <a:r>
              <a:rPr lang="en-US" dirty="0" smtClean="0"/>
              <a:t>This creates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object that is associated with the file “myFile.txt”.</a:t>
            </a:r>
          </a:p>
          <a:p>
            <a:pPr lvl="2"/>
            <a:r>
              <a:rPr lang="en-US" dirty="0" smtClean="0"/>
              <a:t>For now make sure this file is in the same directory that you compile your program from.</a:t>
            </a:r>
          </a:p>
          <a:p>
            <a:pPr lvl="3"/>
            <a:r>
              <a:rPr lang="en-US" dirty="0" smtClean="0"/>
              <a:t>Again, this could be different depending on which IDE you use.</a:t>
            </a:r>
          </a:p>
          <a:p>
            <a:pPr lvl="2"/>
            <a:r>
              <a:rPr lang="en-US" dirty="0" smtClean="0"/>
              <a:t>If the file does not exist, it will cause an error!</a:t>
            </a:r>
          </a:p>
          <a:p>
            <a:r>
              <a:rPr lang="en-US" dirty="0" smtClean="0"/>
              <a:t>To read a single line from a file we can use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nextLine</a:t>
            </a:r>
            <a:r>
              <a:rPr lang="en-US" dirty="0" smtClean="0"/>
              <a:t> method on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object.</a:t>
            </a:r>
          </a:p>
          <a:p>
            <a:r>
              <a:rPr lang="en-US" dirty="0" smtClean="0"/>
              <a:t>Finally, to close the file we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close</a:t>
            </a:r>
            <a:r>
              <a:rPr lang="en-US" dirty="0" smtClean="0"/>
              <a:t> method on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object.</a:t>
            </a:r>
            <a:endParaRPr lang="en-US" dirty="0"/>
          </a:p>
          <a:p>
            <a:r>
              <a:rPr lang="en-US" dirty="0" smtClean="0"/>
              <a:t>Example:  FileInput.java</a:t>
            </a:r>
          </a:p>
        </p:txBody>
      </p:sp>
    </p:spTree>
    <p:extLst>
      <p:ext uri="{BB962C8B-B14F-4D97-AF65-F5344CB8AC3E}">
        <p14:creationId xmlns:p14="http://schemas.microsoft.com/office/powerpoint/2010/main" val="89196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the End of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often the case we want to read all of the contents of the file, or simply keep reading from the file until the end.</a:t>
            </a:r>
          </a:p>
          <a:p>
            <a:pPr lvl="1"/>
            <a:r>
              <a:rPr lang="en-US" dirty="0" smtClean="0"/>
              <a:t>There is a method in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class that detects if there is anything left to read in a file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dirty="0" smtClean="0"/>
              <a:t> returns </a:t>
            </a:r>
            <a:r>
              <a:rPr lang="en-US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true</a:t>
            </a:r>
            <a:r>
              <a:rPr lang="en-US" dirty="0" smtClean="0"/>
              <a:t> if there is more to read in a file, or </a:t>
            </a:r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false</a:t>
            </a:r>
            <a:r>
              <a:rPr lang="en-US" dirty="0" smtClean="0"/>
              <a:t> if there is not.</a:t>
            </a:r>
          </a:p>
          <a:p>
            <a:pPr lvl="3"/>
            <a:r>
              <a:rPr lang="en-US" dirty="0" smtClean="0"/>
              <a:t>So this can be used in a loop to read all of </a:t>
            </a:r>
            <a:r>
              <a:rPr lang="en-US" smtClean="0"/>
              <a:t>the lines in </a:t>
            </a:r>
            <a:r>
              <a:rPr lang="en-US" dirty="0" smtClean="0"/>
              <a:t>a file…</a:t>
            </a:r>
          </a:p>
          <a:p>
            <a:pPr lvl="4"/>
            <a:r>
              <a:rPr lang="en-US" dirty="0" smtClean="0"/>
              <a:t>Example:  HasNext.java</a:t>
            </a:r>
          </a:p>
        </p:txBody>
      </p:sp>
    </p:spTree>
    <p:extLst>
      <p:ext uri="{BB962C8B-B14F-4D97-AF65-F5344CB8AC3E}">
        <p14:creationId xmlns:p14="http://schemas.microsoft.com/office/powerpoint/2010/main" val="40152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Array data </a:t>
            </a:r>
            <a:r>
              <a:rPr lang="en-US" dirty="0"/>
              <a:t>s</a:t>
            </a:r>
            <a:r>
              <a:rPr lang="en-US" dirty="0" smtClean="0"/>
              <a:t>tructure:</a:t>
            </a:r>
          </a:p>
          <a:p>
            <a:pPr lvl="1"/>
            <a:r>
              <a:rPr lang="en-US" dirty="0" smtClean="0"/>
              <a:t>Pro:  Can access any element with its index</a:t>
            </a:r>
          </a:p>
          <a:p>
            <a:pPr lvl="1"/>
            <a:r>
              <a:rPr lang="en-US" dirty="0" smtClean="0"/>
              <a:t>Con: Cannot add or remove elements (statically sized)</a:t>
            </a:r>
          </a:p>
          <a:p>
            <a:r>
              <a:rPr lang="en-US" dirty="0" smtClean="0"/>
              <a:t>Linked list </a:t>
            </a:r>
            <a:r>
              <a:rPr lang="en-US" dirty="0"/>
              <a:t>d</a:t>
            </a:r>
            <a:r>
              <a:rPr lang="en-US" dirty="0" smtClean="0"/>
              <a:t>ata structure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linked list</a:t>
            </a:r>
            <a:r>
              <a:rPr lang="en-US" dirty="0"/>
              <a:t> is a data structure in which an element of the list is a </a:t>
            </a:r>
            <a:r>
              <a:rPr lang="en-US" u="sng" dirty="0"/>
              <a:t>node</a:t>
            </a:r>
            <a:r>
              <a:rPr lang="en-US" dirty="0"/>
              <a:t> that references the next element in the list.</a:t>
            </a:r>
          </a:p>
          <a:p>
            <a:pPr lvl="2"/>
            <a:r>
              <a:rPr lang="en-US" dirty="0"/>
              <a:t>A </a:t>
            </a:r>
            <a:r>
              <a:rPr lang="en-US" u="sng" dirty="0"/>
              <a:t>node</a:t>
            </a:r>
            <a:r>
              <a:rPr lang="en-US" dirty="0"/>
              <a:t> in a linked list is made up of some data and a reference to another node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Pro:  Can add and remove elements (dynamically sized)</a:t>
            </a:r>
          </a:p>
          <a:p>
            <a:pPr lvl="1"/>
            <a:r>
              <a:rPr lang="en-US" dirty="0" smtClean="0"/>
              <a:t>Con: Have to traverse list from beginning to find an element</a:t>
            </a:r>
            <a:endParaRPr lang="en-US" dirty="0"/>
          </a:p>
          <a:p>
            <a:r>
              <a:rPr lang="en-US" dirty="0" smtClean="0"/>
              <a:t>Arrays are weak where linked lists are strong, and vice versa.  Is there any data structure to take advantage of this.</a:t>
            </a:r>
          </a:p>
          <a:p>
            <a:pPr lvl="1"/>
            <a:r>
              <a:rPr lang="en-US" dirty="0" smtClean="0"/>
              <a:t>Answer:  Yes</a:t>
            </a:r>
          </a:p>
          <a:p>
            <a:r>
              <a:rPr lang="en-US" dirty="0" smtClean="0"/>
              <a:t>The Java API provides a class called </a:t>
            </a:r>
            <a:r>
              <a:rPr lang="en-US" u="sng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An </a:t>
            </a:r>
            <a:r>
              <a:rPr lang="en-US" u="sng" dirty="0" err="1" smtClean="0"/>
              <a:t>ArrayList</a:t>
            </a:r>
            <a:r>
              <a:rPr lang="en-US" dirty="0" smtClean="0"/>
              <a:t> is a data structure that is a combination of an array and a linked list.</a:t>
            </a:r>
          </a:p>
          <a:p>
            <a:pPr lvl="3"/>
            <a:endParaRPr lang="en-US" u="sng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457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77724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ArrayLists</a:t>
            </a:r>
            <a:r>
              <a:rPr lang="en-US" dirty="0"/>
              <a:t> </a:t>
            </a:r>
            <a:r>
              <a:rPr lang="en-US" dirty="0" smtClean="0"/>
              <a:t>contain elements that can be accessed by their index, but also have advantages over arrays: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automatically expands as items are added to it.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automatically shrinks as items are removed from it.</a:t>
            </a:r>
          </a:p>
          <a:p>
            <a:r>
              <a:rPr lang="en-US" dirty="0" smtClean="0"/>
              <a:t>To use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, you must import it from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dirty="0" smtClean="0"/>
              <a:t> package: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import</a:t>
            </a:r>
            <a:r>
              <a:rPr lang="en-US" sz="24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4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java.util.ArrayList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</a:p>
          <a:p>
            <a:r>
              <a:rPr lang="en-US" dirty="0" smtClean="0"/>
              <a:t>The declaration and creation of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follows this form:</a:t>
            </a:r>
          </a:p>
          <a:p>
            <a:pPr marL="0" indent="0">
              <a:buNone/>
            </a:pPr>
            <a:r>
              <a:rPr lang="en-US" sz="17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ArrayList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</a:t>
            </a:r>
            <a:r>
              <a:rPr lang="en-US" sz="1700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dataType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&gt; </a:t>
            </a:r>
            <a:r>
              <a:rPr lang="en-US" sz="1700" i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identifier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7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= </a:t>
            </a:r>
            <a:r>
              <a:rPr lang="en-US" sz="17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en-US" sz="17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ArrayList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</a:t>
            </a:r>
            <a:r>
              <a:rPr lang="en-US" sz="1700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dataType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&gt;();</a:t>
            </a:r>
            <a:endParaRPr lang="en-US" sz="1700" dirty="0" smtClean="0"/>
          </a:p>
          <a:p>
            <a:r>
              <a:rPr lang="en-US" dirty="0" smtClean="0"/>
              <a:t>So If I wanted to create an array list whose elements are of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17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ArrayList</a:t>
            </a:r>
            <a:r>
              <a:rPr lang="en-US" sz="17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&lt;String&gt; </a:t>
            </a:r>
            <a:r>
              <a:rPr lang="en-US" sz="17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myList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7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= </a:t>
            </a:r>
            <a:r>
              <a:rPr lang="en-US" sz="17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en-US" sz="17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7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ArrayList</a:t>
            </a:r>
            <a:r>
              <a:rPr lang="en-US" sz="17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&lt;String</a:t>
            </a:r>
            <a:r>
              <a:rPr lang="en-US" sz="17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&gt;();</a:t>
            </a:r>
          </a:p>
          <a:p>
            <a:r>
              <a:rPr lang="en-US" dirty="0" smtClean="0"/>
              <a:t>Important Note: 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 only hold elements that are </a:t>
            </a:r>
            <a:r>
              <a:rPr lang="en-US" b="1" u="sng" dirty="0" smtClean="0"/>
              <a:t>objects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That means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cannot hold elements of a primitive type.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81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add items to the end of 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by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 smtClean="0"/>
              <a:t> method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myList.add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>
                <a:solidFill>
                  <a:srgbClr val="2A00FF"/>
                </a:solidFill>
                <a:latin typeface="Courier New"/>
              </a:rPr>
              <a:t>"Eric"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myList.add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>
                <a:solidFill>
                  <a:srgbClr val="2A00FF"/>
                </a:solidFill>
                <a:latin typeface="Courier New"/>
              </a:rPr>
              <a:t>"Bob"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latin typeface="Courier New"/>
              </a:rPr>
              <a:t>myList.add</a:t>
            </a:r>
            <a:r>
              <a:rPr lang="en-US" sz="28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800" dirty="0">
                <a:solidFill>
                  <a:srgbClr val="2A00FF"/>
                </a:solidFill>
                <a:latin typeface="Courier New"/>
              </a:rPr>
              <a:t>"Steve</a:t>
            </a:r>
            <a:r>
              <a:rPr lang="en-US" sz="2800" dirty="0" smtClean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sz="28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lvl="1"/>
            <a:r>
              <a:rPr lang="en-US" dirty="0" smtClean="0"/>
              <a:t>This will make </a:t>
            </a:r>
            <a:r>
              <a:rPr lang="en-US" dirty="0">
                <a:solidFill>
                  <a:srgbClr val="2A00FF"/>
                </a:solidFill>
                <a:latin typeface="Courier New"/>
              </a:rPr>
              <a:t>"Eric"</a:t>
            </a:r>
            <a:r>
              <a:rPr lang="en-US" dirty="0" smtClean="0"/>
              <a:t> the first element, </a:t>
            </a:r>
            <a:r>
              <a:rPr lang="en-US" dirty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2A00FF"/>
                </a:solidFill>
                <a:latin typeface="Courier New"/>
              </a:rPr>
              <a:t>Bob"</a:t>
            </a:r>
            <a:r>
              <a:rPr lang="en-US" dirty="0" smtClean="0"/>
              <a:t> the second element, and </a:t>
            </a:r>
            <a:r>
              <a:rPr lang="en-US" dirty="0">
                <a:solidFill>
                  <a:srgbClr val="2A00FF"/>
                </a:solidFill>
                <a:latin typeface="Courier New"/>
              </a:rPr>
              <a:t>"</a:t>
            </a:r>
            <a:r>
              <a:rPr lang="en-US" dirty="0" smtClean="0">
                <a:solidFill>
                  <a:srgbClr val="2A00FF"/>
                </a:solidFill>
                <a:latin typeface="Courier New"/>
              </a:rPr>
              <a:t>Steve"</a:t>
            </a:r>
            <a:r>
              <a:rPr lang="en-US" dirty="0" smtClean="0"/>
              <a:t> the third element.</a:t>
            </a:r>
          </a:p>
          <a:p>
            <a:pPr lvl="1"/>
            <a:r>
              <a:rPr lang="en-US" dirty="0" smtClean="0"/>
              <a:t>Like in an array, these elements have indices starting at 0.</a:t>
            </a:r>
          </a:p>
          <a:p>
            <a:r>
              <a:rPr lang="en-US" dirty="0" smtClean="0"/>
              <a:t>To get the number of items stored in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,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/>
              <a:t> method.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myList.size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 smtClean="0"/>
              <a:t>To get an element by its index,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dirty="0" smtClean="0"/>
              <a:t> method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myList.get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dirty="0" smtClean="0">
                <a:cs typeface="Courier New" pitchFamily="49" charset="0"/>
              </a:rPr>
              <a:t>Example:  ArrayListExample.java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6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Enhanced </a:t>
            </a:r>
            <a:r>
              <a:rPr lang="en-US" dirty="0" smtClean="0">
                <a:latin typeface="+mn-lt"/>
              </a:rPr>
              <a:t>for</a:t>
            </a:r>
            <a:r>
              <a:rPr lang="en-US" dirty="0" smtClean="0"/>
              <a:t> Loop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stated previously, the enhanced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loop iterates through the elements of any collection.</a:t>
            </a:r>
          </a:p>
          <a:p>
            <a:pPr lvl="1"/>
            <a:r>
              <a:rPr lang="en-US" dirty="0" smtClean="0"/>
              <a:t>We’ve seen this with arrays before: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String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[] names = {</a:t>
            </a:r>
            <a:r>
              <a:rPr lang="en-US" sz="1900" dirty="0">
                <a:solidFill>
                  <a:srgbClr val="2A00FF"/>
                </a:solidFill>
                <a:latin typeface="Courier New"/>
              </a:rPr>
              <a:t>"Eric"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900" dirty="0">
                <a:solidFill>
                  <a:srgbClr val="2A00FF"/>
                </a:solidFill>
                <a:latin typeface="Courier New"/>
              </a:rPr>
              <a:t>"Thomas"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1900" dirty="0">
                <a:solidFill>
                  <a:srgbClr val="2A00FF"/>
                </a:solidFill>
                <a:latin typeface="Courier New"/>
              </a:rPr>
              <a:t>"Steve"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};</a:t>
            </a:r>
          </a:p>
          <a:p>
            <a:pPr marL="0" indent="0">
              <a:buNone/>
            </a:pPr>
            <a:endParaRPr lang="en-US" sz="1900" dirty="0">
              <a:latin typeface="Courier New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/>
              </a:rPr>
              <a:t>	for</a:t>
            </a:r>
            <a:r>
              <a:rPr lang="en-US" sz="1900" dirty="0">
                <a:solidFill>
                  <a:srgbClr val="000000"/>
                </a:solidFill>
                <a:latin typeface="Courier New"/>
              </a:rPr>
              <a:t>(String name : names) {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  <a:latin typeface="Courier New"/>
              </a:rPr>
              <a:t>		</a:t>
            </a:r>
            <a:r>
              <a:rPr lang="en-US" sz="1900" dirty="0" err="1">
                <a:solidFill>
                  <a:srgbClr val="000000"/>
                </a:solidFill>
                <a:latin typeface="Courier New"/>
              </a:rPr>
              <a:t>System.</a:t>
            </a:r>
            <a:r>
              <a:rPr lang="en-US" sz="1900" i="1" dirty="0" err="1">
                <a:solidFill>
                  <a:srgbClr val="0000C0"/>
                </a:solidFill>
                <a:latin typeface="Courier New"/>
              </a:rPr>
              <a:t>out</a:t>
            </a:r>
            <a:r>
              <a:rPr lang="en-US" sz="1900" i="1" dirty="0" err="1">
                <a:solidFill>
                  <a:srgbClr val="000000"/>
                </a:solidFill>
                <a:latin typeface="Courier New"/>
              </a:rPr>
              <a:t>.println</a:t>
            </a:r>
            <a:r>
              <a:rPr lang="en-US" sz="1900" i="1" dirty="0">
                <a:solidFill>
                  <a:srgbClr val="000000"/>
                </a:solidFill>
                <a:latin typeface="Courier New"/>
              </a:rPr>
              <a:t>(name);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dirty="0" smtClean="0"/>
          </a:p>
          <a:p>
            <a:pPr lvl="1"/>
            <a:r>
              <a:rPr lang="en-US" dirty="0" smtClean="0"/>
              <a:t>We can also do this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Example:  EnhancedForArrayList.java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000000"/>
                </a:solidFill>
                <a:latin typeface="Courier New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1860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Method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class in Java inherits methods from a base class called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were to create a class, it would automatically inherit these methods.</a:t>
            </a:r>
          </a:p>
          <a:p>
            <a:pPr lvl="2"/>
            <a:r>
              <a:rPr lang="en-US" dirty="0" smtClean="0"/>
              <a:t>These methods are placeholders and do nothing meaningful when you inherit them.</a:t>
            </a:r>
          </a:p>
          <a:p>
            <a:pPr lvl="2"/>
            <a:r>
              <a:rPr lang="en-US" dirty="0" smtClean="0"/>
              <a:t>The point of these methods is to </a:t>
            </a:r>
            <a:r>
              <a:rPr lang="en-US" u="sng" dirty="0" smtClean="0"/>
              <a:t>override</a:t>
            </a:r>
            <a:r>
              <a:rPr lang="en-US" dirty="0" smtClean="0"/>
              <a:t> them.</a:t>
            </a:r>
          </a:p>
          <a:p>
            <a:pPr lvl="3"/>
            <a:r>
              <a:rPr lang="en-US" dirty="0" smtClean="0"/>
              <a:t>When you </a:t>
            </a:r>
            <a:r>
              <a:rPr lang="en-US" u="sng" dirty="0" smtClean="0"/>
              <a:t>override</a:t>
            </a:r>
            <a:r>
              <a:rPr lang="en-US" dirty="0" smtClean="0"/>
              <a:t> an inherited method, you replace a previous implementation of that method with another. </a:t>
            </a:r>
          </a:p>
          <a:p>
            <a:pPr lvl="1"/>
            <a:r>
              <a:rPr lang="en-US" dirty="0" smtClean="0"/>
              <a:t>One of these methods is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is a method whose purpose is to return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representation of an object.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has its own implementation of this.</a:t>
            </a:r>
          </a:p>
          <a:p>
            <a:pPr lvl="3"/>
            <a:r>
              <a:rPr lang="en-US" dirty="0" smtClean="0"/>
              <a:t>Example:  ArrayListToString.java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Inserting, Removing and Replacing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remove an element from a list you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dirty="0" smtClean="0"/>
              <a:t> method with the index of the element you want to remove: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myList.remove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lvl="1"/>
            <a:r>
              <a:rPr lang="en-US" dirty="0" smtClean="0"/>
              <a:t>Note:  This will remove the second element and all elements behind that element will move up in the list.</a:t>
            </a:r>
          </a:p>
          <a:p>
            <a:pPr lvl="2"/>
            <a:r>
              <a:rPr lang="en-US" dirty="0" smtClean="0"/>
              <a:t>For example:  If an element has index 5 before we remove the element at index 1, after the removal, it will have index 4.</a:t>
            </a:r>
          </a:p>
          <a:p>
            <a:r>
              <a:rPr lang="en-US" dirty="0" smtClean="0"/>
              <a:t>To insert an element into a specific index you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 smtClean="0"/>
              <a:t> method (similar to adding an element to the end of the list):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myList.add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(3, </a:t>
            </a:r>
            <a:r>
              <a:rPr lang="en-US" sz="28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"Chris</a:t>
            </a:r>
            <a:r>
              <a:rPr lang="en-US" sz="2800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  <a:endParaRPr lang="en-US" sz="2800" dirty="0">
              <a:solidFill>
                <a:srgbClr val="000000"/>
              </a:solidFill>
              <a:highlight>
                <a:srgbClr val="E8F2FE"/>
              </a:highlight>
              <a:latin typeface="Courier New"/>
            </a:endParaRPr>
          </a:p>
          <a:p>
            <a:pPr lvl="1"/>
            <a:r>
              <a:rPr lang="en-US" dirty="0" smtClean="0"/>
              <a:t>This will add </a:t>
            </a:r>
            <a:r>
              <a:rPr lang="en-US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</a:t>
            </a:r>
            <a:r>
              <a:rPr lang="en-US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Chris"</a:t>
            </a:r>
            <a:r>
              <a:rPr lang="en-US" dirty="0" smtClean="0">
                <a:highlight>
                  <a:srgbClr val="E8F2FE"/>
                </a:highlight>
              </a:rPr>
              <a:t> t</a:t>
            </a:r>
            <a:r>
              <a:rPr lang="en-US" dirty="0" smtClean="0"/>
              <a:t>o the list at index 3 and all elements with indices greater than 2 will move back one.</a:t>
            </a:r>
          </a:p>
          <a:p>
            <a:pPr lvl="2"/>
            <a:r>
              <a:rPr lang="en-US" dirty="0" smtClean="0"/>
              <a:t>For example:  If an element has index 5 before we add the element at index 3, after the addition, it will have index 6.</a:t>
            </a:r>
          </a:p>
          <a:p>
            <a:r>
              <a:rPr lang="en-US" dirty="0" smtClean="0"/>
              <a:t>Finally, you can replace an element by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dirty="0" smtClean="0"/>
              <a:t> method: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myList.set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(2</a:t>
            </a:r>
            <a:r>
              <a:rPr lang="en-US" sz="28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, </a:t>
            </a:r>
            <a:r>
              <a:rPr lang="en-US" sz="28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"Joe</a:t>
            </a:r>
            <a:r>
              <a:rPr lang="en-US" sz="2800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</a:t>
            </a:r>
            <a:r>
              <a:rPr lang="en-US" sz="2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</a:p>
          <a:p>
            <a:pPr lvl="1"/>
            <a:r>
              <a:rPr lang="en-US" dirty="0" smtClean="0"/>
              <a:t>This will replace the value of the element at index 2 with the value </a:t>
            </a:r>
            <a:r>
              <a:rPr lang="en-US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"Joe</a:t>
            </a:r>
            <a:r>
              <a:rPr lang="en-US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 ArrayListInsertRemoveReplace.java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6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File 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 far we have written </a:t>
            </a:r>
            <a:r>
              <a:rPr lang="en-US" dirty="0" smtClean="0"/>
              <a:t>programs, data </a:t>
            </a:r>
            <a:r>
              <a:rPr lang="en-US" dirty="0" smtClean="0"/>
              <a:t>could not be saved in between runs of the program.</a:t>
            </a:r>
          </a:p>
          <a:p>
            <a:pPr lvl="1"/>
            <a:r>
              <a:rPr lang="en-US" dirty="0" smtClean="0"/>
              <a:t>This is because the data we’ve used in our programs have been stored in RAM.</a:t>
            </a:r>
          </a:p>
          <a:p>
            <a:pPr lvl="2"/>
            <a:r>
              <a:rPr lang="en-US" dirty="0" smtClean="0"/>
              <a:t>Once our program is done running the data stored in RAM disappears.</a:t>
            </a:r>
          </a:p>
          <a:p>
            <a:pPr lvl="1"/>
            <a:r>
              <a:rPr lang="en-US" dirty="0" smtClean="0"/>
              <a:t>In order for us to save data for use outside our programs or for different runs of our programs, we must save our data outside of RAM.</a:t>
            </a:r>
          </a:p>
          <a:p>
            <a:pPr lvl="2"/>
            <a:r>
              <a:rPr lang="en-US" dirty="0" smtClean="0"/>
              <a:t>The most simple way of doing this is writing to a </a:t>
            </a:r>
            <a:r>
              <a:rPr lang="en-US" u="sng" dirty="0" smtClean="0"/>
              <a:t>text file</a:t>
            </a:r>
            <a:r>
              <a:rPr lang="en-US" dirty="0" smtClean="0"/>
              <a:t> on the computer’s hard drive.</a:t>
            </a:r>
          </a:p>
          <a:p>
            <a:pPr lvl="3"/>
            <a:r>
              <a:rPr lang="en-US" dirty="0" smtClean="0"/>
              <a:t>In a </a:t>
            </a:r>
            <a:r>
              <a:rPr lang="en-US" u="sng" dirty="0" smtClean="0"/>
              <a:t>text file</a:t>
            </a:r>
            <a:r>
              <a:rPr lang="en-US" dirty="0" smtClean="0"/>
              <a:t> all data is encoded as text, such as Unicode.</a:t>
            </a:r>
          </a:p>
          <a:p>
            <a:pPr lvl="3"/>
            <a:r>
              <a:rPr lang="en-US" dirty="0" smtClean="0"/>
              <a:t>That way, when our program is finished executing, we will still have a file with our data.</a:t>
            </a:r>
          </a:p>
          <a:p>
            <a:r>
              <a:rPr lang="en-US" dirty="0" smtClean="0"/>
              <a:t>The steps taken when reading or writing to a file:</a:t>
            </a:r>
          </a:p>
          <a:p>
            <a:pPr lvl="1"/>
            <a:r>
              <a:rPr lang="en-US" dirty="0" smtClean="0"/>
              <a:t>Open the file.</a:t>
            </a:r>
          </a:p>
          <a:p>
            <a:pPr lvl="2"/>
            <a:r>
              <a:rPr lang="en-US" dirty="0" smtClean="0"/>
              <a:t>This opens a connection between the file and a program (often called a </a:t>
            </a:r>
            <a:r>
              <a:rPr lang="en-US" u="sng" dirty="0" smtClean="0"/>
              <a:t>stream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is written or read from a file.</a:t>
            </a:r>
          </a:p>
          <a:p>
            <a:pPr lvl="1"/>
            <a:r>
              <a:rPr lang="en-US" dirty="0" smtClean="0"/>
              <a:t>When the program is finished with the file, the file must be closed.</a:t>
            </a:r>
          </a:p>
          <a:p>
            <a:r>
              <a:rPr lang="en-US" dirty="0" smtClean="0"/>
              <a:t>Two kinds of files in input and output:</a:t>
            </a:r>
          </a:p>
          <a:p>
            <a:pPr lvl="1"/>
            <a:r>
              <a:rPr lang="en-US" u="sng" dirty="0" smtClean="0"/>
              <a:t>Input File</a:t>
            </a:r>
            <a:r>
              <a:rPr lang="en-US" dirty="0" smtClean="0"/>
              <a:t> – File in which data is read from.</a:t>
            </a:r>
          </a:p>
          <a:p>
            <a:pPr lvl="1"/>
            <a:r>
              <a:rPr lang="en-US" u="sng" dirty="0" smtClean="0"/>
              <a:t>Output File</a:t>
            </a:r>
            <a:r>
              <a:rPr lang="en-US" dirty="0" smtClean="0"/>
              <a:t> – File in which data is written to.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9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Java API provides a class for writing to a file called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must import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class.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import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java.io.PrintWriter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;</a:t>
            </a:r>
          </a:p>
          <a:p>
            <a:r>
              <a:rPr lang="en-US" dirty="0" smtClean="0"/>
              <a:t>The general form to create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object: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PrintWriter</a:t>
            </a:r>
            <a:r>
              <a:rPr lang="en-US" sz="18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800" i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identifier</a:t>
            </a:r>
            <a:r>
              <a:rPr lang="en-US" sz="18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= </a:t>
            </a:r>
            <a:r>
              <a:rPr lang="en-US" sz="18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en-US" sz="18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PrintWriter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</a:t>
            </a:r>
            <a:r>
              <a:rPr lang="en-US" sz="1800" i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fileName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  <a:endParaRPr lang="en-US" sz="1800" dirty="0" smtClean="0"/>
          </a:p>
          <a:p>
            <a:pPr lvl="1"/>
            <a:r>
              <a:rPr lang="en-US" dirty="0" smtClean="0"/>
              <a:t>What is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It is the file you want to write to.</a:t>
            </a:r>
          </a:p>
          <a:p>
            <a:pPr lvl="3"/>
            <a:r>
              <a:rPr lang="en-US" dirty="0" smtClean="0"/>
              <a:t>Text files typically have a .txt suffix</a:t>
            </a:r>
          </a:p>
          <a:p>
            <a:pPr lvl="3"/>
            <a:r>
              <a:rPr lang="en-US" dirty="0" smtClean="0"/>
              <a:t>The file will be created in the directory in which the program was compiled</a:t>
            </a:r>
          </a:p>
          <a:p>
            <a:pPr lvl="4"/>
            <a:r>
              <a:rPr lang="en-US" dirty="0" smtClean="0"/>
              <a:t>Note:  This may be different places depending on the IDE you use.</a:t>
            </a:r>
          </a:p>
          <a:p>
            <a:pPr lvl="3"/>
            <a:r>
              <a:rPr lang="en-US" dirty="0"/>
              <a:t>If the file already exists, it will be erased and </a:t>
            </a:r>
            <a:r>
              <a:rPr lang="en-US" dirty="0" smtClean="0"/>
              <a:t>overwritten!</a:t>
            </a:r>
          </a:p>
          <a:p>
            <a:r>
              <a:rPr lang="en-US" dirty="0" smtClean="0"/>
              <a:t>So to create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FileWriter</a:t>
            </a:r>
            <a:r>
              <a:rPr lang="en-US" dirty="0" smtClean="0"/>
              <a:t> object that opens a file called “myFile.txt”: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1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PrintWriter</a:t>
            </a:r>
            <a:r>
              <a:rPr lang="en-US" sz="21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1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outputFile</a:t>
            </a:r>
            <a:r>
              <a:rPr lang="en-US" sz="21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= </a:t>
            </a:r>
            <a:r>
              <a:rPr lang="en-US" sz="2100" b="1" dirty="0">
                <a:solidFill>
                  <a:srgbClr val="7F0055"/>
                </a:solidFill>
                <a:highlight>
                  <a:srgbClr val="E8F2FE"/>
                </a:highlight>
                <a:latin typeface="Courier New"/>
              </a:rPr>
              <a:t>new</a:t>
            </a:r>
            <a:r>
              <a:rPr lang="en-US" sz="2100" b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 </a:t>
            </a:r>
            <a:r>
              <a:rPr lang="en-US" sz="2100" dirty="0" err="1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PrintWriter</a:t>
            </a:r>
            <a:r>
              <a:rPr lang="en-US" sz="2100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(</a:t>
            </a:r>
            <a:r>
              <a:rPr lang="en-US" sz="2100" dirty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"myFile.txt</a:t>
            </a:r>
            <a:r>
              <a:rPr lang="en-US" sz="2100" dirty="0" smtClean="0">
                <a:solidFill>
                  <a:srgbClr val="2A00FF"/>
                </a:solidFill>
                <a:highlight>
                  <a:srgbClr val="E8F2FE"/>
                </a:highlight>
                <a:latin typeface="Courier New"/>
              </a:rPr>
              <a:t>"</a:t>
            </a:r>
            <a:r>
              <a:rPr lang="en-US" sz="2100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);</a:t>
            </a:r>
            <a:endParaRPr lang="en-US" dirty="0" smtClean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992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4379</TotalTime>
  <Words>1522</Words>
  <Application>Microsoft Office PowerPoint</Application>
  <PresentationFormat>On-screen Show (4:3)</PresentationFormat>
  <Paragraphs>139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The ArrayList Class and File IO</vt:lpstr>
      <vt:lpstr>The ArrayList Class</vt:lpstr>
      <vt:lpstr>The ArrayList Class</vt:lpstr>
      <vt:lpstr>The ArrayList Class</vt:lpstr>
      <vt:lpstr>Enhanced for Loop and ArrayLists</vt:lpstr>
      <vt:lpstr>The toString Method and ArrayLists</vt:lpstr>
      <vt:lpstr>Inserting, Removing and Replacing Elements</vt:lpstr>
      <vt:lpstr>Java File Input and Output</vt:lpstr>
      <vt:lpstr>Writing to a File</vt:lpstr>
      <vt:lpstr>Writing to a File</vt:lpstr>
      <vt:lpstr>Reading from a File</vt:lpstr>
      <vt:lpstr>Detecting the End of a File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T. Heim</dc:creator>
  <cp:lastModifiedBy>Eric T. Heim</cp:lastModifiedBy>
  <cp:revision>435</cp:revision>
  <dcterms:created xsi:type="dcterms:W3CDTF">2011-05-03T14:28:19Z</dcterms:created>
  <dcterms:modified xsi:type="dcterms:W3CDTF">2011-07-14T17:37:59Z</dcterms:modified>
</cp:coreProperties>
</file>