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6" r:id="rId2"/>
    <p:sldId id="437" r:id="rId3"/>
    <p:sldId id="438" r:id="rId4"/>
    <p:sldId id="439" r:id="rId5"/>
    <p:sldId id="440" r:id="rId6"/>
    <p:sldId id="444" r:id="rId7"/>
    <p:sldId id="441" r:id="rId8"/>
    <p:sldId id="442" r:id="rId9"/>
    <p:sldId id="443" r:id="rId10"/>
    <p:sldId id="445" r:id="rId11"/>
    <p:sldId id="446" r:id="rId12"/>
    <p:sldId id="447" r:id="rId13"/>
    <p:sldId id="448" r:id="rId14"/>
    <p:sldId id="449" r:id="rId15"/>
    <p:sldId id="450" r:id="rId16"/>
    <p:sldId id="452" r:id="rId17"/>
    <p:sldId id="454" r:id="rId18"/>
    <p:sldId id="455" r:id="rId19"/>
    <p:sldId id="45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5879" autoAdjust="0"/>
  </p:normalViewPr>
  <p:slideViewPr>
    <p:cSldViewPr>
      <p:cViewPr varScale="1">
        <p:scale>
          <a:sx n="105" d="100"/>
          <a:sy n="105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51D7C-2212-4B21-A534-23BDA24B0213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57BDF-A3F0-47A2-AF40-C097053B89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57BDF-A3F0-47A2-AF40-C097053B897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421DD7-2DF9-4306-A554-0E6A84B7064D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B9905E-136C-4223-A6E0-53B7FF344F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CS0004:  Introduction to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Subprocedures</a:t>
            </a:r>
            <a:r>
              <a:rPr lang="en-US" dirty="0" smtClean="0"/>
              <a:t> and Modular Design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Pass by Value/Pass by Reference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smtClean="0"/>
              <a:t>Passing by Value</a:t>
            </a:r>
          </a:p>
          <a:p>
            <a:pPr lvl="1"/>
            <a:r>
              <a:rPr lang="en-US" dirty="0" smtClean="0"/>
              <a:t>Passing by Reference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Reference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 do not need an argument to take a value from what is done in the procedure, then pass it by value, otherwise you may have unintended consequences happen.</a:t>
            </a:r>
          </a:p>
          <a:p>
            <a:r>
              <a:rPr lang="en-US" dirty="0" smtClean="0"/>
              <a:t>If you only have one parameter that needs to take a value from what is done in the procedure, it is good programming practice to simply make the procedure a function procedure and return that value.</a:t>
            </a:r>
          </a:p>
          <a:p>
            <a:r>
              <a:rPr lang="en-US" dirty="0" smtClean="0"/>
              <a:t>Passing by value can be seen as being able to return multiple values from a procedure.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More Notes on Scope…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If a variable or constant is declared in a procedure, its </a:t>
            </a:r>
            <a:r>
              <a:rPr lang="en-US" sz="2800" u="sng" dirty="0" smtClean="0"/>
              <a:t>lifetime</a:t>
            </a:r>
            <a:r>
              <a:rPr lang="en-US" sz="2800" dirty="0" smtClean="0"/>
              <a:t> is from the time it is declared to the end of the procedure.</a:t>
            </a:r>
          </a:p>
          <a:p>
            <a:r>
              <a:rPr lang="en-US" sz="2800" u="sng" dirty="0" smtClean="0"/>
              <a:t>Lifetime</a:t>
            </a:r>
            <a:r>
              <a:rPr lang="en-US" sz="2800" dirty="0" smtClean="0"/>
              <a:t> of a variable is the period where it still resides in memory.</a:t>
            </a:r>
          </a:p>
          <a:p>
            <a:r>
              <a:rPr lang="en-US" sz="2800" dirty="0" smtClean="0"/>
              <a:t>A variable or constant (or a parameter, really) declared in a procedure is called a </a:t>
            </a:r>
            <a:r>
              <a:rPr lang="en-US" sz="2800" u="sng" dirty="0" smtClean="0"/>
              <a:t>local variable</a:t>
            </a:r>
            <a:r>
              <a:rPr lang="en-US" sz="2800" dirty="0" smtClean="0"/>
              <a:t> or </a:t>
            </a:r>
            <a:r>
              <a:rPr lang="en-US" sz="2800" u="sng" dirty="0" smtClean="0"/>
              <a:t>local constant</a:t>
            </a:r>
            <a:r>
              <a:rPr lang="en-US" sz="2800" dirty="0" smtClean="0"/>
              <a:t> (local to the procedure), and is said to have </a:t>
            </a:r>
            <a:r>
              <a:rPr lang="en-US" sz="2800" u="sng" dirty="0" smtClean="0"/>
              <a:t>local scope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A variable not declared in a procedure, but in a class definition is said to have </a:t>
            </a:r>
            <a:r>
              <a:rPr lang="en-US" sz="2800" u="sng" dirty="0" smtClean="0"/>
              <a:t>class-level scope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A variable declared in an if statement, select case statement, or a loop (next chapters subject) is said to have </a:t>
            </a:r>
            <a:r>
              <a:rPr lang="en-US" sz="2800" u="sng" dirty="0" smtClean="0"/>
              <a:t>block-level scope</a:t>
            </a:r>
            <a:r>
              <a:rPr lang="en-US" sz="2800" dirty="0" smtClean="0"/>
              <a:t>.  Also, its lifetime is </a:t>
            </a:r>
            <a:r>
              <a:rPr lang="en-US" sz="2800" dirty="0" err="1" smtClean="0"/>
              <a:t>untill</a:t>
            </a:r>
            <a:r>
              <a:rPr lang="en-US" sz="2800" dirty="0" smtClean="0"/>
              <a:t> the block (if, select case, etc.) ends</a:t>
            </a:r>
          </a:p>
          <a:p>
            <a:pPr lvl="1"/>
            <a:r>
              <a:rPr lang="en-US" sz="2500" dirty="0" smtClean="0"/>
              <a:t>Local scope – can be referenced anywhere in the procedure in which it was declared in</a:t>
            </a:r>
          </a:p>
          <a:p>
            <a:pPr lvl="1"/>
            <a:r>
              <a:rPr lang="en-US" sz="2500" dirty="0" smtClean="0"/>
              <a:t>Class-level scope – can be referenced anywhere in the class (including its procedures) in which it was declared in</a:t>
            </a:r>
          </a:p>
          <a:p>
            <a:pPr lvl="1"/>
            <a:r>
              <a:rPr lang="en-US" sz="2500" dirty="0" smtClean="0"/>
              <a:t>Block-level scope – can be referenced anywhere in the block in which it was declared.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Many programs can be broken down into smaller sub-tasks.</a:t>
            </a:r>
          </a:p>
          <a:p>
            <a:r>
              <a:rPr lang="en-US" dirty="0" smtClean="0"/>
              <a:t>Remember the Hierarchy Charts…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Charts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971800" y="1066800"/>
            <a:ext cx="2665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Postage Stamp Program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33" name="Group 38"/>
          <p:cNvGrpSpPr/>
          <p:nvPr/>
        </p:nvGrpSpPr>
        <p:grpSpPr>
          <a:xfrm>
            <a:off x="533400" y="1524000"/>
            <a:ext cx="8021181" cy="1600200"/>
            <a:chOff x="457200" y="2152710"/>
            <a:chExt cx="8021181" cy="1600200"/>
          </a:xfrm>
        </p:grpSpPr>
        <p:sp>
          <p:nvSpPr>
            <p:cNvPr id="34" name="TextBox 33"/>
            <p:cNvSpPr txBox="1"/>
            <p:nvPr/>
          </p:nvSpPr>
          <p:spPr>
            <a:xfrm>
              <a:off x="457200" y="3352800"/>
              <a:ext cx="14596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Read Sheets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00400" y="3352800"/>
              <a:ext cx="19624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Calculate Stamps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725529" y="3352800"/>
              <a:ext cx="17528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Display Stamps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Elbow Connector 36"/>
            <p:cNvCxnSpPr>
              <a:stCxn id="32" idx="2"/>
              <a:endCxn id="35" idx="0"/>
            </p:cNvCxnSpPr>
            <p:nvPr/>
          </p:nvCxnSpPr>
          <p:spPr bwMode="auto">
            <a:xfrm rot="5400000">
              <a:off x="3615031" y="2719309"/>
              <a:ext cx="1200090" cy="66892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Elbow Connector 37"/>
            <p:cNvCxnSpPr>
              <a:stCxn id="32" idx="2"/>
              <a:endCxn id="34" idx="0"/>
            </p:cNvCxnSpPr>
            <p:nvPr/>
          </p:nvCxnSpPr>
          <p:spPr bwMode="auto">
            <a:xfrm rot="5400000">
              <a:off x="2117724" y="1222002"/>
              <a:ext cx="1200090" cy="3061507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Elbow Connector 38"/>
            <p:cNvCxnSpPr>
              <a:stCxn id="32" idx="2"/>
              <a:endCxn id="36" idx="0"/>
            </p:cNvCxnSpPr>
            <p:nvPr/>
          </p:nvCxnSpPr>
          <p:spPr bwMode="auto">
            <a:xfrm rot="16200000" flipH="1">
              <a:off x="5325193" y="1076038"/>
              <a:ext cx="1200090" cy="3353433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0" name="Group 85"/>
          <p:cNvGrpSpPr/>
          <p:nvPr/>
        </p:nvGrpSpPr>
        <p:grpSpPr>
          <a:xfrm>
            <a:off x="101842" y="3124200"/>
            <a:ext cx="2746281" cy="2158663"/>
            <a:chOff x="101842" y="3124200"/>
            <a:chExt cx="2746281" cy="2158663"/>
          </a:xfrm>
        </p:grpSpPr>
        <p:sp>
          <p:nvSpPr>
            <p:cNvPr id="41" name="TextBox 40"/>
            <p:cNvSpPr txBox="1"/>
            <p:nvPr/>
          </p:nvSpPr>
          <p:spPr>
            <a:xfrm>
              <a:off x="101842" y="4267200"/>
              <a:ext cx="86299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Get</a:t>
              </a:r>
            </a:p>
            <a:p>
              <a:pPr algn="ctr"/>
              <a:r>
                <a:rPr lang="en-US" sz="2000" dirty="0" smtClean="0"/>
                <a:t>sheets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29878" y="4267200"/>
              <a:ext cx="201824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Make sure</a:t>
              </a:r>
            </a:p>
            <a:p>
              <a:pPr algn="ctr"/>
              <a:r>
                <a:rPr lang="en-US" sz="2000" dirty="0" smtClean="0"/>
                <a:t>sheets is</a:t>
              </a:r>
            </a:p>
            <a:p>
              <a:pPr algn="ctr"/>
              <a:r>
                <a:rPr lang="en-US" sz="2000" dirty="0" smtClean="0"/>
                <a:t>a positive i</a:t>
              </a:r>
              <a:r>
                <a:rPr lang="en-US" sz="2000" dirty="0" smtClean="0">
                  <a:solidFill>
                    <a:schemeClr val="tx1"/>
                  </a:solidFill>
                </a:rPr>
                <a:t>nteger.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Elbow Connector 42"/>
            <p:cNvCxnSpPr>
              <a:stCxn id="34" idx="2"/>
              <a:endCxn id="41" idx="0"/>
            </p:cNvCxnSpPr>
            <p:nvPr/>
          </p:nvCxnSpPr>
          <p:spPr bwMode="auto">
            <a:xfrm rot="5400000">
              <a:off x="326777" y="3330762"/>
              <a:ext cx="1143000" cy="729876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Elbow Connector 43"/>
            <p:cNvCxnSpPr>
              <a:stCxn id="34" idx="2"/>
              <a:endCxn id="42" idx="0"/>
            </p:cNvCxnSpPr>
            <p:nvPr/>
          </p:nvCxnSpPr>
          <p:spPr bwMode="auto">
            <a:xfrm rot="16200000" flipH="1">
              <a:off x="979608" y="3407807"/>
              <a:ext cx="1143000" cy="575786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5" name="Group 90"/>
          <p:cNvGrpSpPr/>
          <p:nvPr/>
        </p:nvGrpSpPr>
        <p:grpSpPr>
          <a:xfrm>
            <a:off x="6705600" y="3124201"/>
            <a:ext cx="1893532" cy="1625262"/>
            <a:chOff x="6649329" y="3810001"/>
            <a:chExt cx="1893532" cy="1625262"/>
          </a:xfrm>
        </p:grpSpPr>
        <p:sp>
          <p:nvSpPr>
            <p:cNvPr id="46" name="TextBox 45"/>
            <p:cNvSpPr txBox="1"/>
            <p:nvPr/>
          </p:nvSpPr>
          <p:spPr>
            <a:xfrm>
              <a:off x="6649329" y="4419600"/>
              <a:ext cx="189353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Display:</a:t>
              </a:r>
            </a:p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"You will need: "</a:t>
              </a:r>
            </a:p>
            <a:p>
              <a:pPr algn="ctr"/>
              <a:r>
                <a:rPr lang="en-US" sz="2000" i="1" dirty="0" smtClean="0">
                  <a:solidFill>
                    <a:schemeClr val="tx1"/>
                  </a:solidFill>
                </a:rPr>
                <a:t># of stamps</a:t>
              </a:r>
              <a:endParaRPr lang="en-US" sz="2000" i="1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Elbow Connector 46"/>
            <p:cNvCxnSpPr>
              <a:stCxn id="36" idx="2"/>
              <a:endCxn id="46" idx="0"/>
            </p:cNvCxnSpPr>
            <p:nvPr/>
          </p:nvCxnSpPr>
          <p:spPr bwMode="auto">
            <a:xfrm rot="5400000">
              <a:off x="7304190" y="4101906"/>
              <a:ext cx="609600" cy="25789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8" name="Group 93"/>
          <p:cNvGrpSpPr/>
          <p:nvPr/>
        </p:nvGrpSpPr>
        <p:grpSpPr>
          <a:xfrm>
            <a:off x="2819400" y="3124200"/>
            <a:ext cx="3466327" cy="2215753"/>
            <a:chOff x="2819400" y="3143310"/>
            <a:chExt cx="3466327" cy="2215753"/>
          </a:xfrm>
        </p:grpSpPr>
        <p:sp>
          <p:nvSpPr>
            <p:cNvPr id="49" name="TextBox 48"/>
            <p:cNvSpPr txBox="1"/>
            <p:nvPr/>
          </p:nvSpPr>
          <p:spPr>
            <a:xfrm>
              <a:off x="2819400" y="4343400"/>
              <a:ext cx="150489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Set stamps =</a:t>
              </a:r>
            </a:p>
            <a:p>
              <a:pPr algn="ctr"/>
              <a:r>
                <a:rPr lang="en-US" sz="2000" dirty="0" smtClean="0"/>
                <a:t>sheets / 5</a:t>
              </a:r>
              <a:endParaRPr lang="en-US" sz="2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43400" y="4343400"/>
              <a:ext cx="19423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Round stamps</a:t>
              </a:r>
            </a:p>
            <a:p>
              <a:pPr algn="ctr"/>
              <a:r>
                <a:rPr lang="en-US" sz="2000" dirty="0" smtClean="0"/>
                <a:t>up to next whole</a:t>
              </a:r>
            </a:p>
            <a:p>
              <a:pPr algn="ctr"/>
              <a:r>
                <a:rPr lang="en-US" sz="2000" dirty="0" smtClean="0"/>
                <a:t>number</a:t>
              </a:r>
              <a:endParaRPr lang="en-US" sz="2000" dirty="0"/>
            </a:p>
          </p:txBody>
        </p:sp>
        <p:cxnSp>
          <p:nvCxnSpPr>
            <p:cNvPr id="51" name="Elbow Connector 50"/>
            <p:cNvCxnSpPr>
              <a:stCxn id="35" idx="2"/>
              <a:endCxn id="49" idx="0"/>
            </p:cNvCxnSpPr>
            <p:nvPr/>
          </p:nvCxnSpPr>
          <p:spPr>
            <a:xfrm rot="5400000">
              <a:off x="3314795" y="3400365"/>
              <a:ext cx="1200090" cy="685980"/>
            </a:xfrm>
            <a:prstGeom prst="bentConnector3">
              <a:avLst>
                <a:gd name="adj1" fmla="val 50000"/>
              </a:avLst>
            </a:prstGeom>
            <a:ln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Elbow Connector 51"/>
            <p:cNvCxnSpPr>
              <a:stCxn id="35" idx="2"/>
              <a:endCxn id="50" idx="0"/>
            </p:cNvCxnSpPr>
            <p:nvPr/>
          </p:nvCxnSpPr>
          <p:spPr>
            <a:xfrm rot="16200000" flipH="1">
              <a:off x="4186152" y="3214988"/>
              <a:ext cx="1200090" cy="1056734"/>
            </a:xfrm>
            <a:prstGeom prst="bentConnector3">
              <a:avLst>
                <a:gd name="adj1" fmla="val 50000"/>
              </a:avLst>
            </a:prstGeom>
            <a:ln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Group 98"/>
          <p:cNvGrpSpPr/>
          <p:nvPr/>
        </p:nvGrpSpPr>
        <p:grpSpPr>
          <a:xfrm>
            <a:off x="381000" y="5282862"/>
            <a:ext cx="3048000" cy="1002269"/>
            <a:chOff x="381000" y="5282862"/>
            <a:chExt cx="3048000" cy="1002269"/>
          </a:xfrm>
        </p:grpSpPr>
        <p:sp>
          <p:nvSpPr>
            <p:cNvPr id="54" name="TextBox 53"/>
            <p:cNvSpPr txBox="1"/>
            <p:nvPr/>
          </p:nvSpPr>
          <p:spPr>
            <a:xfrm>
              <a:off x="381000" y="5638800"/>
              <a:ext cx="9579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Must be</a:t>
              </a:r>
            </a:p>
            <a:p>
              <a:pPr algn="ctr"/>
              <a:r>
                <a:rPr lang="en-US" dirty="0" smtClean="0"/>
                <a:t>number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371600" y="5638800"/>
              <a:ext cx="9579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Must be</a:t>
              </a:r>
            </a:p>
            <a:p>
              <a:pPr algn="ctr"/>
              <a:r>
                <a:rPr lang="en-US" dirty="0" smtClean="0"/>
                <a:t>positive</a:t>
              </a:r>
              <a:endParaRPr lang="en-US" dirty="0"/>
            </a:p>
          </p:txBody>
        </p:sp>
        <p:cxnSp>
          <p:nvCxnSpPr>
            <p:cNvPr id="56" name="Elbow Connector 55"/>
            <p:cNvCxnSpPr>
              <a:stCxn id="42" idx="2"/>
              <a:endCxn id="54" idx="0"/>
            </p:cNvCxnSpPr>
            <p:nvPr/>
          </p:nvCxnSpPr>
          <p:spPr>
            <a:xfrm rot="5400000">
              <a:off x="1171522" y="4971320"/>
              <a:ext cx="355937" cy="979023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Elbow Connector 56"/>
            <p:cNvCxnSpPr>
              <a:stCxn id="42" idx="2"/>
              <a:endCxn id="55" idx="0"/>
            </p:cNvCxnSpPr>
            <p:nvPr/>
          </p:nvCxnSpPr>
          <p:spPr>
            <a:xfrm rot="16200000" flipH="1">
              <a:off x="1666821" y="5455042"/>
              <a:ext cx="355937" cy="11577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2438400" y="5638800"/>
              <a:ext cx="990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Must be integer</a:t>
              </a:r>
              <a:endParaRPr lang="en-US" dirty="0"/>
            </a:p>
          </p:txBody>
        </p:sp>
        <p:cxnSp>
          <p:nvCxnSpPr>
            <p:cNvPr id="59" name="Elbow Connector 58"/>
            <p:cNvCxnSpPr>
              <a:stCxn id="42" idx="2"/>
              <a:endCxn id="58" idx="0"/>
            </p:cNvCxnSpPr>
            <p:nvPr/>
          </p:nvCxnSpPr>
          <p:spPr>
            <a:xfrm rot="16200000" flipH="1">
              <a:off x="2208382" y="4913481"/>
              <a:ext cx="355937" cy="1094699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Here we took a problem and kept breaking it down into smaller and smaller parts.  This is called </a:t>
            </a:r>
            <a:r>
              <a:rPr lang="en-US" u="sng" dirty="0" smtClean="0"/>
              <a:t>stepwise refinement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Stepwise refinement is a part of a design methodology called </a:t>
            </a:r>
            <a:r>
              <a:rPr lang="en-US" u="sng" dirty="0" smtClean="0"/>
              <a:t>top-down design</a:t>
            </a:r>
            <a:r>
              <a:rPr lang="en-US" dirty="0" smtClean="0"/>
              <a:t>.</a:t>
            </a:r>
          </a:p>
          <a:p>
            <a:pPr lvl="1"/>
            <a:r>
              <a:rPr lang="en-US" u="sng" dirty="0" smtClean="0"/>
              <a:t>Top-down design</a:t>
            </a:r>
            <a:r>
              <a:rPr lang="en-US" dirty="0" smtClean="0"/>
              <a:t> general tasks occur near the top of the design and tasks representing their refinement occur below</a:t>
            </a:r>
            <a:endParaRPr lang="en-US" u="sng" dirty="0" smtClean="0"/>
          </a:p>
          <a:p>
            <a:r>
              <a:rPr lang="en-US" dirty="0" smtClean="0"/>
              <a:t>When using top-down design, the goal is to break down a problem into individual tasks called </a:t>
            </a:r>
            <a:r>
              <a:rPr lang="en-US" u="sng" dirty="0" smtClean="0"/>
              <a:t>modules.</a:t>
            </a:r>
            <a:r>
              <a:rPr lang="en-US" dirty="0"/>
              <a:t> </a:t>
            </a:r>
            <a:r>
              <a:rPr lang="en-US" dirty="0" smtClean="0"/>
              <a:t> Thus, when problem is broken down into smaller </a:t>
            </a:r>
            <a:r>
              <a:rPr lang="en-US" dirty="0" smtClean="0"/>
              <a:t>subtasks, </a:t>
            </a:r>
            <a:r>
              <a:rPr lang="en-US" dirty="0" smtClean="0"/>
              <a:t>the </a:t>
            </a:r>
            <a:r>
              <a:rPr lang="en-US" dirty="0" smtClean="0"/>
              <a:t>design is </a:t>
            </a:r>
            <a:r>
              <a:rPr lang="en-US" dirty="0" smtClean="0"/>
              <a:t>said to be </a:t>
            </a:r>
            <a:r>
              <a:rPr lang="en-US" u="sng" dirty="0" smtClean="0"/>
              <a:t>modular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Modular design is </a:t>
            </a:r>
            <a:r>
              <a:rPr lang="en-US" dirty="0" smtClean="0"/>
              <a:t>simply a way to design a solution.  The implementation of that design is where it appears in the code.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you implement a program from a modular design,</a:t>
            </a:r>
            <a:r>
              <a:rPr lang="en-US" dirty="0"/>
              <a:t> </a:t>
            </a:r>
            <a:r>
              <a:rPr lang="en-US" dirty="0" smtClean="0"/>
              <a:t>y</a:t>
            </a:r>
            <a:r>
              <a:rPr lang="en-US" dirty="0" smtClean="0"/>
              <a:t>our program should then have the following characteristics:</a:t>
            </a:r>
            <a:endParaRPr lang="en-US" dirty="0" smtClean="0"/>
          </a:p>
          <a:p>
            <a:pPr lvl="1"/>
            <a:r>
              <a:rPr lang="en-US" dirty="0" smtClean="0"/>
              <a:t>It is easy to write</a:t>
            </a:r>
          </a:p>
          <a:p>
            <a:pPr lvl="2"/>
            <a:r>
              <a:rPr lang="en-US" dirty="0" smtClean="0"/>
              <a:t>It makes a problem easy to conceptualize</a:t>
            </a:r>
          </a:p>
          <a:p>
            <a:pPr lvl="2"/>
            <a:r>
              <a:rPr lang="en-US" dirty="0" smtClean="0"/>
              <a:t>If you write modular procedures, it is possible that you may need the same code elsewhere.  It is then said this code is </a:t>
            </a:r>
            <a:r>
              <a:rPr lang="en-US" u="sng" dirty="0" smtClean="0"/>
              <a:t>reusable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It is easy to debug</a:t>
            </a:r>
          </a:p>
          <a:p>
            <a:pPr lvl="2"/>
            <a:r>
              <a:rPr lang="en-US" dirty="0" smtClean="0"/>
              <a:t>After you write a modular procedure, you can then test it by itself for bugs.  When it is bug free, you do not have to worry about it adversely affecting other modules </a:t>
            </a:r>
            <a:r>
              <a:rPr lang="en-US" smtClean="0"/>
              <a:t>with bugs it may have.</a:t>
            </a:r>
            <a:endParaRPr lang="en-US" u="sng" dirty="0" smtClean="0"/>
          </a:p>
          <a:p>
            <a:pPr lvl="1"/>
            <a:r>
              <a:rPr lang="en-US" dirty="0" smtClean="0"/>
              <a:t>It is easy to understand</a:t>
            </a:r>
          </a:p>
          <a:p>
            <a:pPr lvl="1"/>
            <a:r>
              <a:rPr lang="en-US" dirty="0" smtClean="0"/>
              <a:t>It is easy to change</a:t>
            </a:r>
          </a:p>
          <a:p>
            <a:pPr lvl="2"/>
            <a:r>
              <a:rPr lang="en-US" dirty="0" smtClean="0"/>
              <a:t>If a specific part of a program needs to be changed, simply go to that procedure and change it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u="sng" dirty="0" smtClean="0"/>
              <a:t>Recursion</a:t>
            </a:r>
            <a:r>
              <a:rPr lang="en-US" dirty="0" smtClean="0"/>
              <a:t> (in computer science) is a method where the solution to a problem depends on solutions to smaller instances of the same problem.</a:t>
            </a:r>
          </a:p>
          <a:p>
            <a:r>
              <a:rPr lang="en-US" dirty="0" smtClean="0"/>
              <a:t>This is often implemented as a function calling itself in programming.</a:t>
            </a:r>
          </a:p>
          <a:p>
            <a:r>
              <a:rPr lang="en-US" dirty="0" smtClean="0"/>
              <a:t>Without a </a:t>
            </a:r>
            <a:r>
              <a:rPr lang="en-US" u="sng" dirty="0" smtClean="0"/>
              <a:t>base-case,</a:t>
            </a:r>
            <a:r>
              <a:rPr lang="en-US" dirty="0" smtClean="0"/>
              <a:t> recursion would go on endlessly.</a:t>
            </a:r>
          </a:p>
          <a:p>
            <a:pPr lvl="1"/>
            <a:r>
              <a:rPr lang="en-US" dirty="0" smtClean="0"/>
              <a:t>A </a:t>
            </a:r>
            <a:r>
              <a:rPr lang="en-US" u="sng" dirty="0" smtClean="0"/>
              <a:t>base-case</a:t>
            </a:r>
            <a:r>
              <a:rPr lang="en-US" dirty="0" smtClean="0"/>
              <a:t> is the situation where a recursive function returns a result NOT dependent on the result from another recursive call.</a:t>
            </a:r>
          </a:p>
          <a:p>
            <a:r>
              <a:rPr lang="en-US" dirty="0" smtClean="0"/>
              <a:t>This happens naturally often in math</a:t>
            </a:r>
          </a:p>
          <a:p>
            <a:pPr lvl="1"/>
            <a:r>
              <a:rPr lang="en-US" dirty="0" smtClean="0"/>
              <a:t>Factorial</a:t>
            </a:r>
          </a:p>
          <a:p>
            <a:pPr lvl="1"/>
            <a:r>
              <a:rPr lang="en-US" dirty="0" smtClean="0"/>
              <a:t>Fibonacci Numbers</a:t>
            </a:r>
          </a:p>
          <a:p>
            <a:pPr lvl="1"/>
            <a:r>
              <a:rPr lang="en-US" dirty="0" smtClean="0"/>
              <a:t>Ackermann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Factorial(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 As Integer) As Integer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If n &gt; 1 Then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Return n * Factorial(n-1)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Else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Return 1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End If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 Function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Fibonacci in 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difference between arguments and parameters is…</a:t>
            </a:r>
          </a:p>
          <a:p>
            <a:pPr lvl="1"/>
            <a:r>
              <a:rPr lang="en-US" u="sng" dirty="0" smtClean="0"/>
              <a:t>Arguments</a:t>
            </a:r>
            <a:r>
              <a:rPr lang="en-US" dirty="0" smtClean="0"/>
              <a:t> are the values you pass to a function</a:t>
            </a:r>
          </a:p>
          <a:p>
            <a:pPr lvl="1"/>
            <a:r>
              <a:rPr lang="en-US" u="sng" dirty="0" smtClean="0"/>
              <a:t>Parameters</a:t>
            </a:r>
            <a:r>
              <a:rPr lang="en-US" dirty="0" smtClean="0"/>
              <a:t> are the local variables used in the function header.</a:t>
            </a:r>
          </a:p>
          <a:p>
            <a:r>
              <a:rPr lang="en-US" dirty="0" smtClean="0"/>
              <a:t>General form of a function: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i="1" dirty="0" err="1" smtClean="0">
                <a:latin typeface="Courier New" pitchFamily="49" charset="0"/>
                <a:cs typeface="Courier New" pitchFamily="49" charset="0"/>
              </a:rPr>
              <a:t>FunctionName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2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i="1" dirty="0" smtClean="0"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2200" i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2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i="1" dirty="0" smtClean="0"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2200" i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2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2200" i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ReturnDataType</a:t>
            </a:r>
            <a:endParaRPr lang="en-US" sz="2200" i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    …</a:t>
            </a:r>
          </a:p>
          <a:p>
            <a:pPr marL="0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    some code</a:t>
            </a:r>
          </a:p>
          <a:p>
            <a:pPr marL="0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    …</a:t>
            </a:r>
          </a:p>
          <a:p>
            <a:pPr marL="0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2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i="1" dirty="0" smtClean="0">
                <a:latin typeface="Courier New" pitchFamily="49" charset="0"/>
                <a:cs typeface="Courier New" pitchFamily="49" charset="0"/>
              </a:rPr>
              <a:t>expression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End Function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88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Courier New" pitchFamily="49" charset="0"/>
              </a:rPr>
              <a:t>A function definition is…</a:t>
            </a:r>
          </a:p>
          <a:p>
            <a:pPr lvl="1"/>
            <a:r>
              <a:rPr lang="en-US" dirty="0" smtClean="0"/>
              <a:t>The code for the function (or the header and body)</a:t>
            </a:r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A function header is…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From the word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dirty="0" smtClean="0">
                <a:cs typeface="Courier New" pitchFamily="49" charset="0"/>
              </a:rPr>
              <a:t> to the return type</a:t>
            </a:r>
          </a:p>
          <a:p>
            <a:r>
              <a:rPr lang="en-US" dirty="0" smtClean="0">
                <a:cs typeface="Courier New" pitchFamily="49" charset="0"/>
              </a:rPr>
              <a:t>A function body is…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Between the function header and the words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End Function</a:t>
            </a:r>
            <a:r>
              <a:rPr lang="en-US" dirty="0" smtClean="0">
                <a:cs typeface="Courier New" pitchFamily="49" charset="0"/>
              </a:rPr>
              <a:t>.  In other words the code that is executed when it is called.</a:t>
            </a:r>
          </a:p>
          <a:p>
            <a:r>
              <a:rPr lang="en-US" dirty="0" smtClean="0">
                <a:cs typeface="Courier New" pitchFamily="49" charset="0"/>
              </a:rPr>
              <a:t>Scope is…</a:t>
            </a:r>
          </a:p>
          <a:p>
            <a:pPr lvl="1"/>
            <a:r>
              <a:rPr lang="en-US" dirty="0" smtClean="0"/>
              <a:t>Where a variable can be used (seen).</a:t>
            </a:r>
            <a:endParaRPr lang="en-US" dirty="0" smtClean="0">
              <a:cs typeface="Courier New" pitchFamily="49" charset="0"/>
            </a:endParaRPr>
          </a:p>
          <a:p>
            <a:endParaRPr lang="en-US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77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Subprocedures</a:t>
            </a:r>
            <a:r>
              <a:rPr lang="en-US" dirty="0" smtClean="0"/>
              <a:t> are functions that DO NOT return a value.</a:t>
            </a:r>
          </a:p>
          <a:p>
            <a:r>
              <a:rPr lang="en-US" dirty="0" smtClean="0"/>
              <a:t>They are used to break down your code into logical sections (modularize).</a:t>
            </a:r>
          </a:p>
          <a:p>
            <a:r>
              <a:rPr lang="en-US" dirty="0" smtClean="0"/>
              <a:t>General Form: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i="1" dirty="0" err="1" smtClean="0">
                <a:latin typeface="Courier New" pitchFamily="49" charset="0"/>
                <a:cs typeface="Courier New" pitchFamily="49" charset="0"/>
              </a:rPr>
              <a:t>SubprocedureName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8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i="1" dirty="0" smtClean="0"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2800" i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i="1" dirty="0" smtClean="0"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As </a:t>
            </a:r>
            <a:r>
              <a:rPr lang="en-US" sz="2800" i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800" i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…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some code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    …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End Sub</a:t>
            </a:r>
            <a:endParaRPr lang="en-US" dirty="0" smtClean="0"/>
          </a:p>
          <a:p>
            <a:r>
              <a:rPr lang="en-US" dirty="0" smtClean="0"/>
              <a:t>Notice that there is no return type or return statement</a:t>
            </a:r>
          </a:p>
          <a:p>
            <a:r>
              <a:rPr lang="en-US" dirty="0" smtClean="0"/>
              <a:t>All the rules that apply to functions apply to sub procedures EXCEPT that you cannot (therefore you do not have to) return a value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Arguments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How are arguments are parameters related?</a:t>
            </a:r>
          </a:p>
          <a:p>
            <a:r>
              <a:rPr lang="en-US" dirty="0" err="1" smtClean="0"/>
              <a:t>Subprocedure</a:t>
            </a:r>
            <a:r>
              <a:rPr lang="en-US" dirty="0" smtClean="0"/>
              <a:t> Definition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mySub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28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As String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sz="28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sz="28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As String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800" i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MessageBox.show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End Sub</a:t>
            </a:r>
            <a:endParaRPr lang="en-US" dirty="0" smtClean="0"/>
          </a:p>
          <a:p>
            <a:r>
              <a:rPr lang="en-US" dirty="0" err="1" smtClean="0"/>
              <a:t>Subprocedure</a:t>
            </a:r>
            <a:r>
              <a:rPr lang="en-US" dirty="0" smtClean="0"/>
              <a:t> Call</a:t>
            </a:r>
          </a:p>
          <a:p>
            <a:pPr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mySub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(“Eric”, “Who is the best?”)</a:t>
            </a:r>
            <a:endParaRPr lang="en-US" dirty="0" smtClean="0"/>
          </a:p>
          <a:p>
            <a:r>
              <a:rPr lang="en-US" sz="2400" dirty="0" smtClean="0">
                <a:cs typeface="Courier New" pitchFamily="49" charset="0"/>
              </a:rPr>
              <a:t>What does this function call do?</a:t>
            </a:r>
          </a:p>
          <a:p>
            <a:r>
              <a:rPr lang="en-US" sz="2400" dirty="0" smtClean="0">
                <a:cs typeface="Courier New" pitchFamily="49" charset="0"/>
              </a:rPr>
              <a:t>It displays a message box with the message “Eric” and the title “Who is the best”</a:t>
            </a:r>
          </a:p>
          <a:p>
            <a:r>
              <a:rPr lang="en-US" sz="2400" dirty="0" smtClean="0">
                <a:cs typeface="Courier New" pitchFamily="49" charset="0"/>
              </a:rPr>
              <a:t>Why?</a:t>
            </a:r>
          </a:p>
          <a:p>
            <a:r>
              <a:rPr lang="en-US" sz="2400" dirty="0" smtClean="0">
                <a:cs typeface="Courier New" pitchFamily="49" charset="0"/>
              </a:rPr>
              <a:t>Because the parameter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400" dirty="0" smtClean="0">
                <a:cs typeface="Courier New" pitchFamily="49" charset="0"/>
              </a:rPr>
              <a:t> gets the value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“Eric”</a:t>
            </a:r>
            <a:r>
              <a:rPr lang="en-US" sz="2400" dirty="0" smtClean="0">
                <a:cs typeface="Courier New" pitchFamily="49" charset="0"/>
              </a:rPr>
              <a:t> from the argument in the function call and the parameter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400" dirty="0" smtClean="0">
                <a:cs typeface="Courier New" pitchFamily="49" charset="0"/>
              </a:rPr>
              <a:t> gets the value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“Who is the best?” </a:t>
            </a:r>
            <a:r>
              <a:rPr lang="en-US" sz="2400" dirty="0" smtClean="0">
                <a:cs typeface="Courier New" pitchFamily="49" charset="0"/>
              </a:rPr>
              <a:t>from the other argument in the call. </a:t>
            </a:r>
          </a:p>
          <a:p>
            <a:endParaRPr lang="en-US" sz="2400" dirty="0" smtClean="0">
              <a:cs typeface="Courier New" pitchFamily="49" charset="0"/>
            </a:endParaRPr>
          </a:p>
          <a:p>
            <a:pPr marL="0" indent="0"/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Subprocedure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Topics:</a:t>
            </a:r>
          </a:p>
          <a:p>
            <a:pPr lvl="1"/>
            <a:r>
              <a:rPr lang="en-US" dirty="0" err="1" smtClean="0"/>
              <a:t>Subprocedures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 Calling Other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Subprocedures</a:t>
            </a:r>
            <a:r>
              <a:rPr lang="en-US" dirty="0" smtClean="0"/>
              <a:t> or functions can call other </a:t>
            </a:r>
            <a:r>
              <a:rPr lang="en-US" dirty="0" err="1" smtClean="0"/>
              <a:t>subprocedures</a:t>
            </a:r>
            <a:r>
              <a:rPr lang="en-US" dirty="0" smtClean="0"/>
              <a:t> or functions, even themselves.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mySub1()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line of code 1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mySub2()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line of code 3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End Sub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mySub2()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line of code 4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line of code 5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End Sub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Passing by Value vs. Passing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Remember the </a:t>
            </a:r>
            <a:r>
              <a:rPr lang="en-US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dirty="0" smtClean="0"/>
              <a:t> keyword in front of the parameters?</a:t>
            </a:r>
          </a:p>
          <a:p>
            <a:r>
              <a:rPr lang="en-US" dirty="0" smtClean="0"/>
              <a:t>This keyword indicates that all arguments are passed to this parameter </a:t>
            </a:r>
            <a:r>
              <a:rPr lang="en-US" u="sng" dirty="0" smtClean="0"/>
              <a:t>by value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Passing by value</a:t>
            </a:r>
            <a:r>
              <a:rPr lang="en-US" dirty="0" smtClean="0"/>
              <a:t> says that a variable argument passed to a function will always retain its value at the time it was passed.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Dim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As Integer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24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mySub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(a) 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MessageBox.show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(a)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mySub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As Integer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999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End Sub</a:t>
            </a:r>
            <a:endParaRPr lang="en-US" dirty="0" smtClean="0"/>
          </a:p>
          <a:p>
            <a:r>
              <a:rPr lang="en-US" dirty="0" smtClean="0"/>
              <a:t>Literals, expressions, and variables can be passed by value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Passing by Value vs. Passing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addition to </a:t>
            </a:r>
            <a:r>
              <a:rPr lang="en-US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ByVal</a:t>
            </a:r>
            <a:r>
              <a:rPr lang="en-US" dirty="0" smtClean="0"/>
              <a:t> there is also </a:t>
            </a:r>
            <a:r>
              <a:rPr lang="en-US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ByRef</a:t>
            </a:r>
            <a:endParaRPr lang="en-US" dirty="0" smtClean="0"/>
          </a:p>
          <a:p>
            <a:r>
              <a:rPr lang="en-US" dirty="0" smtClean="0"/>
              <a:t>This keyword indicates that all arguments are passed to this parameter </a:t>
            </a:r>
            <a:r>
              <a:rPr lang="en-US" u="sng" dirty="0" smtClean="0"/>
              <a:t>by reference</a:t>
            </a:r>
            <a:r>
              <a:rPr lang="en-US" dirty="0" smtClean="0"/>
              <a:t>.</a:t>
            </a:r>
          </a:p>
          <a:p>
            <a:r>
              <a:rPr lang="en-US" u="sng" dirty="0" smtClean="0"/>
              <a:t>Passing by reference</a:t>
            </a:r>
            <a:r>
              <a:rPr lang="en-US" dirty="0" smtClean="0"/>
              <a:t> says that a variable argument passed to a function will retain the value that the FUNCTION SETS THE CORRESPONDING PARAMETER.</a:t>
            </a:r>
          </a:p>
          <a:p>
            <a:r>
              <a:rPr lang="en-US" dirty="0" smtClean="0"/>
              <a:t>In other words, whatever happens to the parameter, happens to the argument.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Dim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As Integer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24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mySub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(a) 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MessageBox.show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(a)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mySub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ByRef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As Integer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999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End Sub</a:t>
            </a:r>
            <a:endParaRPr lang="en-US" dirty="0" smtClean="0"/>
          </a:p>
          <a:p>
            <a:r>
              <a:rPr lang="en-US" dirty="0" smtClean="0"/>
              <a:t>Only variables can be passed by reference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2579</TotalTime>
  <Words>1207</Words>
  <Application>Microsoft Office PowerPoint</Application>
  <PresentationFormat>On-screen Show (4:3)</PresentationFormat>
  <Paragraphs>188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Origin</vt:lpstr>
      <vt:lpstr>CS0004:  Introduction to Programming</vt:lpstr>
      <vt:lpstr>Review</vt:lpstr>
      <vt:lpstr>Review</vt:lpstr>
      <vt:lpstr>Subprocedures</vt:lpstr>
      <vt:lpstr>Arguments and Parameters</vt:lpstr>
      <vt:lpstr>Subprocedure Example</vt:lpstr>
      <vt:lpstr>Procedures Calling Other Procedures</vt:lpstr>
      <vt:lpstr>Passing by Value vs. Passing by Reference</vt:lpstr>
      <vt:lpstr>Passing by Value vs. Passing by Reference</vt:lpstr>
      <vt:lpstr>Pass by Value/Pass by Reference Example</vt:lpstr>
      <vt:lpstr>Pass By Reference Notes</vt:lpstr>
      <vt:lpstr>A Few More Notes on Scope…</vt:lpstr>
      <vt:lpstr>Modular Design</vt:lpstr>
      <vt:lpstr>Hierarchy Charts</vt:lpstr>
      <vt:lpstr>Modular Design</vt:lpstr>
      <vt:lpstr>Modular Design</vt:lpstr>
      <vt:lpstr>Recursion</vt:lpstr>
      <vt:lpstr>Recursion Example 1</vt:lpstr>
      <vt:lpstr>Recursion Example 2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CS0134:  Web Design</dc:title>
  <dc:creator>Eric Heim</dc:creator>
  <cp:lastModifiedBy>Eric T. Heim</cp:lastModifiedBy>
  <cp:revision>224</cp:revision>
  <dcterms:created xsi:type="dcterms:W3CDTF">2010-09-02T14:03:02Z</dcterms:created>
  <dcterms:modified xsi:type="dcterms:W3CDTF">2011-03-29T20:43:50Z</dcterms:modified>
</cp:coreProperties>
</file>