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8"/>
  </p:notesMasterIdLst>
  <p:sldIdLst>
    <p:sldId id="256" r:id="rId2"/>
    <p:sldId id="260" r:id="rId3"/>
    <p:sldId id="261" r:id="rId4"/>
    <p:sldId id="267" r:id="rId5"/>
    <p:sldId id="262" r:id="rId6"/>
    <p:sldId id="265" r:id="rId7"/>
    <p:sldId id="271" r:id="rId8"/>
    <p:sldId id="263" r:id="rId9"/>
    <p:sldId id="266" r:id="rId10"/>
    <p:sldId id="259" r:id="rId11"/>
    <p:sldId id="268" r:id="rId12"/>
    <p:sldId id="270" r:id="rId13"/>
    <p:sldId id="269" r:id="rId14"/>
    <p:sldId id="257" r:id="rId15"/>
    <p:sldId id="258" r:id="rId16"/>
    <p:sldId id="264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35" autoAdjust="0"/>
    <p:restoredTop sz="95879" autoAdjust="0"/>
  </p:normalViewPr>
  <p:slideViewPr>
    <p:cSldViewPr>
      <p:cViewPr varScale="1">
        <p:scale>
          <a:sx n="105" d="100"/>
          <a:sy n="105" d="100"/>
        </p:scale>
        <p:origin x="-1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051D7C-2212-4B21-A534-23BDA24B0213}" type="datetimeFigureOut">
              <a:rPr lang="en-US" smtClean="0"/>
              <a:pPr/>
              <a:t>2/22/2011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857BDF-A3F0-47A2-AF40-C097053B89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960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1F421DD7-2DF9-4306-A554-0E6A84B7064D}" type="datetimeFigureOut">
              <a:rPr lang="en-US" smtClean="0"/>
              <a:pPr/>
              <a:t>2/22/2011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2/22/2011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2/22/2011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2/22/2011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1F421DD7-2DF9-4306-A554-0E6A84B7064D}" type="datetimeFigureOut">
              <a:rPr lang="en-US" smtClean="0"/>
              <a:pPr/>
              <a:t>2/22/2011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2/22/2011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2/22/2011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2/22/2011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2/22/2011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2/22/2011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2/22/2011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F421DD7-2DF9-4306-A554-0E6A84B7064D}" type="datetimeFigureOut">
              <a:rPr lang="en-US" smtClean="0"/>
              <a:pPr/>
              <a:t>2/22/2011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CS0004:  Introduction to Programming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Project  1 – Lessons Learned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solidFill>
                  <a:srgbClr val="0000FF"/>
                </a:solidFill>
                <a:latin typeface="Consolas"/>
              </a:rPr>
              <a:t>Dim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Consolas"/>
              </a:rPr>
              <a:t>firstIn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Consolas"/>
              </a:rPr>
              <a:t>As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nsolas"/>
              </a:rPr>
              <a:t>String</a:t>
            </a:r>
            <a:r>
              <a:rPr lang="en-US" sz="2000" dirty="0">
                <a:latin typeface="Consolas"/>
              </a:rPr>
              <a:t>= </a:t>
            </a:r>
            <a:r>
              <a:rPr lang="en-US" sz="2000" dirty="0" err="1" smtClean="0">
                <a:latin typeface="Consolas"/>
              </a:rPr>
              <a:t>txtfirstname.Text</a:t>
            </a:r>
            <a:endParaRPr lang="en-US" sz="2000" dirty="0">
              <a:solidFill>
                <a:prstClr val="black"/>
              </a:solidFill>
              <a:latin typeface="Consolas"/>
            </a:endParaRPr>
          </a:p>
          <a:p>
            <a:r>
              <a:rPr lang="en-US" sz="2000" dirty="0" smtClean="0">
                <a:solidFill>
                  <a:srgbClr val="0000FF"/>
                </a:solidFill>
                <a:latin typeface="Consolas"/>
              </a:rPr>
              <a:t>Dim</a:t>
            </a:r>
            <a:r>
              <a:rPr lang="en-US" sz="20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Consolas"/>
              </a:rPr>
              <a:t>lastIn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Consolas"/>
              </a:rPr>
              <a:t>As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nsolas"/>
              </a:rPr>
              <a:t>String </a:t>
            </a:r>
            <a:r>
              <a:rPr lang="en-US" sz="2000" dirty="0" smtClean="0">
                <a:latin typeface="Consolas"/>
              </a:rPr>
              <a:t>= </a:t>
            </a:r>
            <a:r>
              <a:rPr lang="en-US" sz="2000" dirty="0" err="1" smtClean="0">
                <a:latin typeface="Consolas"/>
              </a:rPr>
              <a:t>txtlastname.Text</a:t>
            </a:r>
            <a:endParaRPr lang="en-US" sz="2000" dirty="0">
              <a:solidFill>
                <a:srgbClr val="0000FF"/>
              </a:solidFill>
              <a:latin typeface="Consolas"/>
            </a:endParaRPr>
          </a:p>
          <a:p>
            <a:r>
              <a:rPr lang="en-US" sz="2000" dirty="0" smtClean="0">
                <a:solidFill>
                  <a:srgbClr val="0000FF"/>
                </a:solidFill>
                <a:latin typeface="Consolas"/>
              </a:rPr>
              <a:t>Dim</a:t>
            </a:r>
            <a:r>
              <a:rPr lang="en-US" sz="20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Consolas"/>
              </a:rPr>
              <a:t>cenBool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Consolas"/>
              </a:rPr>
              <a:t>As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Consolas"/>
              </a:rPr>
              <a:t>Boolean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 = </a:t>
            </a:r>
            <a:r>
              <a:rPr lang="en-US" sz="2000" dirty="0" err="1">
                <a:solidFill>
                  <a:prstClr val="black"/>
                </a:solidFill>
                <a:latin typeface="Consolas"/>
              </a:rPr>
              <a:t>Centimeters.Checked</a:t>
            </a:r>
            <a:endParaRPr lang="en-US" sz="2000" dirty="0">
              <a:solidFill>
                <a:prstClr val="black"/>
              </a:solidFill>
              <a:latin typeface="Consolas"/>
            </a:endParaRPr>
          </a:p>
          <a:p>
            <a:r>
              <a:rPr lang="en-US" sz="2000" dirty="0" smtClean="0">
                <a:solidFill>
                  <a:srgbClr val="0000FF"/>
                </a:solidFill>
                <a:latin typeface="Consolas"/>
              </a:rPr>
              <a:t>Dim</a:t>
            </a:r>
            <a:r>
              <a:rPr lang="en-US" sz="20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Consolas"/>
              </a:rPr>
              <a:t>furBool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Consolas"/>
              </a:rPr>
              <a:t>As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Consolas"/>
              </a:rPr>
              <a:t>Boolean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 = </a:t>
            </a:r>
            <a:r>
              <a:rPr lang="en-US" sz="2000" dirty="0" err="1">
                <a:solidFill>
                  <a:prstClr val="black"/>
                </a:solidFill>
                <a:latin typeface="Consolas"/>
              </a:rPr>
              <a:t>Furlongs.Checked</a:t>
            </a:r>
            <a:endParaRPr lang="en-US" sz="20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endParaRPr lang="en-US" sz="2800" dirty="0" smtClean="0">
              <a:latin typeface="Consolas"/>
            </a:endParaRPr>
          </a:p>
          <a:p>
            <a:r>
              <a:rPr lang="en-US" sz="2000" dirty="0" err="1">
                <a:latin typeface="Consolas"/>
              </a:rPr>
              <a:t>FullName</a:t>
            </a:r>
            <a:r>
              <a:rPr lang="en-US" sz="2000" dirty="0">
                <a:latin typeface="Consolas"/>
              </a:rPr>
              <a:t> = </a:t>
            </a:r>
            <a:r>
              <a:rPr lang="en-US" sz="2000" dirty="0" err="1">
                <a:latin typeface="Consolas"/>
              </a:rPr>
              <a:t>FirstName</a:t>
            </a:r>
            <a:r>
              <a:rPr lang="en-US" sz="2000" dirty="0">
                <a:latin typeface="Consolas"/>
              </a:rPr>
              <a:t> &amp; </a:t>
            </a:r>
            <a:r>
              <a:rPr lang="en-US" sz="2000" dirty="0">
                <a:solidFill>
                  <a:srgbClr val="A31515"/>
                </a:solidFill>
                <a:latin typeface="Consolas"/>
              </a:rPr>
              <a:t>" "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 &amp; </a:t>
            </a:r>
            <a:r>
              <a:rPr lang="en-US" sz="2000" dirty="0" err="1">
                <a:solidFill>
                  <a:prstClr val="black"/>
                </a:solidFill>
                <a:latin typeface="Consolas"/>
              </a:rPr>
              <a:t>LastName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 </a:t>
            </a:r>
            <a:endParaRPr lang="en-US" sz="2000" dirty="0" smtClean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prstClr val="black"/>
                </a:solidFill>
                <a:latin typeface="Consolas"/>
              </a:rPr>
              <a:t>  </a:t>
            </a:r>
            <a:r>
              <a:rPr lang="en-US" sz="2000" dirty="0" err="1" smtClean="0">
                <a:solidFill>
                  <a:prstClr val="black"/>
                </a:solidFill>
                <a:latin typeface="Consolas"/>
              </a:rPr>
              <a:t>txtFullName.Text</a:t>
            </a:r>
            <a:r>
              <a:rPr lang="en-US" sz="20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= </a:t>
            </a:r>
            <a:r>
              <a:rPr lang="en-US" sz="2000" dirty="0" err="1" smtClean="0">
                <a:solidFill>
                  <a:prstClr val="black"/>
                </a:solidFill>
                <a:latin typeface="Consolas"/>
              </a:rPr>
              <a:t>FullName</a:t>
            </a:r>
            <a:endParaRPr lang="en-US" sz="2000" dirty="0">
              <a:latin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4056528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Renaming Controls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>
                <a:solidFill>
                  <a:srgbClr val="0000FF"/>
                </a:solidFill>
                <a:latin typeface="Consolas"/>
              </a:rPr>
              <a:t>Public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Consolas"/>
              </a:rPr>
              <a:t>Class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>
                <a:solidFill>
                  <a:srgbClr val="2B91AF"/>
                </a:solidFill>
                <a:latin typeface="Consolas"/>
              </a:rPr>
              <a:t>Form1</a:t>
            </a:r>
            <a:endParaRPr lang="en-US" sz="24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981200"/>
            <a:ext cx="3486150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7035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If</a:t>
            </a:r>
            <a:r>
              <a:rPr lang="en-US" sz="28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Consolas"/>
              </a:rPr>
              <a:t>radCentimeters.Checked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=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True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Then</a:t>
            </a:r>
            <a:endParaRPr lang="en-US" sz="28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28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Consolas"/>
              </a:rPr>
              <a:t>  Answer 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= Inches * 2.5</a:t>
            </a:r>
          </a:p>
          <a:p>
            <a:pPr marL="0" indent="0">
              <a:buNone/>
            </a:pPr>
            <a:r>
              <a:rPr lang="en-US" sz="2800" dirty="0" err="1" smtClean="0">
                <a:solidFill>
                  <a:srgbClr val="0000FF"/>
                </a:solidFill>
                <a:latin typeface="Consolas"/>
              </a:rPr>
              <a:t>ElseIf</a:t>
            </a:r>
            <a:r>
              <a:rPr lang="en-US" sz="28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Consolas"/>
              </a:rPr>
              <a:t>radFurlongs.Checked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=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True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Then</a:t>
            </a:r>
            <a:endParaRPr lang="en-US" sz="28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prstClr val="black"/>
                </a:solidFill>
                <a:latin typeface="Consolas"/>
              </a:rPr>
              <a:t>   Answer 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= Inches * 0.000126262626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End</a:t>
            </a:r>
            <a:r>
              <a:rPr lang="en-US" sz="28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If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11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0000FF"/>
                </a:solidFill>
                <a:latin typeface="Consolas"/>
              </a:rPr>
              <a:t>Public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Class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800" dirty="0">
                <a:solidFill>
                  <a:srgbClr val="2B91AF"/>
                </a:solidFill>
                <a:latin typeface="Consolas"/>
              </a:rPr>
              <a:t>Form1</a:t>
            </a:r>
            <a:endParaRPr lang="en-US" sz="28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endParaRPr lang="en-US" sz="28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28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Private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Sub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Consolas"/>
              </a:rPr>
              <a:t>btnConvert_Click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(</a:t>
            </a:r>
            <a:r>
              <a:rPr lang="en-US" sz="2800" dirty="0" err="1">
                <a:solidFill>
                  <a:srgbClr val="0000FF"/>
                </a:solidFill>
                <a:latin typeface="Consolas"/>
              </a:rPr>
              <a:t>ByVal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sender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As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Consolas"/>
              </a:rPr>
              <a:t>System.Object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, </a:t>
            </a:r>
            <a:r>
              <a:rPr lang="en-US" sz="2800" dirty="0" err="1">
                <a:solidFill>
                  <a:srgbClr val="0000FF"/>
                </a:solidFill>
                <a:latin typeface="Consolas"/>
              </a:rPr>
              <a:t>ByVal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e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As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Consolas"/>
              </a:rPr>
              <a:t>System.EventArgs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)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Handles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Consolas"/>
              </a:rPr>
              <a:t>btnConvert.Click</a:t>
            </a:r>
            <a:endParaRPr lang="en-US" sz="28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28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2800" dirty="0">
                <a:solidFill>
                  <a:srgbClr val="008000"/>
                </a:solidFill>
                <a:latin typeface="Consolas"/>
              </a:rPr>
              <a:t>'If the input for the inches text box is not numeric then produce an error</a:t>
            </a:r>
            <a:endParaRPr lang="en-US" sz="28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28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If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Not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Consolas"/>
              </a:rPr>
              <a:t>IsNumeric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(</a:t>
            </a:r>
            <a:r>
              <a:rPr lang="en-US" sz="2800" dirty="0" err="1">
                <a:solidFill>
                  <a:prstClr val="black"/>
                </a:solidFill>
                <a:latin typeface="Consolas"/>
              </a:rPr>
              <a:t>txtInches.Text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)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Then</a:t>
            </a:r>
            <a:endParaRPr lang="en-US" sz="28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2800" dirty="0">
                <a:solidFill>
                  <a:prstClr val="black"/>
                </a:solidFill>
                <a:latin typeface="Consolas"/>
              </a:rPr>
              <a:t>            </a:t>
            </a:r>
            <a:r>
              <a:rPr lang="en-US" sz="2800" dirty="0" err="1">
                <a:solidFill>
                  <a:prstClr val="black"/>
                </a:solidFill>
                <a:latin typeface="Consolas"/>
              </a:rPr>
              <a:t>MessageBox.Show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(</a:t>
            </a:r>
            <a:r>
              <a:rPr lang="en-US" sz="2800" dirty="0">
                <a:solidFill>
                  <a:srgbClr val="A31515"/>
                </a:solidFill>
                <a:latin typeface="Consolas"/>
              </a:rPr>
              <a:t>"Inches Must Be a Number"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, </a:t>
            </a:r>
            <a:r>
              <a:rPr lang="en-US" sz="2800" dirty="0">
                <a:solidFill>
                  <a:srgbClr val="A31515"/>
                </a:solidFill>
                <a:latin typeface="Consolas"/>
              </a:rPr>
              <a:t>"Inches Must Be a Number"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)</a:t>
            </a:r>
          </a:p>
          <a:p>
            <a:pPr marL="0" indent="0">
              <a:buNone/>
            </a:pPr>
            <a:r>
              <a:rPr lang="en-US" sz="28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End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If</a:t>
            </a:r>
            <a:endParaRPr lang="en-US" sz="28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endParaRPr lang="en-US" sz="28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2800" dirty="0">
                <a:solidFill>
                  <a:prstClr val="black"/>
                </a:solidFill>
                <a:latin typeface="Consolas"/>
              </a:rPr>
              <a:t>           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If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Consolas"/>
              </a:rPr>
              <a:t>rbtCentimeters.Checked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Then</a:t>
            </a:r>
            <a:endParaRPr lang="en-US" sz="28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2800" dirty="0">
                <a:solidFill>
                  <a:prstClr val="black"/>
                </a:solidFill>
                <a:latin typeface="Consolas"/>
              </a:rPr>
              <a:t>                </a:t>
            </a:r>
            <a:r>
              <a:rPr lang="en-US" sz="2800" dirty="0" err="1">
                <a:solidFill>
                  <a:prstClr val="black"/>
                </a:solidFill>
                <a:latin typeface="Consolas"/>
              </a:rPr>
              <a:t>txtAnswer.Text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= </a:t>
            </a:r>
            <a:r>
              <a:rPr lang="en-US" sz="2800" dirty="0" err="1">
                <a:solidFill>
                  <a:prstClr val="black"/>
                </a:solidFill>
                <a:latin typeface="Consolas"/>
              </a:rPr>
              <a:t>txtInches.Text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* 2.5</a:t>
            </a:r>
          </a:p>
          <a:p>
            <a:pPr marL="0" indent="0">
              <a:buNone/>
            </a:pPr>
            <a:r>
              <a:rPr lang="en-US" sz="2800" dirty="0">
                <a:solidFill>
                  <a:prstClr val="black"/>
                </a:solidFill>
                <a:latin typeface="Consolas"/>
              </a:rPr>
              <a:t>           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Else</a:t>
            </a:r>
            <a:endParaRPr lang="en-US" sz="28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2800" dirty="0">
                <a:solidFill>
                  <a:prstClr val="black"/>
                </a:solidFill>
                <a:latin typeface="Consolas"/>
              </a:rPr>
              <a:t>                </a:t>
            </a:r>
            <a:r>
              <a:rPr lang="en-US" sz="2800" dirty="0" err="1">
                <a:solidFill>
                  <a:prstClr val="black"/>
                </a:solidFill>
                <a:latin typeface="Consolas"/>
              </a:rPr>
              <a:t>txtAnswer.Text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= </a:t>
            </a:r>
            <a:r>
              <a:rPr lang="en-US" sz="2800" dirty="0" err="1">
                <a:solidFill>
                  <a:prstClr val="black"/>
                </a:solidFill>
                <a:latin typeface="Consolas"/>
              </a:rPr>
              <a:t>txtInches.Text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* 0.000126262626</a:t>
            </a:r>
          </a:p>
          <a:p>
            <a:pPr marL="0" indent="0">
              <a:buNone/>
            </a:pPr>
            <a:r>
              <a:rPr lang="en-US" sz="28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End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If</a:t>
            </a:r>
            <a:endParaRPr lang="en-US" sz="28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28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2800" dirty="0" err="1">
                <a:solidFill>
                  <a:prstClr val="black"/>
                </a:solidFill>
                <a:latin typeface="Consolas"/>
              </a:rPr>
              <a:t>txtFullName.Text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= </a:t>
            </a:r>
            <a:r>
              <a:rPr lang="en-US" sz="2800" dirty="0" err="1">
                <a:solidFill>
                  <a:prstClr val="black"/>
                </a:solidFill>
                <a:latin typeface="Consolas"/>
              </a:rPr>
              <a:t>txtFirstName.Text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&amp; Space(1) &amp; </a:t>
            </a:r>
            <a:r>
              <a:rPr lang="en-US" sz="2800" dirty="0" err="1">
                <a:solidFill>
                  <a:prstClr val="black"/>
                </a:solidFill>
                <a:latin typeface="Consolas"/>
              </a:rPr>
              <a:t>txtLastName.Text</a:t>
            </a:r>
            <a:endParaRPr lang="en-US" sz="28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endParaRPr lang="en-US" sz="28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28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End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Sub</a:t>
            </a:r>
            <a:endParaRPr lang="en-US" sz="28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0000FF"/>
                </a:solidFill>
                <a:latin typeface="Consolas"/>
              </a:rPr>
              <a:t>End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Class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452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0000FF"/>
                </a:solidFill>
                <a:latin typeface="Consolas"/>
              </a:rPr>
              <a:t>Option Strict On</a:t>
            </a:r>
            <a:endParaRPr lang="en-US" sz="28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0000FF"/>
                </a:solidFill>
                <a:latin typeface="Consolas"/>
              </a:rPr>
              <a:t>Option Explicit On</a:t>
            </a:r>
            <a:endParaRPr lang="en-US" sz="28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0000FF"/>
                </a:solidFill>
                <a:latin typeface="Consolas"/>
              </a:rPr>
              <a:t>Public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Class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800" dirty="0">
                <a:solidFill>
                  <a:srgbClr val="2B91AF"/>
                </a:solidFill>
                <a:latin typeface="Consolas"/>
              </a:rPr>
              <a:t>Form1</a:t>
            </a:r>
            <a:endParaRPr lang="en-US" sz="28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endParaRPr lang="en-US" sz="28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28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Private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Sub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Consolas"/>
              </a:rPr>
              <a:t>btnConvert_Click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(</a:t>
            </a:r>
            <a:r>
              <a:rPr lang="en-US" sz="2800" dirty="0" err="1">
                <a:solidFill>
                  <a:srgbClr val="0000FF"/>
                </a:solidFill>
                <a:latin typeface="Consolas"/>
              </a:rPr>
              <a:t>ByVal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sender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As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Consolas"/>
              </a:rPr>
              <a:t>System.Object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, </a:t>
            </a:r>
            <a:r>
              <a:rPr lang="en-US" sz="2800" dirty="0" err="1">
                <a:solidFill>
                  <a:srgbClr val="0000FF"/>
                </a:solidFill>
                <a:latin typeface="Consolas"/>
              </a:rPr>
              <a:t>ByVal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e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As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Consolas"/>
              </a:rPr>
              <a:t>System.EventArgs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)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Handles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Consolas"/>
              </a:rPr>
              <a:t>btnConvert.Click</a:t>
            </a:r>
            <a:endParaRPr lang="en-US" sz="28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28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Dim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Inches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As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Double</a:t>
            </a:r>
            <a:endParaRPr lang="en-US" sz="28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2800" dirty="0">
                <a:solidFill>
                  <a:prstClr val="black"/>
                </a:solidFill>
                <a:latin typeface="Consolas"/>
              </a:rPr>
              <a:t>        Inches = </a:t>
            </a:r>
            <a:r>
              <a:rPr lang="en-US" sz="2800" dirty="0" err="1">
                <a:solidFill>
                  <a:srgbClr val="0000FF"/>
                </a:solidFill>
                <a:latin typeface="Consolas"/>
              </a:rPr>
              <a:t>CDbl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(</a:t>
            </a:r>
            <a:r>
              <a:rPr lang="en-US" sz="2800" dirty="0" err="1">
                <a:solidFill>
                  <a:prstClr val="black"/>
                </a:solidFill>
                <a:latin typeface="Consolas"/>
              </a:rPr>
              <a:t>txtInches.Text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)</a:t>
            </a:r>
          </a:p>
          <a:p>
            <a:pPr marL="0" indent="0">
              <a:buNone/>
            </a:pPr>
            <a:r>
              <a:rPr lang="en-US" sz="28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2800" dirty="0" err="1">
                <a:solidFill>
                  <a:prstClr val="black"/>
                </a:solidFill>
                <a:latin typeface="Consolas"/>
              </a:rPr>
              <a:t>txtCentimeters.Text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= </a:t>
            </a:r>
            <a:r>
              <a:rPr lang="en-US" sz="2800" dirty="0" err="1">
                <a:solidFill>
                  <a:srgbClr val="0000FF"/>
                </a:solidFill>
                <a:latin typeface="Consolas"/>
              </a:rPr>
              <a:t>CStr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(Inches * 2.5)</a:t>
            </a:r>
          </a:p>
          <a:p>
            <a:pPr marL="0" indent="0">
              <a:buNone/>
            </a:pPr>
            <a:r>
              <a:rPr lang="en-US" sz="28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2800" dirty="0">
                <a:solidFill>
                  <a:srgbClr val="008000"/>
                </a:solidFill>
                <a:latin typeface="Consolas"/>
              </a:rPr>
              <a:t>'this code works because the text entered into the inches text box is saved as a variable multiplied by 2.5 then displayed in the centimeters text box after clicking the convert button</a:t>
            </a:r>
            <a:endParaRPr lang="en-US" sz="28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endParaRPr lang="en-US" sz="28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28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2800" dirty="0" err="1">
                <a:solidFill>
                  <a:prstClr val="black"/>
                </a:solidFill>
                <a:latin typeface="Consolas"/>
              </a:rPr>
              <a:t>txtFullname.Text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= </a:t>
            </a:r>
            <a:r>
              <a:rPr lang="en-US" sz="2800" dirty="0" err="1">
                <a:solidFill>
                  <a:prstClr val="black"/>
                </a:solidFill>
                <a:latin typeface="Consolas"/>
              </a:rPr>
              <a:t>txtFirstname.Text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&amp; </a:t>
            </a:r>
            <a:r>
              <a:rPr lang="en-US" sz="2800" dirty="0">
                <a:solidFill>
                  <a:srgbClr val="A31515"/>
                </a:solidFill>
                <a:latin typeface="Consolas"/>
              </a:rPr>
              <a:t>" "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&amp; </a:t>
            </a:r>
            <a:r>
              <a:rPr lang="en-US" sz="2800" dirty="0" err="1">
                <a:solidFill>
                  <a:prstClr val="black"/>
                </a:solidFill>
                <a:latin typeface="Consolas"/>
              </a:rPr>
              <a:t>txtLastname.Text</a:t>
            </a:r>
            <a:endParaRPr lang="en-US" sz="28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28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2800" dirty="0">
                <a:solidFill>
                  <a:srgbClr val="008000"/>
                </a:solidFill>
                <a:latin typeface="Consolas"/>
              </a:rPr>
              <a:t>'this code works because when the convert button is clicked the string from the first name text box, a space, and the last name text box are combined and then displayed in the centimeters text box</a:t>
            </a:r>
            <a:endParaRPr lang="en-US" sz="28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28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End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Sub</a:t>
            </a:r>
            <a:endParaRPr lang="en-US" sz="28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0000FF"/>
                </a:solidFill>
                <a:latin typeface="Consolas"/>
              </a:rPr>
              <a:t>End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Class</a:t>
            </a:r>
            <a:endParaRPr lang="en-US" sz="2800" dirty="0">
              <a:solidFill>
                <a:prstClr val="black"/>
              </a:solidFill>
              <a:latin typeface="Consolas"/>
            </a:endParaRPr>
          </a:p>
          <a:p>
            <a:endParaRPr lang="en-US" sz="28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069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008000"/>
                </a:solidFill>
                <a:latin typeface="Consolas"/>
              </a:rPr>
              <a:t>'Here I am declaring inches as a variable for the Inches text box</a:t>
            </a:r>
            <a:endParaRPr lang="en-US" sz="28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28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Dim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inches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As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String</a:t>
            </a:r>
            <a:endParaRPr lang="en-US" sz="28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2800" dirty="0">
                <a:solidFill>
                  <a:prstClr val="black"/>
                </a:solidFill>
                <a:latin typeface="Consolas"/>
              </a:rPr>
              <a:t>        inches = </a:t>
            </a:r>
            <a:r>
              <a:rPr lang="en-US" sz="2800" dirty="0" err="1">
                <a:solidFill>
                  <a:prstClr val="black"/>
                </a:solidFill>
                <a:latin typeface="Consolas"/>
              </a:rPr>
              <a:t>txtInches.Text</a:t>
            </a:r>
            <a:endParaRPr lang="en-US" sz="28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28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2800" dirty="0">
                <a:solidFill>
                  <a:srgbClr val="008000"/>
                </a:solidFill>
                <a:latin typeface="Consolas"/>
              </a:rPr>
              <a:t>'Here I declare a </a:t>
            </a:r>
            <a:r>
              <a:rPr lang="en-US" sz="2800" dirty="0" err="1">
                <a:solidFill>
                  <a:srgbClr val="008000"/>
                </a:solidFill>
                <a:latin typeface="Consolas"/>
              </a:rPr>
              <a:t>varible</a:t>
            </a:r>
            <a:r>
              <a:rPr lang="en-US" sz="2800" dirty="0">
                <a:solidFill>
                  <a:srgbClr val="008000"/>
                </a:solidFill>
                <a:latin typeface="Consolas"/>
              </a:rPr>
              <a:t> for the answer</a:t>
            </a:r>
            <a:endParaRPr lang="en-US" sz="28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28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Dim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answer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As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Double</a:t>
            </a:r>
            <a:endParaRPr lang="en-US" sz="28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28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2800" dirty="0">
                <a:solidFill>
                  <a:srgbClr val="008000"/>
                </a:solidFill>
                <a:latin typeface="Consolas"/>
              </a:rPr>
              <a:t>'Then I clear any items from the Answer text box</a:t>
            </a:r>
            <a:endParaRPr lang="en-US" sz="28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28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2800" dirty="0" err="1">
                <a:solidFill>
                  <a:prstClr val="black"/>
                </a:solidFill>
                <a:latin typeface="Consolas"/>
              </a:rPr>
              <a:t>txtAnswer.Clear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()</a:t>
            </a:r>
          </a:p>
          <a:p>
            <a:pPr marL="0" indent="0">
              <a:buNone/>
            </a:pPr>
            <a:r>
              <a:rPr lang="en-US" sz="28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2800" dirty="0">
                <a:solidFill>
                  <a:srgbClr val="008000"/>
                </a:solidFill>
                <a:latin typeface="Consolas"/>
              </a:rPr>
              <a:t>'Here I use If/</a:t>
            </a:r>
            <a:r>
              <a:rPr lang="en-US" sz="2800" dirty="0" err="1">
                <a:solidFill>
                  <a:srgbClr val="008000"/>
                </a:solidFill>
                <a:latin typeface="Consolas"/>
              </a:rPr>
              <a:t>ElseIf</a:t>
            </a:r>
            <a:r>
              <a:rPr lang="en-US" sz="2800" dirty="0">
                <a:solidFill>
                  <a:srgbClr val="008000"/>
                </a:solidFill>
                <a:latin typeface="Consolas"/>
              </a:rPr>
              <a:t> to determine the output based on which radio button is selected.  I also convert the inches string to a double.</a:t>
            </a:r>
            <a:endParaRPr lang="en-US" sz="28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28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If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Consolas"/>
              </a:rPr>
              <a:t>radCentimeters.Checked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Then</a:t>
            </a:r>
          </a:p>
          <a:p>
            <a:pPr marL="0" indent="0">
              <a:buNone/>
            </a:pPr>
            <a:r>
              <a:rPr lang="en-U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3965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400" dirty="0">
                <a:solidFill>
                  <a:srgbClr val="0000FF"/>
                </a:solidFill>
                <a:latin typeface="Consolas"/>
              </a:rPr>
              <a:t>Public</a:t>
            </a:r>
            <a:r>
              <a:rPr lang="en-US" sz="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400" dirty="0">
                <a:solidFill>
                  <a:srgbClr val="0000FF"/>
                </a:solidFill>
                <a:latin typeface="Consolas"/>
              </a:rPr>
              <a:t>Class</a:t>
            </a:r>
            <a:r>
              <a:rPr lang="en-US" sz="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400" dirty="0">
                <a:solidFill>
                  <a:srgbClr val="2B91AF"/>
                </a:solidFill>
                <a:latin typeface="Consolas"/>
              </a:rPr>
              <a:t>Form1</a:t>
            </a:r>
            <a:endParaRPr lang="en-US" sz="4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endParaRPr lang="en-US" sz="4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4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400" dirty="0">
                <a:solidFill>
                  <a:srgbClr val="008000"/>
                </a:solidFill>
                <a:latin typeface="Consolas"/>
              </a:rPr>
              <a:t>'Author: ********************</a:t>
            </a:r>
            <a:endParaRPr lang="en-US" sz="4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4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400" dirty="0">
                <a:solidFill>
                  <a:srgbClr val="008000"/>
                </a:solidFill>
                <a:latin typeface="Consolas"/>
              </a:rPr>
              <a:t>'Course: Computer Science 0004</a:t>
            </a:r>
            <a:endParaRPr lang="en-US" sz="4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4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400" dirty="0">
                <a:solidFill>
                  <a:srgbClr val="008000"/>
                </a:solidFill>
                <a:latin typeface="Consolas"/>
              </a:rPr>
              <a:t>'Date Due: February 16, 2011</a:t>
            </a:r>
            <a:endParaRPr lang="en-US" sz="4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4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400" dirty="0">
                <a:solidFill>
                  <a:srgbClr val="008000"/>
                </a:solidFill>
                <a:latin typeface="Consolas"/>
              </a:rPr>
              <a:t>'Description: A calculation program capable of converting inches to centimeters.  </a:t>
            </a:r>
            <a:endParaRPr lang="en-US" sz="4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4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400" dirty="0">
                <a:solidFill>
                  <a:srgbClr val="008000"/>
                </a:solidFill>
                <a:latin typeface="Consolas"/>
              </a:rPr>
              <a:t>'It also has the ability to accept a first and last name in </a:t>
            </a:r>
            <a:r>
              <a:rPr lang="en-US" sz="400" dirty="0" err="1">
                <a:solidFill>
                  <a:srgbClr val="008000"/>
                </a:solidFill>
                <a:latin typeface="Consolas"/>
              </a:rPr>
              <a:t>seperate</a:t>
            </a:r>
            <a:r>
              <a:rPr lang="en-US" sz="400" dirty="0">
                <a:solidFill>
                  <a:srgbClr val="008000"/>
                </a:solidFill>
                <a:latin typeface="Consolas"/>
              </a:rPr>
              <a:t> fields</a:t>
            </a:r>
            <a:endParaRPr lang="en-US" sz="4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4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400" dirty="0">
                <a:solidFill>
                  <a:srgbClr val="008000"/>
                </a:solidFill>
                <a:latin typeface="Consolas"/>
              </a:rPr>
              <a:t>'and combine them into a single field with a space between the names.</a:t>
            </a:r>
            <a:endParaRPr lang="en-US" sz="4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endParaRPr lang="en-US" sz="4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4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400" dirty="0">
                <a:solidFill>
                  <a:srgbClr val="0000FF"/>
                </a:solidFill>
                <a:latin typeface="Consolas"/>
              </a:rPr>
              <a:t>Private</a:t>
            </a:r>
            <a:r>
              <a:rPr lang="en-US" sz="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400" dirty="0">
                <a:solidFill>
                  <a:srgbClr val="0000FF"/>
                </a:solidFill>
                <a:latin typeface="Consolas"/>
              </a:rPr>
              <a:t>Sub</a:t>
            </a:r>
            <a:r>
              <a:rPr lang="en-US" sz="400" dirty="0">
                <a:solidFill>
                  <a:prstClr val="black"/>
                </a:solidFill>
                <a:latin typeface="Consolas"/>
              </a:rPr>
              <a:t> Button1_Click(</a:t>
            </a:r>
            <a:r>
              <a:rPr lang="en-US" sz="400" dirty="0" err="1">
                <a:solidFill>
                  <a:srgbClr val="0000FF"/>
                </a:solidFill>
                <a:latin typeface="Consolas"/>
              </a:rPr>
              <a:t>ByVal</a:t>
            </a:r>
            <a:r>
              <a:rPr lang="en-US" sz="400" dirty="0">
                <a:solidFill>
                  <a:prstClr val="black"/>
                </a:solidFill>
                <a:latin typeface="Consolas"/>
              </a:rPr>
              <a:t> sender </a:t>
            </a:r>
            <a:r>
              <a:rPr lang="en-US" sz="400" dirty="0">
                <a:solidFill>
                  <a:srgbClr val="0000FF"/>
                </a:solidFill>
                <a:latin typeface="Consolas"/>
              </a:rPr>
              <a:t>As</a:t>
            </a:r>
            <a:r>
              <a:rPr lang="en-US" sz="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400" dirty="0" err="1">
                <a:solidFill>
                  <a:prstClr val="black"/>
                </a:solidFill>
                <a:latin typeface="Consolas"/>
              </a:rPr>
              <a:t>System.</a:t>
            </a:r>
            <a:r>
              <a:rPr lang="en-US" sz="400" dirty="0" err="1">
                <a:solidFill>
                  <a:srgbClr val="2B91AF"/>
                </a:solidFill>
                <a:latin typeface="Consolas"/>
              </a:rPr>
              <a:t>Object</a:t>
            </a:r>
            <a:r>
              <a:rPr lang="en-US" sz="400" dirty="0">
                <a:solidFill>
                  <a:prstClr val="black"/>
                </a:solidFill>
                <a:latin typeface="Consolas"/>
              </a:rPr>
              <a:t>, </a:t>
            </a:r>
            <a:r>
              <a:rPr lang="en-US" sz="400" dirty="0" err="1">
                <a:solidFill>
                  <a:srgbClr val="0000FF"/>
                </a:solidFill>
                <a:latin typeface="Consolas"/>
              </a:rPr>
              <a:t>ByVal</a:t>
            </a:r>
            <a:r>
              <a:rPr lang="en-US" sz="400" dirty="0">
                <a:solidFill>
                  <a:prstClr val="black"/>
                </a:solidFill>
                <a:latin typeface="Consolas"/>
              </a:rPr>
              <a:t> e </a:t>
            </a:r>
            <a:r>
              <a:rPr lang="en-US" sz="400" dirty="0">
                <a:solidFill>
                  <a:srgbClr val="0000FF"/>
                </a:solidFill>
                <a:latin typeface="Consolas"/>
              </a:rPr>
              <a:t>As</a:t>
            </a:r>
            <a:r>
              <a:rPr lang="en-US" sz="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400" dirty="0" err="1">
                <a:solidFill>
                  <a:prstClr val="black"/>
                </a:solidFill>
                <a:latin typeface="Consolas"/>
              </a:rPr>
              <a:t>System.</a:t>
            </a:r>
            <a:r>
              <a:rPr lang="en-US" sz="400" dirty="0" err="1">
                <a:solidFill>
                  <a:srgbClr val="2B91AF"/>
                </a:solidFill>
                <a:latin typeface="Consolas"/>
              </a:rPr>
              <a:t>EventArgs</a:t>
            </a:r>
            <a:r>
              <a:rPr lang="en-US" sz="400" dirty="0">
                <a:solidFill>
                  <a:prstClr val="black"/>
                </a:solidFill>
                <a:latin typeface="Consolas"/>
              </a:rPr>
              <a:t>) </a:t>
            </a:r>
            <a:r>
              <a:rPr lang="en-US" sz="400" dirty="0">
                <a:solidFill>
                  <a:srgbClr val="0000FF"/>
                </a:solidFill>
                <a:latin typeface="Consolas"/>
              </a:rPr>
              <a:t>Handles</a:t>
            </a:r>
            <a:r>
              <a:rPr lang="en-US" sz="400" dirty="0">
                <a:solidFill>
                  <a:prstClr val="black"/>
                </a:solidFill>
                <a:latin typeface="Consolas"/>
              </a:rPr>
              <a:t> Button1.Click</a:t>
            </a:r>
          </a:p>
          <a:p>
            <a:pPr marL="0" indent="0">
              <a:buNone/>
            </a:pPr>
            <a:r>
              <a:rPr lang="en-US" sz="4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400" dirty="0">
                <a:solidFill>
                  <a:srgbClr val="008000"/>
                </a:solidFill>
                <a:latin typeface="Consolas"/>
              </a:rPr>
              <a:t>'PLEASE NOTE: the following code and documentation are of the format code first, </a:t>
            </a:r>
            <a:r>
              <a:rPr lang="en-US" sz="400" dirty="0" err="1">
                <a:solidFill>
                  <a:srgbClr val="008000"/>
                </a:solidFill>
                <a:latin typeface="Consolas"/>
              </a:rPr>
              <a:t>explaination</a:t>
            </a:r>
            <a:r>
              <a:rPr lang="en-US" sz="400" dirty="0">
                <a:solidFill>
                  <a:srgbClr val="008000"/>
                </a:solidFill>
                <a:latin typeface="Consolas"/>
              </a:rPr>
              <a:t> second.</a:t>
            </a:r>
            <a:endParaRPr lang="en-US" sz="4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endParaRPr lang="en-US" sz="4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4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400" dirty="0">
                <a:solidFill>
                  <a:srgbClr val="0000FF"/>
                </a:solidFill>
                <a:latin typeface="Consolas"/>
              </a:rPr>
              <a:t>Dim</a:t>
            </a:r>
            <a:r>
              <a:rPr lang="en-US" sz="400" dirty="0">
                <a:solidFill>
                  <a:prstClr val="black"/>
                </a:solidFill>
                <a:latin typeface="Consolas"/>
              </a:rPr>
              <a:t> inches </a:t>
            </a:r>
            <a:r>
              <a:rPr lang="en-US" sz="400" dirty="0">
                <a:solidFill>
                  <a:srgbClr val="0000FF"/>
                </a:solidFill>
                <a:latin typeface="Consolas"/>
              </a:rPr>
              <a:t>As</a:t>
            </a:r>
            <a:r>
              <a:rPr lang="en-US" sz="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400" dirty="0">
                <a:solidFill>
                  <a:srgbClr val="0000FF"/>
                </a:solidFill>
                <a:latin typeface="Consolas"/>
              </a:rPr>
              <a:t>Double</a:t>
            </a:r>
            <a:r>
              <a:rPr lang="en-US" sz="400" dirty="0">
                <a:solidFill>
                  <a:prstClr val="black"/>
                </a:solidFill>
                <a:latin typeface="Consolas"/>
              </a:rPr>
              <a:t> = </a:t>
            </a:r>
            <a:r>
              <a:rPr lang="en-US" sz="400" dirty="0" err="1">
                <a:solidFill>
                  <a:srgbClr val="0000FF"/>
                </a:solidFill>
                <a:latin typeface="Consolas"/>
              </a:rPr>
              <a:t>CDbl</a:t>
            </a:r>
            <a:r>
              <a:rPr lang="en-US" sz="400" dirty="0">
                <a:solidFill>
                  <a:prstClr val="black"/>
                </a:solidFill>
                <a:latin typeface="Consolas"/>
              </a:rPr>
              <a:t>(</a:t>
            </a:r>
            <a:r>
              <a:rPr lang="en-US" sz="400" dirty="0" err="1">
                <a:solidFill>
                  <a:prstClr val="black"/>
                </a:solidFill>
                <a:latin typeface="Consolas"/>
              </a:rPr>
              <a:t>txtInches.Text</a:t>
            </a:r>
            <a:r>
              <a:rPr lang="en-US" sz="400" dirty="0">
                <a:solidFill>
                  <a:prstClr val="black"/>
                </a:solidFill>
                <a:latin typeface="Consolas"/>
              </a:rPr>
              <a:t>)</a:t>
            </a:r>
          </a:p>
          <a:p>
            <a:pPr marL="0" indent="0">
              <a:buNone/>
            </a:pPr>
            <a:r>
              <a:rPr lang="en-US" sz="4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400" dirty="0">
                <a:solidFill>
                  <a:srgbClr val="008000"/>
                </a:solidFill>
                <a:latin typeface="Consolas"/>
              </a:rPr>
              <a:t>'In this code I set the variable inches aside and designate it to be reserved to accept a double,</a:t>
            </a:r>
            <a:endParaRPr lang="en-US" sz="4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4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400" dirty="0">
                <a:solidFill>
                  <a:srgbClr val="008000"/>
                </a:solidFill>
                <a:latin typeface="Consolas"/>
              </a:rPr>
              <a:t>'which will be the input from the user in the box labeled "inches"</a:t>
            </a:r>
            <a:endParaRPr lang="en-US" sz="4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endParaRPr lang="en-US" sz="4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4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400" dirty="0" err="1">
                <a:solidFill>
                  <a:prstClr val="black"/>
                </a:solidFill>
                <a:latin typeface="Consolas"/>
              </a:rPr>
              <a:t>txtCentimeters.Text</a:t>
            </a:r>
            <a:r>
              <a:rPr lang="en-US" sz="400" dirty="0">
                <a:solidFill>
                  <a:prstClr val="black"/>
                </a:solidFill>
                <a:latin typeface="Consolas"/>
              </a:rPr>
              <a:t> = </a:t>
            </a:r>
            <a:r>
              <a:rPr lang="en-US" sz="400" dirty="0" err="1">
                <a:solidFill>
                  <a:srgbClr val="0000FF"/>
                </a:solidFill>
                <a:latin typeface="Consolas"/>
              </a:rPr>
              <a:t>CStr</a:t>
            </a:r>
            <a:r>
              <a:rPr lang="en-US" sz="400" dirty="0">
                <a:solidFill>
                  <a:prstClr val="black"/>
                </a:solidFill>
                <a:latin typeface="Consolas"/>
              </a:rPr>
              <a:t>(inches * 2.5)</a:t>
            </a:r>
          </a:p>
          <a:p>
            <a:pPr marL="0" indent="0">
              <a:buNone/>
            </a:pPr>
            <a:r>
              <a:rPr lang="en-US" sz="4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400" dirty="0">
                <a:solidFill>
                  <a:srgbClr val="008000"/>
                </a:solidFill>
                <a:latin typeface="Consolas"/>
              </a:rPr>
              <a:t>'This line of code dictates the mathematical operation to do the prescribed conversion.</a:t>
            </a:r>
            <a:endParaRPr lang="en-US" sz="4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4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400" dirty="0">
                <a:solidFill>
                  <a:srgbClr val="008000"/>
                </a:solidFill>
                <a:latin typeface="Consolas"/>
              </a:rPr>
              <a:t>'It establishes how the program will arrive at the correct answer and where and how it</a:t>
            </a:r>
            <a:endParaRPr lang="en-US" sz="4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4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400" dirty="0">
                <a:solidFill>
                  <a:srgbClr val="008000"/>
                </a:solidFill>
                <a:latin typeface="Consolas"/>
              </a:rPr>
              <a:t>'is to be displayed as a string, which was explicitly typecast.</a:t>
            </a:r>
            <a:endParaRPr lang="en-US" sz="4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endParaRPr lang="en-US" sz="4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4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400" dirty="0">
                <a:solidFill>
                  <a:srgbClr val="0000FF"/>
                </a:solidFill>
                <a:latin typeface="Consolas"/>
              </a:rPr>
              <a:t>Dim</a:t>
            </a:r>
            <a:r>
              <a:rPr lang="en-US" sz="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400" dirty="0" err="1">
                <a:solidFill>
                  <a:prstClr val="black"/>
                </a:solidFill>
                <a:latin typeface="Consolas"/>
              </a:rPr>
              <a:t>firstName</a:t>
            </a:r>
            <a:r>
              <a:rPr lang="en-US" sz="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400" dirty="0">
                <a:solidFill>
                  <a:srgbClr val="0000FF"/>
                </a:solidFill>
                <a:latin typeface="Consolas"/>
              </a:rPr>
              <a:t>As</a:t>
            </a:r>
            <a:r>
              <a:rPr lang="en-US" sz="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400" dirty="0">
                <a:solidFill>
                  <a:srgbClr val="0000FF"/>
                </a:solidFill>
                <a:latin typeface="Consolas"/>
              </a:rPr>
              <a:t>String</a:t>
            </a:r>
            <a:r>
              <a:rPr lang="en-US" sz="400" dirty="0">
                <a:solidFill>
                  <a:prstClr val="black"/>
                </a:solidFill>
                <a:latin typeface="Consolas"/>
              </a:rPr>
              <a:t> = </a:t>
            </a:r>
            <a:r>
              <a:rPr lang="en-US" sz="400" dirty="0" err="1">
                <a:solidFill>
                  <a:prstClr val="black"/>
                </a:solidFill>
                <a:latin typeface="Consolas"/>
              </a:rPr>
              <a:t>txtFirstName.Text</a:t>
            </a:r>
            <a:endParaRPr lang="en-US" sz="4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4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400" dirty="0">
                <a:solidFill>
                  <a:srgbClr val="008000"/>
                </a:solidFill>
                <a:latin typeface="Consolas"/>
              </a:rPr>
              <a:t>'This line of code sets the user input in the field "First Name" from the interface as</a:t>
            </a:r>
            <a:endParaRPr lang="en-US" sz="4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4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400" dirty="0">
                <a:solidFill>
                  <a:srgbClr val="008000"/>
                </a:solidFill>
                <a:latin typeface="Consolas"/>
              </a:rPr>
              <a:t>'a string.</a:t>
            </a:r>
            <a:endParaRPr lang="en-US" sz="4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endParaRPr lang="en-US" sz="4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4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400" dirty="0">
                <a:solidFill>
                  <a:srgbClr val="0000FF"/>
                </a:solidFill>
                <a:latin typeface="Consolas"/>
              </a:rPr>
              <a:t>Dim</a:t>
            </a:r>
            <a:r>
              <a:rPr lang="en-US" sz="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400" dirty="0" err="1">
                <a:solidFill>
                  <a:prstClr val="black"/>
                </a:solidFill>
                <a:latin typeface="Consolas"/>
              </a:rPr>
              <a:t>lastName</a:t>
            </a:r>
            <a:r>
              <a:rPr lang="en-US" sz="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400" dirty="0">
                <a:solidFill>
                  <a:srgbClr val="0000FF"/>
                </a:solidFill>
                <a:latin typeface="Consolas"/>
              </a:rPr>
              <a:t>As</a:t>
            </a:r>
            <a:r>
              <a:rPr lang="en-US" sz="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400" dirty="0">
                <a:solidFill>
                  <a:srgbClr val="0000FF"/>
                </a:solidFill>
                <a:latin typeface="Consolas"/>
              </a:rPr>
              <a:t>String</a:t>
            </a:r>
            <a:r>
              <a:rPr lang="en-US" sz="400" dirty="0">
                <a:solidFill>
                  <a:prstClr val="black"/>
                </a:solidFill>
                <a:latin typeface="Consolas"/>
              </a:rPr>
              <a:t> = </a:t>
            </a:r>
            <a:r>
              <a:rPr lang="en-US" sz="400" dirty="0" err="1">
                <a:solidFill>
                  <a:prstClr val="black"/>
                </a:solidFill>
                <a:latin typeface="Consolas"/>
              </a:rPr>
              <a:t>txtLastName.Text</a:t>
            </a:r>
            <a:endParaRPr lang="en-US" sz="4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4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400" dirty="0">
                <a:solidFill>
                  <a:srgbClr val="008000"/>
                </a:solidFill>
                <a:latin typeface="Consolas"/>
              </a:rPr>
              <a:t>'This line of code sets the user input in the field "Last Name" from the interface as</a:t>
            </a:r>
            <a:endParaRPr lang="en-US" sz="4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4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400" dirty="0">
                <a:solidFill>
                  <a:srgbClr val="008000"/>
                </a:solidFill>
                <a:latin typeface="Consolas"/>
              </a:rPr>
              <a:t>'a string.</a:t>
            </a:r>
            <a:endParaRPr lang="en-US" sz="4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endParaRPr lang="en-US" sz="4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4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400" dirty="0" err="1">
                <a:solidFill>
                  <a:prstClr val="black"/>
                </a:solidFill>
                <a:latin typeface="Consolas"/>
              </a:rPr>
              <a:t>txtFullName.Text</a:t>
            </a:r>
            <a:r>
              <a:rPr lang="en-US" sz="400" dirty="0">
                <a:solidFill>
                  <a:prstClr val="black"/>
                </a:solidFill>
                <a:latin typeface="Consolas"/>
              </a:rPr>
              <a:t> = </a:t>
            </a:r>
            <a:r>
              <a:rPr lang="en-US" sz="400" dirty="0" err="1">
                <a:solidFill>
                  <a:srgbClr val="0000FF"/>
                </a:solidFill>
                <a:latin typeface="Consolas"/>
              </a:rPr>
              <a:t>CStr</a:t>
            </a:r>
            <a:r>
              <a:rPr lang="en-US" sz="400" dirty="0">
                <a:solidFill>
                  <a:prstClr val="black"/>
                </a:solidFill>
                <a:latin typeface="Consolas"/>
              </a:rPr>
              <a:t>(</a:t>
            </a:r>
            <a:r>
              <a:rPr lang="en-US" sz="400" dirty="0" err="1">
                <a:solidFill>
                  <a:prstClr val="black"/>
                </a:solidFill>
                <a:latin typeface="Consolas"/>
              </a:rPr>
              <a:t>txtFirstName.Text</a:t>
            </a:r>
            <a:r>
              <a:rPr lang="en-US" sz="400" dirty="0">
                <a:solidFill>
                  <a:prstClr val="black"/>
                </a:solidFill>
                <a:latin typeface="Consolas"/>
              </a:rPr>
              <a:t> &amp; </a:t>
            </a:r>
            <a:r>
              <a:rPr lang="en-US" sz="400" dirty="0">
                <a:solidFill>
                  <a:srgbClr val="A31515"/>
                </a:solidFill>
                <a:latin typeface="Consolas"/>
              </a:rPr>
              <a:t>" "</a:t>
            </a:r>
            <a:r>
              <a:rPr lang="en-US" sz="400" dirty="0">
                <a:solidFill>
                  <a:prstClr val="black"/>
                </a:solidFill>
                <a:latin typeface="Consolas"/>
              </a:rPr>
              <a:t> &amp; </a:t>
            </a:r>
            <a:r>
              <a:rPr lang="en-US" sz="400" dirty="0" err="1">
                <a:solidFill>
                  <a:prstClr val="black"/>
                </a:solidFill>
                <a:latin typeface="Consolas"/>
              </a:rPr>
              <a:t>txtLastName.Text</a:t>
            </a:r>
            <a:r>
              <a:rPr lang="en-US" sz="400" dirty="0">
                <a:solidFill>
                  <a:prstClr val="black"/>
                </a:solidFill>
                <a:latin typeface="Consolas"/>
              </a:rPr>
              <a:t>)</a:t>
            </a:r>
          </a:p>
          <a:p>
            <a:pPr marL="0" indent="0">
              <a:buNone/>
            </a:pPr>
            <a:r>
              <a:rPr lang="en-US" sz="4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400" dirty="0">
                <a:solidFill>
                  <a:srgbClr val="008000"/>
                </a:solidFill>
                <a:latin typeface="Consolas"/>
              </a:rPr>
              <a:t>'this line of code tells the compiler what to do with the user input when the submit button</a:t>
            </a:r>
            <a:endParaRPr lang="en-US" sz="4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4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400" dirty="0">
                <a:solidFill>
                  <a:srgbClr val="008000"/>
                </a:solidFill>
                <a:latin typeface="Consolas"/>
              </a:rPr>
              <a:t>'is pressed.  The first and last name fields are combined into one string literal, using the</a:t>
            </a:r>
            <a:endParaRPr lang="en-US" sz="4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4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400" dirty="0">
                <a:solidFill>
                  <a:srgbClr val="008000"/>
                </a:solidFill>
                <a:latin typeface="Consolas"/>
              </a:rPr>
              <a:t>'"&amp;" symbol, called a concatenation operator.  There are two of them to allow for the space</a:t>
            </a:r>
            <a:endParaRPr lang="en-US" sz="4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4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400" dirty="0">
                <a:solidFill>
                  <a:srgbClr val="008000"/>
                </a:solidFill>
                <a:latin typeface="Consolas"/>
              </a:rPr>
              <a:t>'to appear in the "Full Name" output.  This is to have the normal spacing in between words that</a:t>
            </a:r>
            <a:endParaRPr lang="en-US" sz="4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4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400" dirty="0">
                <a:solidFill>
                  <a:srgbClr val="008000"/>
                </a:solidFill>
                <a:latin typeface="Consolas"/>
              </a:rPr>
              <a:t>'the end user is used to seeing in their day to day life.</a:t>
            </a:r>
            <a:endParaRPr lang="en-US" sz="4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4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400" dirty="0">
                <a:solidFill>
                  <a:srgbClr val="0000FF"/>
                </a:solidFill>
                <a:latin typeface="Consolas"/>
              </a:rPr>
              <a:t>End</a:t>
            </a:r>
            <a:r>
              <a:rPr lang="en-US" sz="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400" dirty="0" smtClean="0">
                <a:solidFill>
                  <a:srgbClr val="0000FF"/>
                </a:solidFill>
                <a:latin typeface="Consolas"/>
              </a:rPr>
              <a:t>Sub</a:t>
            </a:r>
            <a:endParaRPr lang="en-US" sz="4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400" dirty="0">
                <a:solidFill>
                  <a:srgbClr val="0000FF"/>
                </a:solidFill>
                <a:latin typeface="Consolas"/>
              </a:rPr>
              <a:t>End</a:t>
            </a:r>
            <a:r>
              <a:rPr lang="en-US" sz="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400" dirty="0">
                <a:solidFill>
                  <a:srgbClr val="0000FF"/>
                </a:solidFill>
                <a:latin typeface="Consolas"/>
              </a:rPr>
              <a:t>Class</a:t>
            </a:r>
          </a:p>
        </p:txBody>
      </p:sp>
    </p:spTree>
    <p:extLst>
      <p:ext uri="{BB962C8B-B14F-4D97-AF65-F5344CB8AC3E}">
        <p14:creationId xmlns:p14="http://schemas.microsoft.com/office/powerpoint/2010/main" val="434247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This were intended to be INDIVIDUAL assignments!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632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Make sure to give the form a title</a:t>
            </a:r>
          </a:p>
          <a:p>
            <a:r>
              <a:rPr lang="en-US" dirty="0" smtClean="0"/>
              <a:t>Set output dialog boxes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Enabled</a:t>
            </a:r>
            <a:r>
              <a:rPr lang="en-US" dirty="0" smtClean="0"/>
              <a:t> property to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False</a:t>
            </a:r>
          </a:p>
          <a:p>
            <a:r>
              <a:rPr lang="en-US" dirty="0" smtClean="0">
                <a:cs typeface="Courier New" pitchFamily="49" charset="0"/>
              </a:rPr>
              <a:t>When you have controls like radio buttons in which one needs to be selected at all times, make sure one of the radio buttons is selected when the form loads.</a:t>
            </a:r>
          </a:p>
          <a:p>
            <a:r>
              <a:rPr lang="en-US" dirty="0" smtClean="0">
                <a:cs typeface="Courier New" pitchFamily="49" charset="0"/>
              </a:rPr>
              <a:t>Maintain consistency among the size of controls, and such.  For instance, if you have two buttons next to each other.  Make them the same size.</a:t>
            </a:r>
          </a:p>
          <a:p>
            <a:r>
              <a:rPr lang="en-US" dirty="0" smtClean="0">
                <a:cs typeface="Courier New" pitchFamily="49" charset="0"/>
              </a:rPr>
              <a:t>Think about tab order, and users who don’t want to use the mouse.</a:t>
            </a:r>
          </a:p>
        </p:txBody>
      </p:sp>
    </p:spTree>
    <p:extLst>
      <p:ext uri="{BB962C8B-B14F-4D97-AF65-F5344CB8AC3E}">
        <p14:creationId xmlns:p14="http://schemas.microsoft.com/office/powerpoint/2010/main" val="2887017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Usage of Space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7507" y="1771650"/>
            <a:ext cx="3505200" cy="331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89725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 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Name variables based on what they are going to hold.</a:t>
            </a:r>
          </a:p>
          <a:p>
            <a:r>
              <a:rPr lang="en-US" dirty="0" smtClean="0"/>
              <a:t>DO NOT declare things in the form unless it is needed to be there.</a:t>
            </a:r>
          </a:p>
          <a:p>
            <a:r>
              <a:rPr lang="en-US" dirty="0" smtClean="0"/>
              <a:t>Do not leave unnecessary whitespace.</a:t>
            </a:r>
          </a:p>
          <a:p>
            <a:r>
              <a:rPr lang="en-US" dirty="0" smtClean="0"/>
              <a:t>YOU NEED to include both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Option Strict On </a:t>
            </a:r>
            <a:r>
              <a:rPr lang="en-US" dirty="0" smtClean="0"/>
              <a:t>and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Option Explicit 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598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Wasteful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0000FF"/>
                </a:solidFill>
                <a:latin typeface="Consolas"/>
              </a:rPr>
              <a:t>Private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Sub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GroupBox1_Enter(</a:t>
            </a:r>
            <a:r>
              <a:rPr lang="en-US" sz="2800" dirty="0" err="1">
                <a:solidFill>
                  <a:srgbClr val="0000FF"/>
                </a:solidFill>
                <a:latin typeface="Consolas"/>
              </a:rPr>
              <a:t>ByVal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sender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As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Consolas"/>
              </a:rPr>
              <a:t>System.</a:t>
            </a:r>
            <a:r>
              <a:rPr lang="en-US" sz="2800" dirty="0" err="1">
                <a:solidFill>
                  <a:srgbClr val="2B91AF"/>
                </a:solidFill>
                <a:latin typeface="Consolas"/>
              </a:rPr>
              <a:t>Object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, </a:t>
            </a:r>
            <a:r>
              <a:rPr lang="en-US" sz="2800" dirty="0" err="1">
                <a:solidFill>
                  <a:srgbClr val="0000FF"/>
                </a:solidFill>
                <a:latin typeface="Consolas"/>
              </a:rPr>
              <a:t>ByVal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e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As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Consolas"/>
              </a:rPr>
              <a:t>System.</a:t>
            </a:r>
            <a:r>
              <a:rPr lang="en-US" sz="2800" dirty="0" err="1">
                <a:solidFill>
                  <a:srgbClr val="2B91AF"/>
                </a:solidFill>
                <a:latin typeface="Consolas"/>
              </a:rPr>
              <a:t>EventArgs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)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Handles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GroupBox1.Enter</a:t>
            </a:r>
          </a:p>
          <a:p>
            <a:pPr marL="0" indent="0">
              <a:buNone/>
            </a:pPr>
            <a:r>
              <a:rPr lang="en-US" sz="28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Dim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Consolas"/>
              </a:rPr>
              <a:t>txtInches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As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Double</a:t>
            </a:r>
            <a:endParaRPr lang="en-US" sz="28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endParaRPr lang="en-US" sz="28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28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End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Sub</a:t>
            </a:r>
            <a:endParaRPr lang="en-US" sz="28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endParaRPr lang="en-US" sz="28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28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Private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Sub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Form1_Load(</a:t>
            </a:r>
            <a:r>
              <a:rPr lang="en-US" sz="2800" dirty="0" err="1">
                <a:solidFill>
                  <a:srgbClr val="0000FF"/>
                </a:solidFill>
                <a:latin typeface="Consolas"/>
              </a:rPr>
              <a:t>ByVal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sender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As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Consolas"/>
              </a:rPr>
              <a:t>System.</a:t>
            </a:r>
            <a:r>
              <a:rPr lang="en-US" sz="2800" dirty="0" err="1">
                <a:solidFill>
                  <a:srgbClr val="2B91AF"/>
                </a:solidFill>
                <a:latin typeface="Consolas"/>
              </a:rPr>
              <a:t>Object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, </a:t>
            </a:r>
            <a:r>
              <a:rPr lang="en-US" sz="2800" dirty="0" err="1">
                <a:solidFill>
                  <a:srgbClr val="0000FF"/>
                </a:solidFill>
                <a:latin typeface="Consolas"/>
              </a:rPr>
              <a:t>ByVal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e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As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Consolas"/>
              </a:rPr>
              <a:t>System.</a:t>
            </a:r>
            <a:r>
              <a:rPr lang="en-US" sz="2800" dirty="0" err="1">
                <a:solidFill>
                  <a:srgbClr val="2B91AF"/>
                </a:solidFill>
                <a:latin typeface="Consolas"/>
              </a:rPr>
              <a:t>EventArgs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)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Handles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Consolas"/>
              </a:rPr>
              <a:t>MyBase</a:t>
            </a:r>
            <a:r>
              <a:rPr lang="en-US" sz="2800" dirty="0" err="1">
                <a:solidFill>
                  <a:prstClr val="black"/>
                </a:solidFill>
                <a:latin typeface="Consolas"/>
              </a:rPr>
              <a:t>.Load</a:t>
            </a:r>
            <a:endParaRPr lang="en-US" sz="28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endParaRPr lang="en-US" sz="28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28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End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Sub</a:t>
            </a:r>
            <a:endParaRPr lang="en-US" sz="28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endParaRPr lang="en-US" sz="28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28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Private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Sub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TextBox1_TextChanged(</a:t>
            </a:r>
            <a:r>
              <a:rPr lang="en-US" sz="2800" dirty="0" err="1">
                <a:solidFill>
                  <a:srgbClr val="0000FF"/>
                </a:solidFill>
                <a:latin typeface="Consolas"/>
              </a:rPr>
              <a:t>ByVal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sender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As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Consolas"/>
              </a:rPr>
              <a:t>System.</a:t>
            </a:r>
            <a:r>
              <a:rPr lang="en-US" sz="2800" dirty="0" err="1">
                <a:solidFill>
                  <a:srgbClr val="2B91AF"/>
                </a:solidFill>
                <a:latin typeface="Consolas"/>
              </a:rPr>
              <a:t>Object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, </a:t>
            </a:r>
            <a:r>
              <a:rPr lang="en-US" sz="2800" dirty="0" err="1">
                <a:solidFill>
                  <a:srgbClr val="0000FF"/>
                </a:solidFill>
                <a:latin typeface="Consolas"/>
              </a:rPr>
              <a:t>ByVal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e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As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Consolas"/>
              </a:rPr>
              <a:t>System.</a:t>
            </a:r>
            <a:r>
              <a:rPr lang="en-US" sz="2800" dirty="0" err="1">
                <a:solidFill>
                  <a:srgbClr val="2B91AF"/>
                </a:solidFill>
                <a:latin typeface="Consolas"/>
              </a:rPr>
              <a:t>EventArgs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)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Handles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Consolas"/>
              </a:rPr>
              <a:t>txtFirstName.TextChanged</a:t>
            </a:r>
            <a:endParaRPr lang="en-US" sz="28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endParaRPr lang="en-US" sz="28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28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End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Sub</a:t>
            </a:r>
            <a:endParaRPr lang="en-US" sz="28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endParaRPr lang="en-US" sz="28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28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Private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Sub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TextBox2_TextChanged(</a:t>
            </a:r>
            <a:r>
              <a:rPr lang="en-US" sz="2800" dirty="0" err="1">
                <a:solidFill>
                  <a:srgbClr val="0000FF"/>
                </a:solidFill>
                <a:latin typeface="Consolas"/>
              </a:rPr>
              <a:t>ByVal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sender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As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Consolas"/>
              </a:rPr>
              <a:t>System.</a:t>
            </a:r>
            <a:r>
              <a:rPr lang="en-US" sz="2800" dirty="0" err="1">
                <a:solidFill>
                  <a:srgbClr val="2B91AF"/>
                </a:solidFill>
                <a:latin typeface="Consolas"/>
              </a:rPr>
              <a:t>Object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, </a:t>
            </a:r>
            <a:r>
              <a:rPr lang="en-US" sz="2800" dirty="0" err="1">
                <a:solidFill>
                  <a:srgbClr val="0000FF"/>
                </a:solidFill>
                <a:latin typeface="Consolas"/>
              </a:rPr>
              <a:t>ByVal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e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As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Consolas"/>
              </a:rPr>
              <a:t>System.</a:t>
            </a:r>
            <a:r>
              <a:rPr lang="en-US" sz="2800" dirty="0" err="1">
                <a:solidFill>
                  <a:srgbClr val="2B91AF"/>
                </a:solidFill>
                <a:latin typeface="Consolas"/>
              </a:rPr>
              <a:t>EventArgs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)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Handles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Consolas"/>
              </a:rPr>
              <a:t>txtLastName.TextChanged</a:t>
            </a:r>
            <a:endParaRPr lang="en-US" sz="28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endParaRPr lang="en-US" sz="28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28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End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Sub</a:t>
            </a:r>
            <a:endParaRPr lang="en-US" sz="28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endParaRPr lang="en-US" sz="28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28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Private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Sub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TextBox5_TextChanged(</a:t>
            </a:r>
            <a:r>
              <a:rPr lang="en-US" sz="2800" dirty="0" err="1">
                <a:solidFill>
                  <a:srgbClr val="0000FF"/>
                </a:solidFill>
                <a:latin typeface="Consolas"/>
              </a:rPr>
              <a:t>ByVal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sender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As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Consolas"/>
              </a:rPr>
              <a:t>System.</a:t>
            </a:r>
            <a:r>
              <a:rPr lang="en-US" sz="2800" dirty="0" err="1">
                <a:solidFill>
                  <a:srgbClr val="2B91AF"/>
                </a:solidFill>
                <a:latin typeface="Consolas"/>
              </a:rPr>
              <a:t>Object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, </a:t>
            </a:r>
            <a:r>
              <a:rPr lang="en-US" sz="2800" dirty="0" err="1">
                <a:solidFill>
                  <a:srgbClr val="0000FF"/>
                </a:solidFill>
                <a:latin typeface="Consolas"/>
              </a:rPr>
              <a:t>ByVal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e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As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Consolas"/>
              </a:rPr>
              <a:t>System.</a:t>
            </a:r>
            <a:r>
              <a:rPr lang="en-US" sz="2800" dirty="0" err="1">
                <a:solidFill>
                  <a:srgbClr val="2B91AF"/>
                </a:solidFill>
                <a:latin typeface="Consolas"/>
              </a:rPr>
              <a:t>EventArgs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)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Handles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Consolas"/>
              </a:rPr>
              <a:t>txtFullName.TextChanged</a:t>
            </a:r>
            <a:endParaRPr lang="en-US" sz="28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endParaRPr lang="en-US" sz="28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28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End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Sub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096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Wasteful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400" dirty="0" smtClean="0">
                <a:solidFill>
                  <a:srgbClr val="0000FF"/>
                </a:solidFill>
                <a:latin typeface="Consolas"/>
              </a:rPr>
              <a:t>Private</a:t>
            </a:r>
            <a:r>
              <a:rPr lang="en-US" sz="14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Consolas"/>
              </a:rPr>
              <a:t>Sub</a:t>
            </a:r>
            <a:r>
              <a:rPr lang="en-US" sz="1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400" dirty="0" err="1">
                <a:solidFill>
                  <a:prstClr val="black"/>
                </a:solidFill>
                <a:latin typeface="Consolas"/>
              </a:rPr>
              <a:t>txtEnterLastName_TextChanged</a:t>
            </a:r>
            <a:r>
              <a:rPr lang="en-US" sz="1400" dirty="0">
                <a:solidFill>
                  <a:prstClr val="black"/>
                </a:solidFill>
                <a:latin typeface="Consolas"/>
              </a:rPr>
              <a:t>(</a:t>
            </a:r>
            <a:r>
              <a:rPr lang="en-US" sz="1400" dirty="0" err="1">
                <a:solidFill>
                  <a:srgbClr val="0000FF"/>
                </a:solidFill>
                <a:latin typeface="Consolas"/>
              </a:rPr>
              <a:t>ByVal</a:t>
            </a:r>
            <a:r>
              <a:rPr lang="en-US" sz="1400" dirty="0">
                <a:solidFill>
                  <a:prstClr val="black"/>
                </a:solidFill>
                <a:latin typeface="Consolas"/>
              </a:rPr>
              <a:t> sender </a:t>
            </a:r>
            <a:r>
              <a:rPr lang="en-US" sz="1400" dirty="0">
                <a:solidFill>
                  <a:srgbClr val="0000FF"/>
                </a:solidFill>
                <a:latin typeface="Consolas"/>
              </a:rPr>
              <a:t>As</a:t>
            </a:r>
            <a:r>
              <a:rPr lang="en-US" sz="1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400" dirty="0" err="1">
                <a:solidFill>
                  <a:prstClr val="black"/>
                </a:solidFill>
                <a:latin typeface="Consolas"/>
              </a:rPr>
              <a:t>System.</a:t>
            </a:r>
            <a:r>
              <a:rPr lang="en-US" sz="1400" dirty="0" err="1">
                <a:solidFill>
                  <a:srgbClr val="2B91AF"/>
                </a:solidFill>
                <a:latin typeface="Consolas"/>
              </a:rPr>
              <a:t>Object</a:t>
            </a:r>
            <a:r>
              <a:rPr lang="en-US" sz="1400" dirty="0">
                <a:solidFill>
                  <a:prstClr val="black"/>
                </a:solidFill>
                <a:latin typeface="Consolas"/>
              </a:rPr>
              <a:t>, </a:t>
            </a:r>
            <a:r>
              <a:rPr lang="en-US" sz="1400" dirty="0" err="1">
                <a:solidFill>
                  <a:srgbClr val="0000FF"/>
                </a:solidFill>
                <a:latin typeface="Consolas"/>
              </a:rPr>
              <a:t>ByVal</a:t>
            </a:r>
            <a:r>
              <a:rPr lang="en-US" sz="1400" dirty="0">
                <a:solidFill>
                  <a:prstClr val="black"/>
                </a:solidFill>
                <a:latin typeface="Consolas"/>
              </a:rPr>
              <a:t> e </a:t>
            </a:r>
            <a:r>
              <a:rPr lang="en-US" sz="1400" dirty="0">
                <a:solidFill>
                  <a:srgbClr val="0000FF"/>
                </a:solidFill>
                <a:latin typeface="Consolas"/>
              </a:rPr>
              <a:t>As</a:t>
            </a:r>
            <a:r>
              <a:rPr lang="en-US" sz="1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400" dirty="0" err="1">
                <a:solidFill>
                  <a:prstClr val="black"/>
                </a:solidFill>
                <a:latin typeface="Consolas"/>
              </a:rPr>
              <a:t>System.</a:t>
            </a:r>
            <a:r>
              <a:rPr lang="en-US" sz="1400" dirty="0" err="1">
                <a:solidFill>
                  <a:srgbClr val="2B91AF"/>
                </a:solidFill>
                <a:latin typeface="Consolas"/>
              </a:rPr>
              <a:t>EventArgs</a:t>
            </a:r>
            <a:r>
              <a:rPr lang="en-US" sz="1400" dirty="0">
                <a:solidFill>
                  <a:prstClr val="black"/>
                </a:solidFill>
                <a:latin typeface="Consolas"/>
              </a:rPr>
              <a:t>) </a:t>
            </a:r>
            <a:r>
              <a:rPr lang="en-US" sz="1400" dirty="0">
                <a:solidFill>
                  <a:srgbClr val="0000FF"/>
                </a:solidFill>
                <a:latin typeface="Consolas"/>
              </a:rPr>
              <a:t>Handles</a:t>
            </a:r>
            <a:r>
              <a:rPr lang="en-US" sz="1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400" dirty="0" err="1">
                <a:solidFill>
                  <a:prstClr val="black"/>
                </a:solidFill>
                <a:latin typeface="Consolas"/>
              </a:rPr>
              <a:t>txtEnterLastName.TextChanged</a:t>
            </a:r>
            <a:endParaRPr lang="en-US" sz="14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14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1400" dirty="0" err="1">
                <a:solidFill>
                  <a:prstClr val="black"/>
                </a:solidFill>
                <a:latin typeface="Consolas"/>
              </a:rPr>
              <a:t>lastName</a:t>
            </a:r>
            <a:r>
              <a:rPr lang="en-US" sz="1400" dirty="0">
                <a:solidFill>
                  <a:prstClr val="black"/>
                </a:solidFill>
                <a:latin typeface="Consolas"/>
              </a:rPr>
              <a:t> = </a:t>
            </a:r>
            <a:r>
              <a:rPr lang="en-US" sz="1400" dirty="0" err="1">
                <a:solidFill>
                  <a:prstClr val="black"/>
                </a:solidFill>
                <a:latin typeface="Consolas"/>
              </a:rPr>
              <a:t>txtEnterLastName.Text</a:t>
            </a:r>
            <a:endParaRPr lang="en-US" sz="14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14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400" dirty="0">
                <a:solidFill>
                  <a:srgbClr val="0000FF"/>
                </a:solidFill>
                <a:latin typeface="Consolas"/>
              </a:rPr>
              <a:t>End</a:t>
            </a:r>
            <a:r>
              <a:rPr lang="en-US" sz="1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Consolas"/>
              </a:rPr>
              <a:t>Sub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94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 Scope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100" dirty="0">
                <a:solidFill>
                  <a:srgbClr val="0000FF"/>
                </a:solidFill>
                <a:latin typeface="Consolas"/>
              </a:rPr>
              <a:t>Option Explicit On</a:t>
            </a:r>
            <a:endParaRPr lang="en-US" sz="11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1100" dirty="0">
                <a:solidFill>
                  <a:srgbClr val="0000FF"/>
                </a:solidFill>
                <a:latin typeface="Consolas"/>
              </a:rPr>
              <a:t>Option Strict On</a:t>
            </a:r>
            <a:endParaRPr lang="en-US" sz="11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endParaRPr lang="en-US" sz="11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1100" dirty="0">
                <a:solidFill>
                  <a:srgbClr val="0000FF"/>
                </a:solidFill>
                <a:latin typeface="Consolas"/>
              </a:rPr>
              <a:t>Public</a:t>
            </a:r>
            <a:r>
              <a:rPr lang="en-US" sz="11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100" dirty="0">
                <a:solidFill>
                  <a:srgbClr val="0000FF"/>
                </a:solidFill>
                <a:latin typeface="Consolas"/>
              </a:rPr>
              <a:t>Class</a:t>
            </a:r>
            <a:r>
              <a:rPr lang="en-US" sz="11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100" dirty="0">
                <a:solidFill>
                  <a:srgbClr val="2B91AF"/>
                </a:solidFill>
                <a:latin typeface="Consolas"/>
              </a:rPr>
              <a:t>Form1</a:t>
            </a:r>
            <a:endParaRPr lang="en-US" sz="11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11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100" dirty="0">
                <a:solidFill>
                  <a:srgbClr val="0000FF"/>
                </a:solidFill>
                <a:latin typeface="Consolas"/>
              </a:rPr>
              <a:t>Dim</a:t>
            </a:r>
            <a:r>
              <a:rPr lang="en-US" sz="11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100" dirty="0" err="1">
                <a:solidFill>
                  <a:prstClr val="black"/>
                </a:solidFill>
                <a:latin typeface="Consolas"/>
              </a:rPr>
              <a:t>FirstName</a:t>
            </a:r>
            <a:r>
              <a:rPr lang="en-US" sz="1100" dirty="0">
                <a:solidFill>
                  <a:prstClr val="black"/>
                </a:solidFill>
                <a:latin typeface="Consolas"/>
              </a:rPr>
              <a:t>, </a:t>
            </a:r>
            <a:r>
              <a:rPr lang="en-US" sz="1100" dirty="0" err="1">
                <a:solidFill>
                  <a:prstClr val="black"/>
                </a:solidFill>
                <a:latin typeface="Consolas"/>
              </a:rPr>
              <a:t>LastName</a:t>
            </a:r>
            <a:r>
              <a:rPr lang="en-US" sz="1100" dirty="0">
                <a:solidFill>
                  <a:prstClr val="black"/>
                </a:solidFill>
                <a:latin typeface="Consolas"/>
              </a:rPr>
              <a:t>, </a:t>
            </a:r>
            <a:r>
              <a:rPr lang="en-US" sz="1100" dirty="0" err="1">
                <a:solidFill>
                  <a:prstClr val="black"/>
                </a:solidFill>
                <a:latin typeface="Consolas"/>
              </a:rPr>
              <a:t>FullName</a:t>
            </a:r>
            <a:r>
              <a:rPr lang="en-US" sz="11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100" dirty="0">
                <a:solidFill>
                  <a:srgbClr val="0000FF"/>
                </a:solidFill>
                <a:latin typeface="Consolas"/>
              </a:rPr>
              <a:t>As</a:t>
            </a:r>
            <a:r>
              <a:rPr lang="en-US" sz="11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100" dirty="0">
                <a:solidFill>
                  <a:srgbClr val="0000FF"/>
                </a:solidFill>
                <a:latin typeface="Consolas"/>
              </a:rPr>
              <a:t>String</a:t>
            </a:r>
            <a:r>
              <a:rPr lang="en-US" sz="11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100" dirty="0">
                <a:solidFill>
                  <a:srgbClr val="008000"/>
                </a:solidFill>
                <a:latin typeface="Consolas"/>
              </a:rPr>
              <a:t>'Declaring variables in the appropriate type</a:t>
            </a:r>
            <a:endParaRPr lang="en-US" sz="11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11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100" dirty="0">
                <a:solidFill>
                  <a:srgbClr val="0000FF"/>
                </a:solidFill>
                <a:latin typeface="Consolas"/>
              </a:rPr>
              <a:t>Dim</a:t>
            </a:r>
            <a:r>
              <a:rPr lang="en-US" sz="1100" dirty="0">
                <a:solidFill>
                  <a:prstClr val="black"/>
                </a:solidFill>
                <a:latin typeface="Consolas"/>
              </a:rPr>
              <a:t> Inches, Centimeters </a:t>
            </a:r>
            <a:r>
              <a:rPr lang="en-US" sz="1100" dirty="0">
                <a:solidFill>
                  <a:srgbClr val="0000FF"/>
                </a:solidFill>
                <a:latin typeface="Consolas"/>
              </a:rPr>
              <a:t>As</a:t>
            </a:r>
            <a:r>
              <a:rPr lang="en-US" sz="11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100" dirty="0" smtClean="0">
                <a:solidFill>
                  <a:srgbClr val="0000FF"/>
                </a:solidFill>
                <a:latin typeface="Consolas"/>
              </a:rPr>
              <a:t>Double</a:t>
            </a:r>
          </a:p>
          <a:p>
            <a:pPr marL="0" indent="0">
              <a:buNone/>
            </a:pPr>
            <a:endParaRPr lang="en-US" sz="1100" dirty="0">
              <a:solidFill>
                <a:srgbClr val="0000FF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1100" dirty="0" smtClean="0">
                <a:solidFill>
                  <a:srgbClr val="0000FF"/>
                </a:solidFill>
                <a:latin typeface="Consolas"/>
              </a:rPr>
              <a:t>    Private</a:t>
            </a:r>
            <a:r>
              <a:rPr lang="en-US" sz="11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100" dirty="0">
                <a:solidFill>
                  <a:srgbClr val="0000FF"/>
                </a:solidFill>
                <a:latin typeface="Consolas"/>
              </a:rPr>
              <a:t>Sub</a:t>
            </a:r>
            <a:r>
              <a:rPr lang="en-US" sz="11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100" dirty="0" err="1">
                <a:solidFill>
                  <a:prstClr val="black"/>
                </a:solidFill>
                <a:latin typeface="Consolas"/>
              </a:rPr>
              <a:t>btnCompute_Click</a:t>
            </a:r>
            <a:r>
              <a:rPr lang="en-US" sz="1100" dirty="0">
                <a:solidFill>
                  <a:prstClr val="black"/>
                </a:solidFill>
                <a:latin typeface="Consolas"/>
              </a:rPr>
              <a:t>(</a:t>
            </a:r>
            <a:r>
              <a:rPr lang="en-US" sz="1100" dirty="0" err="1">
                <a:solidFill>
                  <a:srgbClr val="0000FF"/>
                </a:solidFill>
                <a:latin typeface="Consolas"/>
              </a:rPr>
              <a:t>ByVal</a:t>
            </a:r>
            <a:r>
              <a:rPr lang="en-US" sz="1100" dirty="0">
                <a:solidFill>
                  <a:prstClr val="black"/>
                </a:solidFill>
                <a:latin typeface="Consolas"/>
              </a:rPr>
              <a:t> sender </a:t>
            </a:r>
            <a:r>
              <a:rPr lang="en-US" sz="1100" dirty="0">
                <a:solidFill>
                  <a:srgbClr val="0000FF"/>
                </a:solidFill>
                <a:latin typeface="Consolas"/>
              </a:rPr>
              <a:t>As</a:t>
            </a:r>
            <a:r>
              <a:rPr lang="en-US" sz="11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100" dirty="0" err="1">
                <a:solidFill>
                  <a:prstClr val="black"/>
                </a:solidFill>
                <a:latin typeface="Consolas"/>
              </a:rPr>
              <a:t>System.</a:t>
            </a:r>
            <a:r>
              <a:rPr lang="en-US" sz="1100" dirty="0" err="1">
                <a:solidFill>
                  <a:srgbClr val="2B91AF"/>
                </a:solidFill>
                <a:latin typeface="Consolas"/>
              </a:rPr>
              <a:t>Object</a:t>
            </a:r>
            <a:r>
              <a:rPr lang="en-US" sz="1100" dirty="0">
                <a:solidFill>
                  <a:prstClr val="black"/>
                </a:solidFill>
                <a:latin typeface="Consolas"/>
              </a:rPr>
              <a:t>, </a:t>
            </a:r>
            <a:r>
              <a:rPr lang="en-US" sz="1100" dirty="0" err="1">
                <a:solidFill>
                  <a:srgbClr val="0000FF"/>
                </a:solidFill>
                <a:latin typeface="Consolas"/>
              </a:rPr>
              <a:t>ByVal</a:t>
            </a:r>
            <a:r>
              <a:rPr lang="en-US" sz="1100" dirty="0">
                <a:solidFill>
                  <a:prstClr val="black"/>
                </a:solidFill>
                <a:latin typeface="Consolas"/>
              </a:rPr>
              <a:t> e </a:t>
            </a:r>
            <a:r>
              <a:rPr lang="en-US" sz="1100" dirty="0">
                <a:solidFill>
                  <a:srgbClr val="0000FF"/>
                </a:solidFill>
                <a:latin typeface="Consolas"/>
              </a:rPr>
              <a:t>As</a:t>
            </a:r>
            <a:r>
              <a:rPr lang="en-US" sz="11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100" dirty="0" err="1">
                <a:solidFill>
                  <a:prstClr val="black"/>
                </a:solidFill>
                <a:latin typeface="Consolas"/>
              </a:rPr>
              <a:t>System.</a:t>
            </a:r>
            <a:r>
              <a:rPr lang="en-US" sz="1100" dirty="0" err="1">
                <a:solidFill>
                  <a:srgbClr val="2B91AF"/>
                </a:solidFill>
                <a:latin typeface="Consolas"/>
              </a:rPr>
              <a:t>EventArgs</a:t>
            </a:r>
            <a:r>
              <a:rPr lang="en-US" sz="1100" dirty="0">
                <a:solidFill>
                  <a:prstClr val="black"/>
                </a:solidFill>
                <a:latin typeface="Consolas"/>
              </a:rPr>
              <a:t>) </a:t>
            </a:r>
            <a:r>
              <a:rPr lang="en-US" sz="1100" dirty="0">
                <a:solidFill>
                  <a:srgbClr val="0000FF"/>
                </a:solidFill>
                <a:latin typeface="Consolas"/>
              </a:rPr>
              <a:t>Handles</a:t>
            </a:r>
            <a:r>
              <a:rPr lang="en-US" sz="11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100" dirty="0" err="1">
                <a:solidFill>
                  <a:prstClr val="black"/>
                </a:solidFill>
                <a:latin typeface="Consolas"/>
              </a:rPr>
              <a:t>btnCompute.Click</a:t>
            </a:r>
            <a:endParaRPr lang="en-US" sz="11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11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1100" dirty="0" smtClean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100" dirty="0" err="1" smtClean="0">
                <a:solidFill>
                  <a:prstClr val="black"/>
                </a:solidFill>
                <a:latin typeface="Consolas"/>
              </a:rPr>
              <a:t>FirstName</a:t>
            </a:r>
            <a:r>
              <a:rPr lang="en-US" sz="11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100" dirty="0">
                <a:solidFill>
                  <a:prstClr val="black"/>
                </a:solidFill>
                <a:latin typeface="Consolas"/>
              </a:rPr>
              <a:t>= </a:t>
            </a:r>
            <a:r>
              <a:rPr lang="en-US" sz="1100" dirty="0" err="1">
                <a:solidFill>
                  <a:prstClr val="black"/>
                </a:solidFill>
                <a:latin typeface="Consolas"/>
              </a:rPr>
              <a:t>txtFirstName.Text</a:t>
            </a:r>
            <a:r>
              <a:rPr lang="en-US" sz="11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100" dirty="0">
                <a:solidFill>
                  <a:srgbClr val="008000"/>
                </a:solidFill>
                <a:latin typeface="Consolas"/>
              </a:rPr>
              <a:t>'assigning the variable to the appropriate textboxes </a:t>
            </a:r>
            <a:endParaRPr lang="en-US" sz="11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11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1100" dirty="0" smtClean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100" dirty="0" err="1" smtClean="0">
                <a:solidFill>
                  <a:prstClr val="black"/>
                </a:solidFill>
                <a:latin typeface="Consolas"/>
              </a:rPr>
              <a:t>LastName</a:t>
            </a:r>
            <a:r>
              <a:rPr lang="en-US" sz="11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100" dirty="0">
                <a:solidFill>
                  <a:prstClr val="black"/>
                </a:solidFill>
                <a:latin typeface="Consolas"/>
              </a:rPr>
              <a:t>= </a:t>
            </a:r>
            <a:r>
              <a:rPr lang="en-US" sz="1100" dirty="0" err="1">
                <a:solidFill>
                  <a:prstClr val="black"/>
                </a:solidFill>
                <a:latin typeface="Consolas"/>
              </a:rPr>
              <a:t>txtLastName.Text</a:t>
            </a:r>
            <a:endParaRPr lang="en-US" sz="11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11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1100" dirty="0" smtClean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100" dirty="0" err="1" smtClean="0">
                <a:solidFill>
                  <a:prstClr val="black"/>
                </a:solidFill>
                <a:latin typeface="Consolas"/>
              </a:rPr>
              <a:t>FullName</a:t>
            </a:r>
            <a:r>
              <a:rPr lang="en-US" sz="11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100" dirty="0">
                <a:solidFill>
                  <a:prstClr val="black"/>
                </a:solidFill>
                <a:latin typeface="Consolas"/>
              </a:rPr>
              <a:t>= </a:t>
            </a:r>
            <a:r>
              <a:rPr lang="en-US" sz="1100" dirty="0" err="1">
                <a:solidFill>
                  <a:prstClr val="black"/>
                </a:solidFill>
                <a:latin typeface="Consolas"/>
              </a:rPr>
              <a:t>FirstName</a:t>
            </a:r>
            <a:r>
              <a:rPr lang="en-US" sz="1100" dirty="0">
                <a:solidFill>
                  <a:prstClr val="black"/>
                </a:solidFill>
                <a:latin typeface="Consolas"/>
              </a:rPr>
              <a:t> &amp; </a:t>
            </a:r>
            <a:r>
              <a:rPr lang="en-US" sz="1100" dirty="0">
                <a:solidFill>
                  <a:srgbClr val="A31515"/>
                </a:solidFill>
                <a:latin typeface="Consolas"/>
              </a:rPr>
              <a:t>" "</a:t>
            </a:r>
            <a:r>
              <a:rPr lang="en-US" sz="1100" dirty="0">
                <a:solidFill>
                  <a:prstClr val="black"/>
                </a:solidFill>
                <a:latin typeface="Consolas"/>
              </a:rPr>
              <a:t> &amp; </a:t>
            </a:r>
            <a:r>
              <a:rPr lang="en-US" sz="1100" dirty="0" err="1" smtClean="0">
                <a:solidFill>
                  <a:prstClr val="black"/>
                </a:solidFill>
                <a:latin typeface="Consolas"/>
              </a:rPr>
              <a:t>LastName</a:t>
            </a:r>
            <a:endParaRPr lang="en-US" sz="1100" dirty="0" smtClean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1100" dirty="0" smtClean="0">
                <a:solidFill>
                  <a:prstClr val="black"/>
                </a:solidFill>
                <a:latin typeface="Consolas"/>
              </a:rPr>
              <a:t>            </a:t>
            </a:r>
            <a:r>
              <a:rPr lang="en-US" sz="1100" dirty="0" err="1" smtClean="0">
                <a:solidFill>
                  <a:prstClr val="black"/>
                </a:solidFill>
                <a:latin typeface="Consolas"/>
              </a:rPr>
              <a:t>txtFullName.Text</a:t>
            </a:r>
            <a:r>
              <a:rPr lang="en-US" sz="1100" dirty="0" smtClean="0">
                <a:solidFill>
                  <a:prstClr val="black"/>
                </a:solidFill>
                <a:latin typeface="Consolas"/>
              </a:rPr>
              <a:t> = </a:t>
            </a:r>
            <a:r>
              <a:rPr lang="en-US" sz="1100" dirty="0" err="1" smtClean="0">
                <a:solidFill>
                  <a:prstClr val="black"/>
                </a:solidFill>
                <a:latin typeface="Consolas"/>
              </a:rPr>
              <a:t>FullName</a:t>
            </a:r>
            <a:r>
              <a:rPr lang="en-US" sz="11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100" dirty="0" smtClean="0">
                <a:solidFill>
                  <a:srgbClr val="008000"/>
                </a:solidFill>
                <a:latin typeface="Consolas"/>
              </a:rPr>
              <a:t>'here I am making the text visible to the user.</a:t>
            </a:r>
            <a:endParaRPr lang="en-US" sz="1200" dirty="0">
              <a:latin typeface="Consolas"/>
            </a:endParaRPr>
          </a:p>
          <a:p>
            <a:pPr marL="0" indent="0">
              <a:buNone/>
            </a:pPr>
            <a:r>
              <a:rPr lang="en-US" sz="1100" dirty="0">
                <a:latin typeface="Consolas"/>
              </a:rPr>
              <a:t>        </a:t>
            </a:r>
            <a:r>
              <a:rPr lang="en-US" sz="1100" dirty="0" smtClean="0">
                <a:latin typeface="Consolas"/>
              </a:rPr>
              <a:t>    Centimeters </a:t>
            </a:r>
            <a:r>
              <a:rPr lang="en-US" sz="1100" dirty="0">
                <a:latin typeface="Consolas"/>
              </a:rPr>
              <a:t>= </a:t>
            </a:r>
            <a:r>
              <a:rPr lang="en-US" sz="1100" dirty="0" err="1">
                <a:solidFill>
                  <a:srgbClr val="0000FF"/>
                </a:solidFill>
                <a:latin typeface="Consolas"/>
              </a:rPr>
              <a:t>CDbl</a:t>
            </a:r>
            <a:r>
              <a:rPr lang="en-US" sz="1100" dirty="0">
                <a:solidFill>
                  <a:prstClr val="black"/>
                </a:solidFill>
                <a:latin typeface="Consolas"/>
              </a:rPr>
              <a:t>(</a:t>
            </a:r>
            <a:r>
              <a:rPr lang="en-US" sz="1100" dirty="0" err="1">
                <a:solidFill>
                  <a:prstClr val="black"/>
                </a:solidFill>
                <a:latin typeface="Consolas"/>
              </a:rPr>
              <a:t>txtInches.Text</a:t>
            </a:r>
            <a:r>
              <a:rPr lang="en-US" sz="1100" dirty="0">
                <a:solidFill>
                  <a:prstClr val="black"/>
                </a:solidFill>
                <a:latin typeface="Consolas"/>
              </a:rPr>
              <a:t>) </a:t>
            </a:r>
            <a:r>
              <a:rPr lang="en-US" sz="1100" dirty="0" smtClean="0">
                <a:solidFill>
                  <a:prstClr val="black"/>
                </a:solidFill>
                <a:latin typeface="Consolas"/>
              </a:rPr>
              <a:t>        </a:t>
            </a:r>
          </a:p>
          <a:p>
            <a:pPr marL="0" indent="0">
              <a:buNone/>
            </a:pPr>
            <a:r>
              <a:rPr lang="en-US" sz="11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100" dirty="0" smtClean="0">
                <a:solidFill>
                  <a:prstClr val="black"/>
                </a:solidFill>
                <a:latin typeface="Consolas"/>
              </a:rPr>
              <a:t>           Inches </a:t>
            </a:r>
            <a:r>
              <a:rPr lang="en-US" sz="1100" dirty="0">
                <a:solidFill>
                  <a:prstClr val="black"/>
                </a:solidFill>
                <a:latin typeface="Consolas"/>
              </a:rPr>
              <a:t>= Centimeters * 2.5 </a:t>
            </a:r>
            <a:r>
              <a:rPr lang="en-US" sz="1100" dirty="0" err="1" smtClean="0">
                <a:solidFill>
                  <a:prstClr val="black"/>
                </a:solidFill>
                <a:latin typeface="Consolas"/>
              </a:rPr>
              <a:t>txtCentimeters.Text</a:t>
            </a:r>
            <a:r>
              <a:rPr lang="en-US" sz="11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100" dirty="0">
                <a:solidFill>
                  <a:prstClr val="black"/>
                </a:solidFill>
                <a:latin typeface="Consolas"/>
              </a:rPr>
              <a:t>= </a:t>
            </a:r>
            <a:r>
              <a:rPr lang="en-US" sz="1100" dirty="0" err="1">
                <a:solidFill>
                  <a:srgbClr val="0000FF"/>
                </a:solidFill>
                <a:latin typeface="Consolas"/>
              </a:rPr>
              <a:t>CStr</a:t>
            </a:r>
            <a:r>
              <a:rPr lang="en-US" sz="1100" dirty="0">
                <a:solidFill>
                  <a:prstClr val="black"/>
                </a:solidFill>
                <a:latin typeface="Consolas"/>
              </a:rPr>
              <a:t>(Inches</a:t>
            </a:r>
            <a:r>
              <a:rPr lang="en-US" sz="1100" dirty="0" smtClean="0">
                <a:solidFill>
                  <a:prstClr val="black"/>
                </a:solidFill>
                <a:latin typeface="Consolas"/>
              </a:rPr>
              <a:t>)</a:t>
            </a:r>
            <a:endParaRPr lang="en-US" sz="11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11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100" dirty="0">
                <a:solidFill>
                  <a:srgbClr val="0000FF"/>
                </a:solidFill>
                <a:latin typeface="Consolas"/>
              </a:rPr>
              <a:t>End</a:t>
            </a:r>
            <a:r>
              <a:rPr lang="en-US" sz="11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100" dirty="0">
                <a:solidFill>
                  <a:srgbClr val="0000FF"/>
                </a:solidFill>
                <a:latin typeface="Consolas"/>
              </a:rPr>
              <a:t>Sub</a:t>
            </a:r>
            <a:endParaRPr lang="en-US" sz="11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endParaRPr lang="en-US" sz="11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1100" dirty="0">
                <a:solidFill>
                  <a:srgbClr val="0000FF"/>
                </a:solidFill>
                <a:latin typeface="Consolas"/>
              </a:rPr>
              <a:t>End</a:t>
            </a:r>
            <a:r>
              <a:rPr lang="en-US" sz="11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100" dirty="0">
                <a:solidFill>
                  <a:srgbClr val="0000FF"/>
                </a:solidFill>
                <a:latin typeface="Consolas"/>
              </a:rPr>
              <a:t>Class</a:t>
            </a:r>
            <a:endParaRPr lang="en-US" sz="1100" dirty="0">
              <a:solidFill>
                <a:prstClr val="black"/>
              </a:solidFill>
              <a:latin typeface="Consolas"/>
            </a:endParaRPr>
          </a:p>
          <a:p>
            <a:endParaRPr lang="en-US" sz="12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endParaRPr lang="en-US" sz="1100" dirty="0" smtClean="0">
              <a:solidFill>
                <a:srgbClr val="008000"/>
              </a:solidFill>
              <a:latin typeface="Consolas"/>
            </a:endParaRPr>
          </a:p>
          <a:p>
            <a:pPr marL="0" indent="0">
              <a:buNone/>
            </a:pPr>
            <a:endParaRPr lang="en-US" sz="1100" dirty="0" smtClean="0">
              <a:solidFill>
                <a:srgbClr val="0000FF"/>
              </a:solidFill>
              <a:latin typeface="Consolas"/>
            </a:endParaRPr>
          </a:p>
          <a:p>
            <a:pPr marL="0" indent="0">
              <a:buNone/>
            </a:pPr>
            <a:endParaRPr lang="en-US" sz="2800" dirty="0" smtClean="0">
              <a:solidFill>
                <a:srgbClr val="0000FF"/>
              </a:solidFill>
              <a:latin typeface="Consolas"/>
            </a:endParaRPr>
          </a:p>
          <a:p>
            <a:pPr marL="0" indent="0">
              <a:buNone/>
            </a:pPr>
            <a:endParaRPr lang="en-US" sz="2800" dirty="0" smtClean="0">
              <a:solidFill>
                <a:srgbClr val="0000FF"/>
              </a:solidFill>
              <a:latin typeface="Consolas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0784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Implicit Typecasting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>
                <a:solidFill>
                  <a:srgbClr val="0000FF"/>
                </a:solidFill>
                <a:latin typeface="Consolas"/>
              </a:rPr>
              <a:t>Dim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x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As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Double</a:t>
            </a:r>
            <a:endParaRPr lang="en-US" sz="28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prstClr val="black"/>
                </a:solidFill>
                <a:latin typeface="Consolas"/>
              </a:rPr>
              <a:t>x 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= </a:t>
            </a:r>
            <a:r>
              <a:rPr lang="en-US" sz="2800" dirty="0" err="1" smtClean="0">
                <a:solidFill>
                  <a:prstClr val="black"/>
                </a:solidFill>
                <a:latin typeface="Consolas"/>
              </a:rPr>
              <a:t>txtInches.Text</a:t>
            </a:r>
            <a:endParaRPr lang="en-US" sz="2800" dirty="0" smtClean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endParaRPr lang="en-US" sz="2800" dirty="0" smtClean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endParaRPr lang="en-US" sz="28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endParaRPr lang="en-US" sz="2800" dirty="0" smtClean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endParaRPr lang="en-US" sz="28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Dim</a:t>
            </a:r>
            <a:r>
              <a:rPr lang="en-US" sz="28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inch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As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800" dirty="0">
                <a:solidFill>
                  <a:srgbClr val="0000FF"/>
                </a:solidFill>
                <a:latin typeface="Consolas"/>
              </a:rPr>
              <a:t>Double</a:t>
            </a:r>
            <a:endParaRPr lang="en-US" sz="28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prstClr val="black"/>
                </a:solidFill>
                <a:latin typeface="Consolas"/>
              </a:rPr>
              <a:t>inch 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= </a:t>
            </a:r>
            <a:r>
              <a:rPr lang="en-US" sz="2800" dirty="0" err="1">
                <a:solidFill>
                  <a:srgbClr val="0000FF"/>
                </a:solidFill>
                <a:latin typeface="Consolas"/>
              </a:rPr>
              <a:t>CInt</a:t>
            </a:r>
            <a:r>
              <a:rPr lang="en-US" sz="2800" dirty="0">
                <a:solidFill>
                  <a:prstClr val="black"/>
                </a:solidFill>
                <a:latin typeface="Consolas"/>
              </a:rPr>
              <a:t>(TextBox4.Text)</a:t>
            </a:r>
          </a:p>
          <a:p>
            <a:pPr marL="0" indent="0">
              <a:buNone/>
            </a:pPr>
            <a:endParaRPr lang="en-US" sz="2800" dirty="0">
              <a:solidFill>
                <a:prstClr val="black"/>
              </a:solidFill>
              <a:latin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3765023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1715</TotalTime>
  <Words>1152</Words>
  <Application>Microsoft Office PowerPoint</Application>
  <PresentationFormat>On-screen Show (4:3)</PresentationFormat>
  <Paragraphs>171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Origin</vt:lpstr>
      <vt:lpstr>CS0004:  Introduction to Programming</vt:lpstr>
      <vt:lpstr>General Notes</vt:lpstr>
      <vt:lpstr>Design Notes</vt:lpstr>
      <vt:lpstr>Usage of Space</vt:lpstr>
      <vt:lpstr>Programming Notes</vt:lpstr>
      <vt:lpstr>Wasteful Code</vt:lpstr>
      <vt:lpstr>Wasteful Code</vt:lpstr>
      <vt:lpstr>Variable Scope</vt:lpstr>
      <vt:lpstr>Implicit Typecasting</vt:lpstr>
      <vt:lpstr>Creating Variables</vt:lpstr>
      <vt:lpstr>Renaming Controls</vt:lpstr>
      <vt:lpstr>If Statements</vt:lpstr>
      <vt:lpstr>Documentation</vt:lpstr>
      <vt:lpstr>Documentation</vt:lpstr>
      <vt:lpstr>Documentation</vt:lpstr>
      <vt:lpstr>Documentation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CS0134:  Web Design</dc:title>
  <dc:creator>Eric Heim</dc:creator>
  <cp:lastModifiedBy>Eric T. Heim</cp:lastModifiedBy>
  <cp:revision>148</cp:revision>
  <dcterms:created xsi:type="dcterms:W3CDTF">2010-09-02T14:03:02Z</dcterms:created>
  <dcterms:modified xsi:type="dcterms:W3CDTF">2011-02-23T00:33:17Z</dcterms:modified>
</cp:coreProperties>
</file>