
<file path=[Content_Types].xml><?xml version="1.0" encoding="utf-8"?>
<Types xmlns="http://schemas.openxmlformats.org/package/2006/content-types"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94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105.xml" ContentType="application/vnd.openxmlformats-officedocument.presentationml.notesSlide+xml"/>
  <Override PartName="/ppt/slides/slide36.xml" ContentType="application/vnd.openxmlformats-officedocument.presentationml.slide+xml"/>
  <Override PartName="/ppt/slides/slide83.xml" ContentType="application/vnd.openxmlformats-officedocument.presentationml.slide+xml"/>
  <Override PartName="/ppt/slides/slide120.xml" ContentType="application/vnd.openxmlformats-officedocument.presentationml.slide+xml"/>
  <Override PartName="/ppt/slides/slide131.xml" ContentType="application/vnd.openxmlformats-officedocument.presentationml.slide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96.xml" ContentType="application/vnd.openxmlformats-officedocument.presentationml.notesSlide+xml"/>
  <Override PartName="/ppt/notesSlides/notesSlide130.xml" ContentType="application/vnd.openxmlformats-officedocument.presentationml.notesSlide+xml"/>
  <Override PartName="/ppt/notesSlides/notesSlide141.xml" ContentType="application/vnd.openxmlformats-officedocument.presentationml.notesSlide+xml"/>
  <Override PartName="/ppt/slides/slide25.xml" ContentType="application/vnd.openxmlformats-officedocument.presentationml.slide+xml"/>
  <Override PartName="/ppt/slides/slide72.xml" ContentType="application/vnd.openxmlformats-officedocument.presentationml.slid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74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63.xml" ContentType="application/vnd.openxmlformats-officedocument.presentationml.notesSlide+xml"/>
  <Override PartName="/ppt/tableStyles.xml" ContentType="application/vnd.openxmlformats-officedocument.presentationml.tableStyles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30.xml" ContentType="application/vnd.openxmlformats-officedocument.presentationml.notesSlide+xml"/>
  <Override PartName="/ppt/slides/slide99.xml" ContentType="application/vnd.openxmlformats-officedocument.presentationml.slide+xml"/>
  <Override PartName="/ppt/slides/slide136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125.xml" ContentType="application/vnd.openxmlformats-officedocument.presentationml.slide+xml"/>
  <Override PartName="/ppt/notesSlides/notesSlide13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66.xml" ContentType="application/vnd.openxmlformats-officedocument.presentationml.slide+xml"/>
  <Override PartName="/ppt/slides/slide103.xml" ContentType="application/vnd.openxmlformats-officedocument.presentationml.slide+xml"/>
  <Override PartName="/ppt/slides/slide114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6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124.xml" ContentType="application/vnd.openxmlformats-officedocument.presentationml.notesSlide+xml"/>
  <Override PartName="/ppt/slides/slide55.xml" ContentType="application/vnd.openxmlformats-officedocument.presentationml.slide+xml"/>
  <Override PartName="/ppt/theme/theme2.xml" ContentType="application/vnd.openxmlformats-officedocument.theme+xml"/>
  <Override PartName="/ppt/notesSlides/notesSlide57.xml" ContentType="application/vnd.openxmlformats-officedocument.presentationml.notesSlide+xml"/>
  <Override PartName="/ppt/notesSlides/notesSlide102.xml" ContentType="application/vnd.openxmlformats-officedocument.presentationml.notesSlide+xml"/>
  <Override PartName="/ppt/notesSlides/notesSlide113.xml" ContentType="application/vnd.openxmlformats-officedocument.presentationml.notes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80.xml" ContentType="application/vnd.openxmlformats-officedocument.presentationml.slide+xml"/>
  <Override PartName="/ppt/slides/slide91.xml" ContentType="application/vnd.openxmlformats-officedocument.presentationml.slide+xml"/>
  <Override PartName="/ppt/notesSlides/notesSlide46.xml" ContentType="application/vnd.openxmlformats-officedocument.presentationml.notesSlide+xml"/>
  <Override PartName="/ppt/notesSlides/notesSlide93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notesSlides/notesSlide2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82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60.xml" ContentType="application/vnd.openxmlformats-officedocument.presentationml.notesSlide+xml"/>
  <Override PartName="/ppt/slides/slide119.xml" ContentType="application/vnd.openxmlformats-officedocument.presentationml.slide+xml"/>
  <Override PartName="/ppt/slideLayouts/slideLayout10.xml" ContentType="application/vnd.openxmlformats-officedocument.presentationml.slideLayout+xml"/>
  <Override PartName="/ppt/notesSlides/notesSlide129.xml" ContentType="application/vnd.openxmlformats-officedocument.presentationml.notesSlide+xml"/>
  <Override PartName="/ppt/slides/slide108.xml" ContentType="application/vnd.openxmlformats-officedocument.presentationml.slide+xml"/>
  <Override PartName="/ppt/notesSlides/notesSlide118.xml" ContentType="application/vnd.openxmlformats-officedocument.presentationml.notesSlide+xml"/>
  <Override PartName="/ppt/slides/slide49.xml" ContentType="application/vnd.openxmlformats-officedocument.presentationml.slide+xml"/>
  <Override PartName="/ppt/slides/slide96.xml" ContentType="application/vnd.openxmlformats-officedocument.presentationml.slide+xml"/>
  <Override PartName="/ppt/notesSlides/notesSlide4.xml" ContentType="application/vnd.openxmlformats-officedocument.presentationml.notesSlide+xml"/>
  <Override PartName="/ppt/notesSlides/notesSlide107.xml" ContentType="application/vnd.openxmlformats-officedocument.presentationml.notesSlide+xml"/>
  <Override PartName="/ppt/slides/slide38.xml" ContentType="application/vnd.openxmlformats-officedocument.presentationml.slide+xml"/>
  <Override PartName="/ppt/slides/slide85.xml" ContentType="application/vnd.openxmlformats-officedocument.presentationml.slide+xml"/>
  <Override PartName="/ppt/slides/slide122.xml" ContentType="application/vnd.openxmlformats-officedocument.presentationml.slide+xml"/>
  <Override PartName="/ppt/slides/slide133.xml" ContentType="application/vnd.openxmlformats-officedocument.presentationml.slide+xml"/>
  <Override PartName="/ppt/notesSlides/notesSlide87.xml" ContentType="application/vnd.openxmlformats-officedocument.presentationml.notesSlide+xml"/>
  <Override PartName="/ppt/notesSlides/notesSlide98.xml" ContentType="application/vnd.openxmlformats-officedocument.presentationml.notesSlide+xml"/>
  <Override PartName="/ppt/notesSlides/notesSlide132.xml" ContentType="application/vnd.openxmlformats-officedocument.presentationml.notesSlide+xml"/>
  <Override PartName="/ppt/slides/slide27.xml" ContentType="application/vnd.openxmlformats-officedocument.presentationml.slide+xml"/>
  <Override PartName="/ppt/slides/slide74.xml" ContentType="application/vnd.openxmlformats-officedocument.presentationml.slide+xml"/>
  <Override PartName="/ppt/slides/slide111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121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100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110.xml" ContentType="application/vnd.openxmlformats-officedocument.presentationml.notesSlide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90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61.xml" ContentType="application/vnd.openxmlformats-officedocument.presentationml.notesSlide+xml"/>
  <Override PartName="/ppt/slides/slide138.xml" ContentType="application/vnd.openxmlformats-officedocument.presentationml.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slides/slide79.xml" ContentType="application/vnd.openxmlformats-officedocument.presentationml.slide+xml"/>
  <Override PartName="/ppt/slides/slide109.xml" ContentType="application/vnd.openxmlformats-officedocument.presentationml.slide+xml"/>
  <Override PartName="/ppt/slides/slide127.xml" ContentType="application/vnd.openxmlformats-officedocument.presentationml.slide+xml"/>
  <Override PartName="/ppt/notesSlides/notesSlide10.xml" ContentType="application/vnd.openxmlformats-officedocument.presentationml.notesSlide+xml"/>
  <Override PartName="/ppt/notesSlides/notesSlide108.xml" ContentType="application/vnd.openxmlformats-officedocument.presentationml.notesSlide+xml"/>
  <Override PartName="/ppt/notesSlides/notesSlide119.xml" ContentType="application/vnd.openxmlformats-officedocument.presentationml.notesSlide+xml"/>
  <Override PartName="/ppt/notesSlides/notesSlide137.xml" ContentType="application/vnd.openxmlformats-officedocument.presentationml.notes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s/slide97.xml" ContentType="application/vnd.openxmlformats-officedocument.presentationml.slide+xml"/>
  <Override PartName="/ppt/slides/slide116.xml" ContentType="application/vnd.openxmlformats-officedocument.presentationml.slide+xml"/>
  <Override PartName="/ppt/slides/slide134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notesSlides/notesSlide99.xml" ContentType="application/vnd.openxmlformats-officedocument.presentationml.notesSlide+xml"/>
  <Override PartName="/ppt/notesSlides/notesSlide126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105.xml" ContentType="application/vnd.openxmlformats-officedocument.presentationml.slide+xml"/>
  <Override PartName="/ppt/slides/slide123.xml" ContentType="application/vnd.openxmlformats-officedocument.presentationml.slide+xml"/>
  <Override PartName="/ppt/slides/slide141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88.xml" ContentType="application/vnd.openxmlformats-officedocument.presentationml.notesSlide+xml"/>
  <Override PartName="/ppt/notesSlides/notesSlide104.xml" ContentType="application/vnd.openxmlformats-officedocument.presentationml.notesSlide+xml"/>
  <Override PartName="/ppt/notesSlides/notesSlide115.xml" ContentType="application/vnd.openxmlformats-officedocument.presentationml.notesSlide+xml"/>
  <Override PartName="/ppt/notesSlides/notesSlide13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s/slide93.xml" ContentType="application/vnd.openxmlformats-officedocument.presentationml.slide+xml"/>
  <Override PartName="/ppt/slides/slide101.xml" ContentType="application/vnd.openxmlformats-officedocument.presentationml.slide+xml"/>
  <Override PartName="/ppt/slides/slide112.xml" ContentType="application/vnd.openxmlformats-officedocument.presentationml.slide+xml"/>
  <Override PartName="/ppt/slides/slide130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95.xml" ContentType="application/vnd.openxmlformats-officedocument.presentationml.notesSlide+xml"/>
  <Override PartName="/ppt/notesSlides/notesSlide122.xml" ContentType="application/vnd.openxmlformats-officedocument.presentationml.notesSlide+xml"/>
  <Override PartName="/ppt/notesSlides/notesSlide140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Override PartName="/ppt/slides/slide82.xml" ContentType="application/vnd.openxmlformats-officedocument.presentationml.slide+xml"/>
  <Default Extension="jpeg" ContentType="image/jpeg"/>
  <Override PartName="/ppt/notesSlides/notesSlide37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100.xml" ContentType="application/vnd.openxmlformats-officedocument.presentationml.notesSlide+xml"/>
  <Override PartName="/ppt/notesSlides/notesSlide111.xml" ContentType="application/vnd.openxmlformats-officedocument.presentationml.notesSlide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91.xml" ContentType="application/vnd.openxmlformats-officedocument.presentationml.notesSlide+xml"/>
  <Override PartName="/ppt/slides/slide20.xml" ContentType="application/vnd.openxmlformats-officedocument.presentationml.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80.xml" ContentType="application/vnd.openxmlformats-officedocument.presentationml.notesSlide+xml"/>
  <Override PartName="/ppt/slides/slide139.xml" ContentType="application/vnd.openxmlformats-officedocument.presentationml.slide+xml"/>
  <Override PartName="/ppt/notesSlides/notesSlide11.xml" ContentType="application/vnd.openxmlformats-officedocument.presentationml.notesSlide+xml"/>
  <Override PartName="/ppt/notesSlides/notesSlide40.xml" ContentType="application/vnd.openxmlformats-officedocument.presentationml.notesSlide+xml"/>
  <Override PartName="/ppt/slides/slide98.xml" ContentType="application/vnd.openxmlformats-officedocument.presentationml.slide+xml"/>
  <Override PartName="/ppt/slides/slide117.xml" ContentType="application/vnd.openxmlformats-officedocument.presentationml.slide+xml"/>
  <Override PartName="/ppt/slides/slide128.xml" ContentType="application/vnd.openxmlformats-officedocument.presentationml.slide+xml"/>
  <Override PartName="/ppt/notesSlides/notesSlide6.xml" ContentType="application/vnd.openxmlformats-officedocument.presentationml.notesSlide+xml"/>
  <Override PartName="/ppt/notesSlides/notesSlide109.xml" ContentType="application/vnd.openxmlformats-officedocument.presentationml.notesSlide+xml"/>
  <Override PartName="/ppt/notesSlides/notesSlide127.xml" ContentType="application/vnd.openxmlformats-officedocument.presentationml.notesSlide+xml"/>
  <Override PartName="/ppt/notesSlides/notesSlide138.xml" ContentType="application/vnd.openxmlformats-officedocument.presentationml.notesSlide+xml"/>
  <Override PartName="/ppt/slides/slide8.xml" ContentType="application/vnd.openxmlformats-officedocument.presentationml.slide+xml"/>
  <Override PartName="/ppt/slides/slide69.xml" ContentType="application/vnd.openxmlformats-officedocument.presentationml.slide+xml"/>
  <Override PartName="/ppt/slides/slide87.xml" ContentType="application/vnd.openxmlformats-officedocument.presentationml.slide+xml"/>
  <Override PartName="/ppt/slides/slide106.xml" ContentType="application/vnd.openxmlformats-officedocument.presentationml.slide+xml"/>
  <Override PartName="/ppt/slides/slide124.xml" ContentType="application/vnd.openxmlformats-officedocument.presentationml.slide+xml"/>
  <Override PartName="/ppt/slides/slide135.xml" ContentType="application/vnd.openxmlformats-officedocument.presentationml.slide+xml"/>
  <Override PartName="/ppt/notesSlides/notesSlide89.xml" ContentType="application/vnd.openxmlformats-officedocument.presentationml.notesSlide+xml"/>
  <Override PartName="/ppt/notesSlides/notesSlide116.xml" ContentType="application/vnd.openxmlformats-officedocument.presentationml.notesSlide+xml"/>
  <Override PartName="/ppt/slides/slide29.xml" ContentType="application/vnd.openxmlformats-officedocument.presentationml.slide+xml"/>
  <Override PartName="/ppt/slides/slide76.xml" ContentType="application/vnd.openxmlformats-officedocument.presentationml.slide+xml"/>
  <Override PartName="/ppt/slides/slide113.xml" ContentType="application/vnd.openxmlformats-officedocument.presentationml.slide+xml"/>
  <Override PartName="/ppt/notesSlides/notesSlide78.xml" ContentType="application/vnd.openxmlformats-officedocument.presentationml.notesSlide+xml"/>
  <Override PartName="/ppt/notesSlides/notesSlide123.xml" ContentType="application/vnd.openxmlformats-officedocument.presentationml.notesSlide+xml"/>
  <Override PartName="/ppt/notesSlides/notesSlide134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102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67.xml" ContentType="application/vnd.openxmlformats-officedocument.presentationml.notesSlide+xml"/>
  <Override PartName="/ppt/notesSlides/notesSlide112.xml" ContentType="application/vnd.openxmlformats-officedocument.presentationml.notesSlide+xml"/>
  <Override PartName="/ppt/slides/slide43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92.xml" ContentType="application/vnd.openxmlformats-officedocument.presentationml.notesSlide+xml"/>
  <Override PartName="/ppt/notesSlides/notesSlide101.xml" ContentType="application/vnd.openxmlformats-officedocument.presentationml.notesSlide+xml"/>
  <Override PartName="/ppt/slides/slide32.xml" ContentType="application/vnd.openxmlformats-officedocument.presentationml.slide+xml"/>
  <Override PartName="/ppt/notesSlides/notesSlide34.xml" ContentType="application/vnd.openxmlformats-officedocument.presentationml.notesSlide+xml"/>
  <Override PartName="/ppt/notesSlides/notesSlide81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notesSlides/notesSlide23.xml" ContentType="application/vnd.openxmlformats-officedocument.presentationml.notesSlide+xml"/>
  <Override PartName="/ppt/notesSlides/notesSlide70.xml" ContentType="application/vnd.openxmlformats-officedocument.presentationml.notesSlide+xml"/>
  <Override PartName="/ppt/slides/slide129.xml" ContentType="application/vnd.openxmlformats-officedocument.presentationml.slide+xml"/>
  <Override PartName="/ppt/notesSlides/notesSlide12.xml" ContentType="application/vnd.openxmlformats-officedocument.presentationml.notesSlide+xml"/>
  <Override PartName="/ppt/notesSlides/notesSlide139.xml" ContentType="application/vnd.openxmlformats-officedocument.presentationml.notesSlide+xml"/>
  <Override PartName="/ppt/slides/slide118.xml" ContentType="application/vnd.openxmlformats-officedocument.presentationml.slide+xml"/>
  <Override PartName="/ppt/notesSlides/notesSlide128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107.xml" ContentType="application/vnd.openxmlformats-officedocument.presentationml.slide+xml"/>
  <Override PartName="/ppt/viewProps.xml" ContentType="application/vnd.openxmlformats-officedocument.presentationml.viewProps+xml"/>
  <Override PartName="/ppt/notesSlides/notesSlide106.xml" ContentType="application/vnd.openxmlformats-officedocument.presentationml.notesSlide+xml"/>
  <Override PartName="/ppt/notesSlides/notesSlide117.xml" ContentType="application/vnd.openxmlformats-officedocument.presentationml.notesSlide+xml"/>
  <Override PartName="/ppt/slides/slide48.xml" ContentType="application/vnd.openxmlformats-officedocument.presentationml.slide+xml"/>
  <Override PartName="/ppt/slides/slide95.xml" ContentType="application/vnd.openxmlformats-officedocument.presentationml.slide+xml"/>
  <Override PartName="/ppt/slides/slide132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97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121.xml" ContentType="application/vnd.openxmlformats-officedocument.presentationml.slide+xml"/>
  <Override PartName="/ppt/presProps.xml" ContentType="application/vnd.openxmlformats-officedocument.presentationml.presProps+xml"/>
  <Override PartName="/ppt/notesSlides/notesSlide39.xml" ContentType="application/vnd.openxmlformats-officedocument.presentationml.notesSlide+xml"/>
  <Override PartName="/ppt/notesSlides/notesSlide86.xml" ContentType="application/vnd.openxmlformats-officedocument.presentationml.notesSlide+xml"/>
  <Override PartName="/ppt/notesSlides/notesSlide131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62.xml" ContentType="application/vnd.openxmlformats-officedocument.presentationml.slide+xml"/>
  <Override PartName="/ppt/slides/slide110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120.xml" ContentType="application/vnd.openxmlformats-officedocument.presentationml.notesSlide+xml"/>
  <Override PartName="/ppt/slides/slide51.xml" ContentType="application/vnd.openxmlformats-officedocument.presentationml.slide+xml"/>
  <Override PartName="/ppt/notesSlides/notesSlide53.xml" ContentType="application/vnd.openxmlformats-officedocument.presentationml.notesSlide+xml"/>
  <Override PartName="/ppt/slides/slide40.xml" ContentType="application/vnd.openxmlformats-officedocument.presentationml.slide+xml"/>
  <Override PartName="/ppt/notesSlides/notesSlide42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slides/slide89.xml" ContentType="application/vnd.openxmlformats-officedocument.presentationml.slide+xml"/>
  <Override PartName="/ppt/slides/slide126.xml" ContentType="application/vnd.openxmlformats-officedocument.presentationml.slide+xml"/>
  <Override PartName="/ppt/slides/slide137.xml" ContentType="application/vnd.openxmlformats-officedocument.presentationml.slide+xml"/>
  <Override PartName="/ppt/slides/slide78.xml" ContentType="application/vnd.openxmlformats-officedocument.presentationml.slide+xml"/>
  <Override PartName="/ppt/slides/slide115.xml" ContentType="application/vnd.openxmlformats-officedocument.presentationml.slide+xml"/>
  <Override PartName="/ppt/notesSlides/notesSlide125.xml" ContentType="application/vnd.openxmlformats-officedocument.presentationml.notesSlide+xml"/>
  <Override PartName="/ppt/notesSlides/notesSlide136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104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69.xml" ContentType="application/vnd.openxmlformats-officedocument.presentationml.notesSlide+xml"/>
  <Override PartName="/ppt/notesSlides/notesSlide114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5.xml" ContentType="application/vnd.openxmlformats-officedocument.presentationml.slide+xml"/>
  <Override PartName="/ppt/slides/slide92.xml" ContentType="application/vnd.openxmlformats-officedocument.presentationml.slide+xml"/>
  <Override PartName="/ppt/slides/slide140.xml" ContentType="application/vnd.openxmlformats-officedocument.presentationml.slide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94.xml" ContentType="application/vnd.openxmlformats-officedocument.presentationml.notesSlide+xml"/>
  <Override PartName="/ppt/notesSlides/notesSlide103.xml" ContentType="application/vnd.openxmlformats-officedocument.presentationml.notesSlide+xml"/>
  <Override PartName="/ppt/slides/slide34.xml" ContentType="application/vnd.openxmlformats-officedocument.presentationml.slide+xml"/>
  <Override PartName="/ppt/slides/slide81.xml" ContentType="application/vnd.openxmlformats-officedocument.presentationml.slide+xml"/>
  <Override PartName="/ppt/notesSlides/notesSlide36.xml" ContentType="application/vnd.openxmlformats-officedocument.presentationml.notesSlide+xml"/>
  <Override PartName="/ppt/notesSlides/notesSlide83.xml" ContentType="application/vnd.openxmlformats-officedocument.presentationml.notes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43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59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4" r:id="rId19"/>
    <p:sldId id="272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8" r:id="rId33"/>
    <p:sldId id="289" r:id="rId34"/>
    <p:sldId id="290" r:id="rId35"/>
    <p:sldId id="291" r:id="rId36"/>
    <p:sldId id="292" r:id="rId37"/>
    <p:sldId id="294" r:id="rId38"/>
    <p:sldId id="295" r:id="rId39"/>
    <p:sldId id="309" r:id="rId40"/>
    <p:sldId id="296" r:id="rId41"/>
    <p:sldId id="310" r:id="rId42"/>
    <p:sldId id="297" r:id="rId43"/>
    <p:sldId id="298" r:id="rId44"/>
    <p:sldId id="299" r:id="rId45"/>
    <p:sldId id="300" r:id="rId46"/>
    <p:sldId id="317" r:id="rId47"/>
    <p:sldId id="343" r:id="rId48"/>
    <p:sldId id="344" r:id="rId49"/>
    <p:sldId id="345" r:id="rId50"/>
    <p:sldId id="346" r:id="rId51"/>
    <p:sldId id="347" r:id="rId52"/>
    <p:sldId id="348" r:id="rId53"/>
    <p:sldId id="349" r:id="rId54"/>
    <p:sldId id="350" r:id="rId55"/>
    <p:sldId id="351" r:id="rId56"/>
    <p:sldId id="352" r:id="rId57"/>
    <p:sldId id="308" r:id="rId58"/>
    <p:sldId id="311" r:id="rId59"/>
    <p:sldId id="312" r:id="rId60"/>
    <p:sldId id="313" r:id="rId61"/>
    <p:sldId id="314" r:id="rId62"/>
    <p:sldId id="315" r:id="rId63"/>
    <p:sldId id="316" r:id="rId64"/>
    <p:sldId id="318" r:id="rId65"/>
    <p:sldId id="319" r:id="rId66"/>
    <p:sldId id="320" r:id="rId67"/>
    <p:sldId id="321" r:id="rId68"/>
    <p:sldId id="322" r:id="rId69"/>
    <p:sldId id="323" r:id="rId70"/>
    <p:sldId id="324" r:id="rId71"/>
    <p:sldId id="325" r:id="rId72"/>
    <p:sldId id="326" r:id="rId73"/>
    <p:sldId id="327" r:id="rId74"/>
    <p:sldId id="328" r:id="rId75"/>
    <p:sldId id="329" r:id="rId76"/>
    <p:sldId id="330" r:id="rId77"/>
    <p:sldId id="331" r:id="rId78"/>
    <p:sldId id="332" r:id="rId79"/>
    <p:sldId id="333" r:id="rId80"/>
    <p:sldId id="334" r:id="rId81"/>
    <p:sldId id="335" r:id="rId82"/>
    <p:sldId id="336" r:id="rId83"/>
    <p:sldId id="337" r:id="rId84"/>
    <p:sldId id="338" r:id="rId85"/>
    <p:sldId id="339" r:id="rId86"/>
    <p:sldId id="340" r:id="rId87"/>
    <p:sldId id="341" r:id="rId88"/>
    <p:sldId id="342" r:id="rId89"/>
    <p:sldId id="354" r:id="rId90"/>
    <p:sldId id="355" r:id="rId91"/>
    <p:sldId id="356" r:id="rId92"/>
    <p:sldId id="357" r:id="rId93"/>
    <p:sldId id="358" r:id="rId94"/>
    <p:sldId id="359" r:id="rId95"/>
    <p:sldId id="360" r:id="rId96"/>
    <p:sldId id="361" r:id="rId97"/>
    <p:sldId id="363" r:id="rId98"/>
    <p:sldId id="362" r:id="rId99"/>
    <p:sldId id="364" r:id="rId100"/>
    <p:sldId id="365" r:id="rId101"/>
    <p:sldId id="366" r:id="rId102"/>
    <p:sldId id="367" r:id="rId103"/>
    <p:sldId id="368" r:id="rId104"/>
    <p:sldId id="369" r:id="rId105"/>
    <p:sldId id="370" r:id="rId106"/>
    <p:sldId id="372" r:id="rId107"/>
    <p:sldId id="373" r:id="rId108"/>
    <p:sldId id="374" r:id="rId109"/>
    <p:sldId id="375" r:id="rId110"/>
    <p:sldId id="376" r:id="rId111"/>
    <p:sldId id="377" r:id="rId112"/>
    <p:sldId id="371" r:id="rId113"/>
    <p:sldId id="378" r:id="rId114"/>
    <p:sldId id="379" r:id="rId115"/>
    <p:sldId id="380" r:id="rId116"/>
    <p:sldId id="381" r:id="rId117"/>
    <p:sldId id="382" r:id="rId118"/>
    <p:sldId id="383" r:id="rId119"/>
    <p:sldId id="384" r:id="rId120"/>
    <p:sldId id="385" r:id="rId121"/>
    <p:sldId id="386" r:id="rId122"/>
    <p:sldId id="387" r:id="rId123"/>
    <p:sldId id="388" r:id="rId124"/>
    <p:sldId id="389" r:id="rId125"/>
    <p:sldId id="390" r:id="rId126"/>
    <p:sldId id="393" r:id="rId127"/>
    <p:sldId id="394" r:id="rId128"/>
    <p:sldId id="395" r:id="rId129"/>
    <p:sldId id="396" r:id="rId130"/>
    <p:sldId id="397" r:id="rId131"/>
    <p:sldId id="398" r:id="rId132"/>
    <p:sldId id="399" r:id="rId133"/>
    <p:sldId id="401" r:id="rId134"/>
    <p:sldId id="402" r:id="rId135"/>
    <p:sldId id="403" r:id="rId136"/>
    <p:sldId id="405" r:id="rId137"/>
    <p:sldId id="406" r:id="rId138"/>
    <p:sldId id="408" r:id="rId139"/>
    <p:sldId id="409" r:id="rId140"/>
    <p:sldId id="410" r:id="rId141"/>
    <p:sldId id="411" r:id="rId1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38" Type="http://schemas.openxmlformats.org/officeDocument/2006/relationships/slide" Target="slides/slide137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144" Type="http://schemas.openxmlformats.org/officeDocument/2006/relationships/presProps" Target="presProps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137" Type="http://schemas.openxmlformats.org/officeDocument/2006/relationships/slide" Target="slides/slide13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40" Type="http://schemas.openxmlformats.org/officeDocument/2006/relationships/slide" Target="slides/slide139.xml"/><Relationship Id="rId14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43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051D7C-2212-4B21-A534-23BDA24B0213}" type="datetimeFigureOut">
              <a:rPr lang="en-US" smtClean="0"/>
              <a:pPr/>
              <a:t>1/8/2011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857BDF-A3F0-47A2-AF40-C097053B897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0.xml"/><Relationship Id="rId1" Type="http://schemas.openxmlformats.org/officeDocument/2006/relationships/notesMaster" Target="../notesMasters/notesMaster1.xml"/></Relationships>
</file>

<file path=ppt/notesSlides/_rels/notesSlide10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1.xml"/><Relationship Id="rId1" Type="http://schemas.openxmlformats.org/officeDocument/2006/relationships/notesMaster" Target="../notesMasters/notesMaster1.xml"/></Relationships>
</file>

<file path=ppt/notesSlides/_rels/notesSlide10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2.xml"/><Relationship Id="rId1" Type="http://schemas.openxmlformats.org/officeDocument/2006/relationships/notesMaster" Target="../notesMasters/notesMaster1.xml"/></Relationships>
</file>

<file path=ppt/notesSlides/_rels/notesSlide10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3.xml"/><Relationship Id="rId1" Type="http://schemas.openxmlformats.org/officeDocument/2006/relationships/notesMaster" Target="../notesMasters/notesMaster1.xml"/></Relationships>
</file>

<file path=ppt/notesSlides/_rels/notesSlide10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4.xml"/><Relationship Id="rId1" Type="http://schemas.openxmlformats.org/officeDocument/2006/relationships/notesMaster" Target="../notesMasters/notesMaster1.xml"/></Relationships>
</file>

<file path=ppt/notesSlides/_rels/notesSlide10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5.xml"/><Relationship Id="rId1" Type="http://schemas.openxmlformats.org/officeDocument/2006/relationships/notesMaster" Target="../notesMasters/notesMaster1.xml"/></Relationships>
</file>

<file path=ppt/notesSlides/_rels/notesSlide10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6.xml"/><Relationship Id="rId1" Type="http://schemas.openxmlformats.org/officeDocument/2006/relationships/notesMaster" Target="../notesMasters/notesMaster1.xml"/></Relationships>
</file>

<file path=ppt/notesSlides/_rels/notesSlide10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7.xml"/><Relationship Id="rId1" Type="http://schemas.openxmlformats.org/officeDocument/2006/relationships/notesMaster" Target="../notesMasters/notesMaster1.xml"/></Relationships>
</file>

<file path=ppt/notesSlides/_rels/notesSlide10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8.xml"/><Relationship Id="rId1" Type="http://schemas.openxmlformats.org/officeDocument/2006/relationships/notesMaster" Target="../notesMasters/notesMaster1.xml"/></Relationships>
</file>

<file path=ppt/notesSlides/_rels/notesSlide10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0.xml"/><Relationship Id="rId1" Type="http://schemas.openxmlformats.org/officeDocument/2006/relationships/notesMaster" Target="../notesMasters/notesMaster1.xml"/></Relationships>
</file>

<file path=ppt/notesSlides/_rels/notesSlide1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1.xml"/><Relationship Id="rId1" Type="http://schemas.openxmlformats.org/officeDocument/2006/relationships/notesMaster" Target="../notesMasters/notesMaster1.xml"/></Relationships>
</file>

<file path=ppt/notesSlides/_rels/notesSlide1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2.xml"/><Relationship Id="rId1" Type="http://schemas.openxmlformats.org/officeDocument/2006/relationships/notesMaster" Target="../notesMasters/notesMaster1.xml"/></Relationships>
</file>

<file path=ppt/notesSlides/_rels/notesSlide1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3.xml"/><Relationship Id="rId1" Type="http://schemas.openxmlformats.org/officeDocument/2006/relationships/notesMaster" Target="../notesMasters/notesMaster1.xml"/></Relationships>
</file>

<file path=ppt/notesSlides/_rels/notesSlide1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4.xml"/><Relationship Id="rId1" Type="http://schemas.openxmlformats.org/officeDocument/2006/relationships/notesMaster" Target="../notesMasters/notesMaster1.xml"/></Relationships>
</file>

<file path=ppt/notesSlides/_rels/notesSlide1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5.xml"/><Relationship Id="rId1" Type="http://schemas.openxmlformats.org/officeDocument/2006/relationships/notesMaster" Target="../notesMasters/notesMaster1.xml"/></Relationships>
</file>

<file path=ppt/notesSlides/_rels/notesSlide1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6.xml"/><Relationship Id="rId1" Type="http://schemas.openxmlformats.org/officeDocument/2006/relationships/notesMaster" Target="../notesMasters/notesMaster1.xml"/></Relationships>
</file>

<file path=ppt/notesSlides/_rels/notesSlide1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7.xml"/><Relationship Id="rId1" Type="http://schemas.openxmlformats.org/officeDocument/2006/relationships/notesMaster" Target="../notesMasters/notesMaster1.xml"/></Relationships>
</file>

<file path=ppt/notesSlides/_rels/notesSlide1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8.xml"/><Relationship Id="rId1" Type="http://schemas.openxmlformats.org/officeDocument/2006/relationships/notesMaster" Target="../notesMasters/notesMaster1.xml"/></Relationships>
</file>

<file path=ppt/notesSlides/_rels/notesSlide1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0.xml"/><Relationship Id="rId1" Type="http://schemas.openxmlformats.org/officeDocument/2006/relationships/notesMaster" Target="../notesMasters/notesMaster1.xml"/></Relationships>
</file>

<file path=ppt/notesSlides/_rels/notesSlide1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1.xml"/><Relationship Id="rId1" Type="http://schemas.openxmlformats.org/officeDocument/2006/relationships/notesMaster" Target="../notesMasters/notesMaster1.xml"/></Relationships>
</file>

<file path=ppt/notesSlides/_rels/notesSlide1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2.xml"/><Relationship Id="rId1" Type="http://schemas.openxmlformats.org/officeDocument/2006/relationships/notesMaster" Target="../notesMasters/notesMaster1.xml"/></Relationships>
</file>

<file path=ppt/notesSlides/_rels/notesSlide1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3.xml"/><Relationship Id="rId1" Type="http://schemas.openxmlformats.org/officeDocument/2006/relationships/notesMaster" Target="../notesMasters/notesMaster1.xml"/></Relationships>
</file>

<file path=ppt/notesSlides/_rels/notesSlide1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4.xml"/><Relationship Id="rId1" Type="http://schemas.openxmlformats.org/officeDocument/2006/relationships/notesMaster" Target="../notesMasters/notesMaster1.xml"/></Relationships>
</file>

<file path=ppt/notesSlides/_rels/notesSlide1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5.xml"/><Relationship Id="rId1" Type="http://schemas.openxmlformats.org/officeDocument/2006/relationships/notesMaster" Target="../notesMasters/notesMaster1.xml"/></Relationships>
</file>

<file path=ppt/notesSlides/_rels/notesSlide1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6.xml"/><Relationship Id="rId1" Type="http://schemas.openxmlformats.org/officeDocument/2006/relationships/notesMaster" Target="../notesMasters/notesMaster1.xml"/></Relationships>
</file>

<file path=ppt/notesSlides/_rels/notesSlide1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7.xml"/><Relationship Id="rId1" Type="http://schemas.openxmlformats.org/officeDocument/2006/relationships/notesMaster" Target="../notesMasters/notesMaster1.xml"/></Relationships>
</file>

<file path=ppt/notesSlides/_rels/notesSlide1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8.xml"/><Relationship Id="rId1" Type="http://schemas.openxmlformats.org/officeDocument/2006/relationships/notesMaster" Target="../notesMasters/notesMaster1.xml"/></Relationships>
</file>

<file path=ppt/notesSlides/_rels/notesSlide1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0.xml"/><Relationship Id="rId1" Type="http://schemas.openxmlformats.org/officeDocument/2006/relationships/notesMaster" Target="../notesMasters/notesMaster1.xml"/></Relationships>
</file>

<file path=ppt/notesSlides/_rels/notesSlide1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1.xml"/><Relationship Id="rId1" Type="http://schemas.openxmlformats.org/officeDocument/2006/relationships/notesMaster" Target="../notesMasters/notesMaster1.xml"/></Relationships>
</file>

<file path=ppt/notesSlides/_rels/notesSlide1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2.xml"/><Relationship Id="rId1" Type="http://schemas.openxmlformats.org/officeDocument/2006/relationships/notesMaster" Target="../notesMasters/notesMaster1.xml"/></Relationships>
</file>

<file path=ppt/notesSlides/_rels/notesSlide1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3.xml"/><Relationship Id="rId1" Type="http://schemas.openxmlformats.org/officeDocument/2006/relationships/notesMaster" Target="../notesMasters/notesMaster1.xml"/></Relationships>
</file>

<file path=ppt/notesSlides/_rels/notesSlide1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4.xml"/><Relationship Id="rId1" Type="http://schemas.openxmlformats.org/officeDocument/2006/relationships/notesMaster" Target="../notesMasters/notesMaster1.xml"/></Relationships>
</file>

<file path=ppt/notesSlides/_rels/notesSlide1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5.xml"/><Relationship Id="rId1" Type="http://schemas.openxmlformats.org/officeDocument/2006/relationships/notesMaster" Target="../notesMasters/notesMaster1.xml"/></Relationships>
</file>

<file path=ppt/notesSlides/_rels/notesSlide1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6.xml"/><Relationship Id="rId1" Type="http://schemas.openxmlformats.org/officeDocument/2006/relationships/notesMaster" Target="../notesMasters/notesMaster1.xml"/></Relationships>
</file>

<file path=ppt/notesSlides/_rels/notesSlide1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7.xml"/><Relationship Id="rId1" Type="http://schemas.openxmlformats.org/officeDocument/2006/relationships/notesMaster" Target="../notesMasters/notesMaster1.xml"/></Relationships>
</file>

<file path=ppt/notesSlides/_rels/notesSlide1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8.xml"/><Relationship Id="rId1" Type="http://schemas.openxmlformats.org/officeDocument/2006/relationships/notesMaster" Target="../notesMasters/notesMaster1.xml"/></Relationships>
</file>

<file path=ppt/notesSlides/_rels/notesSlide1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0.xml"/><Relationship Id="rId1" Type="http://schemas.openxmlformats.org/officeDocument/2006/relationships/notesMaster" Target="../notesMasters/notesMaster1.xml"/></Relationships>
</file>

<file path=ppt/notesSlides/_rels/notesSlide1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9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9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9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9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9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9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9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9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9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0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100</a:t>
            </a:fld>
            <a:endParaRPr lang="en-US"/>
          </a:p>
        </p:txBody>
      </p:sp>
    </p:spTree>
  </p:cSld>
  <p:clrMapOvr>
    <a:masterClrMapping/>
  </p:clrMapOvr>
</p:notes>
</file>

<file path=ppt/notesSlides/notesSlide10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101</a:t>
            </a:fld>
            <a:endParaRPr lang="en-US"/>
          </a:p>
        </p:txBody>
      </p:sp>
    </p:spTree>
  </p:cSld>
  <p:clrMapOvr>
    <a:masterClrMapping/>
  </p:clrMapOvr>
</p:notes>
</file>

<file path=ppt/notesSlides/notesSlide10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102</a:t>
            </a:fld>
            <a:endParaRPr lang="en-US"/>
          </a:p>
        </p:txBody>
      </p:sp>
    </p:spTree>
  </p:cSld>
  <p:clrMapOvr>
    <a:masterClrMapping/>
  </p:clrMapOvr>
</p:notes>
</file>

<file path=ppt/notesSlides/notesSlide10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103</a:t>
            </a:fld>
            <a:endParaRPr lang="en-US"/>
          </a:p>
        </p:txBody>
      </p:sp>
    </p:spTree>
  </p:cSld>
  <p:clrMapOvr>
    <a:masterClrMapping/>
  </p:clrMapOvr>
</p:notes>
</file>

<file path=ppt/notesSlides/notesSlide10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104</a:t>
            </a:fld>
            <a:endParaRPr lang="en-US"/>
          </a:p>
        </p:txBody>
      </p:sp>
    </p:spTree>
  </p:cSld>
  <p:clrMapOvr>
    <a:masterClrMapping/>
  </p:clrMapOvr>
</p:notes>
</file>

<file path=ppt/notesSlides/notesSlide10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105</a:t>
            </a:fld>
            <a:endParaRPr lang="en-US"/>
          </a:p>
        </p:txBody>
      </p:sp>
    </p:spTree>
  </p:cSld>
  <p:clrMapOvr>
    <a:masterClrMapping/>
  </p:clrMapOvr>
</p:notes>
</file>

<file path=ppt/notesSlides/notesSlide10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106</a:t>
            </a:fld>
            <a:endParaRPr lang="en-US"/>
          </a:p>
        </p:txBody>
      </p:sp>
    </p:spTree>
  </p:cSld>
  <p:clrMapOvr>
    <a:masterClrMapping/>
  </p:clrMapOvr>
</p:notes>
</file>

<file path=ppt/notesSlides/notesSlide10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107</a:t>
            </a:fld>
            <a:endParaRPr lang="en-US"/>
          </a:p>
        </p:txBody>
      </p:sp>
    </p:spTree>
  </p:cSld>
  <p:clrMapOvr>
    <a:masterClrMapping/>
  </p:clrMapOvr>
</p:notes>
</file>

<file path=ppt/notesSlides/notesSlide10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108</a:t>
            </a:fld>
            <a:endParaRPr lang="en-US"/>
          </a:p>
        </p:txBody>
      </p:sp>
    </p:spTree>
  </p:cSld>
  <p:clrMapOvr>
    <a:masterClrMapping/>
  </p:clrMapOvr>
</p:notes>
</file>

<file path=ppt/notesSlides/notesSlide10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109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110</a:t>
            </a:fld>
            <a:endParaRPr lang="en-US"/>
          </a:p>
        </p:txBody>
      </p:sp>
    </p:spTree>
  </p:cSld>
  <p:clrMapOvr>
    <a:masterClrMapping/>
  </p:clrMapOvr>
</p:notes>
</file>

<file path=ppt/notesSlides/notesSlide1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111</a:t>
            </a:fld>
            <a:endParaRPr lang="en-US"/>
          </a:p>
        </p:txBody>
      </p:sp>
    </p:spTree>
  </p:cSld>
  <p:clrMapOvr>
    <a:masterClrMapping/>
  </p:clrMapOvr>
</p:notes>
</file>

<file path=ppt/notesSlides/notesSlide1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112</a:t>
            </a:fld>
            <a:endParaRPr lang="en-US"/>
          </a:p>
        </p:txBody>
      </p:sp>
    </p:spTree>
  </p:cSld>
  <p:clrMapOvr>
    <a:masterClrMapping/>
  </p:clrMapOvr>
</p:notes>
</file>

<file path=ppt/notesSlides/notesSlide1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113</a:t>
            </a:fld>
            <a:endParaRPr lang="en-US"/>
          </a:p>
        </p:txBody>
      </p:sp>
    </p:spTree>
  </p:cSld>
  <p:clrMapOvr>
    <a:masterClrMapping/>
  </p:clrMapOvr>
</p:notes>
</file>

<file path=ppt/notesSlides/notesSlide1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114</a:t>
            </a:fld>
            <a:endParaRPr lang="en-US"/>
          </a:p>
        </p:txBody>
      </p:sp>
    </p:spTree>
  </p:cSld>
  <p:clrMapOvr>
    <a:masterClrMapping/>
  </p:clrMapOvr>
</p:notes>
</file>

<file path=ppt/notesSlides/notesSlide1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115</a:t>
            </a:fld>
            <a:endParaRPr lang="en-US"/>
          </a:p>
        </p:txBody>
      </p:sp>
    </p:spTree>
  </p:cSld>
  <p:clrMapOvr>
    <a:masterClrMapping/>
  </p:clrMapOvr>
</p:notes>
</file>

<file path=ppt/notesSlides/notesSlide1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116</a:t>
            </a:fld>
            <a:endParaRPr lang="en-US"/>
          </a:p>
        </p:txBody>
      </p:sp>
    </p:spTree>
  </p:cSld>
  <p:clrMapOvr>
    <a:masterClrMapping/>
  </p:clrMapOvr>
</p:notes>
</file>

<file path=ppt/notesSlides/notesSlide1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117</a:t>
            </a:fld>
            <a:endParaRPr lang="en-US"/>
          </a:p>
        </p:txBody>
      </p:sp>
    </p:spTree>
  </p:cSld>
  <p:clrMapOvr>
    <a:masterClrMapping/>
  </p:clrMapOvr>
</p:notes>
</file>

<file path=ppt/notesSlides/notesSlide1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118</a:t>
            </a:fld>
            <a:endParaRPr lang="en-US"/>
          </a:p>
        </p:txBody>
      </p:sp>
    </p:spTree>
  </p:cSld>
  <p:clrMapOvr>
    <a:masterClrMapping/>
  </p:clrMapOvr>
</p:notes>
</file>

<file path=ppt/notesSlides/notesSlide1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119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120</a:t>
            </a:fld>
            <a:endParaRPr lang="en-US"/>
          </a:p>
        </p:txBody>
      </p:sp>
    </p:spTree>
  </p:cSld>
  <p:clrMapOvr>
    <a:masterClrMapping/>
  </p:clrMapOvr>
</p:notes>
</file>

<file path=ppt/notesSlides/notesSlide1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121</a:t>
            </a:fld>
            <a:endParaRPr lang="en-US"/>
          </a:p>
        </p:txBody>
      </p:sp>
    </p:spTree>
  </p:cSld>
  <p:clrMapOvr>
    <a:masterClrMapping/>
  </p:clrMapOvr>
</p:notes>
</file>

<file path=ppt/notesSlides/notesSlide1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122</a:t>
            </a:fld>
            <a:endParaRPr lang="en-US"/>
          </a:p>
        </p:txBody>
      </p:sp>
    </p:spTree>
  </p:cSld>
  <p:clrMapOvr>
    <a:masterClrMapping/>
  </p:clrMapOvr>
</p:notes>
</file>

<file path=ppt/notesSlides/notesSlide1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123</a:t>
            </a:fld>
            <a:endParaRPr lang="en-US"/>
          </a:p>
        </p:txBody>
      </p:sp>
    </p:spTree>
  </p:cSld>
  <p:clrMapOvr>
    <a:masterClrMapping/>
  </p:clrMapOvr>
</p:notes>
</file>

<file path=ppt/notesSlides/notesSlide1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124</a:t>
            </a:fld>
            <a:endParaRPr lang="en-US"/>
          </a:p>
        </p:txBody>
      </p:sp>
    </p:spTree>
  </p:cSld>
  <p:clrMapOvr>
    <a:masterClrMapping/>
  </p:clrMapOvr>
</p:notes>
</file>

<file path=ppt/notesSlides/notesSlide1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125</a:t>
            </a:fld>
            <a:endParaRPr lang="en-US"/>
          </a:p>
        </p:txBody>
      </p:sp>
    </p:spTree>
  </p:cSld>
  <p:clrMapOvr>
    <a:masterClrMapping/>
  </p:clrMapOvr>
</p:notes>
</file>

<file path=ppt/notesSlides/notesSlide1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126</a:t>
            </a:fld>
            <a:endParaRPr lang="en-US"/>
          </a:p>
        </p:txBody>
      </p:sp>
    </p:spTree>
  </p:cSld>
  <p:clrMapOvr>
    <a:masterClrMapping/>
  </p:clrMapOvr>
</p:notes>
</file>

<file path=ppt/notesSlides/notesSlide1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127</a:t>
            </a:fld>
            <a:endParaRPr lang="en-US"/>
          </a:p>
        </p:txBody>
      </p:sp>
    </p:spTree>
  </p:cSld>
  <p:clrMapOvr>
    <a:masterClrMapping/>
  </p:clrMapOvr>
</p:notes>
</file>

<file path=ppt/notesSlides/notesSlide1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128</a:t>
            </a:fld>
            <a:endParaRPr lang="en-US"/>
          </a:p>
        </p:txBody>
      </p:sp>
    </p:spTree>
  </p:cSld>
  <p:clrMapOvr>
    <a:masterClrMapping/>
  </p:clrMapOvr>
</p:notes>
</file>

<file path=ppt/notesSlides/notesSlide1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129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130</a:t>
            </a:fld>
            <a:endParaRPr lang="en-US"/>
          </a:p>
        </p:txBody>
      </p:sp>
    </p:spTree>
  </p:cSld>
  <p:clrMapOvr>
    <a:masterClrMapping/>
  </p:clrMapOvr>
</p:notes>
</file>

<file path=ppt/notesSlides/notesSlide1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131</a:t>
            </a:fld>
            <a:endParaRPr lang="en-US"/>
          </a:p>
        </p:txBody>
      </p:sp>
    </p:spTree>
  </p:cSld>
  <p:clrMapOvr>
    <a:masterClrMapping/>
  </p:clrMapOvr>
</p:notes>
</file>

<file path=ppt/notesSlides/notesSlide1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132</a:t>
            </a:fld>
            <a:endParaRPr lang="en-US"/>
          </a:p>
        </p:txBody>
      </p:sp>
    </p:spTree>
  </p:cSld>
  <p:clrMapOvr>
    <a:masterClrMapping/>
  </p:clrMapOvr>
</p:notes>
</file>

<file path=ppt/notesSlides/notesSlide1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133</a:t>
            </a:fld>
            <a:endParaRPr lang="en-US"/>
          </a:p>
        </p:txBody>
      </p:sp>
    </p:spTree>
  </p:cSld>
  <p:clrMapOvr>
    <a:masterClrMapping/>
  </p:clrMapOvr>
</p:notes>
</file>

<file path=ppt/notesSlides/notesSlide1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134</a:t>
            </a:fld>
            <a:endParaRPr lang="en-US"/>
          </a:p>
        </p:txBody>
      </p:sp>
    </p:spTree>
  </p:cSld>
  <p:clrMapOvr>
    <a:masterClrMapping/>
  </p:clrMapOvr>
</p:notes>
</file>

<file path=ppt/notesSlides/notesSlide1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135</a:t>
            </a:fld>
            <a:endParaRPr lang="en-US"/>
          </a:p>
        </p:txBody>
      </p:sp>
    </p:spTree>
  </p:cSld>
  <p:clrMapOvr>
    <a:masterClrMapping/>
  </p:clrMapOvr>
</p:notes>
</file>

<file path=ppt/notesSlides/notesSlide1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136</a:t>
            </a:fld>
            <a:endParaRPr lang="en-US"/>
          </a:p>
        </p:txBody>
      </p:sp>
    </p:spTree>
  </p:cSld>
  <p:clrMapOvr>
    <a:masterClrMapping/>
  </p:clrMapOvr>
</p:notes>
</file>

<file path=ppt/notesSlides/notesSlide1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137</a:t>
            </a:fld>
            <a:endParaRPr lang="en-US"/>
          </a:p>
        </p:txBody>
      </p:sp>
    </p:spTree>
  </p:cSld>
  <p:clrMapOvr>
    <a:masterClrMapping/>
  </p:clrMapOvr>
</p:notes>
</file>

<file path=ppt/notesSlides/notesSlide1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138</a:t>
            </a:fld>
            <a:endParaRPr lang="en-US"/>
          </a:p>
        </p:txBody>
      </p:sp>
    </p:spTree>
  </p:cSld>
  <p:clrMapOvr>
    <a:masterClrMapping/>
  </p:clrMapOvr>
</p:notes>
</file>

<file path=ppt/notesSlides/notesSlide1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139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140</a:t>
            </a:fld>
            <a:endParaRPr lang="en-US"/>
          </a:p>
        </p:txBody>
      </p:sp>
    </p:spTree>
  </p:cSld>
  <p:clrMapOvr>
    <a:masterClrMapping/>
  </p:clrMapOvr>
</p:notes>
</file>

<file path=ppt/notesSlides/notesSlide1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141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51</a:t>
            </a:fld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52</a:t>
            </a:fld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53</a:t>
            </a:fld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54</a:t>
            </a:fld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55</a:t>
            </a:fld>
            <a:endParaRPr 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56</a:t>
            </a:fld>
            <a:endParaRPr 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57</a:t>
            </a:fld>
            <a:endParaRPr 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58</a:t>
            </a:fld>
            <a:endParaRPr lang="en-US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59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60</a:t>
            </a:fld>
            <a:endParaRPr lang="en-US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61</a:t>
            </a:fld>
            <a:endParaRPr lang="en-US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62</a:t>
            </a:fld>
            <a:endParaRPr lang="en-US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63</a:t>
            </a:fld>
            <a:endParaRPr lang="en-US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64</a:t>
            </a:fld>
            <a:endParaRPr lang="en-US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65</a:t>
            </a:fld>
            <a:endParaRPr lang="en-US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66</a:t>
            </a:fld>
            <a:endParaRPr lang="en-US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67</a:t>
            </a:fld>
            <a:endParaRPr lang="en-US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68</a:t>
            </a:fld>
            <a:endParaRPr lang="en-US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69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70</a:t>
            </a:fld>
            <a:endParaRPr lang="en-US"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71</a:t>
            </a:fld>
            <a:endParaRPr lang="en-US"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72</a:t>
            </a:fld>
            <a:endParaRPr lang="en-US"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73</a:t>
            </a:fld>
            <a:endParaRPr lang="en-US"/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74</a:t>
            </a:fld>
            <a:endParaRPr lang="en-US"/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75</a:t>
            </a:fld>
            <a:endParaRPr lang="en-US"/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76</a:t>
            </a:fld>
            <a:endParaRPr lang="en-US"/>
          </a:p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77</a:t>
            </a:fld>
            <a:endParaRPr lang="en-US"/>
          </a:p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78</a:t>
            </a:fld>
            <a:endParaRPr lang="en-US"/>
          </a:p>
        </p:txBody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79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80</a:t>
            </a:fld>
            <a:endParaRPr lang="en-US"/>
          </a:p>
        </p:txBody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81</a:t>
            </a:fld>
            <a:endParaRPr lang="en-US"/>
          </a:p>
        </p:txBody>
      </p:sp>
    </p:spTree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82</a:t>
            </a:fld>
            <a:endParaRPr lang="en-US"/>
          </a:p>
        </p:txBody>
      </p:sp>
    </p:spTree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83</a:t>
            </a:fld>
            <a:endParaRPr lang="en-US"/>
          </a:p>
        </p:txBody>
      </p:sp>
    </p:spTree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84</a:t>
            </a:fld>
            <a:endParaRPr lang="en-US"/>
          </a:p>
        </p:txBody>
      </p:sp>
    </p:spTree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85</a:t>
            </a:fld>
            <a:endParaRPr lang="en-US"/>
          </a:p>
        </p:txBody>
      </p:sp>
    </p:spTree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86</a:t>
            </a:fld>
            <a:endParaRPr lang="en-US"/>
          </a:p>
        </p:txBody>
      </p:sp>
    </p:spTree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87</a:t>
            </a:fld>
            <a:endParaRPr lang="en-US"/>
          </a:p>
        </p:txBody>
      </p:sp>
    </p:spTree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88</a:t>
            </a:fld>
            <a:endParaRPr lang="en-US"/>
          </a:p>
        </p:txBody>
      </p:sp>
    </p:spTree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89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90</a:t>
            </a:fld>
            <a:endParaRPr lang="en-US"/>
          </a:p>
        </p:txBody>
      </p:sp>
    </p:spTree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91</a:t>
            </a:fld>
            <a:endParaRPr lang="en-US"/>
          </a:p>
        </p:txBody>
      </p:sp>
    </p:spTree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92</a:t>
            </a:fld>
            <a:endParaRPr lang="en-US"/>
          </a:p>
        </p:txBody>
      </p:sp>
    </p:spTree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93</a:t>
            </a:fld>
            <a:endParaRPr lang="en-US"/>
          </a:p>
        </p:txBody>
      </p:sp>
    </p:spTree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94</a:t>
            </a:fld>
            <a:endParaRPr lang="en-US"/>
          </a:p>
        </p:txBody>
      </p:sp>
    </p:spTree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95</a:t>
            </a:fld>
            <a:endParaRPr lang="en-US"/>
          </a:p>
        </p:txBody>
      </p:sp>
    </p:spTree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96</a:t>
            </a:fld>
            <a:endParaRPr lang="en-US"/>
          </a:p>
        </p:txBody>
      </p:sp>
    </p:spTree>
  </p:cSld>
  <p:clrMapOvr>
    <a:masterClrMapping/>
  </p:clrMapOvr>
</p:notes>
</file>

<file path=ppt/notesSlides/notesSlide9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97</a:t>
            </a:fld>
            <a:endParaRPr lang="en-US"/>
          </a:p>
        </p:txBody>
      </p:sp>
    </p:spTree>
  </p:cSld>
  <p:clrMapOvr>
    <a:masterClrMapping/>
  </p:clrMapOvr>
</p:notes>
</file>

<file path=ppt/notesSlides/notesSlide9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98</a:t>
            </a:fld>
            <a:endParaRPr lang="en-US"/>
          </a:p>
        </p:txBody>
      </p:sp>
    </p:spTree>
  </p:cSld>
  <p:clrMapOvr>
    <a:masterClrMapping/>
  </p:clrMapOvr>
</p:notes>
</file>

<file path=ppt/notesSlides/notesSlide9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99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1F421DD7-2DF9-4306-A554-0E6A84B7064D}" type="datetimeFigureOut">
              <a:rPr lang="en-US" smtClean="0"/>
              <a:pPr/>
              <a:t>1/8/2011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1/8/2011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1/8/2011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1/8/2011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1F421DD7-2DF9-4306-A554-0E6A84B7064D}" type="datetimeFigureOut">
              <a:rPr lang="en-US" smtClean="0"/>
              <a:pPr/>
              <a:t>1/8/2011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1/8/2011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1/8/2011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1/8/2011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1/8/2011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1/8/2011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1/8/2011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F421DD7-2DF9-4306-A554-0E6A84B7064D}" type="datetimeFigureOut">
              <a:rPr lang="en-US" smtClean="0"/>
              <a:pPr/>
              <a:t>1/8/2011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0.xml"/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1.xml"/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2.xml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3.xml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4.xml"/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5.xml"/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6.xml"/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7.xml"/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8.xml"/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0.xml"/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1.xml"/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2.xml"/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3.xml"/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4.xml"/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5.xml"/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6.xml"/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7.xml"/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8.xml"/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0.xml"/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1.xml"/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2.xml"/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3.xml"/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4.xml"/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5.xml"/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6.xml"/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7.xml"/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8.xml"/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0.xml"/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1.xml"/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2.xml"/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3.xml"/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4.xml"/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5.xml"/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6.xml"/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7.xml"/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8.xml"/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0.xml"/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Software_analyst" TargetMode="External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User_interface_design" TargetMode="External"/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Software_developer" TargetMode="External"/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Software_engineer" TargetMode="Externa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Software_tester" TargetMode="External"/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7.xm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8.xm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0.xm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1.xml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2.xml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3.xml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4.xm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5.xm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6.xm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7.xml"/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8.xm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CS0004:  Introduction to Programming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Problem Solving and Programming Tools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u="sng" dirty="0" smtClean="0"/>
              <a:t>Machine Language</a:t>
            </a:r>
            <a:r>
              <a:rPr lang="en-US" dirty="0" smtClean="0"/>
              <a:t> is a system of instructions and data executed directly by a computer's central processing unit.</a:t>
            </a: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en-US" sz="2600" u="sng" dirty="0" smtClean="0">
                <a:solidFill>
                  <a:schemeClr val="tx1"/>
                </a:solidFill>
              </a:rPr>
              <a:t>Higher-Level Languages</a:t>
            </a:r>
            <a:r>
              <a:rPr lang="en-US" sz="2600" dirty="0" smtClean="0">
                <a:solidFill>
                  <a:schemeClr val="tx1"/>
                </a:solidFill>
              </a:rPr>
              <a:t> consists of instruction that people can understand.</a:t>
            </a: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en-US" sz="2600" u="sng" dirty="0" smtClean="0">
                <a:solidFill>
                  <a:schemeClr val="tx1"/>
                </a:solidFill>
              </a:rPr>
              <a:t>Event-driven programming</a:t>
            </a:r>
            <a:r>
              <a:rPr lang="en-US" sz="2600" dirty="0" smtClean="0">
                <a:solidFill>
                  <a:schemeClr val="tx1"/>
                </a:solidFill>
              </a:rPr>
              <a:t> is a paradigm in which the flow of programs are determined by events</a:t>
            </a:r>
            <a:r>
              <a:rPr lang="en-US" sz="2600" dirty="0" smtClean="0">
                <a:solidFill>
                  <a:schemeClr val="tx1"/>
                </a:solidFill>
              </a:rPr>
              <a:t>.</a:t>
            </a: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en-US" sz="2600" dirty="0" smtClean="0">
                <a:solidFill>
                  <a:schemeClr val="tx1"/>
                </a:solidFill>
              </a:rPr>
              <a:t>A </a:t>
            </a:r>
            <a:r>
              <a:rPr lang="en-US" sz="2600" u="sng" dirty="0" smtClean="0">
                <a:solidFill>
                  <a:schemeClr val="tx1"/>
                </a:solidFill>
              </a:rPr>
              <a:t>p</a:t>
            </a:r>
            <a:r>
              <a:rPr lang="en-US" sz="2600" u="sng" dirty="0" smtClean="0">
                <a:solidFill>
                  <a:schemeClr val="tx1"/>
                </a:solidFill>
              </a:rPr>
              <a:t>rogram</a:t>
            </a:r>
            <a:r>
              <a:rPr lang="en-US" sz="2600" dirty="0" smtClean="0">
                <a:solidFill>
                  <a:schemeClr val="tx1"/>
                </a:solidFill>
              </a:rPr>
              <a:t> is </a:t>
            </a:r>
            <a:r>
              <a:rPr lang="en-US" sz="2600" dirty="0" smtClean="0">
                <a:solidFill>
                  <a:schemeClr val="tx1"/>
                </a:solidFill>
              </a:rPr>
              <a:t>a collection of instructions</a:t>
            </a:r>
            <a:r>
              <a:rPr lang="en-US" sz="2600" dirty="0" smtClean="0">
                <a:solidFill>
                  <a:schemeClr val="tx1"/>
                </a:solidFill>
              </a:rPr>
              <a:t>.</a:t>
            </a: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en-US" sz="2600" dirty="0" smtClean="0">
                <a:solidFill>
                  <a:schemeClr val="tx1"/>
                </a:solidFill>
              </a:rPr>
              <a:t>A </a:t>
            </a:r>
            <a:r>
              <a:rPr lang="en-US" sz="2600" u="sng" dirty="0" smtClean="0">
                <a:solidFill>
                  <a:schemeClr val="tx1"/>
                </a:solidFill>
              </a:rPr>
              <a:t>compiler</a:t>
            </a:r>
            <a:endParaRPr lang="en-US" sz="2600" dirty="0" smtClean="0">
              <a:solidFill>
                <a:schemeClr val="tx1"/>
              </a:solidFill>
            </a:endParaRP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endParaRPr lang="en-US" sz="2600" dirty="0" smtClean="0">
              <a:solidFill>
                <a:schemeClr val="tx1"/>
              </a:solidFill>
            </a:endParaRP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endParaRPr lang="en-US" sz="2600" dirty="0" smtClean="0">
              <a:solidFill>
                <a:schemeClr val="tx1"/>
              </a:solidFill>
            </a:endParaRPr>
          </a:p>
          <a:p>
            <a:pPr marL="274320" lvl="1">
              <a:spcBef>
                <a:spcPts val="600"/>
              </a:spcBef>
              <a:buClr>
                <a:schemeClr val="accent1"/>
              </a:buClr>
              <a:buNone/>
            </a:pPr>
            <a:endParaRPr lang="en-US" sz="2600" dirty="0" smtClean="0">
              <a:solidFill>
                <a:schemeClr val="tx1"/>
              </a:solidFill>
            </a:endParaRP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endParaRPr lang="en-US" sz="2600" dirty="0" smtClean="0">
              <a:solidFill>
                <a:schemeClr val="tx1"/>
              </a:solidFill>
            </a:endParaRP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endParaRPr lang="en-US" sz="2600" dirty="0" smtClean="0">
              <a:solidFill>
                <a:schemeClr val="tx1"/>
              </a:solidFill>
            </a:endParaRP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Developing an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So a specific example looks like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user inputs 16 sheets of paper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Dividing 16 by 5 results in 3.2</a:t>
            </a:r>
          </a:p>
          <a:p>
            <a:pPr marL="514350" indent="-514350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Developing an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So a specific example looks like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user inputs 16 sheets of paper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Dividing 16 by 5 results in 3.2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Rounding 3.2 up results in 4</a:t>
            </a:r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Developing an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So a specific example looks like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user inputs 16 sheets of paper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Dividing 16 by 5 results in 3.2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Rounding 3.2 up results in 4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Output 4 stamps</a:t>
            </a:r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Developing an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So a specific example looks like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user inputs 16 sheets of paper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Dividing 16 by 5 results in 3.2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Rounding 3.2 up results in 4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Output 4 stamps</a:t>
            </a:r>
          </a:p>
          <a:p>
            <a:pPr marL="514350" indent="-514350"/>
            <a:r>
              <a:rPr lang="en-US" dirty="0" smtClean="0"/>
              <a:t>Simple enough, right?  What could go wrong?</a:t>
            </a:r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Developing an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So a specific example looks like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user inputs 16 sheets of paper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Dividing 16 by 5 results in 3.2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Rounding 3.2 up results in 4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Output 4 stamps</a:t>
            </a:r>
          </a:p>
          <a:p>
            <a:pPr marL="514350" indent="-514350"/>
            <a:r>
              <a:rPr lang="en-US" dirty="0" smtClean="0"/>
              <a:t>Simple enough, right?  What could go wrong?</a:t>
            </a:r>
          </a:p>
          <a:p>
            <a:pPr marL="514350" indent="-514350"/>
            <a:r>
              <a:rPr lang="en-US" dirty="0" smtClean="0"/>
              <a:t>What if the user inputs “Banana” sheets of paper?</a:t>
            </a:r>
          </a:p>
          <a:p>
            <a:pPr marL="514350" indent="-514350"/>
            <a:endParaRPr lang="en-US" dirty="0" smtClean="0"/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Developing an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Revised Algorithm: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Get the number of sheets from the user. (Input</a:t>
            </a:r>
            <a:r>
              <a:rPr lang="en-US" dirty="0" smtClean="0"/>
              <a:t>)</a:t>
            </a:r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Developing an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Revised Algorithm: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Get the number of sheets from the user. (Input</a:t>
            </a:r>
            <a:r>
              <a:rPr lang="en-US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Check to see if the input is a positive number. (Validate)</a:t>
            </a:r>
            <a:endParaRPr lang="en-US" dirty="0" smtClean="0"/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Developing an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Revised Algorithm: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Get the number of sheets from the user. (Input</a:t>
            </a:r>
            <a:r>
              <a:rPr lang="en-US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Check to see if the input is a positive number. (Validate)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Divide the number of sheets by 5 (Process)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Round the result from step 2 the highest whole number (Process)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Output the number of stamps (Output</a:t>
            </a:r>
            <a:r>
              <a:rPr lang="en-US" dirty="0" smtClean="0"/>
              <a:t>)</a:t>
            </a:r>
          </a:p>
          <a:p>
            <a:pPr marL="514350" indent="-514350"/>
            <a:r>
              <a:rPr lang="en-US" dirty="0" smtClean="0"/>
              <a:t>Now that our algorithm is set, lets see how the modeling tools work.</a:t>
            </a:r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Developing an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Revised Algorithm: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Get the number of sheets from the user. (Input</a:t>
            </a:r>
            <a:r>
              <a:rPr lang="en-US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Check to see if the input is a positive number. (Validate)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Divide the number of sheets by 5 (Process</a:t>
            </a:r>
            <a:r>
              <a:rPr lang="en-US" dirty="0" smtClean="0"/>
              <a:t>)</a:t>
            </a:r>
            <a:endParaRPr lang="en-US" dirty="0" smtClean="0"/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Developing an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Revised Algorithm: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Get the number of sheets from the user. (Input</a:t>
            </a:r>
            <a:r>
              <a:rPr lang="en-US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Check to see if the input is a positive number. (Validate)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Divide the number of sheets by 5 (Process)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Round the result from step 2 the highest whole number (Process</a:t>
            </a:r>
            <a:r>
              <a:rPr lang="en-US" dirty="0" smtClean="0"/>
              <a:t>)</a:t>
            </a:r>
            <a:endParaRPr lang="en-US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u="sng" dirty="0" smtClean="0"/>
              <a:t>Machine Language</a:t>
            </a:r>
            <a:r>
              <a:rPr lang="en-US" dirty="0" smtClean="0"/>
              <a:t> is a system of instructions and data executed directly by a computer's central processing unit.</a:t>
            </a: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en-US" sz="2600" u="sng" dirty="0" smtClean="0">
                <a:solidFill>
                  <a:schemeClr val="tx1"/>
                </a:solidFill>
              </a:rPr>
              <a:t>Higher-Level Languages</a:t>
            </a:r>
            <a:r>
              <a:rPr lang="en-US" sz="2600" dirty="0" smtClean="0">
                <a:solidFill>
                  <a:schemeClr val="tx1"/>
                </a:solidFill>
              </a:rPr>
              <a:t> consists of instruction that people can understand.</a:t>
            </a: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en-US" sz="2600" u="sng" dirty="0" smtClean="0">
                <a:solidFill>
                  <a:schemeClr val="tx1"/>
                </a:solidFill>
              </a:rPr>
              <a:t>Event-driven programming</a:t>
            </a:r>
            <a:r>
              <a:rPr lang="en-US" sz="2600" dirty="0" smtClean="0">
                <a:solidFill>
                  <a:schemeClr val="tx1"/>
                </a:solidFill>
              </a:rPr>
              <a:t> is a paradigm in which the flow of programs are determined by events</a:t>
            </a:r>
            <a:r>
              <a:rPr lang="en-US" sz="2600" dirty="0" smtClean="0">
                <a:solidFill>
                  <a:schemeClr val="tx1"/>
                </a:solidFill>
              </a:rPr>
              <a:t>.</a:t>
            </a: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en-US" sz="2600" dirty="0" smtClean="0">
                <a:solidFill>
                  <a:schemeClr val="tx1"/>
                </a:solidFill>
              </a:rPr>
              <a:t>A </a:t>
            </a:r>
            <a:r>
              <a:rPr lang="en-US" sz="2600" u="sng" dirty="0" smtClean="0">
                <a:solidFill>
                  <a:schemeClr val="tx1"/>
                </a:solidFill>
              </a:rPr>
              <a:t>p</a:t>
            </a:r>
            <a:r>
              <a:rPr lang="en-US" sz="2600" u="sng" dirty="0" smtClean="0">
                <a:solidFill>
                  <a:schemeClr val="tx1"/>
                </a:solidFill>
              </a:rPr>
              <a:t>rogram</a:t>
            </a:r>
            <a:r>
              <a:rPr lang="en-US" sz="2600" dirty="0" smtClean="0">
                <a:solidFill>
                  <a:schemeClr val="tx1"/>
                </a:solidFill>
              </a:rPr>
              <a:t> is </a:t>
            </a:r>
            <a:r>
              <a:rPr lang="en-US" sz="2600" dirty="0" smtClean="0">
                <a:solidFill>
                  <a:schemeClr val="tx1"/>
                </a:solidFill>
              </a:rPr>
              <a:t>a collection of instructions</a:t>
            </a:r>
            <a:r>
              <a:rPr lang="en-US" sz="2600" dirty="0" smtClean="0">
                <a:solidFill>
                  <a:schemeClr val="tx1"/>
                </a:solidFill>
              </a:rPr>
              <a:t>.</a:t>
            </a: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en-US" sz="2600" dirty="0" smtClean="0">
                <a:solidFill>
                  <a:schemeClr val="tx1"/>
                </a:solidFill>
              </a:rPr>
              <a:t>A </a:t>
            </a:r>
            <a:r>
              <a:rPr lang="en-US" sz="2600" u="sng" dirty="0" smtClean="0">
                <a:solidFill>
                  <a:schemeClr val="tx1"/>
                </a:solidFill>
              </a:rPr>
              <a:t>compiler</a:t>
            </a:r>
            <a:r>
              <a:rPr lang="en-US" sz="2600" dirty="0" smtClean="0">
                <a:solidFill>
                  <a:schemeClr val="tx1"/>
                </a:solidFill>
              </a:rPr>
              <a:t> is a computer program that translates high-level language such as VB in Machine Language</a:t>
            </a:r>
            <a:r>
              <a:rPr lang="en-US" sz="2600" dirty="0" smtClean="0">
                <a:solidFill>
                  <a:schemeClr val="tx1"/>
                </a:solidFill>
              </a:rPr>
              <a:t>.</a:t>
            </a: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endParaRPr lang="en-US" sz="2600" dirty="0" smtClean="0">
              <a:solidFill>
                <a:schemeClr val="tx1"/>
              </a:solidFill>
            </a:endParaRP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endParaRPr lang="en-US" sz="2600" dirty="0" smtClean="0">
              <a:solidFill>
                <a:schemeClr val="tx1"/>
              </a:solidFill>
            </a:endParaRPr>
          </a:p>
          <a:p>
            <a:pPr marL="274320" lvl="1">
              <a:spcBef>
                <a:spcPts val="600"/>
              </a:spcBef>
              <a:buClr>
                <a:schemeClr val="accent1"/>
              </a:buClr>
              <a:buNone/>
            </a:pPr>
            <a:endParaRPr lang="en-US" sz="2600" dirty="0" smtClean="0">
              <a:solidFill>
                <a:schemeClr val="tx1"/>
              </a:solidFill>
            </a:endParaRP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endParaRPr lang="en-US" sz="2600" dirty="0" smtClean="0">
              <a:solidFill>
                <a:schemeClr val="tx1"/>
              </a:solidFill>
            </a:endParaRP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endParaRPr lang="en-US" sz="2600" dirty="0" smtClean="0">
              <a:solidFill>
                <a:schemeClr val="tx1"/>
              </a:solidFill>
            </a:endParaRP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Developing an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Revised Algorithm: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Get the number of sheets from the user. (Input</a:t>
            </a:r>
            <a:r>
              <a:rPr lang="en-US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Check to see if the input is a positive number. (Validate)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Divide the number of sheets by 5 (Process)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Round the result from step 2 the highest whole number (Process)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Output the number of stamps (Output</a:t>
            </a:r>
            <a:r>
              <a:rPr lang="en-US" dirty="0" smtClean="0"/>
              <a:t>)</a:t>
            </a:r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Developing an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Revised Algorithm: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Get the number of sheets from the user. (Input</a:t>
            </a:r>
            <a:r>
              <a:rPr lang="en-US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Check to see if the input is a positive number. (Validate)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Divide the number of sheets by 5 (Process)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Round the result from step 2 the highest whole number (Process)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Output the number of stamps (Output</a:t>
            </a:r>
            <a:r>
              <a:rPr lang="en-US" dirty="0" smtClean="0"/>
              <a:t>)</a:t>
            </a:r>
          </a:p>
          <a:p>
            <a:pPr marL="514350" indent="-514350"/>
            <a:r>
              <a:rPr lang="en-US" dirty="0" smtClean="0"/>
              <a:t>Now that our algorithm is set, lets see how the modeling tools work.</a:t>
            </a:r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Hierarchy Charts</a:t>
            </a:r>
            <a:endParaRPr lang="en-US" dirty="0"/>
          </a:p>
        </p:txBody>
      </p:sp>
      <p:sp>
        <p:nvSpPr>
          <p:cNvPr id="78" name="TextBox 77"/>
          <p:cNvSpPr txBox="1"/>
          <p:nvPr/>
        </p:nvSpPr>
        <p:spPr>
          <a:xfrm>
            <a:off x="2971800" y="1066800"/>
            <a:ext cx="26659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Postage Stamp Program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/>
    </p:bld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Hierarchy Charts</a:t>
            </a:r>
            <a:endParaRPr lang="en-US" dirty="0"/>
          </a:p>
        </p:txBody>
      </p:sp>
      <p:sp>
        <p:nvSpPr>
          <p:cNvPr id="78" name="TextBox 77"/>
          <p:cNvSpPr txBox="1"/>
          <p:nvPr/>
        </p:nvSpPr>
        <p:spPr>
          <a:xfrm>
            <a:off x="2971800" y="1066800"/>
            <a:ext cx="26659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Postage Stamp Program</a:t>
            </a:r>
            <a:endParaRPr lang="en-US" sz="2000" dirty="0">
              <a:solidFill>
                <a:schemeClr val="tx1"/>
              </a:solidFill>
            </a:endParaRPr>
          </a:p>
        </p:txBody>
      </p:sp>
      <p:grpSp>
        <p:nvGrpSpPr>
          <p:cNvPr id="3" name="Group 38"/>
          <p:cNvGrpSpPr/>
          <p:nvPr/>
        </p:nvGrpSpPr>
        <p:grpSpPr>
          <a:xfrm>
            <a:off x="533400" y="1524000"/>
            <a:ext cx="8021181" cy="1600200"/>
            <a:chOff x="457200" y="2152710"/>
            <a:chExt cx="8021181" cy="1600200"/>
          </a:xfrm>
        </p:grpSpPr>
        <p:sp>
          <p:nvSpPr>
            <p:cNvPr id="80" name="TextBox 79"/>
            <p:cNvSpPr txBox="1"/>
            <p:nvPr/>
          </p:nvSpPr>
          <p:spPr>
            <a:xfrm>
              <a:off x="457200" y="3352800"/>
              <a:ext cx="145963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tx1"/>
                  </a:solidFill>
                </a:rPr>
                <a:t>Read Sheets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3200400" y="3352800"/>
              <a:ext cx="196246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Calculate Stamps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6725529" y="3352800"/>
              <a:ext cx="17528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tx1"/>
                  </a:solidFill>
                </a:rPr>
                <a:t>Display Stamps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cxnSp>
          <p:nvCxnSpPr>
            <p:cNvPr id="83" name="Elbow Connector 82"/>
            <p:cNvCxnSpPr>
              <a:stCxn id="78" idx="2"/>
              <a:endCxn id="81" idx="0"/>
            </p:cNvCxnSpPr>
            <p:nvPr/>
          </p:nvCxnSpPr>
          <p:spPr bwMode="auto">
            <a:xfrm rot="5400000">
              <a:off x="3615031" y="2719309"/>
              <a:ext cx="1200090" cy="66892"/>
            </a:xfrm>
            <a:prstGeom prst="bentConnector3">
              <a:avLst>
                <a:gd name="adj1" fmla="val 50000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4" name="Elbow Connector 83"/>
            <p:cNvCxnSpPr>
              <a:stCxn id="78" idx="2"/>
              <a:endCxn id="80" idx="0"/>
            </p:cNvCxnSpPr>
            <p:nvPr/>
          </p:nvCxnSpPr>
          <p:spPr bwMode="auto">
            <a:xfrm rot="5400000">
              <a:off x="2117724" y="1222002"/>
              <a:ext cx="1200090" cy="3061507"/>
            </a:xfrm>
            <a:prstGeom prst="bentConnector3">
              <a:avLst>
                <a:gd name="adj1" fmla="val 50000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5" name="Elbow Connector 84"/>
            <p:cNvCxnSpPr>
              <a:stCxn id="78" idx="2"/>
              <a:endCxn id="82" idx="0"/>
            </p:cNvCxnSpPr>
            <p:nvPr/>
          </p:nvCxnSpPr>
          <p:spPr bwMode="auto">
            <a:xfrm rot="16200000" flipH="1">
              <a:off x="5325193" y="1076038"/>
              <a:ext cx="1200090" cy="3353433"/>
            </a:xfrm>
            <a:prstGeom prst="bentConnector3">
              <a:avLst>
                <a:gd name="adj1" fmla="val 50000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/>
    </p:bld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Hierarchy Charts</a:t>
            </a:r>
            <a:endParaRPr lang="en-US" dirty="0"/>
          </a:p>
        </p:txBody>
      </p:sp>
      <p:sp>
        <p:nvSpPr>
          <p:cNvPr id="78" name="TextBox 77"/>
          <p:cNvSpPr txBox="1"/>
          <p:nvPr/>
        </p:nvSpPr>
        <p:spPr>
          <a:xfrm>
            <a:off x="2971800" y="1066800"/>
            <a:ext cx="26659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Postage Stamp Program</a:t>
            </a:r>
            <a:endParaRPr lang="en-US" sz="2000" dirty="0">
              <a:solidFill>
                <a:schemeClr val="tx1"/>
              </a:solidFill>
            </a:endParaRPr>
          </a:p>
        </p:txBody>
      </p:sp>
      <p:grpSp>
        <p:nvGrpSpPr>
          <p:cNvPr id="3" name="Group 38"/>
          <p:cNvGrpSpPr/>
          <p:nvPr/>
        </p:nvGrpSpPr>
        <p:grpSpPr>
          <a:xfrm>
            <a:off x="533400" y="1524000"/>
            <a:ext cx="8021181" cy="1600200"/>
            <a:chOff x="457200" y="2152710"/>
            <a:chExt cx="8021181" cy="1600200"/>
          </a:xfrm>
        </p:grpSpPr>
        <p:sp>
          <p:nvSpPr>
            <p:cNvPr id="80" name="TextBox 79"/>
            <p:cNvSpPr txBox="1"/>
            <p:nvPr/>
          </p:nvSpPr>
          <p:spPr>
            <a:xfrm>
              <a:off x="457200" y="3352800"/>
              <a:ext cx="145963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tx1"/>
                  </a:solidFill>
                </a:rPr>
                <a:t>Read Sheets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3200400" y="3352800"/>
              <a:ext cx="196246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Calculate Stamps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6725529" y="3352800"/>
              <a:ext cx="17528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tx1"/>
                  </a:solidFill>
                </a:rPr>
                <a:t>Display Stamps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cxnSp>
          <p:nvCxnSpPr>
            <p:cNvPr id="83" name="Elbow Connector 82"/>
            <p:cNvCxnSpPr>
              <a:stCxn id="78" idx="2"/>
              <a:endCxn id="81" idx="0"/>
            </p:cNvCxnSpPr>
            <p:nvPr/>
          </p:nvCxnSpPr>
          <p:spPr bwMode="auto">
            <a:xfrm rot="5400000">
              <a:off x="3615031" y="2719309"/>
              <a:ext cx="1200090" cy="66892"/>
            </a:xfrm>
            <a:prstGeom prst="bentConnector3">
              <a:avLst>
                <a:gd name="adj1" fmla="val 50000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4" name="Elbow Connector 83"/>
            <p:cNvCxnSpPr>
              <a:stCxn id="78" idx="2"/>
              <a:endCxn id="80" idx="0"/>
            </p:cNvCxnSpPr>
            <p:nvPr/>
          </p:nvCxnSpPr>
          <p:spPr bwMode="auto">
            <a:xfrm rot="5400000">
              <a:off x="2117724" y="1222002"/>
              <a:ext cx="1200090" cy="3061507"/>
            </a:xfrm>
            <a:prstGeom prst="bentConnector3">
              <a:avLst>
                <a:gd name="adj1" fmla="val 50000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5" name="Elbow Connector 84"/>
            <p:cNvCxnSpPr>
              <a:stCxn id="78" idx="2"/>
              <a:endCxn id="82" idx="0"/>
            </p:cNvCxnSpPr>
            <p:nvPr/>
          </p:nvCxnSpPr>
          <p:spPr bwMode="auto">
            <a:xfrm rot="16200000" flipH="1">
              <a:off x="5325193" y="1076038"/>
              <a:ext cx="1200090" cy="3353433"/>
            </a:xfrm>
            <a:prstGeom prst="bentConnector3">
              <a:avLst>
                <a:gd name="adj1" fmla="val 50000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4" name="Group 85"/>
          <p:cNvGrpSpPr/>
          <p:nvPr/>
        </p:nvGrpSpPr>
        <p:grpSpPr>
          <a:xfrm>
            <a:off x="101842" y="3124200"/>
            <a:ext cx="2746281" cy="2158663"/>
            <a:chOff x="101842" y="3124200"/>
            <a:chExt cx="2746281" cy="2158663"/>
          </a:xfrm>
        </p:grpSpPr>
        <p:sp>
          <p:nvSpPr>
            <p:cNvPr id="87" name="TextBox 86"/>
            <p:cNvSpPr txBox="1"/>
            <p:nvPr/>
          </p:nvSpPr>
          <p:spPr>
            <a:xfrm>
              <a:off x="101842" y="4267200"/>
              <a:ext cx="862993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Get</a:t>
              </a:r>
            </a:p>
            <a:p>
              <a:pPr algn="ctr"/>
              <a:r>
                <a:rPr lang="en-US" sz="2000" dirty="0" smtClean="0"/>
                <a:t>sheets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829878" y="4267200"/>
              <a:ext cx="2018245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Make sure</a:t>
              </a:r>
            </a:p>
            <a:p>
              <a:pPr algn="ctr"/>
              <a:r>
                <a:rPr lang="en-US" sz="2000" dirty="0" smtClean="0"/>
                <a:t>sheets is</a:t>
              </a:r>
            </a:p>
            <a:p>
              <a:pPr algn="ctr"/>
              <a:r>
                <a:rPr lang="en-US" sz="2000" dirty="0" smtClean="0"/>
                <a:t>a positive i</a:t>
              </a:r>
              <a:r>
                <a:rPr lang="en-US" sz="2000" dirty="0" smtClean="0">
                  <a:solidFill>
                    <a:schemeClr val="tx1"/>
                  </a:solidFill>
                </a:rPr>
                <a:t>nteger.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cxnSp>
          <p:nvCxnSpPr>
            <p:cNvPr id="89" name="Elbow Connector 88"/>
            <p:cNvCxnSpPr>
              <a:stCxn id="80" idx="2"/>
              <a:endCxn id="87" idx="0"/>
            </p:cNvCxnSpPr>
            <p:nvPr/>
          </p:nvCxnSpPr>
          <p:spPr bwMode="auto">
            <a:xfrm rot="5400000">
              <a:off x="326777" y="3330762"/>
              <a:ext cx="1143000" cy="729876"/>
            </a:xfrm>
            <a:prstGeom prst="bentConnector3">
              <a:avLst>
                <a:gd name="adj1" fmla="val 50000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0" name="Elbow Connector 89"/>
            <p:cNvCxnSpPr>
              <a:stCxn id="80" idx="2"/>
              <a:endCxn id="88" idx="0"/>
            </p:cNvCxnSpPr>
            <p:nvPr/>
          </p:nvCxnSpPr>
          <p:spPr bwMode="auto">
            <a:xfrm rot="16200000" flipH="1">
              <a:off x="979608" y="3407807"/>
              <a:ext cx="1143000" cy="575786"/>
            </a:xfrm>
            <a:prstGeom prst="bentConnector3">
              <a:avLst>
                <a:gd name="adj1" fmla="val 50000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/>
    </p:bld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Hierarchy Charts</a:t>
            </a:r>
            <a:endParaRPr lang="en-US" dirty="0"/>
          </a:p>
        </p:txBody>
      </p:sp>
      <p:sp>
        <p:nvSpPr>
          <p:cNvPr id="78" name="TextBox 77"/>
          <p:cNvSpPr txBox="1"/>
          <p:nvPr/>
        </p:nvSpPr>
        <p:spPr>
          <a:xfrm>
            <a:off x="2971800" y="1066800"/>
            <a:ext cx="26659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Postage Stamp Program</a:t>
            </a:r>
            <a:endParaRPr lang="en-US" sz="2000" dirty="0">
              <a:solidFill>
                <a:schemeClr val="tx1"/>
              </a:solidFill>
            </a:endParaRPr>
          </a:p>
        </p:txBody>
      </p:sp>
      <p:grpSp>
        <p:nvGrpSpPr>
          <p:cNvPr id="3" name="Group 38"/>
          <p:cNvGrpSpPr/>
          <p:nvPr/>
        </p:nvGrpSpPr>
        <p:grpSpPr>
          <a:xfrm>
            <a:off x="533400" y="1524000"/>
            <a:ext cx="8021181" cy="1600200"/>
            <a:chOff x="457200" y="2152710"/>
            <a:chExt cx="8021181" cy="1600200"/>
          </a:xfrm>
        </p:grpSpPr>
        <p:sp>
          <p:nvSpPr>
            <p:cNvPr id="80" name="TextBox 79"/>
            <p:cNvSpPr txBox="1"/>
            <p:nvPr/>
          </p:nvSpPr>
          <p:spPr>
            <a:xfrm>
              <a:off x="457200" y="3352800"/>
              <a:ext cx="145963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tx1"/>
                  </a:solidFill>
                </a:rPr>
                <a:t>Read Sheets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3200400" y="3352800"/>
              <a:ext cx="196246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Calculate Stamps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6725529" y="3352800"/>
              <a:ext cx="17528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tx1"/>
                  </a:solidFill>
                </a:rPr>
                <a:t>Display Stamps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cxnSp>
          <p:nvCxnSpPr>
            <p:cNvPr id="83" name="Elbow Connector 82"/>
            <p:cNvCxnSpPr>
              <a:stCxn id="78" idx="2"/>
              <a:endCxn id="81" idx="0"/>
            </p:cNvCxnSpPr>
            <p:nvPr/>
          </p:nvCxnSpPr>
          <p:spPr bwMode="auto">
            <a:xfrm rot="5400000">
              <a:off x="3615031" y="2719309"/>
              <a:ext cx="1200090" cy="66892"/>
            </a:xfrm>
            <a:prstGeom prst="bentConnector3">
              <a:avLst>
                <a:gd name="adj1" fmla="val 50000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4" name="Elbow Connector 83"/>
            <p:cNvCxnSpPr>
              <a:stCxn id="78" idx="2"/>
              <a:endCxn id="80" idx="0"/>
            </p:cNvCxnSpPr>
            <p:nvPr/>
          </p:nvCxnSpPr>
          <p:spPr bwMode="auto">
            <a:xfrm rot="5400000">
              <a:off x="2117724" y="1222002"/>
              <a:ext cx="1200090" cy="3061507"/>
            </a:xfrm>
            <a:prstGeom prst="bentConnector3">
              <a:avLst>
                <a:gd name="adj1" fmla="val 50000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5" name="Elbow Connector 84"/>
            <p:cNvCxnSpPr>
              <a:stCxn id="78" idx="2"/>
              <a:endCxn id="82" idx="0"/>
            </p:cNvCxnSpPr>
            <p:nvPr/>
          </p:nvCxnSpPr>
          <p:spPr bwMode="auto">
            <a:xfrm rot="16200000" flipH="1">
              <a:off x="5325193" y="1076038"/>
              <a:ext cx="1200090" cy="3353433"/>
            </a:xfrm>
            <a:prstGeom prst="bentConnector3">
              <a:avLst>
                <a:gd name="adj1" fmla="val 50000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4" name="Group 85"/>
          <p:cNvGrpSpPr/>
          <p:nvPr/>
        </p:nvGrpSpPr>
        <p:grpSpPr>
          <a:xfrm>
            <a:off x="101842" y="3124200"/>
            <a:ext cx="2746281" cy="2158663"/>
            <a:chOff x="101842" y="3124200"/>
            <a:chExt cx="2746281" cy="2158663"/>
          </a:xfrm>
        </p:grpSpPr>
        <p:sp>
          <p:nvSpPr>
            <p:cNvPr id="87" name="TextBox 86"/>
            <p:cNvSpPr txBox="1"/>
            <p:nvPr/>
          </p:nvSpPr>
          <p:spPr>
            <a:xfrm>
              <a:off x="101842" y="4267200"/>
              <a:ext cx="862993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Get</a:t>
              </a:r>
            </a:p>
            <a:p>
              <a:pPr algn="ctr"/>
              <a:r>
                <a:rPr lang="en-US" sz="2000" dirty="0" smtClean="0"/>
                <a:t>sheets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829878" y="4267200"/>
              <a:ext cx="2018245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Make sure</a:t>
              </a:r>
            </a:p>
            <a:p>
              <a:pPr algn="ctr"/>
              <a:r>
                <a:rPr lang="en-US" sz="2000" dirty="0" smtClean="0"/>
                <a:t>sheets is</a:t>
              </a:r>
            </a:p>
            <a:p>
              <a:pPr algn="ctr"/>
              <a:r>
                <a:rPr lang="en-US" sz="2000" dirty="0" smtClean="0"/>
                <a:t>a positive i</a:t>
              </a:r>
              <a:r>
                <a:rPr lang="en-US" sz="2000" dirty="0" smtClean="0">
                  <a:solidFill>
                    <a:schemeClr val="tx1"/>
                  </a:solidFill>
                </a:rPr>
                <a:t>nteger.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cxnSp>
          <p:nvCxnSpPr>
            <p:cNvPr id="89" name="Elbow Connector 88"/>
            <p:cNvCxnSpPr>
              <a:stCxn id="80" idx="2"/>
              <a:endCxn id="87" idx="0"/>
            </p:cNvCxnSpPr>
            <p:nvPr/>
          </p:nvCxnSpPr>
          <p:spPr bwMode="auto">
            <a:xfrm rot="5400000">
              <a:off x="326777" y="3330762"/>
              <a:ext cx="1143000" cy="729876"/>
            </a:xfrm>
            <a:prstGeom prst="bentConnector3">
              <a:avLst>
                <a:gd name="adj1" fmla="val 50000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0" name="Elbow Connector 89"/>
            <p:cNvCxnSpPr>
              <a:stCxn id="80" idx="2"/>
              <a:endCxn id="88" idx="0"/>
            </p:cNvCxnSpPr>
            <p:nvPr/>
          </p:nvCxnSpPr>
          <p:spPr bwMode="auto">
            <a:xfrm rot="16200000" flipH="1">
              <a:off x="979608" y="3407807"/>
              <a:ext cx="1143000" cy="575786"/>
            </a:xfrm>
            <a:prstGeom prst="bentConnector3">
              <a:avLst>
                <a:gd name="adj1" fmla="val 50000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7" name="Group 98"/>
          <p:cNvGrpSpPr/>
          <p:nvPr/>
        </p:nvGrpSpPr>
        <p:grpSpPr>
          <a:xfrm>
            <a:off x="381000" y="5282862"/>
            <a:ext cx="3048000" cy="1002269"/>
            <a:chOff x="381000" y="5282862"/>
            <a:chExt cx="3048000" cy="1002269"/>
          </a:xfrm>
        </p:grpSpPr>
        <p:sp>
          <p:nvSpPr>
            <p:cNvPr id="100" name="TextBox 99"/>
            <p:cNvSpPr txBox="1"/>
            <p:nvPr/>
          </p:nvSpPr>
          <p:spPr>
            <a:xfrm>
              <a:off x="381000" y="5638800"/>
              <a:ext cx="95795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Must be</a:t>
              </a:r>
            </a:p>
            <a:p>
              <a:pPr algn="ctr"/>
              <a:r>
                <a:rPr lang="en-US" dirty="0" smtClean="0"/>
                <a:t>number</a:t>
              </a:r>
              <a:endParaRPr lang="en-US" dirty="0"/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1371600" y="5638800"/>
              <a:ext cx="95795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Must be</a:t>
              </a:r>
            </a:p>
            <a:p>
              <a:pPr algn="ctr"/>
              <a:r>
                <a:rPr lang="en-US" dirty="0" smtClean="0"/>
                <a:t>positive</a:t>
              </a:r>
              <a:endParaRPr lang="en-US" dirty="0"/>
            </a:p>
          </p:txBody>
        </p:sp>
        <p:cxnSp>
          <p:nvCxnSpPr>
            <p:cNvPr id="102" name="Elbow Connector 101"/>
            <p:cNvCxnSpPr>
              <a:stCxn id="88" idx="2"/>
              <a:endCxn id="100" idx="0"/>
            </p:cNvCxnSpPr>
            <p:nvPr/>
          </p:nvCxnSpPr>
          <p:spPr>
            <a:xfrm rot="5400000">
              <a:off x="1171522" y="4971320"/>
              <a:ext cx="355937" cy="979023"/>
            </a:xfrm>
            <a:prstGeom prst="bentConnector3">
              <a:avLst>
                <a:gd name="adj1" fmla="val 50000"/>
              </a:avLst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3" name="Elbow Connector 102"/>
            <p:cNvCxnSpPr>
              <a:stCxn id="88" idx="2"/>
              <a:endCxn id="101" idx="0"/>
            </p:cNvCxnSpPr>
            <p:nvPr/>
          </p:nvCxnSpPr>
          <p:spPr>
            <a:xfrm rot="16200000" flipH="1">
              <a:off x="1666821" y="5455042"/>
              <a:ext cx="355937" cy="11577"/>
            </a:xfrm>
            <a:prstGeom prst="bentConnector3">
              <a:avLst>
                <a:gd name="adj1" fmla="val 50000"/>
              </a:avLst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4" name="TextBox 103"/>
            <p:cNvSpPr txBox="1"/>
            <p:nvPr/>
          </p:nvSpPr>
          <p:spPr>
            <a:xfrm>
              <a:off x="2438400" y="5638800"/>
              <a:ext cx="990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Must be integer</a:t>
              </a:r>
              <a:endParaRPr lang="en-US" dirty="0"/>
            </a:p>
          </p:txBody>
        </p:sp>
        <p:cxnSp>
          <p:nvCxnSpPr>
            <p:cNvPr id="105" name="Elbow Connector 104"/>
            <p:cNvCxnSpPr>
              <a:stCxn id="88" idx="2"/>
              <a:endCxn id="104" idx="0"/>
            </p:cNvCxnSpPr>
            <p:nvPr/>
          </p:nvCxnSpPr>
          <p:spPr>
            <a:xfrm rot="16200000" flipH="1">
              <a:off x="2208382" y="4913481"/>
              <a:ext cx="355937" cy="1094699"/>
            </a:xfrm>
            <a:prstGeom prst="bentConnector3">
              <a:avLst>
                <a:gd name="adj1" fmla="val 50000"/>
              </a:avLst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/>
    </p:bld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Hierarchy Charts</a:t>
            </a:r>
            <a:endParaRPr lang="en-US" dirty="0"/>
          </a:p>
        </p:txBody>
      </p:sp>
      <p:sp>
        <p:nvSpPr>
          <p:cNvPr id="78" name="TextBox 77"/>
          <p:cNvSpPr txBox="1"/>
          <p:nvPr/>
        </p:nvSpPr>
        <p:spPr>
          <a:xfrm>
            <a:off x="2971800" y="1066800"/>
            <a:ext cx="26659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Postage Stamp Program</a:t>
            </a:r>
            <a:endParaRPr lang="en-US" sz="2000" dirty="0">
              <a:solidFill>
                <a:schemeClr val="tx1"/>
              </a:solidFill>
            </a:endParaRPr>
          </a:p>
        </p:txBody>
      </p:sp>
      <p:grpSp>
        <p:nvGrpSpPr>
          <p:cNvPr id="3" name="Group 38"/>
          <p:cNvGrpSpPr/>
          <p:nvPr/>
        </p:nvGrpSpPr>
        <p:grpSpPr>
          <a:xfrm>
            <a:off x="533400" y="1524000"/>
            <a:ext cx="8021181" cy="1600200"/>
            <a:chOff x="457200" y="2152710"/>
            <a:chExt cx="8021181" cy="1600200"/>
          </a:xfrm>
        </p:grpSpPr>
        <p:sp>
          <p:nvSpPr>
            <p:cNvPr id="80" name="TextBox 79"/>
            <p:cNvSpPr txBox="1"/>
            <p:nvPr/>
          </p:nvSpPr>
          <p:spPr>
            <a:xfrm>
              <a:off x="457200" y="3352800"/>
              <a:ext cx="145963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tx1"/>
                  </a:solidFill>
                </a:rPr>
                <a:t>Read Sheets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3200400" y="3352800"/>
              <a:ext cx="196246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Calculate Stamps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6725529" y="3352800"/>
              <a:ext cx="17528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tx1"/>
                  </a:solidFill>
                </a:rPr>
                <a:t>Display Stamps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cxnSp>
          <p:nvCxnSpPr>
            <p:cNvPr id="83" name="Elbow Connector 82"/>
            <p:cNvCxnSpPr>
              <a:stCxn id="78" idx="2"/>
              <a:endCxn id="81" idx="0"/>
            </p:cNvCxnSpPr>
            <p:nvPr/>
          </p:nvCxnSpPr>
          <p:spPr bwMode="auto">
            <a:xfrm rot="5400000">
              <a:off x="3615031" y="2719309"/>
              <a:ext cx="1200090" cy="66892"/>
            </a:xfrm>
            <a:prstGeom prst="bentConnector3">
              <a:avLst>
                <a:gd name="adj1" fmla="val 50000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4" name="Elbow Connector 83"/>
            <p:cNvCxnSpPr>
              <a:stCxn id="78" idx="2"/>
              <a:endCxn id="80" idx="0"/>
            </p:cNvCxnSpPr>
            <p:nvPr/>
          </p:nvCxnSpPr>
          <p:spPr bwMode="auto">
            <a:xfrm rot="5400000">
              <a:off x="2117724" y="1222002"/>
              <a:ext cx="1200090" cy="3061507"/>
            </a:xfrm>
            <a:prstGeom prst="bentConnector3">
              <a:avLst>
                <a:gd name="adj1" fmla="val 50000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5" name="Elbow Connector 84"/>
            <p:cNvCxnSpPr>
              <a:stCxn id="78" idx="2"/>
              <a:endCxn id="82" idx="0"/>
            </p:cNvCxnSpPr>
            <p:nvPr/>
          </p:nvCxnSpPr>
          <p:spPr bwMode="auto">
            <a:xfrm rot="16200000" flipH="1">
              <a:off x="5325193" y="1076038"/>
              <a:ext cx="1200090" cy="3353433"/>
            </a:xfrm>
            <a:prstGeom prst="bentConnector3">
              <a:avLst>
                <a:gd name="adj1" fmla="val 50000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4" name="Group 85"/>
          <p:cNvGrpSpPr/>
          <p:nvPr/>
        </p:nvGrpSpPr>
        <p:grpSpPr>
          <a:xfrm>
            <a:off x="101842" y="3124200"/>
            <a:ext cx="2746281" cy="2158663"/>
            <a:chOff x="101842" y="3124200"/>
            <a:chExt cx="2746281" cy="2158663"/>
          </a:xfrm>
        </p:grpSpPr>
        <p:sp>
          <p:nvSpPr>
            <p:cNvPr id="87" name="TextBox 86"/>
            <p:cNvSpPr txBox="1"/>
            <p:nvPr/>
          </p:nvSpPr>
          <p:spPr>
            <a:xfrm>
              <a:off x="101842" y="4267200"/>
              <a:ext cx="862993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Get</a:t>
              </a:r>
            </a:p>
            <a:p>
              <a:pPr algn="ctr"/>
              <a:r>
                <a:rPr lang="en-US" sz="2000" dirty="0" smtClean="0"/>
                <a:t>sheets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829878" y="4267200"/>
              <a:ext cx="2018245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Make sure</a:t>
              </a:r>
            </a:p>
            <a:p>
              <a:pPr algn="ctr"/>
              <a:r>
                <a:rPr lang="en-US" sz="2000" dirty="0" smtClean="0"/>
                <a:t>sheets is</a:t>
              </a:r>
            </a:p>
            <a:p>
              <a:pPr algn="ctr"/>
              <a:r>
                <a:rPr lang="en-US" sz="2000" dirty="0" smtClean="0"/>
                <a:t>a positive i</a:t>
              </a:r>
              <a:r>
                <a:rPr lang="en-US" sz="2000" dirty="0" smtClean="0">
                  <a:solidFill>
                    <a:schemeClr val="tx1"/>
                  </a:solidFill>
                </a:rPr>
                <a:t>nteger.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cxnSp>
          <p:nvCxnSpPr>
            <p:cNvPr id="89" name="Elbow Connector 88"/>
            <p:cNvCxnSpPr>
              <a:stCxn id="80" idx="2"/>
              <a:endCxn id="87" idx="0"/>
            </p:cNvCxnSpPr>
            <p:nvPr/>
          </p:nvCxnSpPr>
          <p:spPr bwMode="auto">
            <a:xfrm rot="5400000">
              <a:off x="326777" y="3330762"/>
              <a:ext cx="1143000" cy="729876"/>
            </a:xfrm>
            <a:prstGeom prst="bentConnector3">
              <a:avLst>
                <a:gd name="adj1" fmla="val 50000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0" name="Elbow Connector 89"/>
            <p:cNvCxnSpPr>
              <a:stCxn id="80" idx="2"/>
              <a:endCxn id="88" idx="0"/>
            </p:cNvCxnSpPr>
            <p:nvPr/>
          </p:nvCxnSpPr>
          <p:spPr bwMode="auto">
            <a:xfrm rot="16200000" flipH="1">
              <a:off x="979608" y="3407807"/>
              <a:ext cx="1143000" cy="575786"/>
            </a:xfrm>
            <a:prstGeom prst="bentConnector3">
              <a:avLst>
                <a:gd name="adj1" fmla="val 50000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6" name="Group 93"/>
          <p:cNvGrpSpPr/>
          <p:nvPr/>
        </p:nvGrpSpPr>
        <p:grpSpPr>
          <a:xfrm>
            <a:off x="2819400" y="3124200"/>
            <a:ext cx="3466327" cy="2215753"/>
            <a:chOff x="2819400" y="3143310"/>
            <a:chExt cx="3466327" cy="2215753"/>
          </a:xfrm>
        </p:grpSpPr>
        <p:sp>
          <p:nvSpPr>
            <p:cNvPr id="95" name="TextBox 94"/>
            <p:cNvSpPr txBox="1"/>
            <p:nvPr/>
          </p:nvSpPr>
          <p:spPr>
            <a:xfrm>
              <a:off x="2819400" y="4343400"/>
              <a:ext cx="1504899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Set stamps =</a:t>
              </a:r>
            </a:p>
            <a:p>
              <a:pPr algn="ctr"/>
              <a:r>
                <a:rPr lang="en-US" sz="2000" dirty="0" smtClean="0"/>
                <a:t>sheets / 5</a:t>
              </a:r>
              <a:endParaRPr lang="en-US" sz="2000" dirty="0"/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4343400" y="4343400"/>
              <a:ext cx="1942327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Round stamps</a:t>
              </a:r>
            </a:p>
            <a:p>
              <a:pPr algn="ctr"/>
              <a:r>
                <a:rPr lang="en-US" sz="2000" dirty="0" smtClean="0"/>
                <a:t>up to next whole</a:t>
              </a:r>
            </a:p>
            <a:p>
              <a:pPr algn="ctr"/>
              <a:r>
                <a:rPr lang="en-US" sz="2000" dirty="0" smtClean="0"/>
                <a:t>number</a:t>
              </a:r>
              <a:endParaRPr lang="en-US" sz="2000" dirty="0"/>
            </a:p>
          </p:txBody>
        </p:sp>
        <p:cxnSp>
          <p:nvCxnSpPr>
            <p:cNvPr id="97" name="Elbow Connector 96"/>
            <p:cNvCxnSpPr>
              <a:stCxn id="81" idx="2"/>
              <a:endCxn id="95" idx="0"/>
            </p:cNvCxnSpPr>
            <p:nvPr/>
          </p:nvCxnSpPr>
          <p:spPr>
            <a:xfrm rot="5400000">
              <a:off x="3314795" y="3400365"/>
              <a:ext cx="1200090" cy="685980"/>
            </a:xfrm>
            <a:prstGeom prst="bentConnector3">
              <a:avLst>
                <a:gd name="adj1" fmla="val 50000"/>
              </a:avLst>
            </a:prstGeom>
            <a:ln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8" name="Elbow Connector 97"/>
            <p:cNvCxnSpPr>
              <a:stCxn id="81" idx="2"/>
              <a:endCxn id="96" idx="0"/>
            </p:cNvCxnSpPr>
            <p:nvPr/>
          </p:nvCxnSpPr>
          <p:spPr>
            <a:xfrm rot="16200000" flipH="1">
              <a:off x="4186152" y="3214988"/>
              <a:ext cx="1200090" cy="1056734"/>
            </a:xfrm>
            <a:prstGeom prst="bentConnector3">
              <a:avLst>
                <a:gd name="adj1" fmla="val 50000"/>
              </a:avLst>
            </a:prstGeom>
            <a:ln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" name="Group 98"/>
          <p:cNvGrpSpPr/>
          <p:nvPr/>
        </p:nvGrpSpPr>
        <p:grpSpPr>
          <a:xfrm>
            <a:off x="381000" y="5282862"/>
            <a:ext cx="3048000" cy="1002269"/>
            <a:chOff x="381000" y="5282862"/>
            <a:chExt cx="3048000" cy="1002269"/>
          </a:xfrm>
        </p:grpSpPr>
        <p:sp>
          <p:nvSpPr>
            <p:cNvPr id="100" name="TextBox 99"/>
            <p:cNvSpPr txBox="1"/>
            <p:nvPr/>
          </p:nvSpPr>
          <p:spPr>
            <a:xfrm>
              <a:off x="381000" y="5638800"/>
              <a:ext cx="95795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Must be</a:t>
              </a:r>
            </a:p>
            <a:p>
              <a:pPr algn="ctr"/>
              <a:r>
                <a:rPr lang="en-US" dirty="0" smtClean="0"/>
                <a:t>number</a:t>
              </a:r>
              <a:endParaRPr lang="en-US" dirty="0"/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1371600" y="5638800"/>
              <a:ext cx="95795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Must be</a:t>
              </a:r>
            </a:p>
            <a:p>
              <a:pPr algn="ctr"/>
              <a:r>
                <a:rPr lang="en-US" dirty="0" smtClean="0"/>
                <a:t>positive</a:t>
              </a:r>
              <a:endParaRPr lang="en-US" dirty="0"/>
            </a:p>
          </p:txBody>
        </p:sp>
        <p:cxnSp>
          <p:nvCxnSpPr>
            <p:cNvPr id="102" name="Elbow Connector 101"/>
            <p:cNvCxnSpPr>
              <a:stCxn id="88" idx="2"/>
              <a:endCxn id="100" idx="0"/>
            </p:cNvCxnSpPr>
            <p:nvPr/>
          </p:nvCxnSpPr>
          <p:spPr>
            <a:xfrm rot="5400000">
              <a:off x="1171522" y="4971320"/>
              <a:ext cx="355937" cy="979023"/>
            </a:xfrm>
            <a:prstGeom prst="bentConnector3">
              <a:avLst>
                <a:gd name="adj1" fmla="val 50000"/>
              </a:avLst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3" name="Elbow Connector 102"/>
            <p:cNvCxnSpPr>
              <a:stCxn id="88" idx="2"/>
              <a:endCxn id="101" idx="0"/>
            </p:cNvCxnSpPr>
            <p:nvPr/>
          </p:nvCxnSpPr>
          <p:spPr>
            <a:xfrm rot="16200000" flipH="1">
              <a:off x="1666821" y="5455042"/>
              <a:ext cx="355937" cy="11577"/>
            </a:xfrm>
            <a:prstGeom prst="bentConnector3">
              <a:avLst>
                <a:gd name="adj1" fmla="val 50000"/>
              </a:avLst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4" name="TextBox 103"/>
            <p:cNvSpPr txBox="1"/>
            <p:nvPr/>
          </p:nvSpPr>
          <p:spPr>
            <a:xfrm>
              <a:off x="2438400" y="5638800"/>
              <a:ext cx="990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Must be integer</a:t>
              </a:r>
              <a:endParaRPr lang="en-US" dirty="0"/>
            </a:p>
          </p:txBody>
        </p:sp>
        <p:cxnSp>
          <p:nvCxnSpPr>
            <p:cNvPr id="105" name="Elbow Connector 104"/>
            <p:cNvCxnSpPr>
              <a:stCxn id="88" idx="2"/>
              <a:endCxn id="104" idx="0"/>
            </p:cNvCxnSpPr>
            <p:nvPr/>
          </p:nvCxnSpPr>
          <p:spPr>
            <a:xfrm rot="16200000" flipH="1">
              <a:off x="2208382" y="4913481"/>
              <a:ext cx="355937" cy="1094699"/>
            </a:xfrm>
            <a:prstGeom prst="bentConnector3">
              <a:avLst>
                <a:gd name="adj1" fmla="val 50000"/>
              </a:avLst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/>
    </p:bld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Hierarchy Charts</a:t>
            </a:r>
            <a:endParaRPr lang="en-US" dirty="0"/>
          </a:p>
        </p:txBody>
      </p:sp>
      <p:sp>
        <p:nvSpPr>
          <p:cNvPr id="78" name="TextBox 77"/>
          <p:cNvSpPr txBox="1"/>
          <p:nvPr/>
        </p:nvSpPr>
        <p:spPr>
          <a:xfrm>
            <a:off x="2971800" y="1066800"/>
            <a:ext cx="26659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Postage Stamp Program</a:t>
            </a:r>
            <a:endParaRPr lang="en-US" sz="2000" dirty="0">
              <a:solidFill>
                <a:schemeClr val="tx1"/>
              </a:solidFill>
            </a:endParaRPr>
          </a:p>
        </p:txBody>
      </p:sp>
      <p:grpSp>
        <p:nvGrpSpPr>
          <p:cNvPr id="3" name="Group 38"/>
          <p:cNvGrpSpPr/>
          <p:nvPr/>
        </p:nvGrpSpPr>
        <p:grpSpPr>
          <a:xfrm>
            <a:off x="533400" y="1524000"/>
            <a:ext cx="8021181" cy="1600200"/>
            <a:chOff x="457200" y="2152710"/>
            <a:chExt cx="8021181" cy="1600200"/>
          </a:xfrm>
        </p:grpSpPr>
        <p:sp>
          <p:nvSpPr>
            <p:cNvPr id="80" name="TextBox 79"/>
            <p:cNvSpPr txBox="1"/>
            <p:nvPr/>
          </p:nvSpPr>
          <p:spPr>
            <a:xfrm>
              <a:off x="457200" y="3352800"/>
              <a:ext cx="145963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tx1"/>
                  </a:solidFill>
                </a:rPr>
                <a:t>Read Sheets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3200400" y="3352800"/>
              <a:ext cx="196246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Calculate Stamps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6725529" y="3352800"/>
              <a:ext cx="17528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tx1"/>
                  </a:solidFill>
                </a:rPr>
                <a:t>Display Stamps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cxnSp>
          <p:nvCxnSpPr>
            <p:cNvPr id="83" name="Elbow Connector 82"/>
            <p:cNvCxnSpPr>
              <a:stCxn id="78" idx="2"/>
              <a:endCxn id="81" idx="0"/>
            </p:cNvCxnSpPr>
            <p:nvPr/>
          </p:nvCxnSpPr>
          <p:spPr bwMode="auto">
            <a:xfrm rot="5400000">
              <a:off x="3615031" y="2719309"/>
              <a:ext cx="1200090" cy="66892"/>
            </a:xfrm>
            <a:prstGeom prst="bentConnector3">
              <a:avLst>
                <a:gd name="adj1" fmla="val 50000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4" name="Elbow Connector 83"/>
            <p:cNvCxnSpPr>
              <a:stCxn id="78" idx="2"/>
              <a:endCxn id="80" idx="0"/>
            </p:cNvCxnSpPr>
            <p:nvPr/>
          </p:nvCxnSpPr>
          <p:spPr bwMode="auto">
            <a:xfrm rot="5400000">
              <a:off x="2117724" y="1222002"/>
              <a:ext cx="1200090" cy="3061507"/>
            </a:xfrm>
            <a:prstGeom prst="bentConnector3">
              <a:avLst>
                <a:gd name="adj1" fmla="val 50000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5" name="Elbow Connector 84"/>
            <p:cNvCxnSpPr>
              <a:stCxn id="78" idx="2"/>
              <a:endCxn id="82" idx="0"/>
            </p:cNvCxnSpPr>
            <p:nvPr/>
          </p:nvCxnSpPr>
          <p:spPr bwMode="auto">
            <a:xfrm rot="16200000" flipH="1">
              <a:off x="5325193" y="1076038"/>
              <a:ext cx="1200090" cy="3353433"/>
            </a:xfrm>
            <a:prstGeom prst="bentConnector3">
              <a:avLst>
                <a:gd name="adj1" fmla="val 50000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4" name="Group 85"/>
          <p:cNvGrpSpPr/>
          <p:nvPr/>
        </p:nvGrpSpPr>
        <p:grpSpPr>
          <a:xfrm>
            <a:off x="101842" y="3124200"/>
            <a:ext cx="2746281" cy="2158663"/>
            <a:chOff x="101842" y="3124200"/>
            <a:chExt cx="2746281" cy="2158663"/>
          </a:xfrm>
        </p:grpSpPr>
        <p:sp>
          <p:nvSpPr>
            <p:cNvPr id="87" name="TextBox 86"/>
            <p:cNvSpPr txBox="1"/>
            <p:nvPr/>
          </p:nvSpPr>
          <p:spPr>
            <a:xfrm>
              <a:off x="101842" y="4267200"/>
              <a:ext cx="862993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Get</a:t>
              </a:r>
            </a:p>
            <a:p>
              <a:pPr algn="ctr"/>
              <a:r>
                <a:rPr lang="en-US" sz="2000" dirty="0" smtClean="0"/>
                <a:t>sheets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829878" y="4267200"/>
              <a:ext cx="2018245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Make sure</a:t>
              </a:r>
            </a:p>
            <a:p>
              <a:pPr algn="ctr"/>
              <a:r>
                <a:rPr lang="en-US" sz="2000" dirty="0" smtClean="0"/>
                <a:t>sheets is</a:t>
              </a:r>
            </a:p>
            <a:p>
              <a:pPr algn="ctr"/>
              <a:r>
                <a:rPr lang="en-US" sz="2000" dirty="0" smtClean="0"/>
                <a:t>a positive i</a:t>
              </a:r>
              <a:r>
                <a:rPr lang="en-US" sz="2000" dirty="0" smtClean="0">
                  <a:solidFill>
                    <a:schemeClr val="tx1"/>
                  </a:solidFill>
                </a:rPr>
                <a:t>nteger.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cxnSp>
          <p:nvCxnSpPr>
            <p:cNvPr id="89" name="Elbow Connector 88"/>
            <p:cNvCxnSpPr>
              <a:stCxn id="80" idx="2"/>
              <a:endCxn id="87" idx="0"/>
            </p:cNvCxnSpPr>
            <p:nvPr/>
          </p:nvCxnSpPr>
          <p:spPr bwMode="auto">
            <a:xfrm rot="5400000">
              <a:off x="326777" y="3330762"/>
              <a:ext cx="1143000" cy="729876"/>
            </a:xfrm>
            <a:prstGeom prst="bentConnector3">
              <a:avLst>
                <a:gd name="adj1" fmla="val 50000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0" name="Elbow Connector 89"/>
            <p:cNvCxnSpPr>
              <a:stCxn id="80" idx="2"/>
              <a:endCxn id="88" idx="0"/>
            </p:cNvCxnSpPr>
            <p:nvPr/>
          </p:nvCxnSpPr>
          <p:spPr bwMode="auto">
            <a:xfrm rot="16200000" flipH="1">
              <a:off x="979608" y="3407807"/>
              <a:ext cx="1143000" cy="575786"/>
            </a:xfrm>
            <a:prstGeom prst="bentConnector3">
              <a:avLst>
                <a:gd name="adj1" fmla="val 50000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5" name="Group 90"/>
          <p:cNvGrpSpPr/>
          <p:nvPr/>
        </p:nvGrpSpPr>
        <p:grpSpPr>
          <a:xfrm>
            <a:off x="6705600" y="3124201"/>
            <a:ext cx="1893532" cy="1625262"/>
            <a:chOff x="6649329" y="3810001"/>
            <a:chExt cx="1893532" cy="1625262"/>
          </a:xfrm>
        </p:grpSpPr>
        <p:sp>
          <p:nvSpPr>
            <p:cNvPr id="92" name="TextBox 91"/>
            <p:cNvSpPr txBox="1"/>
            <p:nvPr/>
          </p:nvSpPr>
          <p:spPr>
            <a:xfrm>
              <a:off x="6649329" y="4419600"/>
              <a:ext cx="1893532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Display:</a:t>
              </a:r>
            </a:p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"You will need: "</a:t>
              </a:r>
            </a:p>
            <a:p>
              <a:pPr algn="ctr"/>
              <a:r>
                <a:rPr lang="en-US" sz="2000" i="1" dirty="0" smtClean="0">
                  <a:solidFill>
                    <a:schemeClr val="tx1"/>
                  </a:solidFill>
                </a:rPr>
                <a:t># of stamps</a:t>
              </a:r>
              <a:endParaRPr lang="en-US" sz="2000" i="1" dirty="0">
                <a:solidFill>
                  <a:schemeClr val="tx1"/>
                </a:solidFill>
              </a:endParaRPr>
            </a:p>
          </p:txBody>
        </p:sp>
        <p:cxnSp>
          <p:nvCxnSpPr>
            <p:cNvPr id="93" name="Elbow Connector 92"/>
            <p:cNvCxnSpPr>
              <a:stCxn id="82" idx="2"/>
              <a:endCxn id="92" idx="0"/>
            </p:cNvCxnSpPr>
            <p:nvPr/>
          </p:nvCxnSpPr>
          <p:spPr bwMode="auto">
            <a:xfrm rot="5400000">
              <a:off x="7304190" y="4101906"/>
              <a:ext cx="609600" cy="25789"/>
            </a:xfrm>
            <a:prstGeom prst="bentConnector3">
              <a:avLst>
                <a:gd name="adj1" fmla="val 50000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6" name="Group 93"/>
          <p:cNvGrpSpPr/>
          <p:nvPr/>
        </p:nvGrpSpPr>
        <p:grpSpPr>
          <a:xfrm>
            <a:off x="2819400" y="3124200"/>
            <a:ext cx="3466327" cy="2215753"/>
            <a:chOff x="2819400" y="3143310"/>
            <a:chExt cx="3466327" cy="2215753"/>
          </a:xfrm>
        </p:grpSpPr>
        <p:sp>
          <p:nvSpPr>
            <p:cNvPr id="95" name="TextBox 94"/>
            <p:cNvSpPr txBox="1"/>
            <p:nvPr/>
          </p:nvSpPr>
          <p:spPr>
            <a:xfrm>
              <a:off x="2819400" y="4343400"/>
              <a:ext cx="1504899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Set stamps =</a:t>
              </a:r>
            </a:p>
            <a:p>
              <a:pPr algn="ctr"/>
              <a:r>
                <a:rPr lang="en-US" sz="2000" dirty="0" smtClean="0"/>
                <a:t>sheets / 5</a:t>
              </a:r>
              <a:endParaRPr lang="en-US" sz="2000" dirty="0"/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4343400" y="4343400"/>
              <a:ext cx="1942327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Round stamps</a:t>
              </a:r>
            </a:p>
            <a:p>
              <a:pPr algn="ctr"/>
              <a:r>
                <a:rPr lang="en-US" sz="2000" dirty="0" smtClean="0"/>
                <a:t>up to next whole</a:t>
              </a:r>
            </a:p>
            <a:p>
              <a:pPr algn="ctr"/>
              <a:r>
                <a:rPr lang="en-US" sz="2000" dirty="0" smtClean="0"/>
                <a:t>number</a:t>
              </a:r>
              <a:endParaRPr lang="en-US" sz="2000" dirty="0"/>
            </a:p>
          </p:txBody>
        </p:sp>
        <p:cxnSp>
          <p:nvCxnSpPr>
            <p:cNvPr id="97" name="Elbow Connector 96"/>
            <p:cNvCxnSpPr>
              <a:stCxn id="81" idx="2"/>
              <a:endCxn id="95" idx="0"/>
            </p:cNvCxnSpPr>
            <p:nvPr/>
          </p:nvCxnSpPr>
          <p:spPr>
            <a:xfrm rot="5400000">
              <a:off x="3314795" y="3400365"/>
              <a:ext cx="1200090" cy="685980"/>
            </a:xfrm>
            <a:prstGeom prst="bentConnector3">
              <a:avLst>
                <a:gd name="adj1" fmla="val 50000"/>
              </a:avLst>
            </a:prstGeom>
            <a:ln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8" name="Elbow Connector 97"/>
            <p:cNvCxnSpPr>
              <a:stCxn id="81" idx="2"/>
              <a:endCxn id="96" idx="0"/>
            </p:cNvCxnSpPr>
            <p:nvPr/>
          </p:nvCxnSpPr>
          <p:spPr>
            <a:xfrm rot="16200000" flipH="1">
              <a:off x="4186152" y="3214988"/>
              <a:ext cx="1200090" cy="1056734"/>
            </a:xfrm>
            <a:prstGeom prst="bentConnector3">
              <a:avLst>
                <a:gd name="adj1" fmla="val 50000"/>
              </a:avLst>
            </a:prstGeom>
            <a:ln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" name="Group 98"/>
          <p:cNvGrpSpPr/>
          <p:nvPr/>
        </p:nvGrpSpPr>
        <p:grpSpPr>
          <a:xfrm>
            <a:off x="381000" y="5282862"/>
            <a:ext cx="3048000" cy="1002269"/>
            <a:chOff x="381000" y="5282862"/>
            <a:chExt cx="3048000" cy="1002269"/>
          </a:xfrm>
        </p:grpSpPr>
        <p:sp>
          <p:nvSpPr>
            <p:cNvPr id="100" name="TextBox 99"/>
            <p:cNvSpPr txBox="1"/>
            <p:nvPr/>
          </p:nvSpPr>
          <p:spPr>
            <a:xfrm>
              <a:off x="381000" y="5638800"/>
              <a:ext cx="95795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Must be</a:t>
              </a:r>
            </a:p>
            <a:p>
              <a:pPr algn="ctr"/>
              <a:r>
                <a:rPr lang="en-US" dirty="0" smtClean="0"/>
                <a:t>number</a:t>
              </a:r>
              <a:endParaRPr lang="en-US" dirty="0"/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1371600" y="5638800"/>
              <a:ext cx="95795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Must be</a:t>
              </a:r>
            </a:p>
            <a:p>
              <a:pPr algn="ctr"/>
              <a:r>
                <a:rPr lang="en-US" dirty="0" smtClean="0"/>
                <a:t>positive</a:t>
              </a:r>
              <a:endParaRPr lang="en-US" dirty="0"/>
            </a:p>
          </p:txBody>
        </p:sp>
        <p:cxnSp>
          <p:nvCxnSpPr>
            <p:cNvPr id="102" name="Elbow Connector 101"/>
            <p:cNvCxnSpPr>
              <a:stCxn id="88" idx="2"/>
              <a:endCxn id="100" idx="0"/>
            </p:cNvCxnSpPr>
            <p:nvPr/>
          </p:nvCxnSpPr>
          <p:spPr>
            <a:xfrm rot="5400000">
              <a:off x="1171522" y="4971320"/>
              <a:ext cx="355937" cy="979023"/>
            </a:xfrm>
            <a:prstGeom prst="bentConnector3">
              <a:avLst>
                <a:gd name="adj1" fmla="val 50000"/>
              </a:avLst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3" name="Elbow Connector 102"/>
            <p:cNvCxnSpPr>
              <a:stCxn id="88" idx="2"/>
              <a:endCxn id="101" idx="0"/>
            </p:cNvCxnSpPr>
            <p:nvPr/>
          </p:nvCxnSpPr>
          <p:spPr>
            <a:xfrm rot="16200000" flipH="1">
              <a:off x="1666821" y="5455042"/>
              <a:ext cx="355937" cy="11577"/>
            </a:xfrm>
            <a:prstGeom prst="bentConnector3">
              <a:avLst>
                <a:gd name="adj1" fmla="val 50000"/>
              </a:avLst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4" name="TextBox 103"/>
            <p:cNvSpPr txBox="1"/>
            <p:nvPr/>
          </p:nvSpPr>
          <p:spPr>
            <a:xfrm>
              <a:off x="2438400" y="5638800"/>
              <a:ext cx="990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Must be integer</a:t>
              </a:r>
              <a:endParaRPr lang="en-US" dirty="0"/>
            </a:p>
          </p:txBody>
        </p:sp>
        <p:cxnSp>
          <p:nvCxnSpPr>
            <p:cNvPr id="105" name="Elbow Connector 104"/>
            <p:cNvCxnSpPr>
              <a:stCxn id="88" idx="2"/>
              <a:endCxn id="104" idx="0"/>
            </p:cNvCxnSpPr>
            <p:nvPr/>
          </p:nvCxnSpPr>
          <p:spPr>
            <a:xfrm rot="16200000" flipH="1">
              <a:off x="2208382" y="4913481"/>
              <a:ext cx="355937" cy="1094699"/>
            </a:xfrm>
            <a:prstGeom prst="bentConnector3">
              <a:avLst>
                <a:gd name="adj1" fmla="val 50000"/>
              </a:avLst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/>
    </p:bld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Hierarchy Charts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Good for showing the structure of the algorithm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Hierarchy Charts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Good for showing the structure of the algorithm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Good at breaking down the algorithm into components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u="sng" dirty="0" smtClean="0"/>
              <a:t>Machine Language</a:t>
            </a:r>
            <a:r>
              <a:rPr lang="en-US" dirty="0" smtClean="0"/>
              <a:t> is a system of instructions and data executed directly by a computer's central processing unit.</a:t>
            </a: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en-US" sz="2600" u="sng" dirty="0" smtClean="0">
                <a:solidFill>
                  <a:schemeClr val="tx1"/>
                </a:solidFill>
              </a:rPr>
              <a:t>Higher-Level Languages</a:t>
            </a:r>
            <a:r>
              <a:rPr lang="en-US" sz="2600" dirty="0" smtClean="0">
                <a:solidFill>
                  <a:schemeClr val="tx1"/>
                </a:solidFill>
              </a:rPr>
              <a:t> consists of instruction that people can understand.</a:t>
            </a: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en-US" sz="2600" u="sng" dirty="0" smtClean="0">
                <a:solidFill>
                  <a:schemeClr val="tx1"/>
                </a:solidFill>
              </a:rPr>
              <a:t>Event-driven programming</a:t>
            </a:r>
            <a:r>
              <a:rPr lang="en-US" sz="2600" dirty="0" smtClean="0">
                <a:solidFill>
                  <a:schemeClr val="tx1"/>
                </a:solidFill>
              </a:rPr>
              <a:t> is a paradigm in which the flow of programs are determined by events</a:t>
            </a:r>
            <a:r>
              <a:rPr lang="en-US" sz="2600" dirty="0" smtClean="0">
                <a:solidFill>
                  <a:schemeClr val="tx1"/>
                </a:solidFill>
              </a:rPr>
              <a:t>.</a:t>
            </a: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en-US" sz="2600" dirty="0" smtClean="0">
                <a:solidFill>
                  <a:schemeClr val="tx1"/>
                </a:solidFill>
              </a:rPr>
              <a:t>A </a:t>
            </a:r>
            <a:r>
              <a:rPr lang="en-US" sz="2600" u="sng" dirty="0" smtClean="0">
                <a:solidFill>
                  <a:schemeClr val="tx1"/>
                </a:solidFill>
              </a:rPr>
              <a:t>p</a:t>
            </a:r>
            <a:r>
              <a:rPr lang="en-US" sz="2600" u="sng" dirty="0" smtClean="0">
                <a:solidFill>
                  <a:schemeClr val="tx1"/>
                </a:solidFill>
              </a:rPr>
              <a:t>rogram</a:t>
            </a:r>
            <a:r>
              <a:rPr lang="en-US" sz="2600" dirty="0" smtClean="0">
                <a:solidFill>
                  <a:schemeClr val="tx1"/>
                </a:solidFill>
              </a:rPr>
              <a:t> is </a:t>
            </a:r>
            <a:r>
              <a:rPr lang="en-US" sz="2600" dirty="0" smtClean="0">
                <a:solidFill>
                  <a:schemeClr val="tx1"/>
                </a:solidFill>
              </a:rPr>
              <a:t>a collection of instructions</a:t>
            </a:r>
            <a:r>
              <a:rPr lang="en-US" sz="2600" dirty="0" smtClean="0">
                <a:solidFill>
                  <a:schemeClr val="tx1"/>
                </a:solidFill>
              </a:rPr>
              <a:t>.</a:t>
            </a: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en-US" sz="2600" dirty="0" smtClean="0">
                <a:solidFill>
                  <a:schemeClr val="tx1"/>
                </a:solidFill>
              </a:rPr>
              <a:t>A </a:t>
            </a:r>
            <a:r>
              <a:rPr lang="en-US" sz="2600" u="sng" dirty="0" smtClean="0">
                <a:solidFill>
                  <a:schemeClr val="tx1"/>
                </a:solidFill>
              </a:rPr>
              <a:t>compiler</a:t>
            </a:r>
            <a:r>
              <a:rPr lang="en-US" sz="2600" dirty="0" smtClean="0">
                <a:solidFill>
                  <a:schemeClr val="tx1"/>
                </a:solidFill>
              </a:rPr>
              <a:t> is a computer program that translates high-level language such as VB in Machine Language</a:t>
            </a:r>
            <a:r>
              <a:rPr lang="en-US" sz="2600" dirty="0" smtClean="0">
                <a:solidFill>
                  <a:schemeClr val="tx1"/>
                </a:solidFill>
              </a:rPr>
              <a:t>.</a:t>
            </a: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en-US" sz="2600" u="sng" dirty="0" smtClean="0">
                <a:solidFill>
                  <a:schemeClr val="tx1"/>
                </a:solidFill>
              </a:rPr>
              <a:t>Running</a:t>
            </a:r>
            <a:r>
              <a:rPr lang="en-US" sz="2600" dirty="0" smtClean="0">
                <a:solidFill>
                  <a:schemeClr val="tx1"/>
                </a:solidFill>
              </a:rPr>
              <a:t> a program</a:t>
            </a:r>
            <a:endParaRPr lang="en-US" sz="2600" u="sng" dirty="0" smtClean="0">
              <a:solidFill>
                <a:schemeClr val="tx1"/>
              </a:solidFill>
            </a:endParaRP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endParaRPr lang="en-US" sz="2600" dirty="0" smtClean="0">
              <a:solidFill>
                <a:schemeClr val="tx1"/>
              </a:solidFill>
            </a:endParaRP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endParaRPr lang="en-US" sz="2600" dirty="0" smtClean="0">
              <a:solidFill>
                <a:schemeClr val="tx1"/>
              </a:solidFill>
            </a:endParaRP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endParaRPr lang="en-US" sz="2600" dirty="0" smtClean="0">
              <a:solidFill>
                <a:schemeClr val="tx1"/>
              </a:solidFill>
            </a:endParaRPr>
          </a:p>
          <a:p>
            <a:pPr marL="274320" lvl="1">
              <a:spcBef>
                <a:spcPts val="600"/>
              </a:spcBef>
              <a:buClr>
                <a:schemeClr val="accent1"/>
              </a:buClr>
              <a:buNone/>
            </a:pPr>
            <a:endParaRPr lang="en-US" sz="2600" dirty="0" smtClean="0">
              <a:solidFill>
                <a:schemeClr val="tx1"/>
              </a:solidFill>
            </a:endParaRP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endParaRPr lang="en-US" sz="2600" dirty="0" smtClean="0">
              <a:solidFill>
                <a:schemeClr val="tx1"/>
              </a:solidFill>
            </a:endParaRP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endParaRPr lang="en-US" sz="2600" dirty="0" smtClean="0">
              <a:solidFill>
                <a:schemeClr val="tx1"/>
              </a:solidFill>
            </a:endParaRP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Hierarchy Charts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Good for showing the structure of the algorithm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Good at breaking down the algorithm into components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Not too great at showing the order of events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Hierarchy Charts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Good for showing the structure of the algorithm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Good at breaking down the algorithm into components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Not too great at showing the order of events</a:t>
            </a:r>
          </a:p>
          <a:p>
            <a:r>
              <a:rPr lang="en-US" dirty="0" smtClean="0"/>
              <a:t>Flow Charts are better at showing the order in which the components execute.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 Charts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Components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 Charts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Components</a:t>
            </a:r>
          </a:p>
          <a:p>
            <a:r>
              <a:rPr lang="en-US" dirty="0" smtClean="0"/>
              <a:t>Flow Line -  indicates the flow of logic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838200" y="2362200"/>
            <a:ext cx="1600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 Charts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Components</a:t>
            </a:r>
          </a:p>
          <a:p>
            <a:r>
              <a:rPr lang="en-US" dirty="0" smtClean="0"/>
              <a:t>Flow Line -  indicates the flow of logic</a:t>
            </a:r>
          </a:p>
          <a:p>
            <a:endParaRPr lang="en-US" dirty="0" smtClean="0"/>
          </a:p>
          <a:p>
            <a:r>
              <a:rPr lang="en-US" dirty="0" smtClean="0"/>
              <a:t>Terminal – indicates the start or end of a task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838200" y="2362200"/>
            <a:ext cx="1600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/>
        </p:nvSpPr>
        <p:spPr>
          <a:xfrm>
            <a:off x="762000" y="3352800"/>
            <a:ext cx="1752600" cy="53340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 Charts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Components</a:t>
            </a:r>
          </a:p>
          <a:p>
            <a:r>
              <a:rPr lang="en-US" dirty="0" smtClean="0"/>
              <a:t>Flow Line -  indicates the flow of logic</a:t>
            </a:r>
          </a:p>
          <a:p>
            <a:endParaRPr lang="en-US" dirty="0" smtClean="0"/>
          </a:p>
          <a:p>
            <a:r>
              <a:rPr lang="en-US" dirty="0" smtClean="0"/>
              <a:t>Terminal – indicates the start or end of a task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Input/Output</a:t>
            </a:r>
            <a:r>
              <a:rPr lang="en-US" dirty="0" smtClean="0"/>
              <a:t> – used for input or output operations.  What is to be input or output should be in the figure.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838200" y="2362200"/>
            <a:ext cx="1600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/>
        </p:nvSpPr>
        <p:spPr>
          <a:xfrm>
            <a:off x="762000" y="3352800"/>
            <a:ext cx="1752600" cy="53340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arallelogram 9"/>
          <p:cNvSpPr/>
          <p:nvPr/>
        </p:nvSpPr>
        <p:spPr>
          <a:xfrm>
            <a:off x="762000" y="5105400"/>
            <a:ext cx="1752600" cy="685800"/>
          </a:xfrm>
          <a:prstGeom prst="parallelogram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 Charts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Processing -  used to show a processing step.  The instructions are displayed in the figure.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838200" y="2209800"/>
            <a:ext cx="15240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 Charts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Processing -  used to show a processing step.  The instructions are displayed in the figure.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Decision – used to show when a decision needs to be made.  Lines for yes and no come out of it.  The question is displayed in the figure.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838200" y="2209800"/>
            <a:ext cx="15240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iamond 10"/>
          <p:cNvSpPr/>
          <p:nvPr/>
        </p:nvSpPr>
        <p:spPr>
          <a:xfrm>
            <a:off x="838200" y="4419600"/>
            <a:ext cx="1524000" cy="762000"/>
          </a:xfrm>
          <a:prstGeom prst="diamond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 Charts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Processing -  used to show a processing step.  The instructions are displayed in the figure.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Decision – used to show when a decision needs to be made.  Lines for yes and no come out of it.  The question is displayed in the figure.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Connector – Used to join flow lines.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838200" y="2209800"/>
            <a:ext cx="15240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iamond 10"/>
          <p:cNvSpPr/>
          <p:nvPr/>
        </p:nvSpPr>
        <p:spPr>
          <a:xfrm>
            <a:off x="838200" y="4419600"/>
            <a:ext cx="1524000" cy="762000"/>
          </a:xfrm>
          <a:prstGeom prst="diamond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914400" y="5791200"/>
            <a:ext cx="381000" cy="381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 Charts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7" name="Flowchart: Terminator 6"/>
          <p:cNvSpPr/>
          <p:nvPr/>
        </p:nvSpPr>
        <p:spPr>
          <a:xfrm>
            <a:off x="5257800" y="228600"/>
            <a:ext cx="1371600" cy="457200"/>
          </a:xfrm>
          <a:prstGeom prst="flowChartTermina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Start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u="sng" dirty="0" smtClean="0"/>
              <a:t>Machine Language</a:t>
            </a:r>
            <a:r>
              <a:rPr lang="en-US" dirty="0" smtClean="0"/>
              <a:t> is a system of instructions and data executed directly by a computer's central processing unit.</a:t>
            </a: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en-US" sz="2600" u="sng" dirty="0" smtClean="0">
                <a:solidFill>
                  <a:schemeClr val="tx1"/>
                </a:solidFill>
              </a:rPr>
              <a:t>Higher-Level Languages</a:t>
            </a:r>
            <a:r>
              <a:rPr lang="en-US" sz="2600" dirty="0" smtClean="0">
                <a:solidFill>
                  <a:schemeClr val="tx1"/>
                </a:solidFill>
              </a:rPr>
              <a:t> consists of instruction that people can understand.</a:t>
            </a: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en-US" sz="2600" u="sng" dirty="0" smtClean="0">
                <a:solidFill>
                  <a:schemeClr val="tx1"/>
                </a:solidFill>
              </a:rPr>
              <a:t>Event-driven programming</a:t>
            </a:r>
            <a:r>
              <a:rPr lang="en-US" sz="2600" dirty="0" smtClean="0">
                <a:solidFill>
                  <a:schemeClr val="tx1"/>
                </a:solidFill>
              </a:rPr>
              <a:t> is a paradigm in which the flow of programs are determined by events</a:t>
            </a:r>
            <a:r>
              <a:rPr lang="en-US" sz="2600" dirty="0" smtClean="0">
                <a:solidFill>
                  <a:schemeClr val="tx1"/>
                </a:solidFill>
              </a:rPr>
              <a:t>.</a:t>
            </a: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en-US" sz="2600" dirty="0" smtClean="0">
                <a:solidFill>
                  <a:schemeClr val="tx1"/>
                </a:solidFill>
              </a:rPr>
              <a:t>A </a:t>
            </a:r>
            <a:r>
              <a:rPr lang="en-US" sz="2600" u="sng" dirty="0" smtClean="0">
                <a:solidFill>
                  <a:schemeClr val="tx1"/>
                </a:solidFill>
              </a:rPr>
              <a:t>p</a:t>
            </a:r>
            <a:r>
              <a:rPr lang="en-US" sz="2600" u="sng" dirty="0" smtClean="0">
                <a:solidFill>
                  <a:schemeClr val="tx1"/>
                </a:solidFill>
              </a:rPr>
              <a:t>rogram</a:t>
            </a:r>
            <a:r>
              <a:rPr lang="en-US" sz="2600" dirty="0" smtClean="0">
                <a:solidFill>
                  <a:schemeClr val="tx1"/>
                </a:solidFill>
              </a:rPr>
              <a:t> is </a:t>
            </a:r>
            <a:r>
              <a:rPr lang="en-US" sz="2600" dirty="0" smtClean="0">
                <a:solidFill>
                  <a:schemeClr val="tx1"/>
                </a:solidFill>
              </a:rPr>
              <a:t>a collection of instructions</a:t>
            </a:r>
            <a:r>
              <a:rPr lang="en-US" sz="2600" dirty="0" smtClean="0">
                <a:solidFill>
                  <a:schemeClr val="tx1"/>
                </a:solidFill>
              </a:rPr>
              <a:t>.</a:t>
            </a: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en-US" sz="2600" dirty="0" smtClean="0">
                <a:solidFill>
                  <a:schemeClr val="tx1"/>
                </a:solidFill>
              </a:rPr>
              <a:t>A </a:t>
            </a:r>
            <a:r>
              <a:rPr lang="en-US" sz="2600" u="sng" dirty="0" smtClean="0">
                <a:solidFill>
                  <a:schemeClr val="tx1"/>
                </a:solidFill>
              </a:rPr>
              <a:t>compiler</a:t>
            </a:r>
            <a:r>
              <a:rPr lang="en-US" sz="2600" dirty="0" smtClean="0">
                <a:solidFill>
                  <a:schemeClr val="tx1"/>
                </a:solidFill>
              </a:rPr>
              <a:t> is a computer program that translates high-level language such as VB in Machine Language</a:t>
            </a:r>
            <a:r>
              <a:rPr lang="en-US" sz="2600" dirty="0" smtClean="0">
                <a:solidFill>
                  <a:schemeClr val="tx1"/>
                </a:solidFill>
              </a:rPr>
              <a:t>.</a:t>
            </a: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en-US" sz="2600" u="sng" dirty="0" smtClean="0">
                <a:solidFill>
                  <a:schemeClr val="tx1"/>
                </a:solidFill>
              </a:rPr>
              <a:t>Running</a:t>
            </a:r>
            <a:r>
              <a:rPr lang="en-US" sz="2600" dirty="0" smtClean="0">
                <a:solidFill>
                  <a:schemeClr val="tx1"/>
                </a:solidFill>
              </a:rPr>
              <a:t> a program is executing </a:t>
            </a:r>
            <a:r>
              <a:rPr lang="en-US" sz="2600" dirty="0" smtClean="0">
                <a:solidFill>
                  <a:schemeClr val="tx1"/>
                </a:solidFill>
              </a:rPr>
              <a:t>the instructions given </a:t>
            </a:r>
            <a:r>
              <a:rPr lang="en-US" sz="2600" dirty="0" smtClean="0">
                <a:solidFill>
                  <a:schemeClr val="tx1"/>
                </a:solidFill>
              </a:rPr>
              <a:t>a program.</a:t>
            </a:r>
            <a:endParaRPr lang="en-US" sz="2600" u="sng" dirty="0" smtClean="0">
              <a:solidFill>
                <a:schemeClr val="tx1"/>
              </a:solidFill>
            </a:endParaRP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endParaRPr lang="en-US" sz="2600" dirty="0" smtClean="0">
              <a:solidFill>
                <a:schemeClr val="tx1"/>
              </a:solidFill>
            </a:endParaRP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endParaRPr lang="en-US" sz="2600" dirty="0" smtClean="0">
              <a:solidFill>
                <a:schemeClr val="tx1"/>
              </a:solidFill>
            </a:endParaRP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endParaRPr lang="en-US" sz="2600" dirty="0" smtClean="0">
              <a:solidFill>
                <a:schemeClr val="tx1"/>
              </a:solidFill>
            </a:endParaRPr>
          </a:p>
          <a:p>
            <a:pPr marL="274320" lvl="1">
              <a:spcBef>
                <a:spcPts val="600"/>
              </a:spcBef>
              <a:buClr>
                <a:schemeClr val="accent1"/>
              </a:buClr>
              <a:buNone/>
            </a:pPr>
            <a:endParaRPr lang="en-US" sz="2600" dirty="0" smtClean="0">
              <a:solidFill>
                <a:schemeClr val="tx1"/>
              </a:solidFill>
            </a:endParaRP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endParaRPr lang="en-US" sz="2600" dirty="0" smtClean="0">
              <a:solidFill>
                <a:schemeClr val="tx1"/>
              </a:solidFill>
            </a:endParaRP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endParaRPr lang="en-US" sz="2600" dirty="0" smtClean="0">
              <a:solidFill>
                <a:schemeClr val="tx1"/>
              </a:solidFill>
            </a:endParaRP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 Charts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7" name="Flowchart: Terminator 6"/>
          <p:cNvSpPr/>
          <p:nvPr/>
        </p:nvSpPr>
        <p:spPr>
          <a:xfrm>
            <a:off x="5257800" y="228600"/>
            <a:ext cx="1371600" cy="457200"/>
          </a:xfrm>
          <a:prstGeom prst="flowChartTermina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Start</a:t>
            </a:r>
            <a:endParaRPr lang="en-US" dirty="0"/>
          </a:p>
        </p:txBody>
      </p:sp>
      <p:grpSp>
        <p:nvGrpSpPr>
          <p:cNvPr id="4" name="Group 9"/>
          <p:cNvGrpSpPr/>
          <p:nvPr/>
        </p:nvGrpSpPr>
        <p:grpSpPr>
          <a:xfrm>
            <a:off x="5257800" y="686594"/>
            <a:ext cx="1371600" cy="837406"/>
            <a:chOff x="5257800" y="686594"/>
            <a:chExt cx="1371600" cy="837406"/>
          </a:xfrm>
        </p:grpSpPr>
        <p:sp>
          <p:nvSpPr>
            <p:cNvPr id="13" name="Flowchart: Data 12"/>
            <p:cNvSpPr/>
            <p:nvPr/>
          </p:nvSpPr>
          <p:spPr>
            <a:xfrm>
              <a:off x="5257800" y="914400"/>
              <a:ext cx="1371600" cy="609600"/>
            </a:xfrm>
            <a:prstGeom prst="flowChartInputOutpu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Read sheets</a:t>
              </a:r>
              <a:endParaRPr lang="en-US" dirty="0"/>
            </a:p>
          </p:txBody>
        </p:sp>
        <p:cxnSp>
          <p:nvCxnSpPr>
            <p:cNvPr id="14" name="Elbow Connector 13"/>
            <p:cNvCxnSpPr>
              <a:stCxn id="7" idx="2"/>
              <a:endCxn id="13" idx="1"/>
            </p:cNvCxnSpPr>
            <p:nvPr/>
          </p:nvCxnSpPr>
          <p:spPr>
            <a:xfrm rot="5400000">
              <a:off x="5829300" y="800100"/>
              <a:ext cx="228600" cy="1588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 Charts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7" name="Flowchart: Terminator 6"/>
          <p:cNvSpPr/>
          <p:nvPr/>
        </p:nvSpPr>
        <p:spPr>
          <a:xfrm>
            <a:off x="5257800" y="228600"/>
            <a:ext cx="1371600" cy="457200"/>
          </a:xfrm>
          <a:prstGeom prst="flowChartTermina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Start</a:t>
            </a:r>
            <a:endParaRPr lang="en-US" dirty="0"/>
          </a:p>
        </p:txBody>
      </p:sp>
      <p:grpSp>
        <p:nvGrpSpPr>
          <p:cNvPr id="4" name="Group 9"/>
          <p:cNvGrpSpPr/>
          <p:nvPr/>
        </p:nvGrpSpPr>
        <p:grpSpPr>
          <a:xfrm>
            <a:off x="5257800" y="686594"/>
            <a:ext cx="1371600" cy="837406"/>
            <a:chOff x="5257800" y="686594"/>
            <a:chExt cx="1371600" cy="837406"/>
          </a:xfrm>
        </p:grpSpPr>
        <p:sp>
          <p:nvSpPr>
            <p:cNvPr id="13" name="Flowchart: Data 12"/>
            <p:cNvSpPr/>
            <p:nvPr/>
          </p:nvSpPr>
          <p:spPr>
            <a:xfrm>
              <a:off x="5257800" y="914400"/>
              <a:ext cx="1371600" cy="609600"/>
            </a:xfrm>
            <a:prstGeom prst="flowChartInputOutpu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Read sheets</a:t>
              </a:r>
              <a:endParaRPr lang="en-US" dirty="0"/>
            </a:p>
          </p:txBody>
        </p:sp>
        <p:cxnSp>
          <p:nvCxnSpPr>
            <p:cNvPr id="14" name="Elbow Connector 13"/>
            <p:cNvCxnSpPr>
              <a:stCxn id="7" idx="2"/>
              <a:endCxn id="13" idx="1"/>
            </p:cNvCxnSpPr>
            <p:nvPr/>
          </p:nvCxnSpPr>
          <p:spPr>
            <a:xfrm rot="5400000">
              <a:off x="5829300" y="800100"/>
              <a:ext cx="228600" cy="1588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" name="Group 14"/>
          <p:cNvGrpSpPr/>
          <p:nvPr/>
        </p:nvGrpSpPr>
        <p:grpSpPr>
          <a:xfrm>
            <a:off x="4876800" y="1524000"/>
            <a:ext cx="2057400" cy="1219200"/>
            <a:chOff x="4876800" y="1524000"/>
            <a:chExt cx="2057400" cy="1219200"/>
          </a:xfrm>
        </p:grpSpPr>
        <p:sp>
          <p:nvSpPr>
            <p:cNvPr id="16" name="Flowchart: Decision 15"/>
            <p:cNvSpPr/>
            <p:nvPr/>
          </p:nvSpPr>
          <p:spPr>
            <a:xfrm>
              <a:off x="4876800" y="1676400"/>
              <a:ext cx="2057400" cy="1066800"/>
            </a:xfrm>
            <a:prstGeom prst="flowChartDecision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Is sheets positive number?</a:t>
              </a:r>
              <a:endParaRPr lang="en-US" dirty="0"/>
            </a:p>
          </p:txBody>
        </p:sp>
        <p:cxnSp>
          <p:nvCxnSpPr>
            <p:cNvPr id="17" name="Straight Arrow Connector 16"/>
            <p:cNvCxnSpPr>
              <a:stCxn id="13" idx="4"/>
              <a:endCxn id="16" idx="0"/>
            </p:cNvCxnSpPr>
            <p:nvPr/>
          </p:nvCxnSpPr>
          <p:spPr>
            <a:xfrm rot="5400000">
              <a:off x="5848350" y="1581150"/>
              <a:ext cx="152400" cy="381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" name="Group 28"/>
          <p:cNvGrpSpPr/>
          <p:nvPr/>
        </p:nvGrpSpPr>
        <p:grpSpPr>
          <a:xfrm>
            <a:off x="6934200" y="1828800"/>
            <a:ext cx="1104900" cy="1676400"/>
            <a:chOff x="6934200" y="1828800"/>
            <a:chExt cx="1104900" cy="1676400"/>
          </a:xfrm>
        </p:grpSpPr>
        <p:cxnSp>
          <p:nvCxnSpPr>
            <p:cNvPr id="30" name="Shape 29"/>
            <p:cNvCxnSpPr>
              <a:stCxn id="16" idx="3"/>
            </p:cNvCxnSpPr>
            <p:nvPr/>
          </p:nvCxnSpPr>
          <p:spPr>
            <a:xfrm>
              <a:off x="6934200" y="2209800"/>
              <a:ext cx="1104900" cy="1295400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7239000" y="1828800"/>
              <a:ext cx="4555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No</a:t>
              </a:r>
              <a:endParaRPr lang="en-US" dirty="0"/>
            </a:p>
          </p:txBody>
        </p:sp>
      </p:grpSp>
      <p:grpSp>
        <p:nvGrpSpPr>
          <p:cNvPr id="12" name="Group 31"/>
          <p:cNvGrpSpPr/>
          <p:nvPr/>
        </p:nvGrpSpPr>
        <p:grpSpPr>
          <a:xfrm>
            <a:off x="5905500" y="2667000"/>
            <a:ext cx="599818" cy="369332"/>
            <a:chOff x="5905500" y="2667000"/>
            <a:chExt cx="599818" cy="369332"/>
          </a:xfrm>
        </p:grpSpPr>
        <p:cxnSp>
          <p:nvCxnSpPr>
            <p:cNvPr id="33" name="Elbow Connector 32"/>
            <p:cNvCxnSpPr>
              <a:stCxn id="16" idx="2"/>
            </p:cNvCxnSpPr>
            <p:nvPr/>
          </p:nvCxnSpPr>
          <p:spPr>
            <a:xfrm rot="16200000" flipH="1">
              <a:off x="5810250" y="2838450"/>
              <a:ext cx="228600" cy="38100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6019800" y="2667000"/>
              <a:ext cx="485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Yes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4" dur="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19F57D"/>
                                      </p:to>
                                    </p:animClr>
                                    <p:animClr clrSpc="rgb">
                                      <p:cBhvr>
                                        <p:cTn id="25" dur="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9F57D"/>
                                      </p:to>
                                    </p:animClr>
                                    <p:set>
                                      <p:cBhvr>
                                        <p:cTn id="26" dur="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8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9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0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2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 Charts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7" name="Flowchart: Terminator 6"/>
          <p:cNvSpPr/>
          <p:nvPr/>
        </p:nvSpPr>
        <p:spPr>
          <a:xfrm>
            <a:off x="5257800" y="228600"/>
            <a:ext cx="1371600" cy="457200"/>
          </a:xfrm>
          <a:prstGeom prst="flowChartTermina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Start</a:t>
            </a:r>
            <a:endParaRPr lang="en-US" dirty="0"/>
          </a:p>
        </p:txBody>
      </p:sp>
      <p:sp>
        <p:nvSpPr>
          <p:cNvPr id="8" name="Flowchart: Process 7"/>
          <p:cNvSpPr/>
          <p:nvPr/>
        </p:nvSpPr>
        <p:spPr>
          <a:xfrm>
            <a:off x="5257800" y="2971800"/>
            <a:ext cx="1371600" cy="838200"/>
          </a:xfrm>
          <a:prstGeom prst="flowChart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Set stamps = sheets / 5</a:t>
            </a:r>
            <a:endParaRPr lang="en-US" dirty="0"/>
          </a:p>
        </p:txBody>
      </p:sp>
      <p:grpSp>
        <p:nvGrpSpPr>
          <p:cNvPr id="4" name="Group 9"/>
          <p:cNvGrpSpPr/>
          <p:nvPr/>
        </p:nvGrpSpPr>
        <p:grpSpPr>
          <a:xfrm>
            <a:off x="5257800" y="686594"/>
            <a:ext cx="1371600" cy="837406"/>
            <a:chOff x="5257800" y="686594"/>
            <a:chExt cx="1371600" cy="837406"/>
          </a:xfrm>
        </p:grpSpPr>
        <p:sp>
          <p:nvSpPr>
            <p:cNvPr id="13" name="Flowchart: Data 12"/>
            <p:cNvSpPr/>
            <p:nvPr/>
          </p:nvSpPr>
          <p:spPr>
            <a:xfrm>
              <a:off x="5257800" y="914400"/>
              <a:ext cx="1371600" cy="609600"/>
            </a:xfrm>
            <a:prstGeom prst="flowChartInputOutpu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Read sheets</a:t>
              </a:r>
              <a:endParaRPr lang="en-US" dirty="0"/>
            </a:p>
          </p:txBody>
        </p:sp>
        <p:cxnSp>
          <p:nvCxnSpPr>
            <p:cNvPr id="14" name="Elbow Connector 13"/>
            <p:cNvCxnSpPr>
              <a:stCxn id="7" idx="2"/>
              <a:endCxn id="13" idx="1"/>
            </p:cNvCxnSpPr>
            <p:nvPr/>
          </p:nvCxnSpPr>
          <p:spPr>
            <a:xfrm rot="5400000">
              <a:off x="5829300" y="800100"/>
              <a:ext cx="228600" cy="1588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" name="Group 14"/>
          <p:cNvGrpSpPr/>
          <p:nvPr/>
        </p:nvGrpSpPr>
        <p:grpSpPr>
          <a:xfrm>
            <a:off x="4876800" y="1524000"/>
            <a:ext cx="2057400" cy="1219200"/>
            <a:chOff x="4876800" y="1524000"/>
            <a:chExt cx="2057400" cy="1219200"/>
          </a:xfrm>
        </p:grpSpPr>
        <p:sp>
          <p:nvSpPr>
            <p:cNvPr id="16" name="Flowchart: Decision 15"/>
            <p:cNvSpPr/>
            <p:nvPr/>
          </p:nvSpPr>
          <p:spPr>
            <a:xfrm>
              <a:off x="4876800" y="1676400"/>
              <a:ext cx="2057400" cy="1066800"/>
            </a:xfrm>
            <a:prstGeom prst="flowChartDecision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Is sheets positive number?</a:t>
              </a:r>
              <a:endParaRPr lang="en-US" dirty="0"/>
            </a:p>
          </p:txBody>
        </p:sp>
        <p:cxnSp>
          <p:nvCxnSpPr>
            <p:cNvPr id="17" name="Straight Arrow Connector 16"/>
            <p:cNvCxnSpPr>
              <a:stCxn id="13" idx="4"/>
              <a:endCxn id="16" idx="0"/>
            </p:cNvCxnSpPr>
            <p:nvPr/>
          </p:nvCxnSpPr>
          <p:spPr>
            <a:xfrm rot="5400000">
              <a:off x="5848350" y="1581150"/>
              <a:ext cx="152400" cy="381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" name="Group 28"/>
          <p:cNvGrpSpPr/>
          <p:nvPr/>
        </p:nvGrpSpPr>
        <p:grpSpPr>
          <a:xfrm>
            <a:off x="6934200" y="1828800"/>
            <a:ext cx="1104900" cy="1676400"/>
            <a:chOff x="6934200" y="1828800"/>
            <a:chExt cx="1104900" cy="1676400"/>
          </a:xfrm>
        </p:grpSpPr>
        <p:cxnSp>
          <p:nvCxnSpPr>
            <p:cNvPr id="30" name="Shape 29"/>
            <p:cNvCxnSpPr>
              <a:stCxn id="16" idx="3"/>
            </p:cNvCxnSpPr>
            <p:nvPr/>
          </p:nvCxnSpPr>
          <p:spPr>
            <a:xfrm>
              <a:off x="6934200" y="2209800"/>
              <a:ext cx="1104900" cy="1295400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7239000" y="1828800"/>
              <a:ext cx="4555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No</a:t>
              </a:r>
              <a:endParaRPr lang="en-US" dirty="0"/>
            </a:p>
          </p:txBody>
        </p:sp>
      </p:grpSp>
      <p:grpSp>
        <p:nvGrpSpPr>
          <p:cNvPr id="12" name="Group 31"/>
          <p:cNvGrpSpPr/>
          <p:nvPr/>
        </p:nvGrpSpPr>
        <p:grpSpPr>
          <a:xfrm>
            <a:off x="5905500" y="2667000"/>
            <a:ext cx="599818" cy="369332"/>
            <a:chOff x="5905500" y="2667000"/>
            <a:chExt cx="599818" cy="369332"/>
          </a:xfrm>
        </p:grpSpPr>
        <p:cxnSp>
          <p:nvCxnSpPr>
            <p:cNvPr id="33" name="Elbow Connector 32"/>
            <p:cNvCxnSpPr>
              <a:stCxn id="16" idx="2"/>
              <a:endCxn id="8" idx="0"/>
            </p:cNvCxnSpPr>
            <p:nvPr/>
          </p:nvCxnSpPr>
          <p:spPr>
            <a:xfrm rot="16200000" flipH="1">
              <a:off x="5810250" y="2838450"/>
              <a:ext cx="228600" cy="38100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6019800" y="2667000"/>
              <a:ext cx="485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Yes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8" dur="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19F57D"/>
                                      </p:to>
                                    </p:animClr>
                                    <p:animClr clrSpc="rgb">
                                      <p:cBhvr>
                                        <p:cTn id="29" dur="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9F57D"/>
                                      </p:to>
                                    </p:animClr>
                                    <p:set>
                                      <p:cBhvr>
                                        <p:cTn id="30" dur="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32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4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5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6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 Charts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7" name="Flowchart: Terminator 6"/>
          <p:cNvSpPr/>
          <p:nvPr/>
        </p:nvSpPr>
        <p:spPr>
          <a:xfrm>
            <a:off x="5257800" y="228600"/>
            <a:ext cx="1371600" cy="457200"/>
          </a:xfrm>
          <a:prstGeom prst="flowChartTermina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Start</a:t>
            </a:r>
            <a:endParaRPr lang="en-US" dirty="0"/>
          </a:p>
        </p:txBody>
      </p:sp>
      <p:sp>
        <p:nvSpPr>
          <p:cNvPr id="8" name="Flowchart: Process 7"/>
          <p:cNvSpPr/>
          <p:nvPr/>
        </p:nvSpPr>
        <p:spPr>
          <a:xfrm>
            <a:off x="5257800" y="2971800"/>
            <a:ext cx="1371600" cy="838200"/>
          </a:xfrm>
          <a:prstGeom prst="flowChart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Set stamps = sheets / 5</a:t>
            </a:r>
            <a:endParaRPr lang="en-US" dirty="0"/>
          </a:p>
        </p:txBody>
      </p:sp>
      <p:grpSp>
        <p:nvGrpSpPr>
          <p:cNvPr id="4" name="Group 9"/>
          <p:cNvGrpSpPr/>
          <p:nvPr/>
        </p:nvGrpSpPr>
        <p:grpSpPr>
          <a:xfrm>
            <a:off x="5257800" y="686594"/>
            <a:ext cx="1371600" cy="837406"/>
            <a:chOff x="5257800" y="686594"/>
            <a:chExt cx="1371600" cy="837406"/>
          </a:xfrm>
        </p:grpSpPr>
        <p:sp>
          <p:nvSpPr>
            <p:cNvPr id="13" name="Flowchart: Data 12"/>
            <p:cNvSpPr/>
            <p:nvPr/>
          </p:nvSpPr>
          <p:spPr>
            <a:xfrm>
              <a:off x="5257800" y="914400"/>
              <a:ext cx="1371600" cy="609600"/>
            </a:xfrm>
            <a:prstGeom prst="flowChartInputOutpu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Read sheets</a:t>
              </a:r>
              <a:endParaRPr lang="en-US" dirty="0"/>
            </a:p>
          </p:txBody>
        </p:sp>
        <p:cxnSp>
          <p:nvCxnSpPr>
            <p:cNvPr id="14" name="Elbow Connector 13"/>
            <p:cNvCxnSpPr>
              <a:stCxn id="7" idx="2"/>
              <a:endCxn id="13" idx="1"/>
            </p:cNvCxnSpPr>
            <p:nvPr/>
          </p:nvCxnSpPr>
          <p:spPr>
            <a:xfrm rot="5400000">
              <a:off x="5829300" y="800100"/>
              <a:ext cx="228600" cy="1588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" name="Group 14"/>
          <p:cNvGrpSpPr/>
          <p:nvPr/>
        </p:nvGrpSpPr>
        <p:grpSpPr>
          <a:xfrm>
            <a:off x="4876800" y="1524000"/>
            <a:ext cx="2057400" cy="1219200"/>
            <a:chOff x="4876800" y="1524000"/>
            <a:chExt cx="2057400" cy="1219200"/>
          </a:xfrm>
        </p:grpSpPr>
        <p:sp>
          <p:nvSpPr>
            <p:cNvPr id="16" name="Flowchart: Decision 15"/>
            <p:cNvSpPr/>
            <p:nvPr/>
          </p:nvSpPr>
          <p:spPr>
            <a:xfrm>
              <a:off x="4876800" y="1676400"/>
              <a:ext cx="2057400" cy="1066800"/>
            </a:xfrm>
            <a:prstGeom prst="flowChartDecision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Is sheets positive number?</a:t>
              </a:r>
              <a:endParaRPr lang="en-US" dirty="0"/>
            </a:p>
          </p:txBody>
        </p:sp>
        <p:cxnSp>
          <p:nvCxnSpPr>
            <p:cNvPr id="17" name="Straight Arrow Connector 16"/>
            <p:cNvCxnSpPr>
              <a:stCxn id="13" idx="4"/>
              <a:endCxn id="16" idx="0"/>
            </p:cNvCxnSpPr>
            <p:nvPr/>
          </p:nvCxnSpPr>
          <p:spPr>
            <a:xfrm rot="5400000">
              <a:off x="5848350" y="1581150"/>
              <a:ext cx="152400" cy="381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" name="Group 17"/>
          <p:cNvGrpSpPr/>
          <p:nvPr/>
        </p:nvGrpSpPr>
        <p:grpSpPr>
          <a:xfrm>
            <a:off x="5105400" y="3810000"/>
            <a:ext cx="1600200" cy="1143000"/>
            <a:chOff x="5105400" y="3810000"/>
            <a:chExt cx="1600200" cy="1143000"/>
          </a:xfrm>
        </p:grpSpPr>
        <p:sp>
          <p:nvSpPr>
            <p:cNvPr id="19" name="Flowchart: Process 18"/>
            <p:cNvSpPr/>
            <p:nvPr/>
          </p:nvSpPr>
          <p:spPr>
            <a:xfrm>
              <a:off x="5105400" y="4038600"/>
              <a:ext cx="1600200" cy="914400"/>
            </a:xfrm>
            <a:prstGeom prst="flowChartProcess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Round stamps up to next whole number</a:t>
              </a:r>
              <a:endParaRPr lang="en-US" dirty="0"/>
            </a:p>
          </p:txBody>
        </p:sp>
        <p:cxnSp>
          <p:nvCxnSpPr>
            <p:cNvPr id="20" name="Elbow Connector 19"/>
            <p:cNvCxnSpPr>
              <a:stCxn id="8" idx="2"/>
              <a:endCxn id="19" idx="0"/>
            </p:cNvCxnSpPr>
            <p:nvPr/>
          </p:nvCxnSpPr>
          <p:spPr>
            <a:xfrm rot="5400000">
              <a:off x="5810250" y="3905250"/>
              <a:ext cx="228600" cy="38100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" name="Group 28"/>
          <p:cNvGrpSpPr/>
          <p:nvPr/>
        </p:nvGrpSpPr>
        <p:grpSpPr>
          <a:xfrm>
            <a:off x="6934200" y="1828800"/>
            <a:ext cx="1104900" cy="1676400"/>
            <a:chOff x="6934200" y="1828800"/>
            <a:chExt cx="1104900" cy="1676400"/>
          </a:xfrm>
        </p:grpSpPr>
        <p:cxnSp>
          <p:nvCxnSpPr>
            <p:cNvPr id="30" name="Shape 29"/>
            <p:cNvCxnSpPr>
              <a:stCxn id="16" idx="3"/>
            </p:cNvCxnSpPr>
            <p:nvPr/>
          </p:nvCxnSpPr>
          <p:spPr>
            <a:xfrm>
              <a:off x="6934200" y="2209800"/>
              <a:ext cx="1104900" cy="1295400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7239000" y="1828800"/>
              <a:ext cx="4555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No</a:t>
              </a:r>
              <a:endParaRPr lang="en-US" dirty="0"/>
            </a:p>
          </p:txBody>
        </p:sp>
      </p:grpSp>
      <p:grpSp>
        <p:nvGrpSpPr>
          <p:cNvPr id="12" name="Group 31"/>
          <p:cNvGrpSpPr/>
          <p:nvPr/>
        </p:nvGrpSpPr>
        <p:grpSpPr>
          <a:xfrm>
            <a:off x="5905500" y="2667000"/>
            <a:ext cx="599818" cy="369332"/>
            <a:chOff x="5905500" y="2667000"/>
            <a:chExt cx="599818" cy="369332"/>
          </a:xfrm>
        </p:grpSpPr>
        <p:cxnSp>
          <p:nvCxnSpPr>
            <p:cNvPr id="33" name="Elbow Connector 32"/>
            <p:cNvCxnSpPr>
              <a:stCxn id="16" idx="2"/>
              <a:endCxn id="8" idx="0"/>
            </p:cNvCxnSpPr>
            <p:nvPr/>
          </p:nvCxnSpPr>
          <p:spPr>
            <a:xfrm rot="16200000" flipH="1">
              <a:off x="5810250" y="2838450"/>
              <a:ext cx="228600" cy="38100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6019800" y="2667000"/>
              <a:ext cx="485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Yes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2" dur="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19F57D"/>
                                      </p:to>
                                    </p:animClr>
                                    <p:animClr clrSpc="rgb">
                                      <p:cBhvr>
                                        <p:cTn id="33" dur="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9F57D"/>
                                      </p:to>
                                    </p:animClr>
                                    <p:set>
                                      <p:cBhvr>
                                        <p:cTn id="34" dur="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36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7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8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0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 Charts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7" name="Flowchart: Terminator 6"/>
          <p:cNvSpPr/>
          <p:nvPr/>
        </p:nvSpPr>
        <p:spPr>
          <a:xfrm>
            <a:off x="5257800" y="228600"/>
            <a:ext cx="1371600" cy="457200"/>
          </a:xfrm>
          <a:prstGeom prst="flowChartTermina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Start</a:t>
            </a:r>
            <a:endParaRPr lang="en-US" dirty="0"/>
          </a:p>
        </p:txBody>
      </p:sp>
      <p:sp>
        <p:nvSpPr>
          <p:cNvPr id="8" name="Flowchart: Process 7"/>
          <p:cNvSpPr/>
          <p:nvPr/>
        </p:nvSpPr>
        <p:spPr>
          <a:xfrm>
            <a:off x="5257800" y="2971800"/>
            <a:ext cx="1371600" cy="838200"/>
          </a:xfrm>
          <a:prstGeom prst="flowChart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Set stamps = sheets / 5</a:t>
            </a:r>
            <a:endParaRPr lang="en-US" dirty="0"/>
          </a:p>
        </p:txBody>
      </p:sp>
      <p:grpSp>
        <p:nvGrpSpPr>
          <p:cNvPr id="4" name="Group 9"/>
          <p:cNvGrpSpPr/>
          <p:nvPr/>
        </p:nvGrpSpPr>
        <p:grpSpPr>
          <a:xfrm>
            <a:off x="5257800" y="686594"/>
            <a:ext cx="1371600" cy="837406"/>
            <a:chOff x="5257800" y="686594"/>
            <a:chExt cx="1371600" cy="837406"/>
          </a:xfrm>
        </p:grpSpPr>
        <p:sp>
          <p:nvSpPr>
            <p:cNvPr id="13" name="Flowchart: Data 12"/>
            <p:cNvSpPr/>
            <p:nvPr/>
          </p:nvSpPr>
          <p:spPr>
            <a:xfrm>
              <a:off x="5257800" y="914400"/>
              <a:ext cx="1371600" cy="609600"/>
            </a:xfrm>
            <a:prstGeom prst="flowChartInputOutpu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Read sheets</a:t>
              </a:r>
              <a:endParaRPr lang="en-US" dirty="0"/>
            </a:p>
          </p:txBody>
        </p:sp>
        <p:cxnSp>
          <p:nvCxnSpPr>
            <p:cNvPr id="14" name="Elbow Connector 13"/>
            <p:cNvCxnSpPr>
              <a:stCxn id="7" idx="2"/>
              <a:endCxn id="13" idx="1"/>
            </p:cNvCxnSpPr>
            <p:nvPr/>
          </p:nvCxnSpPr>
          <p:spPr>
            <a:xfrm rot="5400000">
              <a:off x="5829300" y="800100"/>
              <a:ext cx="228600" cy="1588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" name="Group 14"/>
          <p:cNvGrpSpPr/>
          <p:nvPr/>
        </p:nvGrpSpPr>
        <p:grpSpPr>
          <a:xfrm>
            <a:off x="4876800" y="1524000"/>
            <a:ext cx="2057400" cy="1219200"/>
            <a:chOff x="4876800" y="1524000"/>
            <a:chExt cx="2057400" cy="1219200"/>
          </a:xfrm>
        </p:grpSpPr>
        <p:sp>
          <p:nvSpPr>
            <p:cNvPr id="16" name="Flowchart: Decision 15"/>
            <p:cNvSpPr/>
            <p:nvPr/>
          </p:nvSpPr>
          <p:spPr>
            <a:xfrm>
              <a:off x="4876800" y="1676400"/>
              <a:ext cx="2057400" cy="1066800"/>
            </a:xfrm>
            <a:prstGeom prst="flowChartDecision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Is sheets positive number?</a:t>
              </a:r>
              <a:endParaRPr lang="en-US" dirty="0"/>
            </a:p>
          </p:txBody>
        </p:sp>
        <p:cxnSp>
          <p:nvCxnSpPr>
            <p:cNvPr id="17" name="Straight Arrow Connector 16"/>
            <p:cNvCxnSpPr>
              <a:stCxn id="13" idx="4"/>
              <a:endCxn id="16" idx="0"/>
            </p:cNvCxnSpPr>
            <p:nvPr/>
          </p:nvCxnSpPr>
          <p:spPr>
            <a:xfrm rot="5400000">
              <a:off x="5848350" y="1581150"/>
              <a:ext cx="152400" cy="381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" name="Group 17"/>
          <p:cNvGrpSpPr/>
          <p:nvPr/>
        </p:nvGrpSpPr>
        <p:grpSpPr>
          <a:xfrm>
            <a:off x="5105400" y="3810000"/>
            <a:ext cx="1600200" cy="1143000"/>
            <a:chOff x="5105400" y="3810000"/>
            <a:chExt cx="1600200" cy="1143000"/>
          </a:xfrm>
        </p:grpSpPr>
        <p:sp>
          <p:nvSpPr>
            <p:cNvPr id="19" name="Flowchart: Process 18"/>
            <p:cNvSpPr/>
            <p:nvPr/>
          </p:nvSpPr>
          <p:spPr>
            <a:xfrm>
              <a:off x="5105400" y="4038600"/>
              <a:ext cx="1600200" cy="914400"/>
            </a:xfrm>
            <a:prstGeom prst="flowChartProcess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Round stamps up to next whole number</a:t>
              </a:r>
              <a:endParaRPr lang="en-US" dirty="0"/>
            </a:p>
          </p:txBody>
        </p:sp>
        <p:cxnSp>
          <p:nvCxnSpPr>
            <p:cNvPr id="20" name="Elbow Connector 19"/>
            <p:cNvCxnSpPr>
              <a:stCxn id="8" idx="2"/>
              <a:endCxn id="19" idx="0"/>
            </p:cNvCxnSpPr>
            <p:nvPr/>
          </p:nvCxnSpPr>
          <p:spPr>
            <a:xfrm rot="5400000">
              <a:off x="5810250" y="3905250"/>
              <a:ext cx="228600" cy="38100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" name="Group 20"/>
          <p:cNvGrpSpPr/>
          <p:nvPr/>
        </p:nvGrpSpPr>
        <p:grpSpPr>
          <a:xfrm>
            <a:off x="4419600" y="4953794"/>
            <a:ext cx="2971800" cy="913606"/>
            <a:chOff x="4419600" y="4953794"/>
            <a:chExt cx="2971800" cy="913606"/>
          </a:xfrm>
        </p:grpSpPr>
        <p:sp>
          <p:nvSpPr>
            <p:cNvPr id="22" name="Flowchart: Data 21"/>
            <p:cNvSpPr/>
            <p:nvPr/>
          </p:nvSpPr>
          <p:spPr>
            <a:xfrm>
              <a:off x="4419600" y="5181600"/>
              <a:ext cx="2971800" cy="685800"/>
            </a:xfrm>
            <a:prstGeom prst="flowChartInputOutpu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Display: "You will need: " #stamps</a:t>
              </a:r>
              <a:endParaRPr lang="en-US" dirty="0"/>
            </a:p>
          </p:txBody>
        </p:sp>
        <p:cxnSp>
          <p:nvCxnSpPr>
            <p:cNvPr id="23" name="Elbow Connector 22"/>
            <p:cNvCxnSpPr>
              <a:stCxn id="19" idx="2"/>
              <a:endCxn id="22" idx="1"/>
            </p:cNvCxnSpPr>
            <p:nvPr/>
          </p:nvCxnSpPr>
          <p:spPr>
            <a:xfrm rot="5400000">
              <a:off x="5791200" y="5067300"/>
              <a:ext cx="228600" cy="1588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" name="Group 28"/>
          <p:cNvGrpSpPr/>
          <p:nvPr/>
        </p:nvGrpSpPr>
        <p:grpSpPr>
          <a:xfrm>
            <a:off x="6934200" y="1828800"/>
            <a:ext cx="1104900" cy="1676400"/>
            <a:chOff x="6934200" y="1828800"/>
            <a:chExt cx="1104900" cy="1676400"/>
          </a:xfrm>
        </p:grpSpPr>
        <p:cxnSp>
          <p:nvCxnSpPr>
            <p:cNvPr id="30" name="Shape 29"/>
            <p:cNvCxnSpPr>
              <a:stCxn id="16" idx="3"/>
            </p:cNvCxnSpPr>
            <p:nvPr/>
          </p:nvCxnSpPr>
          <p:spPr>
            <a:xfrm>
              <a:off x="6934200" y="2209800"/>
              <a:ext cx="1104900" cy="1295400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7239000" y="1828800"/>
              <a:ext cx="4555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No</a:t>
              </a:r>
              <a:endParaRPr lang="en-US" dirty="0"/>
            </a:p>
          </p:txBody>
        </p:sp>
      </p:grpSp>
      <p:grpSp>
        <p:nvGrpSpPr>
          <p:cNvPr id="12" name="Group 31"/>
          <p:cNvGrpSpPr/>
          <p:nvPr/>
        </p:nvGrpSpPr>
        <p:grpSpPr>
          <a:xfrm>
            <a:off x="5905500" y="2667000"/>
            <a:ext cx="599818" cy="369332"/>
            <a:chOff x="5905500" y="2667000"/>
            <a:chExt cx="599818" cy="369332"/>
          </a:xfrm>
        </p:grpSpPr>
        <p:cxnSp>
          <p:nvCxnSpPr>
            <p:cNvPr id="33" name="Elbow Connector 32"/>
            <p:cNvCxnSpPr>
              <a:stCxn id="16" idx="2"/>
              <a:endCxn id="8" idx="0"/>
            </p:cNvCxnSpPr>
            <p:nvPr/>
          </p:nvCxnSpPr>
          <p:spPr>
            <a:xfrm rot="16200000" flipH="1">
              <a:off x="5810250" y="2838450"/>
              <a:ext cx="228600" cy="38100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6019800" y="2667000"/>
              <a:ext cx="485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Yes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6" dur="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19F57D"/>
                                      </p:to>
                                    </p:animClr>
                                    <p:animClr clrSpc="rgb">
                                      <p:cBhvr>
                                        <p:cTn id="37" dur="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9F57D"/>
                                      </p:to>
                                    </p:animClr>
                                    <p:set>
                                      <p:cBhvr>
                                        <p:cTn id="38" dur="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40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1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2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3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4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 Charts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7" name="Flowchart: Terminator 6"/>
          <p:cNvSpPr/>
          <p:nvPr/>
        </p:nvSpPr>
        <p:spPr>
          <a:xfrm>
            <a:off x="5257800" y="228600"/>
            <a:ext cx="1371600" cy="457200"/>
          </a:xfrm>
          <a:prstGeom prst="flowChartTermina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Start</a:t>
            </a:r>
            <a:endParaRPr lang="en-US" dirty="0"/>
          </a:p>
        </p:txBody>
      </p:sp>
      <p:sp>
        <p:nvSpPr>
          <p:cNvPr id="8" name="Flowchart: Process 7"/>
          <p:cNvSpPr/>
          <p:nvPr/>
        </p:nvSpPr>
        <p:spPr>
          <a:xfrm>
            <a:off x="5257800" y="2971800"/>
            <a:ext cx="1371600" cy="838200"/>
          </a:xfrm>
          <a:prstGeom prst="flowChart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Set stamps = sheets / 5</a:t>
            </a:r>
            <a:endParaRPr lang="en-US" dirty="0"/>
          </a:p>
        </p:txBody>
      </p:sp>
      <p:grpSp>
        <p:nvGrpSpPr>
          <p:cNvPr id="4" name="Group 9"/>
          <p:cNvGrpSpPr/>
          <p:nvPr/>
        </p:nvGrpSpPr>
        <p:grpSpPr>
          <a:xfrm>
            <a:off x="5257800" y="686594"/>
            <a:ext cx="1371600" cy="837406"/>
            <a:chOff x="5257800" y="686594"/>
            <a:chExt cx="1371600" cy="837406"/>
          </a:xfrm>
        </p:grpSpPr>
        <p:sp>
          <p:nvSpPr>
            <p:cNvPr id="13" name="Flowchart: Data 12"/>
            <p:cNvSpPr/>
            <p:nvPr/>
          </p:nvSpPr>
          <p:spPr>
            <a:xfrm>
              <a:off x="5257800" y="914400"/>
              <a:ext cx="1371600" cy="609600"/>
            </a:xfrm>
            <a:prstGeom prst="flowChartInputOutpu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Read sheets</a:t>
              </a:r>
              <a:endParaRPr lang="en-US" dirty="0"/>
            </a:p>
          </p:txBody>
        </p:sp>
        <p:cxnSp>
          <p:nvCxnSpPr>
            <p:cNvPr id="14" name="Elbow Connector 13"/>
            <p:cNvCxnSpPr>
              <a:stCxn id="7" idx="2"/>
              <a:endCxn id="13" idx="1"/>
            </p:cNvCxnSpPr>
            <p:nvPr/>
          </p:nvCxnSpPr>
          <p:spPr>
            <a:xfrm rot="5400000">
              <a:off x="5829300" y="800100"/>
              <a:ext cx="228600" cy="1588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" name="Group 14"/>
          <p:cNvGrpSpPr/>
          <p:nvPr/>
        </p:nvGrpSpPr>
        <p:grpSpPr>
          <a:xfrm>
            <a:off x="4876800" y="1524000"/>
            <a:ext cx="2057400" cy="1219200"/>
            <a:chOff x="4876800" y="1524000"/>
            <a:chExt cx="2057400" cy="1219200"/>
          </a:xfrm>
        </p:grpSpPr>
        <p:sp>
          <p:nvSpPr>
            <p:cNvPr id="16" name="Flowchart: Decision 15"/>
            <p:cNvSpPr/>
            <p:nvPr/>
          </p:nvSpPr>
          <p:spPr>
            <a:xfrm>
              <a:off x="4876800" y="1676400"/>
              <a:ext cx="2057400" cy="1066800"/>
            </a:xfrm>
            <a:prstGeom prst="flowChartDecision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Is sheets positive number?</a:t>
              </a:r>
              <a:endParaRPr lang="en-US" dirty="0"/>
            </a:p>
          </p:txBody>
        </p:sp>
        <p:cxnSp>
          <p:nvCxnSpPr>
            <p:cNvPr id="17" name="Straight Arrow Connector 16"/>
            <p:cNvCxnSpPr>
              <a:stCxn id="13" idx="4"/>
              <a:endCxn id="16" idx="0"/>
            </p:cNvCxnSpPr>
            <p:nvPr/>
          </p:nvCxnSpPr>
          <p:spPr>
            <a:xfrm rot="5400000">
              <a:off x="5848350" y="1581150"/>
              <a:ext cx="152400" cy="381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" name="Group 17"/>
          <p:cNvGrpSpPr/>
          <p:nvPr/>
        </p:nvGrpSpPr>
        <p:grpSpPr>
          <a:xfrm>
            <a:off x="5105400" y="3810000"/>
            <a:ext cx="1600200" cy="1143000"/>
            <a:chOff x="5105400" y="3810000"/>
            <a:chExt cx="1600200" cy="1143000"/>
          </a:xfrm>
        </p:grpSpPr>
        <p:sp>
          <p:nvSpPr>
            <p:cNvPr id="19" name="Flowchart: Process 18"/>
            <p:cNvSpPr/>
            <p:nvPr/>
          </p:nvSpPr>
          <p:spPr>
            <a:xfrm>
              <a:off x="5105400" y="4038600"/>
              <a:ext cx="1600200" cy="914400"/>
            </a:xfrm>
            <a:prstGeom prst="flowChartProcess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Round stamps up to next whole number</a:t>
              </a:r>
              <a:endParaRPr lang="en-US" dirty="0"/>
            </a:p>
          </p:txBody>
        </p:sp>
        <p:cxnSp>
          <p:nvCxnSpPr>
            <p:cNvPr id="20" name="Elbow Connector 19"/>
            <p:cNvCxnSpPr>
              <a:stCxn id="8" idx="2"/>
              <a:endCxn id="19" idx="0"/>
            </p:cNvCxnSpPr>
            <p:nvPr/>
          </p:nvCxnSpPr>
          <p:spPr>
            <a:xfrm rot="5400000">
              <a:off x="5810250" y="3905250"/>
              <a:ext cx="228600" cy="38100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" name="Group 20"/>
          <p:cNvGrpSpPr/>
          <p:nvPr/>
        </p:nvGrpSpPr>
        <p:grpSpPr>
          <a:xfrm>
            <a:off x="4419600" y="4953794"/>
            <a:ext cx="2971800" cy="913606"/>
            <a:chOff x="4419600" y="4953794"/>
            <a:chExt cx="2971800" cy="913606"/>
          </a:xfrm>
        </p:grpSpPr>
        <p:sp>
          <p:nvSpPr>
            <p:cNvPr id="22" name="Flowchart: Data 21"/>
            <p:cNvSpPr/>
            <p:nvPr/>
          </p:nvSpPr>
          <p:spPr>
            <a:xfrm>
              <a:off x="4419600" y="5181600"/>
              <a:ext cx="2971800" cy="685800"/>
            </a:xfrm>
            <a:prstGeom prst="flowChartInputOutpu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Display: "You will need: " #stamps</a:t>
              </a:r>
              <a:endParaRPr lang="en-US" dirty="0"/>
            </a:p>
          </p:txBody>
        </p:sp>
        <p:cxnSp>
          <p:nvCxnSpPr>
            <p:cNvPr id="23" name="Elbow Connector 22"/>
            <p:cNvCxnSpPr>
              <a:stCxn id="19" idx="2"/>
              <a:endCxn id="22" idx="1"/>
            </p:cNvCxnSpPr>
            <p:nvPr/>
          </p:nvCxnSpPr>
          <p:spPr>
            <a:xfrm rot="5400000">
              <a:off x="5791200" y="5067300"/>
              <a:ext cx="228600" cy="1588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" name="Group 23"/>
          <p:cNvGrpSpPr/>
          <p:nvPr/>
        </p:nvGrpSpPr>
        <p:grpSpPr>
          <a:xfrm>
            <a:off x="5181600" y="5867400"/>
            <a:ext cx="1371600" cy="762000"/>
            <a:chOff x="5181600" y="5867400"/>
            <a:chExt cx="1371600" cy="762000"/>
          </a:xfrm>
        </p:grpSpPr>
        <p:sp>
          <p:nvSpPr>
            <p:cNvPr id="25" name="Flowchart: Terminator 24"/>
            <p:cNvSpPr/>
            <p:nvPr/>
          </p:nvSpPr>
          <p:spPr>
            <a:xfrm>
              <a:off x="5181600" y="6096000"/>
              <a:ext cx="1371600" cy="533400"/>
            </a:xfrm>
            <a:prstGeom prst="flowChartTerminator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End</a:t>
              </a:r>
              <a:endParaRPr lang="en-US" sz="2000" dirty="0"/>
            </a:p>
          </p:txBody>
        </p:sp>
        <p:cxnSp>
          <p:nvCxnSpPr>
            <p:cNvPr id="26" name="Elbow Connector 25"/>
            <p:cNvCxnSpPr>
              <a:stCxn id="22" idx="4"/>
              <a:endCxn id="25" idx="0"/>
            </p:cNvCxnSpPr>
            <p:nvPr/>
          </p:nvCxnSpPr>
          <p:spPr>
            <a:xfrm rot="5400000">
              <a:off x="5772150" y="5962650"/>
              <a:ext cx="228600" cy="38100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" name="Group 28"/>
          <p:cNvGrpSpPr/>
          <p:nvPr/>
        </p:nvGrpSpPr>
        <p:grpSpPr>
          <a:xfrm>
            <a:off x="6934200" y="1828800"/>
            <a:ext cx="1104900" cy="1676400"/>
            <a:chOff x="6934200" y="1828800"/>
            <a:chExt cx="1104900" cy="1676400"/>
          </a:xfrm>
        </p:grpSpPr>
        <p:cxnSp>
          <p:nvCxnSpPr>
            <p:cNvPr id="30" name="Shape 29"/>
            <p:cNvCxnSpPr>
              <a:stCxn id="16" idx="3"/>
            </p:cNvCxnSpPr>
            <p:nvPr/>
          </p:nvCxnSpPr>
          <p:spPr>
            <a:xfrm>
              <a:off x="6934200" y="2209800"/>
              <a:ext cx="1104900" cy="1295400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7239000" y="1828800"/>
              <a:ext cx="4555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No</a:t>
              </a:r>
              <a:endParaRPr lang="en-US" dirty="0"/>
            </a:p>
          </p:txBody>
        </p:sp>
      </p:grpSp>
      <p:grpSp>
        <p:nvGrpSpPr>
          <p:cNvPr id="12" name="Group 31"/>
          <p:cNvGrpSpPr/>
          <p:nvPr/>
        </p:nvGrpSpPr>
        <p:grpSpPr>
          <a:xfrm>
            <a:off x="5905500" y="2667000"/>
            <a:ext cx="599818" cy="369332"/>
            <a:chOff x="5905500" y="2667000"/>
            <a:chExt cx="599818" cy="369332"/>
          </a:xfrm>
        </p:grpSpPr>
        <p:cxnSp>
          <p:nvCxnSpPr>
            <p:cNvPr id="33" name="Elbow Connector 32"/>
            <p:cNvCxnSpPr>
              <a:stCxn id="16" idx="2"/>
              <a:endCxn id="8" idx="0"/>
            </p:cNvCxnSpPr>
            <p:nvPr/>
          </p:nvCxnSpPr>
          <p:spPr>
            <a:xfrm rot="16200000" flipH="1">
              <a:off x="5810250" y="2838450"/>
              <a:ext cx="228600" cy="38100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6019800" y="2667000"/>
              <a:ext cx="485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Yes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0" dur="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19F57D"/>
                                      </p:to>
                                    </p:animClr>
                                    <p:animClr clrSpc="rgb">
                                      <p:cBhvr>
                                        <p:cTn id="41" dur="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9F57D"/>
                                      </p:to>
                                    </p:animClr>
                                    <p:set>
                                      <p:cBhvr>
                                        <p:cTn id="42" dur="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44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5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6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8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 Charts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7" name="Flowchart: Terminator 6"/>
          <p:cNvSpPr/>
          <p:nvPr/>
        </p:nvSpPr>
        <p:spPr>
          <a:xfrm>
            <a:off x="5257800" y="228600"/>
            <a:ext cx="1371600" cy="457200"/>
          </a:xfrm>
          <a:prstGeom prst="flowChartTermina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Start</a:t>
            </a:r>
            <a:endParaRPr lang="en-US" dirty="0"/>
          </a:p>
        </p:txBody>
      </p:sp>
      <p:sp>
        <p:nvSpPr>
          <p:cNvPr id="8" name="Flowchart: Process 7"/>
          <p:cNvSpPr/>
          <p:nvPr/>
        </p:nvSpPr>
        <p:spPr>
          <a:xfrm>
            <a:off x="5257800" y="2971800"/>
            <a:ext cx="1371600" cy="838200"/>
          </a:xfrm>
          <a:prstGeom prst="flowChart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Set stamps = sheets / 5</a:t>
            </a:r>
            <a:endParaRPr lang="en-US" dirty="0"/>
          </a:p>
        </p:txBody>
      </p:sp>
      <p:grpSp>
        <p:nvGrpSpPr>
          <p:cNvPr id="4" name="Group 9"/>
          <p:cNvGrpSpPr/>
          <p:nvPr/>
        </p:nvGrpSpPr>
        <p:grpSpPr>
          <a:xfrm>
            <a:off x="5257800" y="686594"/>
            <a:ext cx="1371600" cy="837406"/>
            <a:chOff x="5257800" y="686594"/>
            <a:chExt cx="1371600" cy="837406"/>
          </a:xfrm>
        </p:grpSpPr>
        <p:sp>
          <p:nvSpPr>
            <p:cNvPr id="13" name="Flowchart: Data 12"/>
            <p:cNvSpPr/>
            <p:nvPr/>
          </p:nvSpPr>
          <p:spPr>
            <a:xfrm>
              <a:off x="5257800" y="914400"/>
              <a:ext cx="1371600" cy="609600"/>
            </a:xfrm>
            <a:prstGeom prst="flowChartInputOutpu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Read sheets</a:t>
              </a:r>
              <a:endParaRPr lang="en-US" dirty="0"/>
            </a:p>
          </p:txBody>
        </p:sp>
        <p:cxnSp>
          <p:nvCxnSpPr>
            <p:cNvPr id="14" name="Elbow Connector 13"/>
            <p:cNvCxnSpPr>
              <a:stCxn id="7" idx="2"/>
              <a:endCxn id="13" idx="1"/>
            </p:cNvCxnSpPr>
            <p:nvPr/>
          </p:nvCxnSpPr>
          <p:spPr>
            <a:xfrm rot="5400000">
              <a:off x="5829300" y="800100"/>
              <a:ext cx="228600" cy="1588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" name="Group 14"/>
          <p:cNvGrpSpPr/>
          <p:nvPr/>
        </p:nvGrpSpPr>
        <p:grpSpPr>
          <a:xfrm>
            <a:off x="4876800" y="1524000"/>
            <a:ext cx="2057400" cy="1219200"/>
            <a:chOff x="4876800" y="1524000"/>
            <a:chExt cx="2057400" cy="1219200"/>
          </a:xfrm>
        </p:grpSpPr>
        <p:sp>
          <p:nvSpPr>
            <p:cNvPr id="16" name="Flowchart: Decision 15"/>
            <p:cNvSpPr/>
            <p:nvPr/>
          </p:nvSpPr>
          <p:spPr>
            <a:xfrm>
              <a:off x="4876800" y="1676400"/>
              <a:ext cx="2057400" cy="1066800"/>
            </a:xfrm>
            <a:prstGeom prst="flowChartDecision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Is sheets positive number?</a:t>
              </a:r>
              <a:endParaRPr lang="en-US" dirty="0"/>
            </a:p>
          </p:txBody>
        </p:sp>
        <p:cxnSp>
          <p:nvCxnSpPr>
            <p:cNvPr id="17" name="Straight Arrow Connector 16"/>
            <p:cNvCxnSpPr>
              <a:stCxn id="13" idx="4"/>
              <a:endCxn id="16" idx="0"/>
            </p:cNvCxnSpPr>
            <p:nvPr/>
          </p:nvCxnSpPr>
          <p:spPr>
            <a:xfrm rot="5400000">
              <a:off x="5848350" y="1581150"/>
              <a:ext cx="152400" cy="381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" name="Group 17"/>
          <p:cNvGrpSpPr/>
          <p:nvPr/>
        </p:nvGrpSpPr>
        <p:grpSpPr>
          <a:xfrm>
            <a:off x="5105400" y="3810000"/>
            <a:ext cx="1600200" cy="1143000"/>
            <a:chOff x="5105400" y="3810000"/>
            <a:chExt cx="1600200" cy="1143000"/>
          </a:xfrm>
        </p:grpSpPr>
        <p:sp>
          <p:nvSpPr>
            <p:cNvPr id="19" name="Flowchart: Process 18"/>
            <p:cNvSpPr/>
            <p:nvPr/>
          </p:nvSpPr>
          <p:spPr>
            <a:xfrm>
              <a:off x="5105400" y="4038600"/>
              <a:ext cx="1600200" cy="914400"/>
            </a:xfrm>
            <a:prstGeom prst="flowChartProcess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Round stamps up to next whole number</a:t>
              </a:r>
              <a:endParaRPr lang="en-US" dirty="0"/>
            </a:p>
          </p:txBody>
        </p:sp>
        <p:cxnSp>
          <p:nvCxnSpPr>
            <p:cNvPr id="20" name="Elbow Connector 19"/>
            <p:cNvCxnSpPr>
              <a:stCxn id="8" idx="2"/>
              <a:endCxn id="19" idx="0"/>
            </p:cNvCxnSpPr>
            <p:nvPr/>
          </p:nvCxnSpPr>
          <p:spPr>
            <a:xfrm rot="5400000">
              <a:off x="5810250" y="3905250"/>
              <a:ext cx="228600" cy="38100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" name="Group 20"/>
          <p:cNvGrpSpPr/>
          <p:nvPr/>
        </p:nvGrpSpPr>
        <p:grpSpPr>
          <a:xfrm>
            <a:off x="4419600" y="4953794"/>
            <a:ext cx="2971800" cy="913606"/>
            <a:chOff x="4419600" y="4953794"/>
            <a:chExt cx="2971800" cy="913606"/>
          </a:xfrm>
        </p:grpSpPr>
        <p:sp>
          <p:nvSpPr>
            <p:cNvPr id="22" name="Flowchart: Data 21"/>
            <p:cNvSpPr/>
            <p:nvPr/>
          </p:nvSpPr>
          <p:spPr>
            <a:xfrm>
              <a:off x="4419600" y="5181600"/>
              <a:ext cx="2971800" cy="685800"/>
            </a:xfrm>
            <a:prstGeom prst="flowChartInputOutpu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Display: "You will need: " #stamps</a:t>
              </a:r>
              <a:endParaRPr lang="en-US" dirty="0"/>
            </a:p>
          </p:txBody>
        </p:sp>
        <p:cxnSp>
          <p:nvCxnSpPr>
            <p:cNvPr id="23" name="Elbow Connector 22"/>
            <p:cNvCxnSpPr>
              <a:stCxn id="19" idx="2"/>
              <a:endCxn id="22" idx="1"/>
            </p:cNvCxnSpPr>
            <p:nvPr/>
          </p:nvCxnSpPr>
          <p:spPr>
            <a:xfrm rot="5400000">
              <a:off x="5791200" y="5067300"/>
              <a:ext cx="228600" cy="1588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" name="Group 23"/>
          <p:cNvGrpSpPr/>
          <p:nvPr/>
        </p:nvGrpSpPr>
        <p:grpSpPr>
          <a:xfrm>
            <a:off x="5181600" y="5867400"/>
            <a:ext cx="1371600" cy="762000"/>
            <a:chOff x="5181600" y="5867400"/>
            <a:chExt cx="1371600" cy="762000"/>
          </a:xfrm>
        </p:grpSpPr>
        <p:sp>
          <p:nvSpPr>
            <p:cNvPr id="25" name="Flowchart: Terminator 24"/>
            <p:cNvSpPr/>
            <p:nvPr/>
          </p:nvSpPr>
          <p:spPr>
            <a:xfrm>
              <a:off x="5181600" y="6096000"/>
              <a:ext cx="1371600" cy="533400"/>
            </a:xfrm>
            <a:prstGeom prst="flowChartTerminator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End</a:t>
              </a:r>
              <a:endParaRPr lang="en-US" sz="2000" dirty="0"/>
            </a:p>
          </p:txBody>
        </p:sp>
        <p:cxnSp>
          <p:nvCxnSpPr>
            <p:cNvPr id="26" name="Elbow Connector 25"/>
            <p:cNvCxnSpPr>
              <a:stCxn id="22" idx="4"/>
              <a:endCxn id="25" idx="0"/>
            </p:cNvCxnSpPr>
            <p:nvPr/>
          </p:nvCxnSpPr>
          <p:spPr>
            <a:xfrm rot="5400000">
              <a:off x="5772150" y="5962650"/>
              <a:ext cx="228600" cy="38100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7" name="Flowchart: Data 26"/>
          <p:cNvSpPr/>
          <p:nvPr/>
        </p:nvSpPr>
        <p:spPr>
          <a:xfrm>
            <a:off x="7162800" y="3505200"/>
            <a:ext cx="1752600" cy="914400"/>
          </a:xfrm>
          <a:prstGeom prst="flowChartInputOutp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Display error message</a:t>
            </a:r>
            <a:endParaRPr lang="en-US" dirty="0"/>
          </a:p>
        </p:txBody>
      </p:sp>
      <p:grpSp>
        <p:nvGrpSpPr>
          <p:cNvPr id="11" name="Group 28"/>
          <p:cNvGrpSpPr/>
          <p:nvPr/>
        </p:nvGrpSpPr>
        <p:grpSpPr>
          <a:xfrm>
            <a:off x="6934200" y="1828800"/>
            <a:ext cx="1104900" cy="1676400"/>
            <a:chOff x="6934200" y="1828800"/>
            <a:chExt cx="1104900" cy="1676400"/>
          </a:xfrm>
        </p:grpSpPr>
        <p:cxnSp>
          <p:nvCxnSpPr>
            <p:cNvPr id="30" name="Shape 29"/>
            <p:cNvCxnSpPr>
              <a:stCxn id="16" idx="3"/>
              <a:endCxn id="27" idx="1"/>
            </p:cNvCxnSpPr>
            <p:nvPr/>
          </p:nvCxnSpPr>
          <p:spPr>
            <a:xfrm>
              <a:off x="6934200" y="2209800"/>
              <a:ext cx="1104900" cy="1295400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7239000" y="1828800"/>
              <a:ext cx="4555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No</a:t>
              </a:r>
              <a:endParaRPr lang="en-US" dirty="0"/>
            </a:p>
          </p:txBody>
        </p:sp>
      </p:grpSp>
      <p:grpSp>
        <p:nvGrpSpPr>
          <p:cNvPr id="12" name="Group 31"/>
          <p:cNvGrpSpPr/>
          <p:nvPr/>
        </p:nvGrpSpPr>
        <p:grpSpPr>
          <a:xfrm>
            <a:off x="5905500" y="2667000"/>
            <a:ext cx="599818" cy="369332"/>
            <a:chOff x="5905500" y="2667000"/>
            <a:chExt cx="599818" cy="369332"/>
          </a:xfrm>
        </p:grpSpPr>
        <p:cxnSp>
          <p:nvCxnSpPr>
            <p:cNvPr id="33" name="Elbow Connector 32"/>
            <p:cNvCxnSpPr>
              <a:stCxn id="16" idx="2"/>
              <a:endCxn id="8" idx="0"/>
            </p:cNvCxnSpPr>
            <p:nvPr/>
          </p:nvCxnSpPr>
          <p:spPr>
            <a:xfrm rot="16200000" flipH="1">
              <a:off x="5810250" y="2838450"/>
              <a:ext cx="228600" cy="38100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6019800" y="2667000"/>
              <a:ext cx="485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Yes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0" dur="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19F57D"/>
                                      </p:to>
                                    </p:animClr>
                                    <p:animClr clrSpc="rgb">
                                      <p:cBhvr>
                                        <p:cTn id="41" dur="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9F57D"/>
                                      </p:to>
                                    </p:animClr>
                                    <p:set>
                                      <p:cBhvr>
                                        <p:cTn id="42" dur="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44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5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6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8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27" grpId="0" animBg="1"/>
    </p:bld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 Charts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7" name="Flowchart: Terminator 6"/>
          <p:cNvSpPr/>
          <p:nvPr/>
        </p:nvSpPr>
        <p:spPr>
          <a:xfrm>
            <a:off x="5257800" y="228600"/>
            <a:ext cx="1371600" cy="457200"/>
          </a:xfrm>
          <a:prstGeom prst="flowChartTermina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Start</a:t>
            </a:r>
            <a:endParaRPr lang="en-US" dirty="0"/>
          </a:p>
        </p:txBody>
      </p:sp>
      <p:sp>
        <p:nvSpPr>
          <p:cNvPr id="8" name="Flowchart: Process 7"/>
          <p:cNvSpPr/>
          <p:nvPr/>
        </p:nvSpPr>
        <p:spPr>
          <a:xfrm>
            <a:off x="5257800" y="2971800"/>
            <a:ext cx="1371600" cy="838200"/>
          </a:xfrm>
          <a:prstGeom prst="flowChart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Set stamps = sheets / 5</a:t>
            </a:r>
            <a:endParaRPr lang="en-US" dirty="0"/>
          </a:p>
        </p:txBody>
      </p:sp>
      <p:grpSp>
        <p:nvGrpSpPr>
          <p:cNvPr id="4" name="Group 9"/>
          <p:cNvGrpSpPr/>
          <p:nvPr/>
        </p:nvGrpSpPr>
        <p:grpSpPr>
          <a:xfrm>
            <a:off x="5257800" y="686594"/>
            <a:ext cx="1371600" cy="837406"/>
            <a:chOff x="5257800" y="686594"/>
            <a:chExt cx="1371600" cy="837406"/>
          </a:xfrm>
        </p:grpSpPr>
        <p:sp>
          <p:nvSpPr>
            <p:cNvPr id="13" name="Flowchart: Data 12"/>
            <p:cNvSpPr/>
            <p:nvPr/>
          </p:nvSpPr>
          <p:spPr>
            <a:xfrm>
              <a:off x="5257800" y="914400"/>
              <a:ext cx="1371600" cy="609600"/>
            </a:xfrm>
            <a:prstGeom prst="flowChartInputOutpu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Read sheets</a:t>
              </a:r>
              <a:endParaRPr lang="en-US" dirty="0"/>
            </a:p>
          </p:txBody>
        </p:sp>
        <p:cxnSp>
          <p:nvCxnSpPr>
            <p:cNvPr id="14" name="Elbow Connector 13"/>
            <p:cNvCxnSpPr>
              <a:stCxn id="7" idx="2"/>
              <a:endCxn id="13" idx="1"/>
            </p:cNvCxnSpPr>
            <p:nvPr/>
          </p:nvCxnSpPr>
          <p:spPr>
            <a:xfrm rot="5400000">
              <a:off x="5829300" y="800100"/>
              <a:ext cx="228600" cy="1588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" name="Group 14"/>
          <p:cNvGrpSpPr/>
          <p:nvPr/>
        </p:nvGrpSpPr>
        <p:grpSpPr>
          <a:xfrm>
            <a:off x="4876800" y="1524000"/>
            <a:ext cx="2057400" cy="1219200"/>
            <a:chOff x="4876800" y="1524000"/>
            <a:chExt cx="2057400" cy="1219200"/>
          </a:xfrm>
        </p:grpSpPr>
        <p:sp>
          <p:nvSpPr>
            <p:cNvPr id="16" name="Flowchart: Decision 15"/>
            <p:cNvSpPr/>
            <p:nvPr/>
          </p:nvSpPr>
          <p:spPr>
            <a:xfrm>
              <a:off x="4876800" y="1676400"/>
              <a:ext cx="2057400" cy="1066800"/>
            </a:xfrm>
            <a:prstGeom prst="flowChartDecision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Is sheets positive number?</a:t>
              </a:r>
              <a:endParaRPr lang="en-US" dirty="0"/>
            </a:p>
          </p:txBody>
        </p:sp>
        <p:cxnSp>
          <p:nvCxnSpPr>
            <p:cNvPr id="17" name="Straight Arrow Connector 16"/>
            <p:cNvCxnSpPr>
              <a:stCxn id="13" idx="4"/>
              <a:endCxn id="16" idx="0"/>
            </p:cNvCxnSpPr>
            <p:nvPr/>
          </p:nvCxnSpPr>
          <p:spPr>
            <a:xfrm rot="5400000">
              <a:off x="5848350" y="1581150"/>
              <a:ext cx="152400" cy="381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" name="Group 17"/>
          <p:cNvGrpSpPr/>
          <p:nvPr/>
        </p:nvGrpSpPr>
        <p:grpSpPr>
          <a:xfrm>
            <a:off x="5105400" y="3810000"/>
            <a:ext cx="1600200" cy="1143000"/>
            <a:chOff x="5105400" y="3810000"/>
            <a:chExt cx="1600200" cy="1143000"/>
          </a:xfrm>
        </p:grpSpPr>
        <p:sp>
          <p:nvSpPr>
            <p:cNvPr id="19" name="Flowchart: Process 18"/>
            <p:cNvSpPr/>
            <p:nvPr/>
          </p:nvSpPr>
          <p:spPr>
            <a:xfrm>
              <a:off x="5105400" y="4038600"/>
              <a:ext cx="1600200" cy="914400"/>
            </a:xfrm>
            <a:prstGeom prst="flowChartProcess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Round stamps up to next whole number</a:t>
              </a:r>
              <a:endParaRPr lang="en-US" dirty="0"/>
            </a:p>
          </p:txBody>
        </p:sp>
        <p:cxnSp>
          <p:nvCxnSpPr>
            <p:cNvPr id="20" name="Elbow Connector 19"/>
            <p:cNvCxnSpPr>
              <a:stCxn id="8" idx="2"/>
              <a:endCxn id="19" idx="0"/>
            </p:cNvCxnSpPr>
            <p:nvPr/>
          </p:nvCxnSpPr>
          <p:spPr>
            <a:xfrm rot="5400000">
              <a:off x="5810250" y="3905250"/>
              <a:ext cx="228600" cy="38100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" name="Group 20"/>
          <p:cNvGrpSpPr/>
          <p:nvPr/>
        </p:nvGrpSpPr>
        <p:grpSpPr>
          <a:xfrm>
            <a:off x="4419600" y="4953794"/>
            <a:ext cx="2971800" cy="913606"/>
            <a:chOff x="4419600" y="4953794"/>
            <a:chExt cx="2971800" cy="913606"/>
          </a:xfrm>
        </p:grpSpPr>
        <p:sp>
          <p:nvSpPr>
            <p:cNvPr id="22" name="Flowchart: Data 21"/>
            <p:cNvSpPr/>
            <p:nvPr/>
          </p:nvSpPr>
          <p:spPr>
            <a:xfrm>
              <a:off x="4419600" y="5181600"/>
              <a:ext cx="2971800" cy="685800"/>
            </a:xfrm>
            <a:prstGeom prst="flowChartInputOutpu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Display: "You will need: " #stamps</a:t>
              </a:r>
              <a:endParaRPr lang="en-US" dirty="0"/>
            </a:p>
          </p:txBody>
        </p:sp>
        <p:cxnSp>
          <p:nvCxnSpPr>
            <p:cNvPr id="23" name="Elbow Connector 22"/>
            <p:cNvCxnSpPr>
              <a:stCxn id="19" idx="2"/>
              <a:endCxn id="22" idx="1"/>
            </p:cNvCxnSpPr>
            <p:nvPr/>
          </p:nvCxnSpPr>
          <p:spPr>
            <a:xfrm rot="5400000">
              <a:off x="5791200" y="5067300"/>
              <a:ext cx="228600" cy="1588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" name="Group 23"/>
          <p:cNvGrpSpPr/>
          <p:nvPr/>
        </p:nvGrpSpPr>
        <p:grpSpPr>
          <a:xfrm>
            <a:off x="5181600" y="5867400"/>
            <a:ext cx="1371600" cy="762000"/>
            <a:chOff x="5181600" y="5867400"/>
            <a:chExt cx="1371600" cy="762000"/>
          </a:xfrm>
        </p:grpSpPr>
        <p:sp>
          <p:nvSpPr>
            <p:cNvPr id="25" name="Flowchart: Terminator 24"/>
            <p:cNvSpPr/>
            <p:nvPr/>
          </p:nvSpPr>
          <p:spPr>
            <a:xfrm>
              <a:off x="5181600" y="6096000"/>
              <a:ext cx="1371600" cy="533400"/>
            </a:xfrm>
            <a:prstGeom prst="flowChartTerminator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End</a:t>
              </a:r>
              <a:endParaRPr lang="en-US" sz="2000" dirty="0"/>
            </a:p>
          </p:txBody>
        </p:sp>
        <p:cxnSp>
          <p:nvCxnSpPr>
            <p:cNvPr id="26" name="Elbow Connector 25"/>
            <p:cNvCxnSpPr>
              <a:stCxn id="22" idx="4"/>
              <a:endCxn id="25" idx="0"/>
            </p:cNvCxnSpPr>
            <p:nvPr/>
          </p:nvCxnSpPr>
          <p:spPr>
            <a:xfrm rot="5400000">
              <a:off x="5772150" y="5962650"/>
              <a:ext cx="228600" cy="38100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7" name="Flowchart: Data 26"/>
          <p:cNvSpPr/>
          <p:nvPr/>
        </p:nvSpPr>
        <p:spPr>
          <a:xfrm>
            <a:off x="7162800" y="3505200"/>
            <a:ext cx="1752600" cy="914400"/>
          </a:xfrm>
          <a:prstGeom prst="flowChartInputOutp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Display error message</a:t>
            </a:r>
            <a:endParaRPr lang="en-US" dirty="0"/>
          </a:p>
        </p:txBody>
      </p:sp>
      <p:cxnSp>
        <p:nvCxnSpPr>
          <p:cNvPr id="28" name="Shape 27"/>
          <p:cNvCxnSpPr>
            <a:stCxn id="27" idx="4"/>
            <a:endCxn id="25" idx="3"/>
          </p:cNvCxnSpPr>
          <p:nvPr/>
        </p:nvCxnSpPr>
        <p:spPr>
          <a:xfrm rot="5400000">
            <a:off x="6324600" y="4648200"/>
            <a:ext cx="1943100" cy="14859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1" name="Group 28"/>
          <p:cNvGrpSpPr/>
          <p:nvPr/>
        </p:nvGrpSpPr>
        <p:grpSpPr>
          <a:xfrm>
            <a:off x="6934200" y="1828800"/>
            <a:ext cx="1104900" cy="1676400"/>
            <a:chOff x="6934200" y="1828800"/>
            <a:chExt cx="1104900" cy="1676400"/>
          </a:xfrm>
        </p:grpSpPr>
        <p:cxnSp>
          <p:nvCxnSpPr>
            <p:cNvPr id="30" name="Shape 29"/>
            <p:cNvCxnSpPr>
              <a:stCxn id="16" idx="3"/>
              <a:endCxn id="27" idx="1"/>
            </p:cNvCxnSpPr>
            <p:nvPr/>
          </p:nvCxnSpPr>
          <p:spPr>
            <a:xfrm>
              <a:off x="6934200" y="2209800"/>
              <a:ext cx="1104900" cy="1295400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7239000" y="1828800"/>
              <a:ext cx="4555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No</a:t>
              </a:r>
              <a:endParaRPr lang="en-US" dirty="0"/>
            </a:p>
          </p:txBody>
        </p:sp>
      </p:grpSp>
      <p:grpSp>
        <p:nvGrpSpPr>
          <p:cNvPr id="12" name="Group 31"/>
          <p:cNvGrpSpPr/>
          <p:nvPr/>
        </p:nvGrpSpPr>
        <p:grpSpPr>
          <a:xfrm>
            <a:off x="5905500" y="2667000"/>
            <a:ext cx="599818" cy="369332"/>
            <a:chOff x="5905500" y="2667000"/>
            <a:chExt cx="599818" cy="369332"/>
          </a:xfrm>
        </p:grpSpPr>
        <p:cxnSp>
          <p:nvCxnSpPr>
            <p:cNvPr id="33" name="Elbow Connector 32"/>
            <p:cNvCxnSpPr>
              <a:stCxn id="16" idx="2"/>
              <a:endCxn id="8" idx="0"/>
            </p:cNvCxnSpPr>
            <p:nvPr/>
          </p:nvCxnSpPr>
          <p:spPr>
            <a:xfrm rot="16200000" flipH="1">
              <a:off x="5810250" y="2838450"/>
              <a:ext cx="228600" cy="38100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6019800" y="2667000"/>
              <a:ext cx="485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Yes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0" dur="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19F57D"/>
                                      </p:to>
                                    </p:animClr>
                                    <p:animClr clrSpc="rgb">
                                      <p:cBhvr>
                                        <p:cTn id="41" dur="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9F57D"/>
                                      </p:to>
                                    </p:animClr>
                                    <p:set>
                                      <p:cBhvr>
                                        <p:cTn id="42" dur="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44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5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6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8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27" grpId="0" animBg="1"/>
    </p:bldLst>
  </p:timing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Pseudocode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This will become more clear when you understand VB terms better.</a:t>
            </a:r>
          </a:p>
        </p:txBody>
      </p:sp>
    </p:spTree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Pseudocode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This will become more clear when you understand VB terms better.</a:t>
            </a:r>
          </a:p>
          <a:p>
            <a:r>
              <a:rPr lang="en-US" dirty="0" err="1" smtClean="0"/>
              <a:t>Pseudocode</a:t>
            </a:r>
            <a:r>
              <a:rPr lang="en-US" dirty="0" smtClean="0"/>
              <a:t> is good for listing the steps of an algorithm in a form that is easier to translate into VB.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Programming Languages and Problem Solving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en-US" sz="2600" dirty="0" smtClean="0">
                <a:solidFill>
                  <a:schemeClr val="tx1"/>
                </a:solidFill>
              </a:rPr>
              <a:t>In </a:t>
            </a:r>
            <a:r>
              <a:rPr lang="en-US" sz="2600" dirty="0" smtClean="0">
                <a:solidFill>
                  <a:schemeClr val="tx1"/>
                </a:solidFill>
              </a:rPr>
              <a:t>this class we will be using Visual Basic, but there are many things it shares with most programming </a:t>
            </a:r>
            <a:r>
              <a:rPr lang="en-US" sz="2600" dirty="0" smtClean="0">
                <a:solidFill>
                  <a:schemeClr val="tx1"/>
                </a:solidFill>
              </a:rPr>
              <a:t>languages.</a:t>
            </a:r>
          </a:p>
        </p:txBody>
      </p:sp>
    </p:spTree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Pseudocode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This will become more clear when you understand VB terms better.</a:t>
            </a:r>
          </a:p>
          <a:p>
            <a:r>
              <a:rPr lang="en-US" dirty="0" err="1" smtClean="0"/>
              <a:t>Pseudocode</a:t>
            </a:r>
            <a:r>
              <a:rPr lang="en-US" dirty="0" smtClean="0"/>
              <a:t> is good for listing the steps of an algorithm in a form that is easier to translate into VB.</a:t>
            </a:r>
          </a:p>
          <a:p>
            <a:r>
              <a:rPr lang="en-US" dirty="0" smtClean="0"/>
              <a:t>Important:  There is NO SPECIFIC FORM to </a:t>
            </a:r>
            <a:r>
              <a:rPr lang="en-US" dirty="0" err="1" smtClean="0"/>
              <a:t>pseudocode</a:t>
            </a:r>
            <a:r>
              <a:rPr lang="en-US" dirty="0" smtClean="0"/>
              <a:t>, it can look as much like VB or English as you want.  The more VB you learn, the more VB-like </a:t>
            </a:r>
            <a:r>
              <a:rPr lang="en-US" dirty="0" err="1" smtClean="0"/>
              <a:t>pseudocode</a:t>
            </a:r>
            <a:r>
              <a:rPr lang="en-US" dirty="0" smtClean="0"/>
              <a:t> you can write.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Pseudocode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Program:  </a:t>
            </a:r>
            <a:r>
              <a:rPr lang="en-US" dirty="0" smtClean="0"/>
              <a:t>Determine the proper number of steps for a letter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Read sheets</a:t>
            </a:r>
          </a:p>
          <a:p>
            <a:pPr>
              <a:buNone/>
            </a:pPr>
            <a:r>
              <a:rPr lang="en-US" dirty="0" smtClean="0"/>
              <a:t>if sheets is a positive integer</a:t>
            </a:r>
          </a:p>
          <a:p>
            <a:pPr>
              <a:buNone/>
            </a:pPr>
            <a:r>
              <a:rPr lang="en-US" dirty="0" smtClean="0"/>
              <a:t>	Stamps = Sheets/5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Whole Stamps = Stamps rounded to next whole number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Output Whole Stamps</a:t>
            </a:r>
          </a:p>
          <a:p>
            <a:pPr>
              <a:buNone/>
            </a:pPr>
            <a:r>
              <a:rPr lang="en-US" dirty="0" smtClean="0"/>
              <a:t>else</a:t>
            </a:r>
          </a:p>
          <a:p>
            <a:pPr>
              <a:buNone/>
            </a:pPr>
            <a:r>
              <a:rPr lang="en-US" dirty="0" smtClean="0"/>
              <a:t>	Display Error</a:t>
            </a:r>
          </a:p>
          <a:p>
            <a:pPr>
              <a:buNone/>
            </a:pPr>
            <a:r>
              <a:rPr lang="en-US" dirty="0" smtClean="0"/>
              <a:t>	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Programming Languages and Problem Solving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en-US" sz="2600" dirty="0" smtClean="0">
                <a:solidFill>
                  <a:schemeClr val="tx1"/>
                </a:solidFill>
              </a:rPr>
              <a:t>In </a:t>
            </a:r>
            <a:r>
              <a:rPr lang="en-US" sz="2600" dirty="0" smtClean="0">
                <a:solidFill>
                  <a:schemeClr val="tx1"/>
                </a:solidFill>
              </a:rPr>
              <a:t>this class we will be using Visual Basic, but there are many things it shares with most programming </a:t>
            </a:r>
            <a:r>
              <a:rPr lang="en-US" sz="2600" dirty="0" smtClean="0">
                <a:solidFill>
                  <a:schemeClr val="tx1"/>
                </a:solidFill>
              </a:rPr>
              <a:t>languages.</a:t>
            </a: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en-US" sz="2600" dirty="0" smtClean="0">
                <a:solidFill>
                  <a:schemeClr val="tx1"/>
                </a:solidFill>
              </a:rPr>
              <a:t>Namely, 3 things:</a:t>
            </a:r>
            <a:endParaRPr 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Programming Languages and Problem Solving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en-US" sz="2600" dirty="0" smtClean="0">
                <a:solidFill>
                  <a:schemeClr val="tx1"/>
                </a:solidFill>
              </a:rPr>
              <a:t>In </a:t>
            </a:r>
            <a:r>
              <a:rPr lang="en-US" sz="2600" dirty="0" smtClean="0">
                <a:solidFill>
                  <a:schemeClr val="tx1"/>
                </a:solidFill>
              </a:rPr>
              <a:t>this class we will be using Visual Basic, but there are many things it shares with most programming </a:t>
            </a:r>
            <a:r>
              <a:rPr lang="en-US" sz="2600" dirty="0" smtClean="0">
                <a:solidFill>
                  <a:schemeClr val="tx1"/>
                </a:solidFill>
              </a:rPr>
              <a:t>languages.</a:t>
            </a: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en-US" sz="2600" dirty="0" smtClean="0">
                <a:solidFill>
                  <a:schemeClr val="tx1"/>
                </a:solidFill>
              </a:rPr>
              <a:t>Namely, 3 things:</a:t>
            </a:r>
            <a:endParaRPr lang="en-US" dirty="0" smtClean="0">
              <a:solidFill>
                <a:schemeClr val="tx1"/>
              </a:solidFill>
            </a:endParaRPr>
          </a:p>
          <a:p>
            <a:pPr lvl="1"/>
            <a:r>
              <a:rPr lang="en-US" dirty="0" smtClean="0"/>
              <a:t>Takes in data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Programming Languages and Problem Solving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en-US" sz="2600" dirty="0" smtClean="0">
                <a:solidFill>
                  <a:schemeClr val="tx1"/>
                </a:solidFill>
              </a:rPr>
              <a:t>In </a:t>
            </a:r>
            <a:r>
              <a:rPr lang="en-US" sz="2600" dirty="0" smtClean="0">
                <a:solidFill>
                  <a:schemeClr val="tx1"/>
                </a:solidFill>
              </a:rPr>
              <a:t>this class we will be using Visual Basic, but there are many things it shares with most programming </a:t>
            </a:r>
            <a:r>
              <a:rPr lang="en-US" sz="2600" dirty="0" smtClean="0">
                <a:solidFill>
                  <a:schemeClr val="tx1"/>
                </a:solidFill>
              </a:rPr>
              <a:t>languages.</a:t>
            </a: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en-US" sz="2600" dirty="0" smtClean="0">
                <a:solidFill>
                  <a:schemeClr val="tx1"/>
                </a:solidFill>
              </a:rPr>
              <a:t>Namely, 3 things:</a:t>
            </a:r>
            <a:endParaRPr lang="en-US" dirty="0" smtClean="0">
              <a:solidFill>
                <a:schemeClr val="tx1"/>
              </a:solidFill>
            </a:endParaRPr>
          </a:p>
          <a:p>
            <a:pPr lvl="1"/>
            <a:r>
              <a:rPr lang="en-US" dirty="0" smtClean="0"/>
              <a:t>Takes in data</a:t>
            </a:r>
          </a:p>
          <a:p>
            <a:pPr lvl="1"/>
            <a:r>
              <a:rPr lang="en-US" dirty="0" smtClean="0"/>
              <a:t>Manipulates the data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Programming Languages and Problem Solving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en-US" sz="2600" dirty="0" smtClean="0">
                <a:solidFill>
                  <a:schemeClr val="tx1"/>
                </a:solidFill>
              </a:rPr>
              <a:t>In </a:t>
            </a:r>
            <a:r>
              <a:rPr lang="en-US" sz="2600" dirty="0" smtClean="0">
                <a:solidFill>
                  <a:schemeClr val="tx1"/>
                </a:solidFill>
              </a:rPr>
              <a:t>this class we will be using Visual Basic, but there are many things it shares with most programming </a:t>
            </a:r>
            <a:r>
              <a:rPr lang="en-US" sz="2600" dirty="0" smtClean="0">
                <a:solidFill>
                  <a:schemeClr val="tx1"/>
                </a:solidFill>
              </a:rPr>
              <a:t>languages.</a:t>
            </a: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en-US" sz="2600" dirty="0" smtClean="0">
                <a:solidFill>
                  <a:schemeClr val="tx1"/>
                </a:solidFill>
              </a:rPr>
              <a:t>Namely, 3 things:</a:t>
            </a:r>
            <a:endParaRPr lang="en-US" dirty="0" smtClean="0">
              <a:solidFill>
                <a:schemeClr val="tx1"/>
              </a:solidFill>
            </a:endParaRPr>
          </a:p>
          <a:p>
            <a:pPr lvl="1"/>
            <a:r>
              <a:rPr lang="en-US" dirty="0" smtClean="0"/>
              <a:t>Takes in data</a:t>
            </a:r>
          </a:p>
          <a:p>
            <a:pPr lvl="1"/>
            <a:r>
              <a:rPr lang="en-US" dirty="0" smtClean="0"/>
              <a:t>Manipulates the data</a:t>
            </a:r>
          </a:p>
          <a:p>
            <a:pPr lvl="1"/>
            <a:r>
              <a:rPr lang="en-US" dirty="0" smtClean="0"/>
              <a:t>Produces some information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Programming Languages and Problem Solving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en-US" sz="2600" dirty="0" smtClean="0">
                <a:solidFill>
                  <a:schemeClr val="tx1"/>
                </a:solidFill>
              </a:rPr>
              <a:t>In </a:t>
            </a:r>
            <a:r>
              <a:rPr lang="en-US" sz="2600" dirty="0" smtClean="0">
                <a:solidFill>
                  <a:schemeClr val="tx1"/>
                </a:solidFill>
              </a:rPr>
              <a:t>this class we will be using Visual Basic, but there are many things it shares with most programming </a:t>
            </a:r>
            <a:r>
              <a:rPr lang="en-US" sz="2600" dirty="0" smtClean="0">
                <a:solidFill>
                  <a:schemeClr val="tx1"/>
                </a:solidFill>
              </a:rPr>
              <a:t>languages.</a:t>
            </a: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en-US" sz="2600" dirty="0" smtClean="0">
                <a:solidFill>
                  <a:schemeClr val="tx1"/>
                </a:solidFill>
              </a:rPr>
              <a:t>Namely, 3 things:</a:t>
            </a:r>
            <a:endParaRPr lang="en-US" dirty="0" smtClean="0">
              <a:solidFill>
                <a:schemeClr val="tx1"/>
              </a:solidFill>
            </a:endParaRPr>
          </a:p>
          <a:p>
            <a:pPr lvl="1"/>
            <a:r>
              <a:rPr lang="en-US" dirty="0" smtClean="0"/>
              <a:t>Takes in data</a:t>
            </a:r>
          </a:p>
          <a:p>
            <a:pPr lvl="1"/>
            <a:r>
              <a:rPr lang="en-US" dirty="0" smtClean="0"/>
              <a:t>Manipulates the data</a:t>
            </a:r>
          </a:p>
          <a:p>
            <a:pPr lvl="1"/>
            <a:r>
              <a:rPr lang="en-US" dirty="0" smtClean="0"/>
              <a:t>Produces some information</a:t>
            </a:r>
          </a:p>
          <a:p>
            <a:r>
              <a:rPr lang="en-US" dirty="0" smtClean="0"/>
              <a:t>If you can break a problem down into these steps, you can create a program to solve it.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u="sng" dirty="0" smtClean="0"/>
              <a:t>Machine </a:t>
            </a:r>
            <a:r>
              <a:rPr lang="en-US" u="sng" dirty="0" smtClean="0"/>
              <a:t>Language</a:t>
            </a:r>
            <a:endParaRPr lang="en-US" sz="2600" dirty="0" smtClean="0">
              <a:solidFill>
                <a:schemeClr val="tx1"/>
              </a:solidFill>
            </a:endParaRP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endParaRPr lang="en-US" sz="2600" dirty="0" smtClean="0">
              <a:solidFill>
                <a:schemeClr val="tx1"/>
              </a:solidFill>
            </a:endParaRP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endParaRPr lang="en-US" sz="2600" dirty="0" smtClean="0">
              <a:solidFill>
                <a:schemeClr val="tx1"/>
              </a:solidFill>
            </a:endParaRPr>
          </a:p>
          <a:p>
            <a:pPr marL="274320" lvl="1">
              <a:spcBef>
                <a:spcPts val="600"/>
              </a:spcBef>
              <a:buClr>
                <a:schemeClr val="accent1"/>
              </a:buClr>
              <a:buNone/>
            </a:pPr>
            <a:endParaRPr lang="en-US" sz="2600" dirty="0" smtClean="0">
              <a:solidFill>
                <a:schemeClr val="tx1"/>
              </a:solidFill>
            </a:endParaRP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endParaRPr lang="en-US" sz="2600" dirty="0" smtClean="0">
              <a:solidFill>
                <a:schemeClr val="tx1"/>
              </a:solidFill>
            </a:endParaRP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endParaRPr lang="en-US" sz="2600" dirty="0" smtClean="0">
              <a:solidFill>
                <a:schemeClr val="tx1"/>
              </a:solidFill>
            </a:endParaRP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Programming Languages and Problem Solving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en-US" sz="2600" dirty="0" smtClean="0">
                <a:solidFill>
                  <a:schemeClr val="tx1"/>
                </a:solidFill>
              </a:rPr>
              <a:t>In </a:t>
            </a:r>
            <a:r>
              <a:rPr lang="en-US" sz="2600" dirty="0" smtClean="0">
                <a:solidFill>
                  <a:schemeClr val="tx1"/>
                </a:solidFill>
              </a:rPr>
              <a:t>this class we will be using Visual Basic, but there are many things it shares with most programming </a:t>
            </a:r>
            <a:r>
              <a:rPr lang="en-US" sz="2600" dirty="0" smtClean="0">
                <a:solidFill>
                  <a:schemeClr val="tx1"/>
                </a:solidFill>
              </a:rPr>
              <a:t>languages.</a:t>
            </a: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en-US" sz="2600" dirty="0" smtClean="0">
                <a:solidFill>
                  <a:schemeClr val="tx1"/>
                </a:solidFill>
              </a:rPr>
              <a:t>Namely, 3 things:</a:t>
            </a:r>
            <a:endParaRPr lang="en-US" dirty="0" smtClean="0">
              <a:solidFill>
                <a:schemeClr val="tx1"/>
              </a:solidFill>
            </a:endParaRPr>
          </a:p>
          <a:p>
            <a:pPr lvl="1"/>
            <a:r>
              <a:rPr lang="en-US" dirty="0" smtClean="0"/>
              <a:t>Takes in data</a:t>
            </a:r>
          </a:p>
          <a:p>
            <a:pPr lvl="1"/>
            <a:r>
              <a:rPr lang="en-US" dirty="0" smtClean="0"/>
              <a:t>Manipulates the data</a:t>
            </a:r>
          </a:p>
          <a:p>
            <a:pPr lvl="1"/>
            <a:r>
              <a:rPr lang="en-US" dirty="0" smtClean="0"/>
              <a:t>Produces some information</a:t>
            </a:r>
          </a:p>
          <a:p>
            <a:r>
              <a:rPr lang="en-US" dirty="0" smtClean="0"/>
              <a:t>If you can break a problem down into these steps, you can create a program to solve it.</a:t>
            </a:r>
          </a:p>
          <a:p>
            <a:r>
              <a:rPr lang="en-US" dirty="0" smtClean="0"/>
              <a:t>But do we start writing code as soon as we run into a problem?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Programming Languages and Problem Solving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en-US" sz="2600" dirty="0" smtClean="0">
                <a:solidFill>
                  <a:schemeClr val="tx1"/>
                </a:solidFill>
              </a:rPr>
              <a:t>In </a:t>
            </a:r>
            <a:r>
              <a:rPr lang="en-US" sz="2600" dirty="0" smtClean="0">
                <a:solidFill>
                  <a:schemeClr val="tx1"/>
                </a:solidFill>
              </a:rPr>
              <a:t>this class we will be using Visual Basic, but there are many things it shares with most programming </a:t>
            </a:r>
            <a:r>
              <a:rPr lang="en-US" sz="2600" dirty="0" smtClean="0">
                <a:solidFill>
                  <a:schemeClr val="tx1"/>
                </a:solidFill>
              </a:rPr>
              <a:t>languages.</a:t>
            </a: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en-US" sz="2600" dirty="0" smtClean="0">
                <a:solidFill>
                  <a:schemeClr val="tx1"/>
                </a:solidFill>
              </a:rPr>
              <a:t>Namely, 3 things:</a:t>
            </a:r>
            <a:endParaRPr lang="en-US" dirty="0" smtClean="0">
              <a:solidFill>
                <a:schemeClr val="tx1"/>
              </a:solidFill>
            </a:endParaRPr>
          </a:p>
          <a:p>
            <a:pPr lvl="1"/>
            <a:r>
              <a:rPr lang="en-US" dirty="0" smtClean="0"/>
              <a:t>Takes in data</a:t>
            </a:r>
          </a:p>
          <a:p>
            <a:pPr lvl="1"/>
            <a:r>
              <a:rPr lang="en-US" dirty="0" smtClean="0"/>
              <a:t>Manipulates the data</a:t>
            </a:r>
          </a:p>
          <a:p>
            <a:pPr lvl="1"/>
            <a:r>
              <a:rPr lang="en-US" dirty="0" smtClean="0"/>
              <a:t>Produces some information</a:t>
            </a:r>
          </a:p>
          <a:p>
            <a:r>
              <a:rPr lang="en-US" dirty="0" smtClean="0"/>
              <a:t>If you can break a problem down into these steps, you can create a program to solve it.</a:t>
            </a:r>
          </a:p>
          <a:p>
            <a:r>
              <a:rPr lang="en-US" dirty="0" smtClean="0"/>
              <a:t>But do we start writing code as soon as we run into a problem?</a:t>
            </a:r>
          </a:p>
          <a:p>
            <a:r>
              <a:rPr lang="en-US" dirty="0" smtClean="0"/>
              <a:t>Answer:  No.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Algorithms vs.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An </a:t>
            </a:r>
            <a:r>
              <a:rPr lang="en-US" u="sng" dirty="0" smtClean="0"/>
              <a:t>Algorithm </a:t>
            </a:r>
            <a:r>
              <a:rPr lang="en-US" dirty="0" smtClean="0"/>
              <a:t>is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Algorithms vs.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An </a:t>
            </a:r>
            <a:r>
              <a:rPr lang="en-US" u="sng" dirty="0" smtClean="0"/>
              <a:t>Algorithm </a:t>
            </a:r>
            <a:r>
              <a:rPr lang="en-US" dirty="0" smtClean="0"/>
              <a:t>is a step-by-step procedure devised for the purpose of taking in data and producing the correct output.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Algorithms vs.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An </a:t>
            </a:r>
            <a:r>
              <a:rPr lang="en-US" u="sng" dirty="0" smtClean="0"/>
              <a:t>Algorithm </a:t>
            </a:r>
            <a:r>
              <a:rPr lang="en-US" dirty="0" smtClean="0"/>
              <a:t>is a step-by-step procedure devised for the purpose of taking in data and producing the correct output.</a:t>
            </a:r>
          </a:p>
          <a:p>
            <a:r>
              <a:rPr lang="en-US" dirty="0" smtClean="0"/>
              <a:t>A program is the </a:t>
            </a:r>
            <a:r>
              <a:rPr lang="en-US" i="1" dirty="0" smtClean="0"/>
              <a:t>actual implementation</a:t>
            </a:r>
            <a:r>
              <a:rPr lang="en-US" dirty="0" smtClean="0"/>
              <a:t> of an algorithm in a programming language.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Algorithms vs.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An </a:t>
            </a:r>
            <a:r>
              <a:rPr lang="en-US" u="sng" dirty="0" smtClean="0"/>
              <a:t>Algorithm </a:t>
            </a:r>
            <a:r>
              <a:rPr lang="en-US" dirty="0" smtClean="0"/>
              <a:t>is a step-by-step procedure devised for the purpose of taking in data and producing the correct output.</a:t>
            </a:r>
          </a:p>
          <a:p>
            <a:r>
              <a:rPr lang="en-US" dirty="0" smtClean="0"/>
              <a:t>A program is the </a:t>
            </a:r>
            <a:r>
              <a:rPr lang="en-US" i="1" dirty="0" smtClean="0"/>
              <a:t>actual implementation</a:t>
            </a:r>
            <a:r>
              <a:rPr lang="en-US" dirty="0" smtClean="0"/>
              <a:t> of an algorithm in a programming language.</a:t>
            </a:r>
          </a:p>
          <a:p>
            <a:r>
              <a:rPr lang="en-US" dirty="0" smtClean="0"/>
              <a:t>Before writing a program, you must develop an algorithm to solve a problem.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Algorithms vs.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An </a:t>
            </a:r>
            <a:r>
              <a:rPr lang="en-US" u="sng" dirty="0" smtClean="0"/>
              <a:t>Algorithm </a:t>
            </a:r>
            <a:r>
              <a:rPr lang="en-US" dirty="0" smtClean="0"/>
              <a:t>is a step-by-step procedure devised for the purpose of taking in data and producing the correct output.</a:t>
            </a:r>
          </a:p>
          <a:p>
            <a:r>
              <a:rPr lang="en-US" dirty="0" smtClean="0"/>
              <a:t>A program is the </a:t>
            </a:r>
            <a:r>
              <a:rPr lang="en-US" i="1" dirty="0" smtClean="0"/>
              <a:t>actual implementation</a:t>
            </a:r>
            <a:r>
              <a:rPr lang="en-US" dirty="0" smtClean="0"/>
              <a:t> of an algorithm in a programming language.</a:t>
            </a:r>
          </a:p>
          <a:p>
            <a:r>
              <a:rPr lang="en-US" dirty="0" smtClean="0"/>
              <a:t>Before writing a program, you must develop an algorithm to solve a problem.</a:t>
            </a:r>
          </a:p>
          <a:p>
            <a:r>
              <a:rPr lang="en-US" dirty="0" smtClean="0"/>
              <a:t>Very Important:  It is highly recommended to think about the problem first, then develop an algorithm, then write the program. 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Development Cycle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When Developing a program in both the real world AND in this class, there are 6 steps: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Development Cycle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When Developing a program in both the real world AND in this class, there are 6 steps: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Analyze the problem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Development Cycle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When Developing a program in both the real world AND in this class, there are 6 steps: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Analyze the problem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Plan a solution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u="sng" dirty="0" smtClean="0"/>
              <a:t>Machine Language</a:t>
            </a:r>
            <a:r>
              <a:rPr lang="en-US" dirty="0" smtClean="0"/>
              <a:t> is a system of instructions and data executed directly by a computer's central processing unit</a:t>
            </a:r>
            <a:r>
              <a:rPr lang="en-US" dirty="0" smtClean="0"/>
              <a:t>.</a:t>
            </a:r>
            <a:endParaRPr lang="en-US" sz="2600" dirty="0" smtClean="0">
              <a:solidFill>
                <a:schemeClr val="tx1"/>
              </a:solidFill>
            </a:endParaRP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endParaRPr lang="en-US" sz="2600" dirty="0" smtClean="0">
              <a:solidFill>
                <a:schemeClr val="tx1"/>
              </a:solidFill>
            </a:endParaRP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endParaRPr lang="en-US" sz="2600" dirty="0" smtClean="0">
              <a:solidFill>
                <a:schemeClr val="tx1"/>
              </a:solidFill>
            </a:endParaRPr>
          </a:p>
          <a:p>
            <a:pPr marL="274320" lvl="1">
              <a:spcBef>
                <a:spcPts val="600"/>
              </a:spcBef>
              <a:buClr>
                <a:schemeClr val="accent1"/>
              </a:buClr>
              <a:buNone/>
            </a:pPr>
            <a:endParaRPr lang="en-US" sz="2600" dirty="0" smtClean="0">
              <a:solidFill>
                <a:schemeClr val="tx1"/>
              </a:solidFill>
            </a:endParaRP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endParaRPr lang="en-US" sz="2600" dirty="0" smtClean="0">
              <a:solidFill>
                <a:schemeClr val="tx1"/>
              </a:solidFill>
            </a:endParaRP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endParaRPr lang="en-US" sz="2600" dirty="0" smtClean="0">
              <a:solidFill>
                <a:schemeClr val="tx1"/>
              </a:solidFill>
            </a:endParaRP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Development Cycle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When Developing a program in both the real world AND in this class, there are 6 steps: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Analyze the problem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Plan a solution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Design an interface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Development Cycle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When Developing a program in both the real world AND in this class, there are 6 steps: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Analyze the problem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Plan a solution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Design an interface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Write the code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Development Cycle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When Developing a program in both the real world AND in this class, there are 6 steps: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Analyze the problem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Plan a solution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Design an interface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Write the code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Test and debug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Development Cycle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When Developing a program in both the real world AND in this class, there are 6 steps: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Analyze the problem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Plan a solution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Design an interface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Write the code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Test and debug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Document the program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Development Cycle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When Developing a program in both the real world AND in this class, there are 6 steps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Analyze the problem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Plan a solution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Design an interface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Write the code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Test and debug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Document the program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(Not done in this class) Maintain the program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Development Cycle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When Developing a program in both the real world AND in this class, there are 6 steps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Analyze the problem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Plan a solution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Design an interface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Write the code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Test and debug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Document the program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(Not done in this class) Maintain the program</a:t>
            </a:r>
          </a:p>
          <a:p>
            <a:pPr marL="514350" indent="-514350"/>
            <a:r>
              <a:rPr lang="en-US" dirty="0" smtClean="0"/>
              <a:t>To be successful in this class, you must perform each of these steps.</a:t>
            </a:r>
          </a:p>
          <a:p>
            <a:pPr marL="514350" indent="-514350">
              <a:buFont typeface="+mj-lt"/>
              <a:buAutoNum type="arabicParenR"/>
            </a:pPr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Analyze the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Understand what the problem is and what the solution should be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Analyze the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Understand what the problem is and what the solution should be</a:t>
            </a:r>
          </a:p>
          <a:p>
            <a:r>
              <a:rPr lang="en-US" dirty="0" smtClean="0"/>
              <a:t>Keep in mind what the </a:t>
            </a:r>
            <a:r>
              <a:rPr lang="en-US" u="sng" dirty="0" smtClean="0"/>
              <a:t>E</a:t>
            </a:r>
            <a:r>
              <a:rPr lang="en-US" u="sng" dirty="0" smtClean="0"/>
              <a:t>nd </a:t>
            </a:r>
            <a:r>
              <a:rPr lang="en-US" u="sng" dirty="0" smtClean="0"/>
              <a:t>U</a:t>
            </a:r>
            <a:r>
              <a:rPr lang="en-US" u="sng" dirty="0" smtClean="0"/>
              <a:t>ser</a:t>
            </a:r>
            <a:r>
              <a:rPr lang="en-US" dirty="0" smtClean="0"/>
              <a:t> should be able to see and do.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Analyze the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Understand what the problem is and what the solution should be</a:t>
            </a:r>
          </a:p>
          <a:p>
            <a:r>
              <a:rPr lang="en-US" dirty="0" smtClean="0"/>
              <a:t>Keep in mind what the </a:t>
            </a:r>
            <a:r>
              <a:rPr lang="en-US" u="sng" dirty="0" smtClean="0"/>
              <a:t>E</a:t>
            </a:r>
            <a:r>
              <a:rPr lang="en-US" u="sng" dirty="0" smtClean="0"/>
              <a:t>nd </a:t>
            </a:r>
            <a:r>
              <a:rPr lang="en-US" u="sng" dirty="0" smtClean="0"/>
              <a:t>U</a:t>
            </a:r>
            <a:r>
              <a:rPr lang="en-US" u="sng" dirty="0" smtClean="0"/>
              <a:t>ser</a:t>
            </a:r>
            <a:r>
              <a:rPr lang="en-US" dirty="0" smtClean="0"/>
              <a:t> should be able to see and do.</a:t>
            </a:r>
          </a:p>
          <a:p>
            <a:pPr lvl="1"/>
            <a:r>
              <a:rPr lang="en-US" u="sng" dirty="0" smtClean="0"/>
              <a:t>User</a:t>
            </a:r>
            <a:r>
              <a:rPr lang="en-US" dirty="0" smtClean="0"/>
              <a:t> –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Analyze the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Understand what the problem is and what the solution should be</a:t>
            </a:r>
          </a:p>
          <a:p>
            <a:r>
              <a:rPr lang="en-US" dirty="0" smtClean="0"/>
              <a:t>Keep in mind what the </a:t>
            </a:r>
            <a:r>
              <a:rPr lang="en-US" u="sng" dirty="0" smtClean="0"/>
              <a:t>E</a:t>
            </a:r>
            <a:r>
              <a:rPr lang="en-US" u="sng" dirty="0" smtClean="0"/>
              <a:t>nd </a:t>
            </a:r>
            <a:r>
              <a:rPr lang="en-US" u="sng" dirty="0" smtClean="0"/>
              <a:t>U</a:t>
            </a:r>
            <a:r>
              <a:rPr lang="en-US" u="sng" dirty="0" smtClean="0"/>
              <a:t>ser</a:t>
            </a:r>
            <a:r>
              <a:rPr lang="en-US" dirty="0" smtClean="0"/>
              <a:t> should be able to see and do.</a:t>
            </a:r>
          </a:p>
          <a:p>
            <a:pPr lvl="1"/>
            <a:r>
              <a:rPr lang="en-US" u="sng" dirty="0" smtClean="0"/>
              <a:t>User</a:t>
            </a:r>
            <a:r>
              <a:rPr lang="en-US" dirty="0" smtClean="0"/>
              <a:t> – Anyone who uses the program.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u="sng" dirty="0" smtClean="0"/>
              <a:t>Machine Language</a:t>
            </a:r>
            <a:r>
              <a:rPr lang="en-US" dirty="0" smtClean="0"/>
              <a:t> is a system of instructions and data executed directly by a computer's central processing unit.</a:t>
            </a: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en-US" sz="2600" u="sng" dirty="0" smtClean="0">
                <a:solidFill>
                  <a:schemeClr val="tx1"/>
                </a:solidFill>
              </a:rPr>
              <a:t>Higher-Level </a:t>
            </a:r>
            <a:r>
              <a:rPr lang="en-US" sz="2600" u="sng" dirty="0" smtClean="0">
                <a:solidFill>
                  <a:schemeClr val="tx1"/>
                </a:solidFill>
              </a:rPr>
              <a:t>Languages</a:t>
            </a:r>
            <a:endParaRPr lang="en-US" sz="2600" dirty="0" smtClean="0">
              <a:solidFill>
                <a:schemeClr val="tx1"/>
              </a:solidFill>
            </a:endParaRP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endParaRPr lang="en-US" sz="2600" dirty="0" smtClean="0">
              <a:solidFill>
                <a:schemeClr val="tx1"/>
              </a:solidFill>
            </a:endParaRP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endParaRPr lang="en-US" sz="2600" dirty="0" smtClean="0">
              <a:solidFill>
                <a:schemeClr val="tx1"/>
              </a:solidFill>
            </a:endParaRPr>
          </a:p>
          <a:p>
            <a:pPr marL="274320" lvl="1">
              <a:spcBef>
                <a:spcPts val="600"/>
              </a:spcBef>
              <a:buClr>
                <a:schemeClr val="accent1"/>
              </a:buClr>
              <a:buNone/>
            </a:pPr>
            <a:endParaRPr lang="en-US" sz="2600" dirty="0" smtClean="0">
              <a:solidFill>
                <a:schemeClr val="tx1"/>
              </a:solidFill>
            </a:endParaRP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endParaRPr lang="en-US" sz="2600" dirty="0" smtClean="0">
              <a:solidFill>
                <a:schemeClr val="tx1"/>
              </a:solidFill>
            </a:endParaRP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endParaRPr lang="en-US" sz="2600" dirty="0" smtClean="0">
              <a:solidFill>
                <a:schemeClr val="tx1"/>
              </a:solidFill>
            </a:endParaRP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Analyze the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Understand what the problem is and what the solution should be</a:t>
            </a:r>
          </a:p>
          <a:p>
            <a:r>
              <a:rPr lang="en-US" dirty="0" smtClean="0"/>
              <a:t>Keep in mind what the </a:t>
            </a:r>
            <a:r>
              <a:rPr lang="en-US" u="sng" dirty="0" smtClean="0"/>
              <a:t>E</a:t>
            </a:r>
            <a:r>
              <a:rPr lang="en-US" u="sng" dirty="0" smtClean="0"/>
              <a:t>nd </a:t>
            </a:r>
            <a:r>
              <a:rPr lang="en-US" u="sng" dirty="0" smtClean="0"/>
              <a:t>U</a:t>
            </a:r>
            <a:r>
              <a:rPr lang="en-US" u="sng" dirty="0" smtClean="0"/>
              <a:t>ser</a:t>
            </a:r>
            <a:r>
              <a:rPr lang="en-US" dirty="0" smtClean="0"/>
              <a:t> should be able to see and do.</a:t>
            </a:r>
          </a:p>
          <a:p>
            <a:pPr lvl="1"/>
            <a:r>
              <a:rPr lang="en-US" u="sng" dirty="0" smtClean="0"/>
              <a:t>User</a:t>
            </a:r>
            <a:r>
              <a:rPr lang="en-US" dirty="0" smtClean="0"/>
              <a:t> – Anyone who uses the program.</a:t>
            </a:r>
          </a:p>
          <a:p>
            <a:pPr lvl="2"/>
            <a:r>
              <a:rPr lang="en-US" u="sng" dirty="0" smtClean="0"/>
              <a:t>End User</a:t>
            </a:r>
            <a:r>
              <a:rPr lang="en-US" dirty="0" smtClean="0"/>
              <a:t> – 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Analyze the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Understand what the problem is and what the solution should be</a:t>
            </a:r>
          </a:p>
          <a:p>
            <a:r>
              <a:rPr lang="en-US" dirty="0" smtClean="0"/>
              <a:t>Keep in mind what the </a:t>
            </a:r>
            <a:r>
              <a:rPr lang="en-US" u="sng" dirty="0" smtClean="0"/>
              <a:t>E</a:t>
            </a:r>
            <a:r>
              <a:rPr lang="en-US" u="sng" dirty="0" smtClean="0"/>
              <a:t>nd </a:t>
            </a:r>
            <a:r>
              <a:rPr lang="en-US" u="sng" dirty="0" smtClean="0"/>
              <a:t>U</a:t>
            </a:r>
            <a:r>
              <a:rPr lang="en-US" u="sng" dirty="0" smtClean="0"/>
              <a:t>ser</a:t>
            </a:r>
            <a:r>
              <a:rPr lang="en-US" dirty="0" smtClean="0"/>
              <a:t> should be able to see and do.</a:t>
            </a:r>
          </a:p>
          <a:p>
            <a:pPr lvl="1"/>
            <a:r>
              <a:rPr lang="en-US" u="sng" dirty="0" smtClean="0"/>
              <a:t>User</a:t>
            </a:r>
            <a:r>
              <a:rPr lang="en-US" dirty="0" smtClean="0"/>
              <a:t> – Anyone who uses the program.</a:t>
            </a:r>
          </a:p>
          <a:p>
            <a:pPr lvl="2"/>
            <a:r>
              <a:rPr lang="en-US" u="sng" dirty="0" smtClean="0"/>
              <a:t>End User</a:t>
            </a:r>
            <a:r>
              <a:rPr lang="en-US" dirty="0" smtClean="0"/>
              <a:t> – The person whom the program was designed for him/her to use.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Analyze the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Understand what the problem is and what the solution should be</a:t>
            </a:r>
          </a:p>
          <a:p>
            <a:r>
              <a:rPr lang="en-US" dirty="0" smtClean="0"/>
              <a:t>Keep in mind what the </a:t>
            </a:r>
            <a:r>
              <a:rPr lang="en-US" u="sng" dirty="0" smtClean="0"/>
              <a:t>E</a:t>
            </a:r>
            <a:r>
              <a:rPr lang="en-US" u="sng" dirty="0" smtClean="0"/>
              <a:t>nd </a:t>
            </a:r>
            <a:r>
              <a:rPr lang="en-US" u="sng" dirty="0" smtClean="0"/>
              <a:t>U</a:t>
            </a:r>
            <a:r>
              <a:rPr lang="en-US" u="sng" dirty="0" smtClean="0"/>
              <a:t>ser</a:t>
            </a:r>
            <a:r>
              <a:rPr lang="en-US" dirty="0" smtClean="0"/>
              <a:t> should be able to see and do.</a:t>
            </a:r>
          </a:p>
          <a:p>
            <a:pPr lvl="1"/>
            <a:r>
              <a:rPr lang="en-US" u="sng" dirty="0" smtClean="0"/>
              <a:t>User</a:t>
            </a:r>
            <a:r>
              <a:rPr lang="en-US" dirty="0" smtClean="0"/>
              <a:t> – Anyone who uses the program.</a:t>
            </a:r>
          </a:p>
          <a:p>
            <a:pPr lvl="2"/>
            <a:r>
              <a:rPr lang="en-US" u="sng" dirty="0" smtClean="0"/>
              <a:t>End User</a:t>
            </a:r>
            <a:r>
              <a:rPr lang="en-US" dirty="0" smtClean="0"/>
              <a:t> – The person whom the program was designed for him/her to use.</a:t>
            </a:r>
          </a:p>
          <a:p>
            <a:r>
              <a:rPr lang="en-US" dirty="0" smtClean="0"/>
              <a:t>Also keep in mind what the CORRECT solution to the problem is.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Analyze the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Understand what the problem is and what the solution should be</a:t>
            </a:r>
          </a:p>
          <a:p>
            <a:r>
              <a:rPr lang="en-US" dirty="0" smtClean="0"/>
              <a:t>Keep in mind what the </a:t>
            </a:r>
            <a:r>
              <a:rPr lang="en-US" u="sng" dirty="0" smtClean="0"/>
              <a:t>E</a:t>
            </a:r>
            <a:r>
              <a:rPr lang="en-US" u="sng" dirty="0" smtClean="0"/>
              <a:t>nd </a:t>
            </a:r>
            <a:r>
              <a:rPr lang="en-US" u="sng" dirty="0" smtClean="0"/>
              <a:t>U</a:t>
            </a:r>
            <a:r>
              <a:rPr lang="en-US" u="sng" dirty="0" smtClean="0"/>
              <a:t>ser</a:t>
            </a:r>
            <a:r>
              <a:rPr lang="en-US" dirty="0" smtClean="0"/>
              <a:t> should be able to see and do.</a:t>
            </a:r>
          </a:p>
          <a:p>
            <a:pPr lvl="1"/>
            <a:r>
              <a:rPr lang="en-US" u="sng" dirty="0" smtClean="0"/>
              <a:t>User</a:t>
            </a:r>
            <a:r>
              <a:rPr lang="en-US" dirty="0" smtClean="0"/>
              <a:t> – Anyone who uses the program.</a:t>
            </a:r>
          </a:p>
          <a:p>
            <a:pPr lvl="2"/>
            <a:r>
              <a:rPr lang="en-US" u="sng" dirty="0" smtClean="0"/>
              <a:t>End User</a:t>
            </a:r>
            <a:r>
              <a:rPr lang="en-US" dirty="0" smtClean="0"/>
              <a:t> – The person whom the program was designed for him/her to use.</a:t>
            </a:r>
          </a:p>
          <a:p>
            <a:r>
              <a:rPr lang="en-US" dirty="0" smtClean="0"/>
              <a:t>Also keep in mind what the CORRECT solution to the problem is.</a:t>
            </a:r>
          </a:p>
          <a:p>
            <a:r>
              <a:rPr lang="en-US" dirty="0" smtClean="0"/>
              <a:t>This needs to be done before ANY of the following steps can take place.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Analyze the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Understand what the problem is and what the solution should be</a:t>
            </a:r>
          </a:p>
          <a:p>
            <a:r>
              <a:rPr lang="en-US" dirty="0" smtClean="0"/>
              <a:t>Keep in mind what the </a:t>
            </a:r>
            <a:r>
              <a:rPr lang="en-US" u="sng" dirty="0" smtClean="0"/>
              <a:t>E</a:t>
            </a:r>
            <a:r>
              <a:rPr lang="en-US" u="sng" dirty="0" smtClean="0"/>
              <a:t>nd </a:t>
            </a:r>
            <a:r>
              <a:rPr lang="en-US" u="sng" dirty="0" smtClean="0"/>
              <a:t>U</a:t>
            </a:r>
            <a:r>
              <a:rPr lang="en-US" u="sng" dirty="0" smtClean="0"/>
              <a:t>ser</a:t>
            </a:r>
            <a:r>
              <a:rPr lang="en-US" dirty="0" smtClean="0"/>
              <a:t> should be able to see and do.</a:t>
            </a:r>
          </a:p>
          <a:p>
            <a:pPr lvl="1"/>
            <a:r>
              <a:rPr lang="en-US" u="sng" dirty="0" smtClean="0"/>
              <a:t>User</a:t>
            </a:r>
            <a:r>
              <a:rPr lang="en-US" dirty="0" smtClean="0"/>
              <a:t> – Anyone who uses the program.</a:t>
            </a:r>
          </a:p>
          <a:p>
            <a:pPr lvl="2"/>
            <a:r>
              <a:rPr lang="en-US" u="sng" dirty="0" smtClean="0"/>
              <a:t>End User</a:t>
            </a:r>
            <a:r>
              <a:rPr lang="en-US" dirty="0" smtClean="0"/>
              <a:t> – The person whom the program was designed for him/her to use.</a:t>
            </a:r>
          </a:p>
          <a:p>
            <a:r>
              <a:rPr lang="en-US" dirty="0" smtClean="0"/>
              <a:t>Also keep in mind what the CORRECT solution to the problem is.</a:t>
            </a:r>
          </a:p>
          <a:p>
            <a:r>
              <a:rPr lang="en-US" dirty="0" smtClean="0"/>
              <a:t>This needs to be done before ANY of the following steps can take place.</a:t>
            </a:r>
          </a:p>
          <a:p>
            <a:r>
              <a:rPr lang="en-US" dirty="0" smtClean="0"/>
              <a:t>People have this job in </a:t>
            </a:r>
            <a:r>
              <a:rPr lang="en-US" dirty="0" smtClean="0"/>
              <a:t>real life:  http://en.wikipedia.org/wiki/Software_analyst</a:t>
            </a:r>
            <a:endParaRPr 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Analyze the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Understand what the problem is and what the solution should be</a:t>
            </a:r>
          </a:p>
          <a:p>
            <a:r>
              <a:rPr lang="en-US" dirty="0" smtClean="0"/>
              <a:t>Keep in mind what the </a:t>
            </a:r>
            <a:r>
              <a:rPr lang="en-US" u="sng" dirty="0" smtClean="0"/>
              <a:t>E</a:t>
            </a:r>
            <a:r>
              <a:rPr lang="en-US" u="sng" dirty="0" smtClean="0"/>
              <a:t>nd </a:t>
            </a:r>
            <a:r>
              <a:rPr lang="en-US" u="sng" dirty="0" smtClean="0"/>
              <a:t>U</a:t>
            </a:r>
            <a:r>
              <a:rPr lang="en-US" u="sng" dirty="0" smtClean="0"/>
              <a:t>ser</a:t>
            </a:r>
            <a:r>
              <a:rPr lang="en-US" dirty="0" smtClean="0"/>
              <a:t> should be able to see and do.</a:t>
            </a:r>
          </a:p>
          <a:p>
            <a:pPr lvl="1"/>
            <a:r>
              <a:rPr lang="en-US" u="sng" dirty="0" smtClean="0"/>
              <a:t>User</a:t>
            </a:r>
            <a:r>
              <a:rPr lang="en-US" dirty="0" smtClean="0"/>
              <a:t> – Anyone who uses the program.</a:t>
            </a:r>
          </a:p>
          <a:p>
            <a:pPr lvl="2"/>
            <a:r>
              <a:rPr lang="en-US" u="sng" dirty="0" smtClean="0"/>
              <a:t>End User</a:t>
            </a:r>
            <a:r>
              <a:rPr lang="en-US" dirty="0" smtClean="0"/>
              <a:t> – The person whom the program was designed for him/her to use.</a:t>
            </a:r>
          </a:p>
          <a:p>
            <a:r>
              <a:rPr lang="en-US" dirty="0" smtClean="0"/>
              <a:t>Also keep in mind what the CORRECT solution to the problem is.</a:t>
            </a:r>
          </a:p>
          <a:p>
            <a:r>
              <a:rPr lang="en-US" dirty="0" smtClean="0"/>
              <a:t>This needs to be done before ANY of the following steps can take place.</a:t>
            </a:r>
          </a:p>
          <a:p>
            <a:r>
              <a:rPr lang="en-US" dirty="0" smtClean="0"/>
              <a:t>People have this job in </a:t>
            </a:r>
            <a:r>
              <a:rPr lang="en-US" dirty="0" smtClean="0"/>
              <a:t>real life:  </a:t>
            </a:r>
            <a:r>
              <a:rPr lang="en-US" dirty="0" smtClean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en.wikipedia.org/wiki/Software_analyst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 a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Once you understand the problem, you can develop an algorithm.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 a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Once you understand the problem, you can develop an algorithm.</a:t>
            </a:r>
          </a:p>
          <a:p>
            <a:r>
              <a:rPr lang="en-US" dirty="0" smtClean="0"/>
              <a:t>Create precise steps for the entire flow of the program.</a:t>
            </a:r>
            <a:r>
              <a:rPr lang="en-US" dirty="0" smtClean="0"/>
              <a:t> </a:t>
            </a:r>
            <a:r>
              <a:rPr lang="en-US" dirty="0" smtClean="0"/>
              <a:t> Usually in the form of: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 a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Once you understand the problem, you can develop an algorithm.</a:t>
            </a:r>
          </a:p>
          <a:p>
            <a:r>
              <a:rPr lang="en-US" dirty="0" smtClean="0"/>
              <a:t>Create precise steps for the entire flow of the program.</a:t>
            </a:r>
            <a:r>
              <a:rPr lang="en-US" dirty="0" smtClean="0"/>
              <a:t> </a:t>
            </a:r>
            <a:r>
              <a:rPr lang="en-US" dirty="0" smtClean="0"/>
              <a:t> Usually in the form of:</a:t>
            </a:r>
          </a:p>
          <a:p>
            <a:pPr lvl="1"/>
            <a:r>
              <a:rPr lang="en-US" dirty="0" smtClean="0"/>
              <a:t>Get Input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 a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Once you understand the problem, you can develop an algorithm.</a:t>
            </a:r>
          </a:p>
          <a:p>
            <a:r>
              <a:rPr lang="en-US" dirty="0" smtClean="0"/>
              <a:t>Create precise steps for the entire flow of the program.</a:t>
            </a:r>
            <a:r>
              <a:rPr lang="en-US" dirty="0" smtClean="0"/>
              <a:t> </a:t>
            </a:r>
            <a:r>
              <a:rPr lang="en-US" dirty="0" smtClean="0"/>
              <a:t> Usually in the form of:</a:t>
            </a:r>
          </a:p>
          <a:p>
            <a:pPr lvl="1"/>
            <a:r>
              <a:rPr lang="en-US" dirty="0" smtClean="0"/>
              <a:t>Get Input</a:t>
            </a:r>
          </a:p>
          <a:p>
            <a:pPr lvl="1"/>
            <a:r>
              <a:rPr lang="en-US" dirty="0" smtClean="0"/>
              <a:t>Validate Input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u="sng" dirty="0" smtClean="0"/>
              <a:t>Machine Language</a:t>
            </a:r>
            <a:r>
              <a:rPr lang="en-US" dirty="0" smtClean="0"/>
              <a:t> is a system of instructions and data executed directly by a computer's central processing unit.</a:t>
            </a: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en-US" sz="2600" u="sng" dirty="0" smtClean="0">
                <a:solidFill>
                  <a:schemeClr val="tx1"/>
                </a:solidFill>
              </a:rPr>
              <a:t>Higher-Level Languages</a:t>
            </a:r>
            <a:r>
              <a:rPr lang="en-US" sz="2600" dirty="0" smtClean="0">
                <a:solidFill>
                  <a:schemeClr val="tx1"/>
                </a:solidFill>
              </a:rPr>
              <a:t> consists of instruction that people can understand</a:t>
            </a:r>
            <a:r>
              <a:rPr lang="en-US" sz="2600" dirty="0" smtClean="0">
                <a:solidFill>
                  <a:schemeClr val="tx1"/>
                </a:solidFill>
              </a:rPr>
              <a:t>.</a:t>
            </a:r>
            <a:endParaRPr lang="en-US" sz="2600" dirty="0" smtClean="0">
              <a:solidFill>
                <a:schemeClr val="tx1"/>
              </a:solidFill>
            </a:endParaRP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endParaRPr lang="en-US" sz="2600" dirty="0" smtClean="0">
              <a:solidFill>
                <a:schemeClr val="tx1"/>
              </a:solidFill>
            </a:endParaRP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endParaRPr lang="en-US" sz="2600" dirty="0" smtClean="0">
              <a:solidFill>
                <a:schemeClr val="tx1"/>
              </a:solidFill>
            </a:endParaRPr>
          </a:p>
          <a:p>
            <a:pPr marL="274320" lvl="1">
              <a:spcBef>
                <a:spcPts val="600"/>
              </a:spcBef>
              <a:buClr>
                <a:schemeClr val="accent1"/>
              </a:buClr>
              <a:buNone/>
            </a:pPr>
            <a:endParaRPr lang="en-US" sz="2600" dirty="0" smtClean="0">
              <a:solidFill>
                <a:schemeClr val="tx1"/>
              </a:solidFill>
            </a:endParaRP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endParaRPr lang="en-US" sz="2600" dirty="0" smtClean="0">
              <a:solidFill>
                <a:schemeClr val="tx1"/>
              </a:solidFill>
            </a:endParaRP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endParaRPr lang="en-US" sz="2600" dirty="0" smtClean="0">
              <a:solidFill>
                <a:schemeClr val="tx1"/>
              </a:solidFill>
            </a:endParaRP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 a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Once you understand the problem, you can develop an algorithm.</a:t>
            </a:r>
          </a:p>
          <a:p>
            <a:r>
              <a:rPr lang="en-US" dirty="0" smtClean="0"/>
              <a:t>Create precise steps for the entire flow of the program.</a:t>
            </a:r>
            <a:r>
              <a:rPr lang="en-US" dirty="0" smtClean="0"/>
              <a:t> </a:t>
            </a:r>
            <a:r>
              <a:rPr lang="en-US" dirty="0" smtClean="0"/>
              <a:t> Usually in the form of:</a:t>
            </a:r>
          </a:p>
          <a:p>
            <a:pPr lvl="1"/>
            <a:r>
              <a:rPr lang="en-US" dirty="0" smtClean="0"/>
              <a:t>Get Input</a:t>
            </a:r>
          </a:p>
          <a:p>
            <a:pPr lvl="1"/>
            <a:r>
              <a:rPr lang="en-US" dirty="0" smtClean="0"/>
              <a:t>Validate Input</a:t>
            </a:r>
          </a:p>
          <a:p>
            <a:pPr lvl="1"/>
            <a:r>
              <a:rPr lang="en-US" dirty="0" smtClean="0"/>
              <a:t>Manipulate Input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 a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Once you understand the problem, you can develop an algorithm.</a:t>
            </a:r>
          </a:p>
          <a:p>
            <a:r>
              <a:rPr lang="en-US" dirty="0" smtClean="0"/>
              <a:t>Create precise steps for the entire flow of the program.</a:t>
            </a:r>
            <a:r>
              <a:rPr lang="en-US" dirty="0" smtClean="0"/>
              <a:t> </a:t>
            </a:r>
            <a:r>
              <a:rPr lang="en-US" dirty="0" smtClean="0"/>
              <a:t> Usually in the form of:</a:t>
            </a:r>
          </a:p>
          <a:p>
            <a:pPr lvl="1"/>
            <a:r>
              <a:rPr lang="en-US" dirty="0" smtClean="0"/>
              <a:t>Get Input</a:t>
            </a:r>
          </a:p>
          <a:p>
            <a:pPr lvl="1"/>
            <a:r>
              <a:rPr lang="en-US" dirty="0" smtClean="0"/>
              <a:t>Validate Input</a:t>
            </a:r>
          </a:p>
          <a:p>
            <a:pPr lvl="1"/>
            <a:r>
              <a:rPr lang="en-US" dirty="0" smtClean="0"/>
              <a:t>Manipulate Input</a:t>
            </a:r>
          </a:p>
          <a:p>
            <a:pPr lvl="1"/>
            <a:r>
              <a:rPr lang="en-US" dirty="0" smtClean="0"/>
              <a:t>Output Solution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 a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Once you understand the problem, you can develop an algorithm.</a:t>
            </a:r>
          </a:p>
          <a:p>
            <a:r>
              <a:rPr lang="en-US" dirty="0" smtClean="0"/>
              <a:t>Create precise steps for the entire flow of the program.</a:t>
            </a:r>
            <a:r>
              <a:rPr lang="en-US" dirty="0" smtClean="0"/>
              <a:t> </a:t>
            </a:r>
            <a:r>
              <a:rPr lang="en-US" dirty="0" smtClean="0"/>
              <a:t> Usually in the form of:</a:t>
            </a:r>
          </a:p>
          <a:p>
            <a:pPr lvl="1"/>
            <a:r>
              <a:rPr lang="en-US" dirty="0" smtClean="0"/>
              <a:t>Get Input</a:t>
            </a:r>
          </a:p>
          <a:p>
            <a:pPr lvl="1"/>
            <a:r>
              <a:rPr lang="en-US" dirty="0" smtClean="0"/>
              <a:t>Validate Input</a:t>
            </a:r>
          </a:p>
          <a:p>
            <a:pPr lvl="1"/>
            <a:r>
              <a:rPr lang="en-US" dirty="0" smtClean="0"/>
              <a:t>Manipulate Input</a:t>
            </a:r>
          </a:p>
          <a:p>
            <a:pPr lvl="1"/>
            <a:r>
              <a:rPr lang="en-US" dirty="0" smtClean="0"/>
              <a:t>Output Solution</a:t>
            </a:r>
          </a:p>
          <a:p>
            <a:r>
              <a:rPr lang="en-US" dirty="0" smtClean="0"/>
              <a:t>Every detail should be covered in the algorithm.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 a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Once you understand the problem, you can develop an algorithm.</a:t>
            </a:r>
          </a:p>
          <a:p>
            <a:r>
              <a:rPr lang="en-US" dirty="0" smtClean="0"/>
              <a:t>Create precise steps for the entire flow of the program.</a:t>
            </a:r>
            <a:r>
              <a:rPr lang="en-US" dirty="0" smtClean="0"/>
              <a:t> </a:t>
            </a:r>
            <a:r>
              <a:rPr lang="en-US" dirty="0" smtClean="0"/>
              <a:t> Usually in the form of:</a:t>
            </a:r>
          </a:p>
          <a:p>
            <a:pPr lvl="1"/>
            <a:r>
              <a:rPr lang="en-US" dirty="0" smtClean="0"/>
              <a:t>Get Input</a:t>
            </a:r>
          </a:p>
          <a:p>
            <a:pPr lvl="1"/>
            <a:r>
              <a:rPr lang="en-US" dirty="0" smtClean="0"/>
              <a:t>Validate Input</a:t>
            </a:r>
          </a:p>
          <a:p>
            <a:pPr lvl="1"/>
            <a:r>
              <a:rPr lang="en-US" dirty="0" smtClean="0"/>
              <a:t>Manipulate Input</a:t>
            </a:r>
          </a:p>
          <a:p>
            <a:pPr lvl="1"/>
            <a:r>
              <a:rPr lang="en-US" dirty="0" smtClean="0"/>
              <a:t>Output Solution</a:t>
            </a:r>
          </a:p>
          <a:p>
            <a:r>
              <a:rPr lang="en-US" dirty="0" smtClean="0"/>
              <a:t>Every detail should be covered in the algorithm.</a:t>
            </a:r>
          </a:p>
          <a:p>
            <a:r>
              <a:rPr lang="en-US" dirty="0" smtClean="0"/>
              <a:t>Consider what is logical and illogical for the control flow.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 a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Once you understand the problem, you can develop an algorithm.</a:t>
            </a:r>
          </a:p>
          <a:p>
            <a:r>
              <a:rPr lang="en-US" dirty="0" smtClean="0"/>
              <a:t>Create precise steps for the entire flow of the program.</a:t>
            </a:r>
            <a:r>
              <a:rPr lang="en-US" dirty="0" smtClean="0"/>
              <a:t> </a:t>
            </a:r>
            <a:r>
              <a:rPr lang="en-US" dirty="0" smtClean="0"/>
              <a:t> Usually in the form of:</a:t>
            </a:r>
          </a:p>
          <a:p>
            <a:pPr lvl="1"/>
            <a:r>
              <a:rPr lang="en-US" dirty="0" smtClean="0"/>
              <a:t>Get Input</a:t>
            </a:r>
          </a:p>
          <a:p>
            <a:pPr lvl="1"/>
            <a:r>
              <a:rPr lang="en-US" dirty="0" smtClean="0"/>
              <a:t>Validate Input</a:t>
            </a:r>
          </a:p>
          <a:p>
            <a:pPr lvl="1"/>
            <a:r>
              <a:rPr lang="en-US" dirty="0" smtClean="0"/>
              <a:t>Manipulate Input</a:t>
            </a:r>
          </a:p>
          <a:p>
            <a:pPr lvl="1"/>
            <a:r>
              <a:rPr lang="en-US" dirty="0" smtClean="0"/>
              <a:t>Output Solution</a:t>
            </a:r>
          </a:p>
          <a:p>
            <a:r>
              <a:rPr lang="en-US" dirty="0" smtClean="0"/>
              <a:t>Every detail should be covered in the algorithm.</a:t>
            </a:r>
          </a:p>
          <a:p>
            <a:r>
              <a:rPr lang="en-US" dirty="0" smtClean="0"/>
              <a:t>Consider what is logical and illogical for the control flow.</a:t>
            </a:r>
          </a:p>
          <a:p>
            <a:r>
              <a:rPr lang="en-US" dirty="0" smtClean="0"/>
              <a:t>Think about what situations can happen in the problem.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 a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Once you understand the problem, you can develop an algorithm.</a:t>
            </a:r>
          </a:p>
          <a:p>
            <a:r>
              <a:rPr lang="en-US" dirty="0" smtClean="0"/>
              <a:t>Create precise steps for the entire flow of the program.</a:t>
            </a:r>
            <a:r>
              <a:rPr lang="en-US" dirty="0" smtClean="0"/>
              <a:t> </a:t>
            </a:r>
            <a:r>
              <a:rPr lang="en-US" dirty="0" smtClean="0"/>
              <a:t> Usually in the form of:</a:t>
            </a:r>
          </a:p>
          <a:p>
            <a:pPr lvl="1"/>
            <a:r>
              <a:rPr lang="en-US" dirty="0" smtClean="0"/>
              <a:t>Get Input</a:t>
            </a:r>
          </a:p>
          <a:p>
            <a:pPr lvl="1"/>
            <a:r>
              <a:rPr lang="en-US" dirty="0" smtClean="0"/>
              <a:t>Validate Input</a:t>
            </a:r>
          </a:p>
          <a:p>
            <a:pPr lvl="1"/>
            <a:r>
              <a:rPr lang="en-US" dirty="0" smtClean="0"/>
              <a:t>Manipulate Input</a:t>
            </a:r>
          </a:p>
          <a:p>
            <a:pPr lvl="1"/>
            <a:r>
              <a:rPr lang="en-US" dirty="0" smtClean="0"/>
              <a:t>Output Solution</a:t>
            </a:r>
          </a:p>
          <a:p>
            <a:r>
              <a:rPr lang="en-US" dirty="0" smtClean="0"/>
              <a:t>Every detail should be covered in the algorithm.</a:t>
            </a:r>
          </a:p>
          <a:p>
            <a:r>
              <a:rPr lang="en-US" dirty="0" smtClean="0"/>
              <a:t>Consider what is logical and illogical for the control flow.</a:t>
            </a:r>
          </a:p>
          <a:p>
            <a:r>
              <a:rPr lang="en-US" dirty="0" smtClean="0"/>
              <a:t>Think about what situations can happen in the problem.</a:t>
            </a:r>
          </a:p>
          <a:p>
            <a:r>
              <a:rPr lang="en-US" dirty="0" smtClean="0"/>
              <a:t>There are many tools programmers use to model the flow of a program.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 a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Once you understand the problem, you can develop an algorithm.</a:t>
            </a:r>
          </a:p>
          <a:p>
            <a:r>
              <a:rPr lang="en-US" dirty="0" smtClean="0"/>
              <a:t>Create precise steps for the entire flow of the program.</a:t>
            </a:r>
            <a:r>
              <a:rPr lang="en-US" dirty="0" smtClean="0"/>
              <a:t> </a:t>
            </a:r>
            <a:r>
              <a:rPr lang="en-US" dirty="0" smtClean="0"/>
              <a:t> Usually in the form of:</a:t>
            </a:r>
          </a:p>
          <a:p>
            <a:pPr lvl="1"/>
            <a:r>
              <a:rPr lang="en-US" dirty="0" smtClean="0"/>
              <a:t>Get Input</a:t>
            </a:r>
          </a:p>
          <a:p>
            <a:pPr lvl="1"/>
            <a:r>
              <a:rPr lang="en-US" dirty="0" smtClean="0"/>
              <a:t>Validate Input</a:t>
            </a:r>
          </a:p>
          <a:p>
            <a:pPr lvl="1"/>
            <a:r>
              <a:rPr lang="en-US" dirty="0" smtClean="0"/>
              <a:t>Process Input</a:t>
            </a:r>
          </a:p>
          <a:p>
            <a:pPr lvl="1"/>
            <a:r>
              <a:rPr lang="en-US" dirty="0" smtClean="0"/>
              <a:t>Output Solution</a:t>
            </a:r>
          </a:p>
          <a:p>
            <a:r>
              <a:rPr lang="en-US" dirty="0" smtClean="0"/>
              <a:t>Every detail should be covered in the algorithm.</a:t>
            </a:r>
          </a:p>
          <a:p>
            <a:r>
              <a:rPr lang="en-US" dirty="0" smtClean="0"/>
              <a:t>Consider what is logical and illogical for the control flow.</a:t>
            </a:r>
          </a:p>
          <a:p>
            <a:r>
              <a:rPr lang="en-US" dirty="0" smtClean="0"/>
              <a:t>Think about what situations can happen in the problem.</a:t>
            </a:r>
          </a:p>
          <a:p>
            <a:r>
              <a:rPr lang="en-US" dirty="0" smtClean="0"/>
              <a:t>There are many tools programmers use to model the flow of a program.</a:t>
            </a:r>
          </a:p>
          <a:p>
            <a:r>
              <a:rPr lang="en-US" dirty="0" smtClean="0"/>
              <a:t>In real-world software projects, this is often done by committee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the 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An </a:t>
            </a:r>
            <a:r>
              <a:rPr lang="en-US" u="sng" dirty="0" smtClean="0"/>
              <a:t>interface</a:t>
            </a:r>
            <a:r>
              <a:rPr lang="en-US" dirty="0" smtClean="0"/>
              <a:t> is how two component interact with each other.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the 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An </a:t>
            </a:r>
            <a:r>
              <a:rPr lang="en-US" u="sng" dirty="0" smtClean="0"/>
              <a:t>interface</a:t>
            </a:r>
            <a:r>
              <a:rPr lang="en-US" dirty="0" smtClean="0"/>
              <a:t> is how two component interact with each other.</a:t>
            </a:r>
          </a:p>
          <a:p>
            <a:pPr lvl="1"/>
            <a:r>
              <a:rPr lang="en-US" u="sng" dirty="0" smtClean="0"/>
              <a:t>User Interface</a:t>
            </a:r>
            <a:r>
              <a:rPr lang="en-US" dirty="0" smtClean="0"/>
              <a:t> – How the user interact with your program.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the 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An </a:t>
            </a:r>
            <a:r>
              <a:rPr lang="en-US" u="sng" dirty="0" smtClean="0"/>
              <a:t>interface</a:t>
            </a:r>
            <a:r>
              <a:rPr lang="en-US" dirty="0" smtClean="0"/>
              <a:t> is how two component interact with each other.</a:t>
            </a:r>
          </a:p>
          <a:p>
            <a:pPr lvl="1"/>
            <a:r>
              <a:rPr lang="en-US" u="sng" dirty="0" smtClean="0"/>
              <a:t>User Interface</a:t>
            </a:r>
            <a:r>
              <a:rPr lang="en-US" dirty="0" smtClean="0"/>
              <a:t> – How the user interact with your program.</a:t>
            </a:r>
          </a:p>
          <a:p>
            <a:r>
              <a:rPr lang="en-US" dirty="0" smtClean="0"/>
              <a:t>Think about how you allow the end user to interact with you program.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u="sng" dirty="0" smtClean="0"/>
              <a:t>Machine Language</a:t>
            </a:r>
            <a:r>
              <a:rPr lang="en-US" dirty="0" smtClean="0"/>
              <a:t> is a system of instructions and data executed directly by a computer's central processing unit.</a:t>
            </a: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en-US" sz="2600" u="sng" dirty="0" smtClean="0">
                <a:solidFill>
                  <a:schemeClr val="tx1"/>
                </a:solidFill>
              </a:rPr>
              <a:t>Higher-Level Languages</a:t>
            </a:r>
            <a:r>
              <a:rPr lang="en-US" sz="2600" dirty="0" smtClean="0">
                <a:solidFill>
                  <a:schemeClr val="tx1"/>
                </a:solidFill>
              </a:rPr>
              <a:t> consists of instruction that people can understand.</a:t>
            </a: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en-US" sz="2600" u="sng" dirty="0" smtClean="0">
                <a:solidFill>
                  <a:schemeClr val="tx1"/>
                </a:solidFill>
              </a:rPr>
              <a:t>Event-driven </a:t>
            </a:r>
            <a:r>
              <a:rPr lang="en-US" sz="2600" u="sng" dirty="0" smtClean="0">
                <a:solidFill>
                  <a:schemeClr val="tx1"/>
                </a:solidFill>
              </a:rPr>
              <a:t>programming</a:t>
            </a:r>
            <a:endParaRPr lang="en-US" sz="2600" dirty="0" smtClean="0">
              <a:solidFill>
                <a:schemeClr val="tx1"/>
              </a:solidFill>
            </a:endParaRP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endParaRPr lang="en-US" sz="2600" dirty="0" smtClean="0">
              <a:solidFill>
                <a:schemeClr val="tx1"/>
              </a:solidFill>
            </a:endParaRP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endParaRPr lang="en-US" sz="2600" dirty="0" smtClean="0">
              <a:solidFill>
                <a:schemeClr val="tx1"/>
              </a:solidFill>
            </a:endParaRPr>
          </a:p>
          <a:p>
            <a:pPr marL="274320" lvl="1">
              <a:spcBef>
                <a:spcPts val="600"/>
              </a:spcBef>
              <a:buClr>
                <a:schemeClr val="accent1"/>
              </a:buClr>
              <a:buNone/>
            </a:pPr>
            <a:endParaRPr lang="en-US" sz="2600" dirty="0" smtClean="0">
              <a:solidFill>
                <a:schemeClr val="tx1"/>
              </a:solidFill>
            </a:endParaRP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endParaRPr lang="en-US" sz="2600" dirty="0" smtClean="0">
              <a:solidFill>
                <a:schemeClr val="tx1"/>
              </a:solidFill>
            </a:endParaRP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endParaRPr lang="en-US" sz="2600" dirty="0" smtClean="0">
              <a:solidFill>
                <a:schemeClr val="tx1"/>
              </a:solidFill>
            </a:endParaRP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the 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An </a:t>
            </a:r>
            <a:r>
              <a:rPr lang="en-US" u="sng" dirty="0" smtClean="0"/>
              <a:t>interface</a:t>
            </a:r>
            <a:r>
              <a:rPr lang="en-US" dirty="0" smtClean="0"/>
              <a:t> is how two component interact with each other.</a:t>
            </a:r>
          </a:p>
          <a:p>
            <a:pPr lvl="1"/>
            <a:r>
              <a:rPr lang="en-US" u="sng" dirty="0" smtClean="0"/>
              <a:t>User Interface</a:t>
            </a:r>
            <a:r>
              <a:rPr lang="en-US" dirty="0" smtClean="0"/>
              <a:t> – How the user interact with your program.</a:t>
            </a:r>
          </a:p>
          <a:p>
            <a:r>
              <a:rPr lang="en-US" dirty="0" smtClean="0"/>
              <a:t>Think about how you allow the end user to interact with you program.</a:t>
            </a:r>
          </a:p>
          <a:p>
            <a:r>
              <a:rPr lang="en-US" dirty="0" smtClean="0"/>
              <a:t>Consider how the user inputs data and views results.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the 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An </a:t>
            </a:r>
            <a:r>
              <a:rPr lang="en-US" u="sng" dirty="0" smtClean="0"/>
              <a:t>interface</a:t>
            </a:r>
            <a:r>
              <a:rPr lang="en-US" dirty="0" smtClean="0"/>
              <a:t> is how two component interact with each other.</a:t>
            </a:r>
          </a:p>
          <a:p>
            <a:pPr lvl="1"/>
            <a:r>
              <a:rPr lang="en-US" u="sng" dirty="0" smtClean="0"/>
              <a:t>User Interface</a:t>
            </a:r>
            <a:r>
              <a:rPr lang="en-US" dirty="0" smtClean="0"/>
              <a:t> – How the user interact with your program.</a:t>
            </a:r>
          </a:p>
          <a:p>
            <a:r>
              <a:rPr lang="en-US" dirty="0" smtClean="0"/>
              <a:t>Think about how you allow the end user to interact with you program.</a:t>
            </a:r>
          </a:p>
          <a:p>
            <a:r>
              <a:rPr lang="en-US" dirty="0" smtClean="0"/>
              <a:t>Consider how the user inputs data and views results.</a:t>
            </a:r>
          </a:p>
          <a:p>
            <a:r>
              <a:rPr lang="en-US" dirty="0" smtClean="0"/>
              <a:t>Think about what makes sense to the end user.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the 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An </a:t>
            </a:r>
            <a:r>
              <a:rPr lang="en-US" u="sng" dirty="0" smtClean="0"/>
              <a:t>interface</a:t>
            </a:r>
            <a:r>
              <a:rPr lang="en-US" dirty="0" smtClean="0"/>
              <a:t> is how two component interact with each other.</a:t>
            </a:r>
          </a:p>
          <a:p>
            <a:pPr lvl="1"/>
            <a:r>
              <a:rPr lang="en-US" u="sng" dirty="0" smtClean="0"/>
              <a:t>User Interface</a:t>
            </a:r>
            <a:r>
              <a:rPr lang="en-US" dirty="0" smtClean="0"/>
              <a:t> – How the user interact with your program.</a:t>
            </a:r>
          </a:p>
          <a:p>
            <a:r>
              <a:rPr lang="en-US" dirty="0" smtClean="0"/>
              <a:t>Think about how you allow the end user to interact with you program.</a:t>
            </a:r>
          </a:p>
          <a:p>
            <a:r>
              <a:rPr lang="en-US" dirty="0" smtClean="0"/>
              <a:t>Consider how the user inputs data and views results.</a:t>
            </a:r>
          </a:p>
          <a:p>
            <a:r>
              <a:rPr lang="en-US" dirty="0" smtClean="0"/>
              <a:t>Think about what makes sense to the end user.</a:t>
            </a:r>
          </a:p>
          <a:p>
            <a:r>
              <a:rPr lang="en-US" dirty="0" smtClean="0"/>
              <a:t>Visual Basic is good for this.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the 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An </a:t>
            </a:r>
            <a:r>
              <a:rPr lang="en-US" u="sng" dirty="0" smtClean="0"/>
              <a:t>interface</a:t>
            </a:r>
            <a:r>
              <a:rPr lang="en-US" dirty="0" smtClean="0"/>
              <a:t> is how two component interact with each other.</a:t>
            </a:r>
          </a:p>
          <a:p>
            <a:pPr lvl="1"/>
            <a:r>
              <a:rPr lang="en-US" u="sng" dirty="0" smtClean="0"/>
              <a:t>User Interface</a:t>
            </a:r>
            <a:r>
              <a:rPr lang="en-US" dirty="0" smtClean="0"/>
              <a:t> – How the user interact with your program.</a:t>
            </a:r>
          </a:p>
          <a:p>
            <a:r>
              <a:rPr lang="en-US" dirty="0" smtClean="0"/>
              <a:t>Think about how you allow the end user to interact with you program.</a:t>
            </a:r>
          </a:p>
          <a:p>
            <a:r>
              <a:rPr lang="en-US" dirty="0" smtClean="0"/>
              <a:t>Consider how the user inputs data and views results.</a:t>
            </a:r>
          </a:p>
          <a:p>
            <a:r>
              <a:rPr lang="en-US" dirty="0" smtClean="0"/>
              <a:t>Think about what makes sense to the end user.</a:t>
            </a:r>
          </a:p>
          <a:p>
            <a:r>
              <a:rPr lang="en-US" dirty="0" smtClean="0"/>
              <a:t>Visual Basic is good for this.</a:t>
            </a:r>
          </a:p>
          <a:p>
            <a:r>
              <a:rPr lang="en-US" dirty="0" smtClean="0"/>
              <a:t>For this course, this includes windows, buttons, text boxes, etc.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the 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An </a:t>
            </a:r>
            <a:r>
              <a:rPr lang="en-US" u="sng" dirty="0" smtClean="0"/>
              <a:t>interface</a:t>
            </a:r>
            <a:r>
              <a:rPr lang="en-US" dirty="0" smtClean="0"/>
              <a:t> is how two component interact with each other.</a:t>
            </a:r>
          </a:p>
          <a:p>
            <a:pPr lvl="1"/>
            <a:r>
              <a:rPr lang="en-US" u="sng" dirty="0" smtClean="0"/>
              <a:t>User Interface</a:t>
            </a:r>
            <a:r>
              <a:rPr lang="en-US" dirty="0" smtClean="0"/>
              <a:t> – How the user interact with your program.</a:t>
            </a:r>
          </a:p>
          <a:p>
            <a:r>
              <a:rPr lang="en-US" dirty="0" smtClean="0"/>
              <a:t>Think about how you allow the end user to interact with you program.</a:t>
            </a:r>
          </a:p>
          <a:p>
            <a:r>
              <a:rPr lang="en-US" dirty="0" smtClean="0"/>
              <a:t>Consider how the user inputs data and views results.</a:t>
            </a:r>
          </a:p>
          <a:p>
            <a:r>
              <a:rPr lang="en-US" dirty="0" smtClean="0"/>
              <a:t>Think about what makes sense to the end user.</a:t>
            </a:r>
          </a:p>
          <a:p>
            <a:r>
              <a:rPr lang="en-US" dirty="0" smtClean="0"/>
              <a:t>Visual Basic is good for this.</a:t>
            </a:r>
          </a:p>
          <a:p>
            <a:r>
              <a:rPr lang="en-US" dirty="0" smtClean="0"/>
              <a:t>For this course, this includes windows, buttons, text boxes, etc.</a:t>
            </a:r>
          </a:p>
          <a:p>
            <a:r>
              <a:rPr lang="en-US" dirty="0" smtClean="0"/>
              <a:t>Again, this is a job in real life: </a:t>
            </a:r>
            <a:r>
              <a:rPr lang="en-US" dirty="0" smtClean="0">
                <a:hlinkClick r:id="rId3"/>
              </a:rPr>
              <a:t>http</a:t>
            </a:r>
            <a:r>
              <a:rPr lang="en-US" dirty="0" smtClean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en.wikipedia.org/wiki/User_interface_design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Write the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Writing code is a process of translating the algorithm you developed into a programming language.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Write the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Writing code is a process of translating the algorithm you developed into a programming language.</a:t>
            </a:r>
          </a:p>
          <a:p>
            <a:r>
              <a:rPr lang="en-US" u="sng" dirty="0" smtClean="0"/>
              <a:t>Coding</a:t>
            </a:r>
            <a:r>
              <a:rPr lang="en-US" dirty="0" smtClean="0"/>
              <a:t> – technical word for writing code.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Write the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Writing code is a process of translating the algorithm you developed into a programming language.</a:t>
            </a:r>
          </a:p>
          <a:p>
            <a:r>
              <a:rPr lang="en-US" u="sng" dirty="0" smtClean="0"/>
              <a:t>Coding</a:t>
            </a:r>
            <a:r>
              <a:rPr lang="en-US" dirty="0" smtClean="0"/>
              <a:t> – technical word for writing code.</a:t>
            </a:r>
          </a:p>
          <a:p>
            <a:r>
              <a:rPr lang="en-US" dirty="0" smtClean="0"/>
              <a:t>This is where knowledge of a programming language (VB in our case) is used.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Write the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Writing code is a process of translating the algorithm you developed into a programming language.</a:t>
            </a:r>
          </a:p>
          <a:p>
            <a:r>
              <a:rPr lang="en-US" u="sng" dirty="0" smtClean="0"/>
              <a:t>Coding</a:t>
            </a:r>
            <a:r>
              <a:rPr lang="en-US" dirty="0" smtClean="0"/>
              <a:t> – technical word for writing code.</a:t>
            </a:r>
          </a:p>
          <a:p>
            <a:r>
              <a:rPr lang="en-US" dirty="0" smtClean="0"/>
              <a:t>This is where knowledge of a programming language (VB in our case) is used.</a:t>
            </a:r>
          </a:p>
          <a:p>
            <a:r>
              <a:rPr lang="en-US" dirty="0" smtClean="0"/>
              <a:t>Again, this is a real-world job: </a:t>
            </a:r>
            <a:r>
              <a:rPr lang="en-US" dirty="0" smtClean="0">
                <a:hlinkClick r:id="rId3"/>
              </a:rPr>
              <a:t>http</a:t>
            </a:r>
            <a:r>
              <a:rPr lang="en-US" dirty="0" smtClean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en.wikipedia.org/wiki/Software_developer</a:t>
            </a:r>
            <a:r>
              <a:rPr lang="en-US" dirty="0" smtClean="0"/>
              <a:t> </a:t>
            </a:r>
            <a:r>
              <a:rPr lang="en-US" dirty="0" smtClean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en.wikipedia.org/wiki/Software_engineer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and Debugging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Bug</a:t>
            </a:r>
            <a:r>
              <a:rPr lang="en-US" dirty="0" smtClean="0"/>
              <a:t> -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u="sng" dirty="0" smtClean="0"/>
              <a:t>Machine Language</a:t>
            </a:r>
            <a:r>
              <a:rPr lang="en-US" dirty="0" smtClean="0"/>
              <a:t> is a system of instructions and data executed directly by a computer's central processing unit.</a:t>
            </a: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en-US" sz="2600" u="sng" dirty="0" smtClean="0">
                <a:solidFill>
                  <a:schemeClr val="tx1"/>
                </a:solidFill>
              </a:rPr>
              <a:t>Higher-Level Languages</a:t>
            </a:r>
            <a:r>
              <a:rPr lang="en-US" sz="2600" dirty="0" smtClean="0">
                <a:solidFill>
                  <a:schemeClr val="tx1"/>
                </a:solidFill>
              </a:rPr>
              <a:t> consists of instruction that people can understand.</a:t>
            </a: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en-US" sz="2600" u="sng" dirty="0" smtClean="0">
                <a:solidFill>
                  <a:schemeClr val="tx1"/>
                </a:solidFill>
              </a:rPr>
              <a:t>Event-driven programming</a:t>
            </a:r>
            <a:r>
              <a:rPr lang="en-US" sz="2600" dirty="0" smtClean="0">
                <a:solidFill>
                  <a:schemeClr val="tx1"/>
                </a:solidFill>
              </a:rPr>
              <a:t> is a paradigm in which the flow of programs are determined by events</a:t>
            </a:r>
            <a:r>
              <a:rPr lang="en-US" sz="2600" dirty="0" smtClean="0">
                <a:solidFill>
                  <a:schemeClr val="tx1"/>
                </a:solidFill>
              </a:rPr>
              <a:t>.</a:t>
            </a:r>
            <a:endParaRPr lang="en-US" sz="2600" dirty="0" smtClean="0">
              <a:solidFill>
                <a:schemeClr val="tx1"/>
              </a:solidFill>
            </a:endParaRP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endParaRPr lang="en-US" sz="2600" dirty="0" smtClean="0">
              <a:solidFill>
                <a:schemeClr val="tx1"/>
              </a:solidFill>
            </a:endParaRP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endParaRPr lang="en-US" sz="2600" dirty="0" smtClean="0">
              <a:solidFill>
                <a:schemeClr val="tx1"/>
              </a:solidFill>
            </a:endParaRPr>
          </a:p>
          <a:p>
            <a:pPr marL="274320" lvl="1">
              <a:spcBef>
                <a:spcPts val="600"/>
              </a:spcBef>
              <a:buClr>
                <a:schemeClr val="accent1"/>
              </a:buClr>
              <a:buNone/>
            </a:pPr>
            <a:endParaRPr lang="en-US" sz="2600" dirty="0" smtClean="0">
              <a:solidFill>
                <a:schemeClr val="tx1"/>
              </a:solidFill>
            </a:endParaRP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endParaRPr lang="en-US" sz="2600" dirty="0" smtClean="0">
              <a:solidFill>
                <a:schemeClr val="tx1"/>
              </a:solidFill>
            </a:endParaRP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endParaRPr lang="en-US" sz="2600" dirty="0" smtClean="0">
              <a:solidFill>
                <a:schemeClr val="tx1"/>
              </a:solidFill>
            </a:endParaRP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and Debugging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Bug</a:t>
            </a:r>
            <a:r>
              <a:rPr lang="en-US" dirty="0" smtClean="0"/>
              <a:t> - </a:t>
            </a:r>
            <a:r>
              <a:rPr lang="en-US" dirty="0" smtClean="0"/>
              <a:t>an </a:t>
            </a:r>
            <a:r>
              <a:rPr lang="en-US" dirty="0" smtClean="0"/>
              <a:t>error, flaw, mistake, failure, or </a:t>
            </a:r>
            <a:r>
              <a:rPr lang="en-US" dirty="0" smtClean="0"/>
              <a:t>fault in a computer program</a:t>
            </a:r>
          </a:p>
          <a:p>
            <a:r>
              <a:rPr lang="en-US" dirty="0" smtClean="0"/>
              <a:t>Even experienced software engineers make mistakes, so it is important to test your program for errors.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and Debugging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Bug</a:t>
            </a:r>
            <a:r>
              <a:rPr lang="en-US" dirty="0" smtClean="0"/>
              <a:t> - </a:t>
            </a:r>
            <a:r>
              <a:rPr lang="en-US" dirty="0" smtClean="0"/>
              <a:t>an </a:t>
            </a:r>
            <a:r>
              <a:rPr lang="en-US" dirty="0" smtClean="0"/>
              <a:t>error, flaw, mistake, failure, or </a:t>
            </a:r>
            <a:r>
              <a:rPr lang="en-US" dirty="0" smtClean="0"/>
              <a:t>fault in a computer program</a:t>
            </a:r>
          </a:p>
          <a:p>
            <a:r>
              <a:rPr lang="en-US" dirty="0" smtClean="0"/>
              <a:t>Even experienced software engineers make mistakes, so it is important to test your program for errors.</a:t>
            </a:r>
          </a:p>
          <a:p>
            <a:r>
              <a:rPr lang="en-US" dirty="0" smtClean="0"/>
              <a:t>Two Kinds (of many) of Errors: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and Debugging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Bug</a:t>
            </a:r>
            <a:r>
              <a:rPr lang="en-US" dirty="0" smtClean="0"/>
              <a:t> - </a:t>
            </a:r>
            <a:r>
              <a:rPr lang="en-US" dirty="0" smtClean="0"/>
              <a:t>an </a:t>
            </a:r>
            <a:r>
              <a:rPr lang="en-US" dirty="0" smtClean="0"/>
              <a:t>error, flaw, mistake, failure, or </a:t>
            </a:r>
            <a:r>
              <a:rPr lang="en-US" dirty="0" smtClean="0"/>
              <a:t>fault in a computer program</a:t>
            </a:r>
          </a:p>
          <a:p>
            <a:r>
              <a:rPr lang="en-US" dirty="0" smtClean="0"/>
              <a:t>Even experienced software engineers make mistakes, so it is important to test your program for errors.</a:t>
            </a:r>
          </a:p>
          <a:p>
            <a:r>
              <a:rPr lang="en-US" dirty="0" smtClean="0"/>
              <a:t>Two Kinds (of many) of Errors:</a:t>
            </a:r>
          </a:p>
          <a:p>
            <a:pPr lvl="1"/>
            <a:r>
              <a:rPr lang="en-US" dirty="0" smtClean="0"/>
              <a:t>Syntax Error – Error in typing the program.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and Debugging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Bug</a:t>
            </a:r>
            <a:r>
              <a:rPr lang="en-US" dirty="0" smtClean="0"/>
              <a:t> - </a:t>
            </a:r>
            <a:r>
              <a:rPr lang="en-US" dirty="0" smtClean="0"/>
              <a:t>an </a:t>
            </a:r>
            <a:r>
              <a:rPr lang="en-US" dirty="0" smtClean="0"/>
              <a:t>error, flaw, mistake, failure, or </a:t>
            </a:r>
            <a:r>
              <a:rPr lang="en-US" dirty="0" smtClean="0"/>
              <a:t>fault in a computer program</a:t>
            </a:r>
          </a:p>
          <a:p>
            <a:r>
              <a:rPr lang="en-US" dirty="0" smtClean="0"/>
              <a:t>Even experienced software engineers make mistakes, so it is important to test your program for errors.</a:t>
            </a:r>
          </a:p>
          <a:p>
            <a:r>
              <a:rPr lang="en-US" dirty="0" smtClean="0"/>
              <a:t>Two Kinds (of many) of Errors:</a:t>
            </a:r>
          </a:p>
          <a:p>
            <a:pPr lvl="1"/>
            <a:r>
              <a:rPr lang="en-US" dirty="0" smtClean="0"/>
              <a:t>Syntax Error – Error in typing the program.</a:t>
            </a:r>
          </a:p>
          <a:p>
            <a:pPr lvl="1"/>
            <a:r>
              <a:rPr lang="en-US" dirty="0" smtClean="0"/>
              <a:t>Logical Error – Inconsistency between what you want the program to do and what it actually does.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and Debugging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Bug</a:t>
            </a:r>
            <a:r>
              <a:rPr lang="en-US" dirty="0" smtClean="0"/>
              <a:t> - </a:t>
            </a:r>
            <a:r>
              <a:rPr lang="en-US" dirty="0" smtClean="0"/>
              <a:t>an </a:t>
            </a:r>
            <a:r>
              <a:rPr lang="en-US" dirty="0" smtClean="0"/>
              <a:t>error, flaw, mistake, failure, or </a:t>
            </a:r>
            <a:r>
              <a:rPr lang="en-US" dirty="0" smtClean="0"/>
              <a:t>fault in a computer program</a:t>
            </a:r>
          </a:p>
          <a:p>
            <a:r>
              <a:rPr lang="en-US" dirty="0" smtClean="0"/>
              <a:t>Even experienced software engineers make mistakes, so it is important to test your program for errors.</a:t>
            </a:r>
          </a:p>
          <a:p>
            <a:r>
              <a:rPr lang="en-US" dirty="0" smtClean="0"/>
              <a:t>Two Kinds (of many) of Errors:</a:t>
            </a:r>
          </a:p>
          <a:p>
            <a:pPr lvl="1"/>
            <a:r>
              <a:rPr lang="en-US" dirty="0" smtClean="0"/>
              <a:t>Syntax Error – Error in typing the program.</a:t>
            </a:r>
          </a:p>
          <a:p>
            <a:pPr lvl="1"/>
            <a:r>
              <a:rPr lang="en-US" dirty="0" smtClean="0"/>
              <a:t>Logical Error – Inconsistency between what you want the program to do and what it actually does.</a:t>
            </a:r>
          </a:p>
          <a:p>
            <a:r>
              <a:rPr lang="en-US" dirty="0" smtClean="0"/>
              <a:t>It’s important to consider all normal and abnormal inputs for the program.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and Debugging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Bug</a:t>
            </a:r>
            <a:r>
              <a:rPr lang="en-US" dirty="0" smtClean="0"/>
              <a:t> - </a:t>
            </a:r>
            <a:r>
              <a:rPr lang="en-US" dirty="0" smtClean="0"/>
              <a:t>an </a:t>
            </a:r>
            <a:r>
              <a:rPr lang="en-US" dirty="0" smtClean="0"/>
              <a:t>error, flaw, mistake, failure, or </a:t>
            </a:r>
            <a:r>
              <a:rPr lang="en-US" dirty="0" smtClean="0"/>
              <a:t>fault in a computer program</a:t>
            </a:r>
          </a:p>
          <a:p>
            <a:r>
              <a:rPr lang="en-US" dirty="0" smtClean="0"/>
              <a:t>Even experienced software engineers make mistakes, so it is important to test your program for errors.</a:t>
            </a:r>
          </a:p>
          <a:p>
            <a:r>
              <a:rPr lang="en-US" dirty="0" smtClean="0"/>
              <a:t>Two Kinds (of many) of Errors:</a:t>
            </a:r>
          </a:p>
          <a:p>
            <a:pPr lvl="1"/>
            <a:r>
              <a:rPr lang="en-US" dirty="0" smtClean="0"/>
              <a:t>Syntax Error – Error in typing the program.</a:t>
            </a:r>
          </a:p>
          <a:p>
            <a:pPr lvl="1"/>
            <a:r>
              <a:rPr lang="en-US" dirty="0" smtClean="0"/>
              <a:t>Logical Error – Inconsistency between what you want the program to do and what it actually does.</a:t>
            </a:r>
          </a:p>
          <a:p>
            <a:r>
              <a:rPr lang="en-US" dirty="0" smtClean="0"/>
              <a:t>It’s important to consider all normal and abnormal inputs for the program.</a:t>
            </a:r>
          </a:p>
          <a:p>
            <a:r>
              <a:rPr lang="en-US" dirty="0" smtClean="0"/>
              <a:t>Actual Job:  </a:t>
            </a:r>
            <a:r>
              <a:rPr lang="en-US" dirty="0" smtClean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en.wikipedia.org/wiki/Software_tester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Complete the Documentation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Documentation</a:t>
            </a:r>
            <a:r>
              <a:rPr lang="en-US" dirty="0" smtClean="0"/>
              <a:t> – Organizing all the material that describes the program.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Complete the Documentation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Documentation</a:t>
            </a:r>
            <a:r>
              <a:rPr lang="en-US" dirty="0" smtClean="0"/>
              <a:t> – Organizing all the material that describes the program.</a:t>
            </a:r>
          </a:p>
          <a:p>
            <a:r>
              <a:rPr lang="en-US" dirty="0" smtClean="0"/>
              <a:t>Documentation includes: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Complete the Documentation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Documentation</a:t>
            </a:r>
            <a:r>
              <a:rPr lang="en-US" dirty="0" smtClean="0"/>
              <a:t> – Organizing all the material that describes the program.</a:t>
            </a:r>
          </a:p>
          <a:p>
            <a:r>
              <a:rPr lang="en-US" dirty="0" smtClean="0"/>
              <a:t>Documentation includes:</a:t>
            </a:r>
          </a:p>
          <a:p>
            <a:pPr lvl="1"/>
            <a:r>
              <a:rPr lang="en-US" dirty="0" smtClean="0"/>
              <a:t>Comments inside of the code document that describes to whoever reads it what specific sections do.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Complete the Documentation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Documentation</a:t>
            </a:r>
            <a:r>
              <a:rPr lang="en-US" dirty="0" smtClean="0"/>
              <a:t> – Organizing all the material that describes the program.</a:t>
            </a:r>
          </a:p>
          <a:p>
            <a:r>
              <a:rPr lang="en-US" dirty="0" smtClean="0"/>
              <a:t>Documentation includes:</a:t>
            </a:r>
          </a:p>
          <a:p>
            <a:pPr lvl="1"/>
            <a:r>
              <a:rPr lang="en-US" dirty="0" smtClean="0"/>
              <a:t>Comments inside of the code document that describes to whoever reads it what specific sections do.</a:t>
            </a:r>
          </a:p>
          <a:p>
            <a:pPr lvl="1"/>
            <a:r>
              <a:rPr lang="en-US" dirty="0" smtClean="0"/>
              <a:t>Comments inside of the code that describe the who the author is, when it was written, and any other relevant information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u="sng" dirty="0" smtClean="0"/>
              <a:t>Machine Language</a:t>
            </a:r>
            <a:r>
              <a:rPr lang="en-US" dirty="0" smtClean="0"/>
              <a:t> is a system of instructions and data executed directly by a computer's central processing unit.</a:t>
            </a: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en-US" sz="2600" u="sng" dirty="0" smtClean="0">
                <a:solidFill>
                  <a:schemeClr val="tx1"/>
                </a:solidFill>
              </a:rPr>
              <a:t>Higher-Level Languages</a:t>
            </a:r>
            <a:r>
              <a:rPr lang="en-US" sz="2600" dirty="0" smtClean="0">
                <a:solidFill>
                  <a:schemeClr val="tx1"/>
                </a:solidFill>
              </a:rPr>
              <a:t> consists of instruction that people can understand.</a:t>
            </a: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en-US" sz="2600" u="sng" dirty="0" smtClean="0">
                <a:solidFill>
                  <a:schemeClr val="tx1"/>
                </a:solidFill>
              </a:rPr>
              <a:t>Event-driven programming</a:t>
            </a:r>
            <a:r>
              <a:rPr lang="en-US" sz="2600" dirty="0" smtClean="0">
                <a:solidFill>
                  <a:schemeClr val="tx1"/>
                </a:solidFill>
              </a:rPr>
              <a:t> is a paradigm in which the flow of programs are determined by events</a:t>
            </a:r>
            <a:r>
              <a:rPr lang="en-US" sz="2600" dirty="0" smtClean="0">
                <a:solidFill>
                  <a:schemeClr val="tx1"/>
                </a:solidFill>
              </a:rPr>
              <a:t>.</a:t>
            </a: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en-US" sz="2600" dirty="0" smtClean="0">
                <a:solidFill>
                  <a:schemeClr val="tx1"/>
                </a:solidFill>
              </a:rPr>
              <a:t>A </a:t>
            </a:r>
            <a:r>
              <a:rPr lang="en-US" sz="2600" u="sng" dirty="0" smtClean="0">
                <a:solidFill>
                  <a:schemeClr val="tx1"/>
                </a:solidFill>
              </a:rPr>
              <a:t>program</a:t>
            </a:r>
            <a:endParaRPr lang="en-US" sz="2600" dirty="0" smtClean="0">
              <a:solidFill>
                <a:schemeClr val="tx1"/>
              </a:solidFill>
            </a:endParaRP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endParaRPr lang="en-US" sz="2600" dirty="0" smtClean="0">
              <a:solidFill>
                <a:schemeClr val="tx1"/>
              </a:solidFill>
            </a:endParaRP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endParaRPr lang="en-US" sz="2600" dirty="0" smtClean="0">
              <a:solidFill>
                <a:schemeClr val="tx1"/>
              </a:solidFill>
            </a:endParaRPr>
          </a:p>
          <a:p>
            <a:pPr marL="274320" lvl="1">
              <a:spcBef>
                <a:spcPts val="600"/>
              </a:spcBef>
              <a:buClr>
                <a:schemeClr val="accent1"/>
              </a:buClr>
              <a:buNone/>
            </a:pPr>
            <a:endParaRPr lang="en-US" sz="2600" dirty="0" smtClean="0">
              <a:solidFill>
                <a:schemeClr val="tx1"/>
              </a:solidFill>
            </a:endParaRP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endParaRPr lang="en-US" sz="2600" dirty="0" smtClean="0">
              <a:solidFill>
                <a:schemeClr val="tx1"/>
              </a:solidFill>
            </a:endParaRP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endParaRPr lang="en-US" sz="2600" dirty="0" smtClean="0">
              <a:solidFill>
                <a:schemeClr val="tx1"/>
              </a:solidFill>
            </a:endParaRP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Complete the Documentation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Documentation</a:t>
            </a:r>
            <a:r>
              <a:rPr lang="en-US" dirty="0" smtClean="0"/>
              <a:t> – Organizing all the material that describes the program.</a:t>
            </a:r>
          </a:p>
          <a:p>
            <a:r>
              <a:rPr lang="en-US" dirty="0" smtClean="0"/>
              <a:t>Documentation includes:</a:t>
            </a:r>
          </a:p>
          <a:p>
            <a:pPr lvl="1"/>
            <a:r>
              <a:rPr lang="en-US" dirty="0" smtClean="0"/>
              <a:t>Comments inside of the code document that describes to whoever reads it what specific sections do.</a:t>
            </a:r>
          </a:p>
          <a:p>
            <a:pPr lvl="1"/>
            <a:r>
              <a:rPr lang="en-US" dirty="0" smtClean="0"/>
              <a:t>Comments inside of the code that describe the who the author is, when it was written, and any other relevant information</a:t>
            </a:r>
          </a:p>
          <a:p>
            <a:pPr lvl="1"/>
            <a:r>
              <a:rPr lang="en-US" dirty="0" smtClean="0"/>
              <a:t>In commercial settings (industry) this includes user manuals that describe how to use the program.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Complete the Documentation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Documentation</a:t>
            </a:r>
            <a:r>
              <a:rPr lang="en-US" dirty="0" smtClean="0"/>
              <a:t> – Organizing all the material that describes the program.</a:t>
            </a:r>
          </a:p>
          <a:p>
            <a:r>
              <a:rPr lang="en-US" dirty="0" smtClean="0"/>
              <a:t>Documentation includes:</a:t>
            </a:r>
          </a:p>
          <a:p>
            <a:pPr lvl="1"/>
            <a:r>
              <a:rPr lang="en-US" dirty="0" smtClean="0"/>
              <a:t>Comments inside of the code document that describes to whoever reads it what specific sections do.</a:t>
            </a:r>
          </a:p>
          <a:p>
            <a:pPr lvl="1"/>
            <a:r>
              <a:rPr lang="en-US" dirty="0" smtClean="0"/>
              <a:t>Comments inside of the code that describe the who the author is, when it was written, and any other relevant information</a:t>
            </a:r>
          </a:p>
          <a:p>
            <a:pPr lvl="1"/>
            <a:r>
              <a:rPr lang="en-US" dirty="0" smtClean="0"/>
              <a:t>In commercial settings (industry) this includes user manuals that describe how to use the program.</a:t>
            </a:r>
          </a:p>
          <a:p>
            <a:r>
              <a:rPr lang="en-US" dirty="0" smtClean="0"/>
              <a:t>This may seem annoying, but it is a very important requirement for this course.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Complete the Documentation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u="sng" dirty="0" smtClean="0"/>
              <a:t>Documentation</a:t>
            </a:r>
            <a:r>
              <a:rPr lang="en-US" dirty="0" smtClean="0"/>
              <a:t> – Organizing all the material that describes the program.</a:t>
            </a:r>
          </a:p>
          <a:p>
            <a:r>
              <a:rPr lang="en-US" dirty="0" smtClean="0"/>
              <a:t>Documentation includes:</a:t>
            </a:r>
          </a:p>
          <a:p>
            <a:pPr lvl="1"/>
            <a:r>
              <a:rPr lang="en-US" dirty="0" smtClean="0"/>
              <a:t>Comments inside of the code document that describes to whoever reads it what specific sections do.</a:t>
            </a:r>
          </a:p>
          <a:p>
            <a:pPr lvl="1"/>
            <a:r>
              <a:rPr lang="en-US" dirty="0" smtClean="0"/>
              <a:t>Comments inside of the code that describe the who the author is, when it was written, and any other relevant information</a:t>
            </a:r>
          </a:p>
          <a:p>
            <a:pPr lvl="1"/>
            <a:r>
              <a:rPr lang="en-US" dirty="0" smtClean="0"/>
              <a:t>In commercial settings (industry) this includes user manuals that describe how to use the program.</a:t>
            </a:r>
          </a:p>
          <a:p>
            <a:r>
              <a:rPr lang="en-US" dirty="0" smtClean="0"/>
              <a:t>This may seem annoying, but it is a very important requirement for this course.</a:t>
            </a:r>
          </a:p>
          <a:p>
            <a:r>
              <a:rPr lang="en-US" dirty="0" smtClean="0"/>
              <a:t>It is easiest to document code WHILE writing it, as well as completing it once finished writing code.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Modeling</a:t>
            </a:r>
            <a:r>
              <a:rPr lang="en-US" dirty="0" smtClean="0"/>
              <a:t>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To help understand the steps of an algorithm, programmers use a variety of tools.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Modeling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To help understand the steps of an algorithm, programmers use a variety of tools to model the algorithm.</a:t>
            </a:r>
          </a:p>
          <a:p>
            <a:r>
              <a:rPr lang="en-US" dirty="0" smtClean="0"/>
              <a:t>Three that will help us in this class are: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Modeling</a:t>
            </a:r>
            <a:r>
              <a:rPr lang="en-US" dirty="0" smtClean="0"/>
              <a:t>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To help understand the steps of an algorithm, programmers use a variety of tools</a:t>
            </a:r>
          </a:p>
          <a:p>
            <a:r>
              <a:rPr lang="en-US" dirty="0" smtClean="0"/>
              <a:t>Three that will help us in this class are:</a:t>
            </a:r>
          </a:p>
          <a:p>
            <a:pPr lvl="1"/>
            <a:r>
              <a:rPr lang="en-US" dirty="0" smtClean="0"/>
              <a:t>Flowcharts – Graphically depict the logical steps to carry out a task and show how the steps relate to each other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Modeling</a:t>
            </a:r>
            <a:r>
              <a:rPr lang="en-US" dirty="0" smtClean="0"/>
              <a:t>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To help understand the steps of an algorithm, programmers use a variety of tools</a:t>
            </a:r>
          </a:p>
          <a:p>
            <a:r>
              <a:rPr lang="en-US" dirty="0" smtClean="0"/>
              <a:t>Three that will help us in this class are:</a:t>
            </a:r>
          </a:p>
          <a:p>
            <a:pPr lvl="1"/>
            <a:r>
              <a:rPr lang="en-US" dirty="0" smtClean="0"/>
              <a:t>Flowcharts – Graphically depict the logical steps to carry out a task and show how the steps relate to each other</a:t>
            </a:r>
          </a:p>
          <a:p>
            <a:pPr lvl="1"/>
            <a:r>
              <a:rPr lang="en-US" dirty="0" err="1" smtClean="0"/>
              <a:t>Pseudocode</a:t>
            </a:r>
            <a:r>
              <a:rPr lang="en-US" dirty="0" smtClean="0"/>
              <a:t> – English-like phrases with some Visual Basic terms to outline the task</a:t>
            </a: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Modeling</a:t>
            </a:r>
            <a:r>
              <a:rPr lang="en-US" dirty="0" smtClean="0"/>
              <a:t>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To help understand the steps of an algorithm, programmers use a variety of tools</a:t>
            </a:r>
          </a:p>
          <a:p>
            <a:r>
              <a:rPr lang="en-US" dirty="0" smtClean="0"/>
              <a:t>Three that will help us in this class are:</a:t>
            </a:r>
          </a:p>
          <a:p>
            <a:pPr lvl="1"/>
            <a:r>
              <a:rPr lang="en-US" dirty="0" smtClean="0"/>
              <a:t>Flowcharts – Graphically depict the logical steps to carry out a task and show how the steps relate to each other</a:t>
            </a:r>
          </a:p>
          <a:p>
            <a:pPr lvl="1"/>
            <a:r>
              <a:rPr lang="en-US" dirty="0" err="1" smtClean="0"/>
              <a:t>Pseudocode</a:t>
            </a:r>
            <a:r>
              <a:rPr lang="en-US" dirty="0" smtClean="0"/>
              <a:t> – English-like phrases with some Visual Basic terms to outline the task</a:t>
            </a:r>
          </a:p>
          <a:p>
            <a:pPr lvl="1"/>
            <a:r>
              <a:rPr lang="en-US" dirty="0" smtClean="0"/>
              <a:t>Hierarchy Charts – Show how the different parts of a program relate to each other.</a:t>
            </a: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Developing an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Consider the problem of finding out how many stamps you need to put on an envelope to mail it.</a:t>
            </a: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Developing an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Consider the problem of finding out how many stamps you need to put on an envelope to mail it.</a:t>
            </a:r>
          </a:p>
          <a:p>
            <a:r>
              <a:rPr lang="en-US" dirty="0" smtClean="0"/>
              <a:t>The rule here is that you need 1 stamp for every 5 sheets of paper in the envelope.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u="sng" dirty="0" smtClean="0"/>
              <a:t>Machine Language</a:t>
            </a:r>
            <a:r>
              <a:rPr lang="en-US" dirty="0" smtClean="0"/>
              <a:t> is a system of instructions and data executed directly by a computer's central processing unit.</a:t>
            </a: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en-US" sz="2600" u="sng" dirty="0" smtClean="0">
                <a:solidFill>
                  <a:schemeClr val="tx1"/>
                </a:solidFill>
              </a:rPr>
              <a:t>Higher-Level Languages</a:t>
            </a:r>
            <a:r>
              <a:rPr lang="en-US" sz="2600" dirty="0" smtClean="0">
                <a:solidFill>
                  <a:schemeClr val="tx1"/>
                </a:solidFill>
              </a:rPr>
              <a:t> consists of instruction that people can understand.</a:t>
            </a: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en-US" sz="2600" u="sng" dirty="0" smtClean="0">
                <a:solidFill>
                  <a:schemeClr val="tx1"/>
                </a:solidFill>
              </a:rPr>
              <a:t>Event-driven programming</a:t>
            </a:r>
            <a:r>
              <a:rPr lang="en-US" sz="2600" dirty="0" smtClean="0">
                <a:solidFill>
                  <a:schemeClr val="tx1"/>
                </a:solidFill>
              </a:rPr>
              <a:t> is a paradigm in which the flow of programs are determined by events</a:t>
            </a:r>
            <a:r>
              <a:rPr lang="en-US" sz="2600" dirty="0" smtClean="0">
                <a:solidFill>
                  <a:schemeClr val="tx1"/>
                </a:solidFill>
              </a:rPr>
              <a:t>.</a:t>
            </a: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en-US" sz="2600" dirty="0" smtClean="0">
                <a:solidFill>
                  <a:schemeClr val="tx1"/>
                </a:solidFill>
              </a:rPr>
              <a:t>A </a:t>
            </a:r>
            <a:r>
              <a:rPr lang="en-US" sz="2600" u="sng" dirty="0" smtClean="0">
                <a:solidFill>
                  <a:schemeClr val="tx1"/>
                </a:solidFill>
              </a:rPr>
              <a:t>p</a:t>
            </a:r>
            <a:r>
              <a:rPr lang="en-US" sz="2600" u="sng" dirty="0" smtClean="0">
                <a:solidFill>
                  <a:schemeClr val="tx1"/>
                </a:solidFill>
              </a:rPr>
              <a:t>rogram</a:t>
            </a:r>
            <a:r>
              <a:rPr lang="en-US" sz="2600" dirty="0" smtClean="0">
                <a:solidFill>
                  <a:schemeClr val="tx1"/>
                </a:solidFill>
              </a:rPr>
              <a:t> is </a:t>
            </a:r>
            <a:r>
              <a:rPr lang="en-US" sz="2600" dirty="0" smtClean="0">
                <a:solidFill>
                  <a:schemeClr val="tx1"/>
                </a:solidFill>
              </a:rPr>
              <a:t>a collection of instructions</a:t>
            </a:r>
            <a:r>
              <a:rPr lang="en-US" sz="2600" dirty="0" smtClean="0">
                <a:solidFill>
                  <a:schemeClr val="tx1"/>
                </a:solidFill>
              </a:rPr>
              <a:t>.</a:t>
            </a: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endParaRPr lang="en-US" sz="2600" dirty="0" smtClean="0">
              <a:solidFill>
                <a:schemeClr val="tx1"/>
              </a:solidFill>
            </a:endParaRP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endParaRPr lang="en-US" sz="2600" dirty="0" smtClean="0">
              <a:solidFill>
                <a:schemeClr val="tx1"/>
              </a:solidFill>
            </a:endParaRPr>
          </a:p>
          <a:p>
            <a:pPr marL="274320" lvl="1">
              <a:spcBef>
                <a:spcPts val="600"/>
              </a:spcBef>
              <a:buClr>
                <a:schemeClr val="accent1"/>
              </a:buClr>
              <a:buNone/>
            </a:pPr>
            <a:endParaRPr lang="en-US" sz="2600" dirty="0" smtClean="0">
              <a:solidFill>
                <a:schemeClr val="tx1"/>
              </a:solidFill>
            </a:endParaRP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endParaRPr lang="en-US" sz="2600" dirty="0" smtClean="0">
              <a:solidFill>
                <a:schemeClr val="tx1"/>
              </a:solidFill>
            </a:endParaRP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endParaRPr lang="en-US" sz="2600" dirty="0" smtClean="0">
              <a:solidFill>
                <a:schemeClr val="tx1"/>
              </a:solidFill>
            </a:endParaRP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Developing an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Consider the problem of finding out how many stamps you need to put on an envelope to mail it.</a:t>
            </a:r>
          </a:p>
          <a:p>
            <a:r>
              <a:rPr lang="en-US" dirty="0" smtClean="0"/>
              <a:t>The rule here is that you need 1 stamp for every 5 sheets of paper in the envelope.</a:t>
            </a:r>
          </a:p>
          <a:p>
            <a:r>
              <a:rPr lang="en-US" dirty="0" smtClean="0"/>
              <a:t>So the algorithm looks something like this:</a:t>
            </a: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Developing an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Consider the problem of finding out how many stamps you need to put on an envelope to mail it.</a:t>
            </a:r>
          </a:p>
          <a:p>
            <a:r>
              <a:rPr lang="en-US" dirty="0" smtClean="0"/>
              <a:t>The rule here is that you need 1 stamp for every 5 sheets of paper in the envelope.</a:t>
            </a:r>
          </a:p>
          <a:p>
            <a:r>
              <a:rPr lang="en-US" dirty="0" smtClean="0"/>
              <a:t>So the algorithm looks something like this: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Get the number of sheets from the user.</a:t>
            </a: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Developing an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Consider the problem of finding out how many stamps you need to put on an envelope to mail it.</a:t>
            </a:r>
          </a:p>
          <a:p>
            <a:r>
              <a:rPr lang="en-US" dirty="0" smtClean="0"/>
              <a:t>The rule here is that you need 1 stamp for every 5 sheets of paper in the envelope.</a:t>
            </a:r>
          </a:p>
          <a:p>
            <a:r>
              <a:rPr lang="en-US" dirty="0" smtClean="0"/>
              <a:t>So the algorithm looks something like this: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Get the number of sheets from the user.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Divide the number of sheets by 5</a:t>
            </a: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Developing an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Consider the problem of finding out how many stamps you need to put on an envelope to mail it.</a:t>
            </a:r>
          </a:p>
          <a:p>
            <a:r>
              <a:rPr lang="en-US" dirty="0" smtClean="0"/>
              <a:t>The rule here is that you need 1 stamp for every 5 sheets of paper in the envelope.</a:t>
            </a:r>
          </a:p>
          <a:p>
            <a:r>
              <a:rPr lang="en-US" dirty="0" smtClean="0"/>
              <a:t>So the algorithm looks something like this: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Get the number of sheets from the user.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Divide the number of sheets by 5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Round the result from step 2 the highest whole number</a:t>
            </a: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Developing an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Consider the problem of finding out how many stamps you need to put on an envelope to mail it.</a:t>
            </a:r>
          </a:p>
          <a:p>
            <a:r>
              <a:rPr lang="en-US" dirty="0" smtClean="0"/>
              <a:t>The rule here is that you need 1 stamp for every 5 sheets of paper in the envelope.</a:t>
            </a:r>
          </a:p>
          <a:p>
            <a:r>
              <a:rPr lang="en-US" dirty="0" smtClean="0"/>
              <a:t>So the algorithm looks something like this: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Get the number of sheets from the user.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Divide the number of sheets by 5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Round the result from step 2 the highest whole number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Output the number of stamps</a:t>
            </a: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Developing an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Consider the problem of finding out how many stamps you need to put on an envelope to mail it.</a:t>
            </a:r>
          </a:p>
          <a:p>
            <a:r>
              <a:rPr lang="en-US" dirty="0" smtClean="0"/>
              <a:t>The rule here is that you need 1 stamp for every 5 sheets of paper in the envelope.</a:t>
            </a:r>
          </a:p>
          <a:p>
            <a:r>
              <a:rPr lang="en-US" dirty="0" smtClean="0"/>
              <a:t>So the algorithm looks something like this: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Get the number of sheets from the user.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Divide the number of sheets by 5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Round the result from step 2 the highest whole number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Output the number of stamps</a:t>
            </a:r>
          </a:p>
          <a:p>
            <a:pPr marL="514350" indent="-514350"/>
            <a:r>
              <a:rPr lang="en-US" dirty="0" smtClean="0"/>
              <a:t>Let’s see how the three modeling tools work here</a:t>
            </a:r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Developing an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Consider the problem of finding out how many stamps you need to put on an envelope to mail it.</a:t>
            </a:r>
          </a:p>
          <a:p>
            <a:r>
              <a:rPr lang="en-US" dirty="0" smtClean="0"/>
              <a:t>The rule here is that you need 1 stamp for every 5 sheets of paper in the envelope.</a:t>
            </a:r>
          </a:p>
          <a:p>
            <a:r>
              <a:rPr lang="en-US" dirty="0" smtClean="0"/>
              <a:t>So the algorithm looks something like this: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Get the number of sheets from the user.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Divide the number of sheets by 5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Round the result from step 2 the highest whole number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Output the number of stamps</a:t>
            </a:r>
          </a:p>
          <a:p>
            <a:pPr marL="514350" indent="-514350"/>
            <a:r>
              <a:rPr lang="en-US" dirty="0" smtClean="0"/>
              <a:t>Let’s see how the three modeling tools work here</a:t>
            </a:r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Developing an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Consider the problem of finding out how many stamps you need to put on an envelope to mail it.</a:t>
            </a:r>
          </a:p>
          <a:p>
            <a:r>
              <a:rPr lang="en-US" dirty="0" smtClean="0"/>
              <a:t>The rule here is that you need 1 stamp for every 5 sheets of paper in the envelope.</a:t>
            </a:r>
          </a:p>
          <a:p>
            <a:r>
              <a:rPr lang="en-US" dirty="0" smtClean="0"/>
              <a:t>So the algorithm looks something like this: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Get the number of sheets from the user. (Input)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Divide the number of sheets by 5 (Process)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Round the result from step 2 the highest whole number (Process)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Output the number of stamps (Output)</a:t>
            </a:r>
          </a:p>
          <a:p>
            <a:pPr marL="514350" indent="-514350"/>
            <a:r>
              <a:rPr lang="en-US" dirty="0" smtClean="0"/>
              <a:t>Let’s see how the three modeling tools work here</a:t>
            </a:r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Developing an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So a specific example looks like </a:t>
            </a:r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Developing an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So a specific example looks like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user inputs 16 sheets of paper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568</TotalTime>
  <Words>6355</Words>
  <Application>Microsoft Office PowerPoint</Application>
  <PresentationFormat>On-screen Show (4:3)</PresentationFormat>
  <Paragraphs>997</Paragraphs>
  <Slides>141</Slides>
  <Notes>141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141</vt:i4>
      </vt:variant>
    </vt:vector>
  </HeadingPairs>
  <TitlesOfParts>
    <vt:vector size="142" baseType="lpstr">
      <vt:lpstr>Origin</vt:lpstr>
      <vt:lpstr>CS0004:  Introduction to Programming</vt:lpstr>
      <vt:lpstr>Review</vt:lpstr>
      <vt:lpstr>Review</vt:lpstr>
      <vt:lpstr>Review</vt:lpstr>
      <vt:lpstr>Review</vt:lpstr>
      <vt:lpstr>Review</vt:lpstr>
      <vt:lpstr>Review</vt:lpstr>
      <vt:lpstr>Review</vt:lpstr>
      <vt:lpstr>Review</vt:lpstr>
      <vt:lpstr>Review</vt:lpstr>
      <vt:lpstr>Review</vt:lpstr>
      <vt:lpstr>Review</vt:lpstr>
      <vt:lpstr>Review</vt:lpstr>
      <vt:lpstr>Programming Languages and Problem Solving</vt:lpstr>
      <vt:lpstr>Programming Languages and Problem Solving</vt:lpstr>
      <vt:lpstr>Programming Languages and Problem Solving</vt:lpstr>
      <vt:lpstr>Programming Languages and Problem Solving</vt:lpstr>
      <vt:lpstr>Programming Languages and Problem Solving</vt:lpstr>
      <vt:lpstr>Programming Languages and Problem Solving</vt:lpstr>
      <vt:lpstr>Programming Languages and Problem Solving</vt:lpstr>
      <vt:lpstr>Programming Languages and Problem Solving</vt:lpstr>
      <vt:lpstr>Algorithms vs. Programs</vt:lpstr>
      <vt:lpstr>Algorithms vs. Programs</vt:lpstr>
      <vt:lpstr>Algorithms vs. Programs</vt:lpstr>
      <vt:lpstr>Algorithms vs. Programs</vt:lpstr>
      <vt:lpstr>Algorithms vs. Programs</vt:lpstr>
      <vt:lpstr>Program Development Cycle</vt:lpstr>
      <vt:lpstr>Program Development Cycle</vt:lpstr>
      <vt:lpstr>Program Development Cycle</vt:lpstr>
      <vt:lpstr>Program Development Cycle</vt:lpstr>
      <vt:lpstr>Program Development Cycle</vt:lpstr>
      <vt:lpstr>Program Development Cycle</vt:lpstr>
      <vt:lpstr>Program Development Cycle</vt:lpstr>
      <vt:lpstr>Program Development Cycle</vt:lpstr>
      <vt:lpstr>Program Development Cycle</vt:lpstr>
      <vt:lpstr>Analyze the Problem</vt:lpstr>
      <vt:lpstr>Analyze the Problem</vt:lpstr>
      <vt:lpstr>Analyze the Problem</vt:lpstr>
      <vt:lpstr>Analyze the Problem</vt:lpstr>
      <vt:lpstr>Analyze the Problem</vt:lpstr>
      <vt:lpstr>Analyze the Problem</vt:lpstr>
      <vt:lpstr>Analyze the Problem</vt:lpstr>
      <vt:lpstr>Analyze the Problem</vt:lpstr>
      <vt:lpstr>Analyze the Problem</vt:lpstr>
      <vt:lpstr>Analyze the Problem</vt:lpstr>
      <vt:lpstr>Plan a Solution</vt:lpstr>
      <vt:lpstr>Plan a Solution</vt:lpstr>
      <vt:lpstr>Plan a Solution</vt:lpstr>
      <vt:lpstr>Plan a Solution</vt:lpstr>
      <vt:lpstr>Plan a Solution</vt:lpstr>
      <vt:lpstr>Plan a Solution</vt:lpstr>
      <vt:lpstr>Plan a Solution</vt:lpstr>
      <vt:lpstr>Plan a Solution</vt:lpstr>
      <vt:lpstr>Plan a Solution</vt:lpstr>
      <vt:lpstr>Plan a Solution</vt:lpstr>
      <vt:lpstr>Plan a Solution</vt:lpstr>
      <vt:lpstr>Design the Interface</vt:lpstr>
      <vt:lpstr>Design the Interface</vt:lpstr>
      <vt:lpstr>Design the Interface</vt:lpstr>
      <vt:lpstr>Design the Interface</vt:lpstr>
      <vt:lpstr>Design the Interface</vt:lpstr>
      <vt:lpstr>Design the Interface</vt:lpstr>
      <vt:lpstr>Design the Interface</vt:lpstr>
      <vt:lpstr>Design the Interface</vt:lpstr>
      <vt:lpstr>Write the Code</vt:lpstr>
      <vt:lpstr>Write the Code</vt:lpstr>
      <vt:lpstr>Write the Code</vt:lpstr>
      <vt:lpstr>Write the Code</vt:lpstr>
      <vt:lpstr>Testing and Debugging</vt:lpstr>
      <vt:lpstr>Testing and Debugging</vt:lpstr>
      <vt:lpstr>Testing and Debugging</vt:lpstr>
      <vt:lpstr>Testing and Debugging</vt:lpstr>
      <vt:lpstr>Testing and Debugging</vt:lpstr>
      <vt:lpstr>Testing and Debugging</vt:lpstr>
      <vt:lpstr>Testing and Debugging</vt:lpstr>
      <vt:lpstr>Complete the Documentation</vt:lpstr>
      <vt:lpstr>Complete the Documentation</vt:lpstr>
      <vt:lpstr>Complete the Documentation</vt:lpstr>
      <vt:lpstr>Complete the Documentation</vt:lpstr>
      <vt:lpstr>Complete the Documentation</vt:lpstr>
      <vt:lpstr>Complete the Documentation</vt:lpstr>
      <vt:lpstr>Complete the Documentation</vt:lpstr>
      <vt:lpstr>Modeling Tools</vt:lpstr>
      <vt:lpstr>Modeling Tools</vt:lpstr>
      <vt:lpstr>Modeling Tools</vt:lpstr>
      <vt:lpstr>Modeling Tools</vt:lpstr>
      <vt:lpstr>Modeling Tools</vt:lpstr>
      <vt:lpstr>Developing an Algorithm</vt:lpstr>
      <vt:lpstr>Developing an Algorithm</vt:lpstr>
      <vt:lpstr>Developing an Algorithm</vt:lpstr>
      <vt:lpstr>Developing an Algorithm</vt:lpstr>
      <vt:lpstr>Developing an Algorithm</vt:lpstr>
      <vt:lpstr>Developing an Algorithm</vt:lpstr>
      <vt:lpstr>Developing an Algorithm</vt:lpstr>
      <vt:lpstr>Developing an Algorithm</vt:lpstr>
      <vt:lpstr>Developing an Algorithm</vt:lpstr>
      <vt:lpstr>Developing an Algorithm</vt:lpstr>
      <vt:lpstr>Developing an Algorithm</vt:lpstr>
      <vt:lpstr>Developing an Algorithm</vt:lpstr>
      <vt:lpstr>Developing an Algorithm</vt:lpstr>
      <vt:lpstr>Developing an Algorithm</vt:lpstr>
      <vt:lpstr>Developing an Algorithm</vt:lpstr>
      <vt:lpstr>Developing an Algorithm</vt:lpstr>
      <vt:lpstr>Developing an Algorithm</vt:lpstr>
      <vt:lpstr>Developing an Algorithm</vt:lpstr>
      <vt:lpstr>Developing an Algorithm</vt:lpstr>
      <vt:lpstr>Developing an Algorithm</vt:lpstr>
      <vt:lpstr>Developing an Algorithm</vt:lpstr>
      <vt:lpstr>Developing an Algorithm</vt:lpstr>
      <vt:lpstr>Developing an Algorithm</vt:lpstr>
      <vt:lpstr>Developing an Algorithm</vt:lpstr>
      <vt:lpstr>Hierarchy Charts</vt:lpstr>
      <vt:lpstr>Hierarchy Charts</vt:lpstr>
      <vt:lpstr>Hierarchy Charts</vt:lpstr>
      <vt:lpstr>Hierarchy Charts</vt:lpstr>
      <vt:lpstr>Hierarchy Charts</vt:lpstr>
      <vt:lpstr>Hierarchy Charts</vt:lpstr>
      <vt:lpstr>Hierarchy Charts</vt:lpstr>
      <vt:lpstr>Hierarchy Charts</vt:lpstr>
      <vt:lpstr>Hierarchy Charts</vt:lpstr>
      <vt:lpstr>Hierarchy Charts</vt:lpstr>
      <vt:lpstr>Flow Charts</vt:lpstr>
      <vt:lpstr>Flow Charts</vt:lpstr>
      <vt:lpstr>Flow Charts</vt:lpstr>
      <vt:lpstr>Flow Charts</vt:lpstr>
      <vt:lpstr>Flow Charts</vt:lpstr>
      <vt:lpstr>Flow Charts</vt:lpstr>
      <vt:lpstr>Flow Charts</vt:lpstr>
      <vt:lpstr>Flow Charts</vt:lpstr>
      <vt:lpstr>Flow Charts</vt:lpstr>
      <vt:lpstr>Flow Charts</vt:lpstr>
      <vt:lpstr>Flow Charts</vt:lpstr>
      <vt:lpstr>Flow Charts</vt:lpstr>
      <vt:lpstr>Flow Charts</vt:lpstr>
      <vt:lpstr>Flow Charts</vt:lpstr>
      <vt:lpstr>Flow Charts</vt:lpstr>
      <vt:lpstr>Flow Charts</vt:lpstr>
      <vt:lpstr>Pseudocode</vt:lpstr>
      <vt:lpstr>Pseudocode</vt:lpstr>
      <vt:lpstr>Pseudocode</vt:lpstr>
      <vt:lpstr>Pseudocode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CS0134:  Web Design</dc:title>
  <dc:creator>Eric Heim</dc:creator>
  <cp:lastModifiedBy>Eric Heim</cp:lastModifiedBy>
  <cp:revision>61</cp:revision>
  <dcterms:created xsi:type="dcterms:W3CDTF">2010-09-02T14:03:02Z</dcterms:created>
  <dcterms:modified xsi:type="dcterms:W3CDTF">2011-01-08T22:55:12Z</dcterms:modified>
</cp:coreProperties>
</file>