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6" r:id="rId2"/>
    <p:sldId id="412" r:id="rId3"/>
    <p:sldId id="413" r:id="rId4"/>
    <p:sldId id="414" r:id="rId5"/>
    <p:sldId id="415" r:id="rId6"/>
    <p:sldId id="416" r:id="rId7"/>
    <p:sldId id="417" r:id="rId8"/>
    <p:sldId id="418" r:id="rId9"/>
    <p:sldId id="420" r:id="rId10"/>
    <p:sldId id="421" r:id="rId11"/>
    <p:sldId id="419" r:id="rId12"/>
    <p:sldId id="422" r:id="rId13"/>
    <p:sldId id="42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5" autoAdjust="0"/>
    <p:restoredTop sz="95879" autoAdjust="0"/>
  </p:normalViewPr>
  <p:slideViewPr>
    <p:cSldViewPr>
      <p:cViewPr varScale="1">
        <p:scale>
          <a:sx n="105" d="100"/>
          <a:sy n="105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51D7C-2212-4B21-A534-23BDA24B0213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57BDF-A3F0-47A2-AF40-C097053B89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F421DD7-2DF9-4306-A554-0E6A84B7064D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F421DD7-2DF9-4306-A554-0E6A84B7064D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421DD7-2DF9-4306-A554-0E6A84B7064D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CS0004:  Introduction to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Variables –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You can declare multiple variables in one line.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a As Double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b As Double</a:t>
            </a:r>
          </a:p>
          <a:p>
            <a:pPr marL="0" indent="0">
              <a:buNone/>
            </a:pPr>
            <a:r>
              <a:rPr lang="en-US" dirty="0" smtClean="0"/>
              <a:t>Becomes…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a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 As Double</a:t>
            </a:r>
          </a:p>
          <a:p>
            <a:pPr marL="0" indent="0">
              <a:buNone/>
            </a:pPr>
            <a:r>
              <a:rPr lang="en-US" dirty="0" smtClean="0"/>
              <a:t>Or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Dim a As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 = 2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Dim b As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 = 5</a:t>
            </a:r>
          </a:p>
          <a:p>
            <a:pPr marL="0" indent="0">
              <a:buNone/>
            </a:pPr>
            <a:r>
              <a:rPr lang="en-US" dirty="0" smtClean="0"/>
              <a:t>Becomes…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a As Double = 2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Dim b As Double = 5</a:t>
            </a:r>
          </a:p>
          <a:p>
            <a:r>
              <a:rPr lang="en-US" dirty="0" smtClean="0">
                <a:cs typeface="Courier New" pitchFamily="49" charset="0"/>
              </a:rPr>
              <a:t>In addition to the mathematical operators mentioned before, there are two specific for integers: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Integer Division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\</a:t>
            </a:r>
            <a:r>
              <a:rPr lang="en-US" dirty="0" smtClean="0">
                <a:cs typeface="Courier New" pitchFamily="49" charset="0"/>
              </a:rPr>
              <a:t>)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14 \ 3 </a:t>
            </a:r>
            <a:r>
              <a:rPr lang="en-US" dirty="0" smtClean="0">
                <a:cs typeface="Courier New" pitchFamily="49" charset="0"/>
              </a:rPr>
              <a:t>is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4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Modulus –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Mod</a:t>
            </a:r>
            <a:r>
              <a:rPr lang="en-US" dirty="0" smtClean="0">
                <a:cs typeface="Courier New" pitchFamily="49" charset="0"/>
              </a:rPr>
              <a:t>)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14 Mod 3 </a:t>
            </a:r>
            <a:r>
              <a:rPr lang="en-US" dirty="0" smtClean="0">
                <a:cs typeface="Courier New" pitchFamily="49" charset="0"/>
              </a:rPr>
              <a:t>is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2</a:t>
            </a:r>
          </a:p>
          <a:p>
            <a:pPr lvl="1"/>
            <a:endParaRPr lang="en-US" dirty="0" smtClean="0"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002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 can mix numeric literals, variables, and arithmetic operators can be mixed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answer = x + (4  - y) * 6</a:t>
            </a:r>
          </a:p>
          <a:p>
            <a:r>
              <a:rPr lang="en-US" dirty="0" smtClean="0">
                <a:cs typeface="Courier New" pitchFamily="49" charset="0"/>
              </a:rPr>
              <a:t>Often times you want to perform an operation to a variable then store it back into the original variable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Example: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x = x + 1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You can simplify this by using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+=</a:t>
            </a:r>
            <a:r>
              <a:rPr lang="en-US" dirty="0" smtClean="0">
                <a:cs typeface="Courier New" pitchFamily="49" charset="0"/>
              </a:rPr>
              <a:t> operator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Example: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x += 1</a:t>
            </a:r>
          </a:p>
          <a:p>
            <a:r>
              <a:rPr lang="en-US" dirty="0" smtClean="0">
                <a:cs typeface="Courier New" pitchFamily="49" charset="0"/>
              </a:rPr>
              <a:t>There are two special numeric values in VB</a:t>
            </a:r>
          </a:p>
          <a:p>
            <a:pPr lvl="1"/>
            <a:r>
              <a:rPr lang="en-US" dirty="0" err="1" smtClean="0">
                <a:cs typeface="Courier New" pitchFamily="49" charset="0"/>
              </a:rPr>
              <a:t>NaN</a:t>
            </a:r>
            <a:r>
              <a:rPr lang="en-US" dirty="0" smtClean="0">
                <a:cs typeface="Courier New" pitchFamily="49" charset="0"/>
              </a:rPr>
              <a:t> – Not a Number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Example: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(-1)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Infinity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Example: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1/0</a:t>
            </a:r>
            <a:r>
              <a:rPr lang="en-US" dirty="0" smtClean="0">
                <a:cs typeface="Courier New" pitchFamily="49" charset="0"/>
              </a:rPr>
              <a:t> 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16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Numbers Notes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See Example on Course </a:t>
            </a:r>
            <a:r>
              <a:rPr lang="en-US" dirty="0" smtClean="0"/>
              <a:t>Webpage</a:t>
            </a:r>
          </a:p>
          <a:p>
            <a:r>
              <a:rPr lang="en-US" dirty="0" smtClean="0"/>
              <a:t>New Things:</a:t>
            </a:r>
          </a:p>
          <a:p>
            <a:pPr lvl="1"/>
            <a:r>
              <a:rPr lang="en-US" dirty="0" smtClean="0"/>
              <a:t>Initialization</a:t>
            </a:r>
          </a:p>
          <a:p>
            <a:pPr lvl="1"/>
            <a:r>
              <a:rPr lang="en-US" dirty="0" smtClean="0"/>
              <a:t>Multiple declarations in one line</a:t>
            </a:r>
          </a:p>
          <a:p>
            <a:pPr lvl="1"/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-=</a:t>
            </a:r>
            <a:r>
              <a:rPr lang="en-US" dirty="0" smtClean="0"/>
              <a:t> operator</a:t>
            </a:r>
          </a:p>
          <a:p>
            <a:pPr lvl="1"/>
            <a:r>
              <a:rPr lang="en-US" dirty="0" smtClean="0"/>
              <a:t>Square Root</a:t>
            </a:r>
          </a:p>
          <a:p>
            <a:pPr lvl="1"/>
            <a:r>
              <a:rPr lang="en-US" dirty="0" smtClean="0"/>
              <a:t>Round</a:t>
            </a:r>
          </a:p>
          <a:p>
            <a:pPr lvl="1"/>
            <a:r>
              <a:rPr lang="en-US" dirty="0" err="1" smtClean="0"/>
              <a:t>Int</a:t>
            </a:r>
            <a:endParaRPr lang="en-US" dirty="0" smtClean="0"/>
          </a:p>
          <a:p>
            <a:pPr lvl="1"/>
            <a:r>
              <a:rPr lang="en-US" dirty="0" smtClean="0"/>
              <a:t>Integer Division</a:t>
            </a:r>
          </a:p>
          <a:p>
            <a:pPr lvl="1"/>
            <a:r>
              <a:rPr lang="en-US" dirty="0" smtClean="0"/>
              <a:t>Modulus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98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Two Types Introduced Before:</a:t>
            </a:r>
          </a:p>
          <a:p>
            <a:pPr lvl="1"/>
            <a:r>
              <a:rPr lang="en-US" dirty="0" smtClean="0"/>
              <a:t>Syntax Error – </a:t>
            </a:r>
            <a:r>
              <a:rPr lang="en-US" dirty="0" err="1" smtClean="0"/>
              <a:t>Gramatical</a:t>
            </a:r>
            <a:r>
              <a:rPr lang="en-US" dirty="0" smtClean="0"/>
              <a:t> Errors to the VB language</a:t>
            </a:r>
          </a:p>
          <a:p>
            <a:pPr lvl="2"/>
            <a:r>
              <a:rPr lang="en-US" dirty="0" smtClean="0"/>
              <a:t>Misspellings, omissions, incorrect punctuations, etc.</a:t>
            </a:r>
          </a:p>
          <a:p>
            <a:pPr lvl="1"/>
            <a:r>
              <a:rPr lang="en-US" dirty="0" smtClean="0"/>
              <a:t>Logical Error – When the program does not perform the way it is intended</a:t>
            </a:r>
          </a:p>
          <a:p>
            <a:pPr lvl="2"/>
            <a:r>
              <a:rPr lang="en-US" dirty="0" smtClean="0"/>
              <a:t>Typing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 = b + c </a:t>
            </a:r>
            <a:r>
              <a:rPr lang="en-US" dirty="0" smtClean="0"/>
              <a:t>when you mean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 = b – c</a:t>
            </a:r>
            <a:r>
              <a:rPr lang="en-US" dirty="0" smtClean="0"/>
              <a:t>, for example</a:t>
            </a:r>
          </a:p>
          <a:p>
            <a:r>
              <a:rPr lang="en-US" dirty="0" smtClean="0"/>
              <a:t>Another Type:</a:t>
            </a:r>
          </a:p>
          <a:p>
            <a:pPr lvl="1"/>
            <a:r>
              <a:rPr lang="en-US" dirty="0" smtClean="0"/>
              <a:t>Runtime Error – Some error the compiler could not check before making the executable.</a:t>
            </a:r>
          </a:p>
          <a:p>
            <a:pPr lvl="2"/>
            <a:r>
              <a:rPr lang="en-US" dirty="0" smtClean="0"/>
              <a:t>Often due to influence outside of the program</a:t>
            </a:r>
            <a:endParaRPr lang="en-US" dirty="0"/>
          </a:p>
          <a:p>
            <a:r>
              <a:rPr lang="en-US" dirty="0" smtClean="0"/>
              <a:t>Error List Window</a:t>
            </a:r>
          </a:p>
        </p:txBody>
      </p:sp>
    </p:spTree>
    <p:extLst>
      <p:ext uri="{BB962C8B-B14F-4D97-AF65-F5344CB8AC3E}">
        <p14:creationId xmlns:p14="http://schemas.microsoft.com/office/powerpoint/2010/main" val="287094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basic form of setting a property of a control</a:t>
            </a:r>
            <a:r>
              <a:rPr lang="en-US" dirty="0" smtClean="0"/>
              <a:t>: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controlName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setting</a:t>
            </a:r>
          </a:p>
          <a:p>
            <a:pPr>
              <a:buNone/>
            </a:pP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txtBox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ForeColor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Color.Red</a:t>
            </a:r>
            <a:endParaRPr lang="en-US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Private Sub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btnButton_Click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ByVal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sender As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System.Object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ByVal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e As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System.EventArgs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 Handles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btnButton.Click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‘Code goes here</a:t>
            </a: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End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Sub</a:t>
            </a:r>
          </a:p>
          <a:p>
            <a:r>
              <a:rPr lang="en-US" dirty="0">
                <a:cs typeface="Courier New" pitchFamily="49" charset="0"/>
              </a:rPr>
              <a:t>There’s only two parts you need to worry about: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btnButton_Click</a:t>
            </a:r>
            <a:r>
              <a:rPr lang="en-US" dirty="0">
                <a:cs typeface="Courier New" pitchFamily="49" charset="0"/>
              </a:rPr>
              <a:t> is the </a:t>
            </a:r>
            <a:r>
              <a:rPr lang="en-US" u="sng" dirty="0">
                <a:cs typeface="Courier New" pitchFamily="49" charset="0"/>
              </a:rPr>
              <a:t>name</a:t>
            </a:r>
            <a:r>
              <a:rPr lang="en-US" dirty="0">
                <a:cs typeface="Courier New" pitchFamily="49" charset="0"/>
              </a:rPr>
              <a:t> of the event procedure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btnButton.Click</a:t>
            </a:r>
            <a:r>
              <a:rPr lang="en-US" dirty="0">
                <a:cs typeface="Courier New" pitchFamily="49" charset="0"/>
              </a:rPr>
              <a:t> tells the procedure to listen for the click event on the button </a:t>
            </a:r>
            <a:r>
              <a:rPr lang="en-US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btnButton</a:t>
            </a:r>
            <a:r>
              <a:rPr lang="en-US" dirty="0">
                <a:cs typeface="Courier New" pitchFamily="49" charset="0"/>
              </a:rPr>
              <a:t>. 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To make an event procedure you can: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/>
              <a:t>Double click on the control (creates the default event procedure for the control)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/>
              <a:t>Click on the control then click the “Events” button at the top of the Properties </a:t>
            </a:r>
            <a:r>
              <a:rPr lang="en-US" dirty="0" smtClean="0"/>
              <a:t>Window</a:t>
            </a:r>
            <a:endParaRPr lang="en-US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788670" lvl="1" indent="-514350">
              <a:buFont typeface="+mj-lt"/>
              <a:buAutoNum type="arabicPeriod"/>
            </a:pPr>
            <a:endParaRPr lang="en-US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50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Numeric Literals and Arithmetic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Data appearing as numbers are called </a:t>
            </a:r>
            <a:r>
              <a:rPr lang="en-US" u="sng" dirty="0" smtClean="0"/>
              <a:t>numeric literals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3</a:t>
            </a:r>
          </a:p>
          <a:p>
            <a:pPr lvl="1"/>
            <a:r>
              <a:rPr lang="en-US" dirty="0" smtClean="0"/>
              <a:t>4</a:t>
            </a:r>
          </a:p>
          <a:p>
            <a:pPr lvl="1"/>
            <a:r>
              <a:rPr lang="en-US" dirty="0" smtClean="0"/>
              <a:t>9.9</a:t>
            </a:r>
          </a:p>
          <a:p>
            <a:r>
              <a:rPr lang="en-US" dirty="0" smtClean="0"/>
              <a:t>With these we can perform various arithmetic operations with </a:t>
            </a:r>
            <a:r>
              <a:rPr lang="en-US" u="sng" dirty="0" smtClean="0"/>
              <a:t>arithmetic operators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Addition  +</a:t>
            </a:r>
          </a:p>
          <a:p>
            <a:pPr lvl="1"/>
            <a:r>
              <a:rPr lang="en-US" dirty="0" smtClean="0"/>
              <a:t>Subtraction  -</a:t>
            </a:r>
          </a:p>
          <a:p>
            <a:pPr lvl="1"/>
            <a:r>
              <a:rPr lang="en-US" dirty="0" smtClean="0"/>
              <a:t>Multiplication *</a:t>
            </a:r>
          </a:p>
          <a:p>
            <a:pPr lvl="1"/>
            <a:r>
              <a:rPr lang="en-US" dirty="0" smtClean="0"/>
              <a:t>Division /</a:t>
            </a:r>
          </a:p>
          <a:p>
            <a:pPr lvl="1"/>
            <a:r>
              <a:rPr lang="en-US" dirty="0" smtClean="0"/>
              <a:t>Exponentiation ^</a:t>
            </a:r>
          </a:p>
          <a:p>
            <a:pPr lvl="1"/>
            <a:r>
              <a:rPr lang="en-US" dirty="0" smtClean="0"/>
              <a:t>Grouping Symbols ()</a:t>
            </a:r>
          </a:p>
          <a:p>
            <a:r>
              <a:rPr lang="en-US" dirty="0" smtClean="0"/>
              <a:t>The arithmetic operators follow normal order of 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64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Operations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See Example on Course Webpage</a:t>
            </a:r>
          </a:p>
          <a:p>
            <a:r>
              <a:rPr lang="en-US" dirty="0" smtClean="0"/>
              <a:t>New Things:</a:t>
            </a:r>
          </a:p>
          <a:p>
            <a:pPr lvl="1"/>
            <a:r>
              <a:rPr lang="en-US" dirty="0" smtClean="0"/>
              <a:t>Numeric Literals</a:t>
            </a:r>
          </a:p>
          <a:p>
            <a:pPr lvl="1"/>
            <a:r>
              <a:rPr lang="en-US" dirty="0" smtClean="0"/>
              <a:t>Arithmetic Operations</a:t>
            </a:r>
          </a:p>
          <a:p>
            <a:pPr lvl="1"/>
            <a:r>
              <a:rPr lang="en-US" dirty="0" smtClean="0"/>
              <a:t>List Box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lstExample.Items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dirty="0" smtClean="0"/>
              <a:t>Accesses the list boxes items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lstExample.Items.Clear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2"/>
            <a:r>
              <a:rPr lang="en-US" dirty="0" smtClean="0"/>
              <a:t>Removes all items from the list box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lstExample.Items.Add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(parameter)</a:t>
            </a:r>
          </a:p>
          <a:p>
            <a:pPr lvl="2"/>
            <a:r>
              <a:rPr lang="en-US" dirty="0" smtClean="0"/>
              <a:t>Adds the supplied parameter to the list as a list item</a:t>
            </a:r>
          </a:p>
          <a:p>
            <a:r>
              <a:rPr lang="en-US" dirty="0" smtClean="0"/>
              <a:t>Add and Clear are known as </a:t>
            </a:r>
            <a:r>
              <a:rPr lang="en-US" u="sng" dirty="0" smtClean="0"/>
              <a:t>methods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u="sng" dirty="0" smtClean="0"/>
              <a:t>method</a:t>
            </a:r>
            <a:r>
              <a:rPr lang="en-US" dirty="0" smtClean="0"/>
              <a:t> is a process that performs a task for a particular object.</a:t>
            </a:r>
          </a:p>
          <a:p>
            <a:r>
              <a:rPr lang="en-US" dirty="0" smtClean="0"/>
              <a:t>What is in the “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” in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dirty="0" smtClean="0"/>
              <a:t> method is called a parameter.</a:t>
            </a:r>
          </a:p>
          <a:p>
            <a:pPr lvl="1"/>
            <a:r>
              <a:rPr lang="en-US" dirty="0" smtClean="0"/>
              <a:t>A </a:t>
            </a:r>
            <a:r>
              <a:rPr lang="en-US" u="sng" dirty="0" smtClean="0"/>
              <a:t>parameter</a:t>
            </a:r>
            <a:r>
              <a:rPr lang="en-US" dirty="0" smtClean="0"/>
              <a:t> is information passed to the method to be processed</a:t>
            </a:r>
          </a:p>
          <a:p>
            <a:pPr lvl="2"/>
            <a:r>
              <a:rPr lang="en-US" dirty="0" smtClean="0"/>
              <a:t>Not all methods require parameters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Clear</a:t>
            </a:r>
            <a:r>
              <a:rPr lang="en-US" dirty="0" smtClean="0"/>
              <a:t>, for example, doesn’t)</a:t>
            </a:r>
          </a:p>
        </p:txBody>
      </p:sp>
    </p:spTree>
    <p:extLst>
      <p:ext uri="{BB962C8B-B14F-4D97-AF65-F5344CB8AC3E}">
        <p14:creationId xmlns:p14="http://schemas.microsoft.com/office/powerpoint/2010/main" val="2017465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math problems quantities are referred to by name.</a:t>
            </a:r>
          </a:p>
          <a:p>
            <a:r>
              <a:rPr lang="en-US" dirty="0" smtClean="0"/>
              <a:t>For example, if we wanted to see how far a car traveled if the car was going 50 miles per hour for 14 hours?</a:t>
            </a:r>
          </a:p>
          <a:p>
            <a:r>
              <a:rPr lang="en-US" dirty="0" smtClean="0"/>
              <a:t>How would we solve this?</a:t>
            </a:r>
          </a:p>
          <a:p>
            <a:r>
              <a:rPr lang="en-US" dirty="0" smtClean="0"/>
              <a:t>Take the speed (50 miles per hour)</a:t>
            </a:r>
          </a:p>
          <a:p>
            <a:r>
              <a:rPr lang="en-US" dirty="0" smtClean="0"/>
              <a:t>Multiply it by the time elapsed (14 hours)</a:t>
            </a:r>
          </a:p>
          <a:p>
            <a:r>
              <a:rPr lang="en-US" dirty="0" smtClean="0"/>
              <a:t>To get the distance traveled</a:t>
            </a:r>
          </a:p>
          <a:p>
            <a:pPr marL="0" indent="0">
              <a:buNone/>
            </a:pPr>
            <a:r>
              <a:rPr lang="en-US" dirty="0" smtClean="0"/>
              <a:t>distance = speed x time elapsed</a:t>
            </a:r>
          </a:p>
          <a:p>
            <a:r>
              <a:rPr lang="en-US" dirty="0" smtClean="0"/>
              <a:t>This can be solved by a computer program.</a:t>
            </a:r>
          </a:p>
        </p:txBody>
      </p:sp>
    </p:spTree>
    <p:extLst>
      <p:ext uri="{BB962C8B-B14F-4D97-AF65-F5344CB8AC3E}">
        <p14:creationId xmlns:p14="http://schemas.microsoft.com/office/powerpoint/2010/main" val="265490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See Example on Course </a:t>
            </a:r>
            <a:r>
              <a:rPr lang="en-US" dirty="0" smtClean="0"/>
              <a:t>Webpage</a:t>
            </a:r>
          </a:p>
          <a:p>
            <a:r>
              <a:rPr lang="en-US" dirty="0" smtClean="0"/>
              <a:t>New Things:</a:t>
            </a:r>
          </a:p>
          <a:p>
            <a:pPr lvl="1"/>
            <a:r>
              <a:rPr lang="en-US" dirty="0" smtClean="0"/>
              <a:t>Variables –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speed</a:t>
            </a:r>
            <a:r>
              <a:rPr lang="en-US" dirty="0" smtClean="0"/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timeElapsed</a:t>
            </a:r>
            <a:r>
              <a:rPr lang="en-US" dirty="0" smtClean="0"/>
              <a:t>,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distance</a:t>
            </a:r>
            <a:r>
              <a:rPr lang="en-US" dirty="0" smtClean="0"/>
              <a:t> are variables</a:t>
            </a:r>
          </a:p>
          <a:p>
            <a:pPr lvl="2"/>
            <a:r>
              <a:rPr lang="en-US" u="sng" dirty="0" smtClean="0"/>
              <a:t>Variables</a:t>
            </a:r>
            <a:r>
              <a:rPr lang="en-US" dirty="0" smtClean="0"/>
              <a:t> can be thought of boxes where we store values.</a:t>
            </a:r>
          </a:p>
          <a:p>
            <a:pPr lvl="2"/>
            <a:r>
              <a:rPr lang="en-US" dirty="0" smtClean="0"/>
              <a:t>You access variables by using their names.</a:t>
            </a:r>
          </a:p>
          <a:p>
            <a:pPr lvl="1"/>
            <a:r>
              <a:rPr lang="en-US" dirty="0" smtClean="0"/>
              <a:t>Camel Casing</a:t>
            </a:r>
          </a:p>
          <a:p>
            <a:pPr lvl="2"/>
            <a:r>
              <a:rPr lang="en-US" dirty="0" smtClean="0"/>
              <a:t>When you want something to be named a series of words DO NOT put spaced between the words, use </a:t>
            </a:r>
            <a:r>
              <a:rPr lang="en-US" u="sng" dirty="0" smtClean="0"/>
              <a:t>camel casing</a:t>
            </a:r>
            <a:r>
              <a:rPr lang="en-US" dirty="0" smtClean="0"/>
              <a:t> instead.</a:t>
            </a:r>
          </a:p>
          <a:p>
            <a:pPr lvl="2"/>
            <a:r>
              <a:rPr lang="en-US" dirty="0" smtClean="0"/>
              <a:t>Camel casing is capitalizing the next work instead of using a space.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timeElapsed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Assignment Statement</a:t>
            </a:r>
          </a:p>
          <a:p>
            <a:pPr lvl="2"/>
            <a:r>
              <a:rPr lang="en-US" dirty="0" smtClean="0"/>
              <a:t>An </a:t>
            </a:r>
            <a:r>
              <a:rPr lang="en-US" u="sng" dirty="0" smtClean="0"/>
              <a:t>assignment statement</a:t>
            </a:r>
            <a:r>
              <a:rPr lang="en-US" dirty="0" smtClean="0"/>
              <a:t> puts a value into a variable.  Uses the </a:t>
            </a:r>
            <a:r>
              <a:rPr lang="en-US" u="sng" dirty="0" smtClean="0"/>
              <a:t>assignment operator</a:t>
            </a:r>
            <a:r>
              <a:rPr lang="en-US" dirty="0" smtClean="0"/>
              <a:t>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smtClean="0"/>
              <a:t>)’</a:t>
            </a:r>
          </a:p>
          <a:p>
            <a:pPr lvl="3"/>
            <a:r>
              <a:rPr lang="en-US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peed = 50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dirty="0"/>
              <a:t>eclaration Statement</a:t>
            </a:r>
          </a:p>
          <a:p>
            <a:pPr lvl="2"/>
            <a:r>
              <a:rPr lang="en-US" dirty="0"/>
              <a:t>It is good practice to declare a variable before using it.</a:t>
            </a:r>
          </a:p>
          <a:p>
            <a:pPr lvl="2"/>
            <a:r>
              <a:rPr lang="en-US" dirty="0"/>
              <a:t>This allows the program to free up space for the variable in memory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Dim speed As Double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2"/>
            <a:endParaRPr lang="en-US" dirty="0" smtClean="0"/>
          </a:p>
          <a:p>
            <a:pPr lvl="1"/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794845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form of a declaration statement in VB is: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As </a:t>
            </a: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dirty="0" smtClean="0"/>
              <a:t> is whatever you decide to name the variable</a:t>
            </a:r>
          </a:p>
          <a:p>
            <a:pPr lvl="1"/>
            <a:r>
              <a:rPr lang="en-US" dirty="0"/>
              <a:t>Naming rules:</a:t>
            </a:r>
          </a:p>
          <a:p>
            <a:pPr marL="1051560" lvl="2" indent="-457200">
              <a:buFont typeface="+mj-lt"/>
              <a:buAutoNum type="arabicPeriod"/>
            </a:pPr>
            <a:r>
              <a:rPr lang="en-US" dirty="0"/>
              <a:t>Variable names must start with an alphabetic character or an underscore (_)</a:t>
            </a:r>
          </a:p>
          <a:p>
            <a:pPr marL="1051560" lvl="2" indent="-457200">
              <a:buFont typeface="+mj-lt"/>
              <a:buAutoNum type="arabicPeriod"/>
            </a:pPr>
            <a:r>
              <a:rPr lang="en-US" dirty="0"/>
              <a:t>After the first character they can have any alphabetic, numeric, or underscore </a:t>
            </a:r>
            <a:r>
              <a:rPr lang="en-US" dirty="0" smtClean="0"/>
              <a:t>character</a:t>
            </a:r>
          </a:p>
          <a:p>
            <a:pPr marL="1051560" lvl="2" indent="-457200">
              <a:buFont typeface="+mj-lt"/>
              <a:buAutoNum type="arabicPeriod"/>
            </a:pPr>
            <a:r>
              <a:rPr lang="en-US" dirty="0" smtClean="0"/>
              <a:t>Keywords cannot be used as variable names</a:t>
            </a:r>
          </a:p>
          <a:p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dirty="0" smtClean="0"/>
              <a:t> is what type of information the variable can hold.</a:t>
            </a:r>
          </a:p>
          <a:p>
            <a:pPr lvl="1"/>
            <a:r>
              <a:rPr lang="en-US" dirty="0" smtClean="0"/>
              <a:t>Two numeric types:</a:t>
            </a:r>
          </a:p>
          <a:p>
            <a:pPr lvl="2"/>
            <a:r>
              <a:rPr lang="en-US" dirty="0" smtClean="0"/>
              <a:t>Double – can hold positive or negative floating-point (decimal) values</a:t>
            </a:r>
          </a:p>
          <a:p>
            <a:pPr lvl="3"/>
            <a:r>
              <a:rPr lang="en-US" dirty="0" smtClean="0"/>
              <a:t>Example:  3.4, 90.222, 4.97635</a:t>
            </a:r>
          </a:p>
          <a:p>
            <a:pPr lvl="2"/>
            <a:r>
              <a:rPr lang="en-US" dirty="0" smtClean="0"/>
              <a:t>Integer – can hold positive or negative whole numbers</a:t>
            </a:r>
          </a:p>
          <a:p>
            <a:pPr lvl="3"/>
            <a:r>
              <a:rPr lang="en-US" dirty="0" smtClean="0"/>
              <a:t>Examples:  1, 3, 573</a:t>
            </a:r>
          </a:p>
        </p:txBody>
      </p:sp>
    </p:spTree>
    <p:extLst>
      <p:ext uri="{BB962C8B-B14F-4D97-AF65-F5344CB8AC3E}">
        <p14:creationId xmlns:p14="http://schemas.microsoft.com/office/powerpoint/2010/main" val="724291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variable is assigned a value right after it is declared, you can combine the two into one statement: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speed As Double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peed = 50</a:t>
            </a:r>
          </a:p>
          <a:p>
            <a:pPr marL="0" indent="0">
              <a:buNone/>
            </a:pPr>
            <a:r>
              <a:rPr lang="en-US" dirty="0" smtClean="0"/>
              <a:t>Becomes…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speed As Double = 50</a:t>
            </a:r>
          </a:p>
          <a:p>
            <a:r>
              <a:rPr lang="en-US" dirty="0" smtClean="0"/>
              <a:t>This is called an </a:t>
            </a:r>
            <a:r>
              <a:rPr lang="en-US" u="sng" dirty="0" smtClean="0"/>
              <a:t>initialization statement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Again, this makes the variable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speed</a:t>
            </a:r>
            <a:r>
              <a:rPr lang="en-US" dirty="0" smtClean="0"/>
              <a:t> have to value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50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11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Built-In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You can do some more complex math operations such as square root and round.</a:t>
            </a:r>
          </a:p>
          <a:p>
            <a:r>
              <a:rPr lang="en-US" dirty="0" smtClean="0"/>
              <a:t>To do this, we use some of VBs built-in </a:t>
            </a:r>
            <a:r>
              <a:rPr lang="en-US" u="sng" dirty="0" smtClean="0"/>
              <a:t>functions</a:t>
            </a:r>
            <a:r>
              <a:rPr lang="en-US" dirty="0" smtClean="0"/>
              <a:t>.</a:t>
            </a:r>
          </a:p>
          <a:p>
            <a:pPr lvl="1"/>
            <a:r>
              <a:rPr lang="en-US" u="sng" dirty="0" smtClean="0"/>
              <a:t>Functions</a:t>
            </a:r>
            <a:r>
              <a:rPr lang="en-US" dirty="0" smtClean="0"/>
              <a:t> are methods that </a:t>
            </a:r>
            <a:r>
              <a:rPr lang="en-US" u="sng" dirty="0" smtClean="0"/>
              <a:t>return</a:t>
            </a:r>
            <a:r>
              <a:rPr lang="en-US" dirty="0" smtClean="0"/>
              <a:t> a value.</a:t>
            </a:r>
          </a:p>
          <a:p>
            <a:pPr lvl="2"/>
            <a:r>
              <a:rPr lang="en-US" u="sng" dirty="0" smtClean="0"/>
              <a:t>Returning</a:t>
            </a:r>
            <a:r>
              <a:rPr lang="en-US" dirty="0" smtClean="0"/>
              <a:t> a value means doing some computation and supplying some value where the function is used (or </a:t>
            </a:r>
            <a:r>
              <a:rPr lang="en-US" u="sng" dirty="0" smtClean="0"/>
              <a:t>called</a:t>
            </a:r>
            <a:r>
              <a:rPr lang="en-US" dirty="0" smtClean="0"/>
              <a:t>).</a:t>
            </a:r>
          </a:p>
          <a:p>
            <a:r>
              <a:rPr lang="en-US" dirty="0" smtClean="0"/>
              <a:t>Square Root and Round are functions of the Math object.  So, to access them, you must do: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(parameter)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(9) is 2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Math.Round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paramer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Math.Round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(3.6) is 4</a:t>
            </a:r>
          </a:p>
          <a:p>
            <a:r>
              <a:rPr lang="en-US" dirty="0" smtClean="0"/>
              <a:t>Sometimes you want to convert a double into an integer by cutting off the decimal portion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(parameter) 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(3.6) is 3</a:t>
            </a:r>
          </a:p>
        </p:txBody>
      </p:sp>
    </p:spTree>
    <p:extLst>
      <p:ext uri="{BB962C8B-B14F-4D97-AF65-F5344CB8AC3E}">
        <p14:creationId xmlns:p14="http://schemas.microsoft.com/office/powerpoint/2010/main" val="281329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1266</TotalTime>
  <Words>979</Words>
  <Application>Microsoft Office PowerPoint</Application>
  <PresentationFormat>On-screen Show (4:3)</PresentationFormat>
  <Paragraphs>163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Origin</vt:lpstr>
      <vt:lpstr>CS0004:  Introduction to Programming</vt:lpstr>
      <vt:lpstr>Review </vt:lpstr>
      <vt:lpstr>Numeric Literals and Arithmetic Operations</vt:lpstr>
      <vt:lpstr>Arithmetic Operations Example</vt:lpstr>
      <vt:lpstr>Variables</vt:lpstr>
      <vt:lpstr>Variables Example</vt:lpstr>
      <vt:lpstr>Declaration Statement</vt:lpstr>
      <vt:lpstr>Initialization</vt:lpstr>
      <vt:lpstr>Some Built-In Functions</vt:lpstr>
      <vt:lpstr>Notes</vt:lpstr>
      <vt:lpstr>Notes</vt:lpstr>
      <vt:lpstr>Numbers Notes Example</vt:lpstr>
      <vt:lpstr>Errors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CS0134:  Web Design</dc:title>
  <dc:creator>Eric Heim</dc:creator>
  <cp:lastModifiedBy>Eric T. Heim</cp:lastModifiedBy>
  <cp:revision>121</cp:revision>
  <dcterms:created xsi:type="dcterms:W3CDTF">2010-09-02T14:03:02Z</dcterms:created>
  <dcterms:modified xsi:type="dcterms:W3CDTF">2011-01-30T22:18:08Z</dcterms:modified>
</cp:coreProperties>
</file>