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437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6" r:id="rId11"/>
    <p:sldId id="445" r:id="rId12"/>
    <p:sldId id="448" r:id="rId13"/>
    <p:sldId id="447" r:id="rId14"/>
    <p:sldId id="44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Relational Operators, Logical Operators, and If Statements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Variable Scoping</a:t>
            </a:r>
          </a:p>
          <a:p>
            <a:pPr lvl="1"/>
            <a:r>
              <a:rPr lang="en-US" dirty="0" smtClean="0"/>
              <a:t>Random Numbers</a:t>
            </a:r>
          </a:p>
          <a:p>
            <a:pPr lvl="2"/>
            <a:r>
              <a:rPr lang="en-US" dirty="0" err="1" smtClean="0"/>
              <a:t>Rnd</a:t>
            </a:r>
            <a:r>
              <a:rPr lang="en-US" dirty="0" smtClean="0"/>
              <a:t>() function</a:t>
            </a:r>
          </a:p>
          <a:p>
            <a:pPr lvl="1"/>
            <a:r>
              <a:rPr lang="en-US" dirty="0" smtClean="0"/>
              <a:t>Single Data Type</a:t>
            </a:r>
          </a:p>
          <a:p>
            <a:pPr lvl="2"/>
            <a:r>
              <a:rPr lang="en-US" dirty="0" smtClean="0"/>
              <a:t>Can hold only half the numbers Double can</a:t>
            </a:r>
          </a:p>
          <a:p>
            <a:pPr lvl="1"/>
            <a:r>
              <a:rPr lang="en-US" dirty="0" smtClean="0"/>
              <a:t>Event procedures calling other event procedures</a:t>
            </a:r>
          </a:p>
          <a:p>
            <a:pPr lvl="1"/>
            <a:r>
              <a:rPr lang="en-US" dirty="0" smtClean="0"/>
              <a:t>Relational Operators</a:t>
            </a:r>
          </a:p>
          <a:p>
            <a:pPr lvl="1"/>
            <a:r>
              <a:rPr lang="en-US" dirty="0" smtClean="0"/>
              <a:t>Logical Operators</a:t>
            </a:r>
          </a:p>
          <a:p>
            <a:pPr lvl="1"/>
            <a:r>
              <a:rPr lang="en-US" dirty="0" smtClean="0"/>
              <a:t>If/Else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3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 put if statements in other if statements.  This is called </a:t>
            </a:r>
            <a:r>
              <a:rPr lang="en-US" u="sng" dirty="0" smtClean="0"/>
              <a:t>nesting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Then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condition2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marL="0" indent="0">
              <a:buNone/>
            </a:pPr>
            <a:r>
              <a:rPr lang="en-US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	some code</a:t>
            </a:r>
          </a:p>
          <a:p>
            <a:pPr marL="0" indent="0">
              <a:buNone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End If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some different code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</a:p>
          <a:p>
            <a:r>
              <a:rPr lang="en-US" dirty="0" smtClean="0">
                <a:cs typeface="Courier New" pitchFamily="49" charset="0"/>
              </a:rPr>
              <a:t>If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cs typeface="Courier New" pitchFamily="49" charset="0"/>
              </a:rPr>
              <a:t> is false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some different code </a:t>
            </a:r>
            <a:r>
              <a:rPr lang="en-US" dirty="0" smtClean="0">
                <a:cs typeface="Courier New" pitchFamily="49" charset="0"/>
              </a:rPr>
              <a:t>will be executed, if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cs typeface="Courier New" pitchFamily="49" charset="0"/>
              </a:rPr>
              <a:t> is true AND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condition2</a:t>
            </a:r>
            <a:r>
              <a:rPr lang="en-US" dirty="0" smtClean="0">
                <a:cs typeface="Courier New" pitchFamily="49" charset="0"/>
              </a:rPr>
              <a:t> is true then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some code </a:t>
            </a:r>
            <a:r>
              <a:rPr lang="en-US" dirty="0" smtClean="0">
                <a:cs typeface="Courier New" pitchFamily="49" charset="0"/>
              </a:rPr>
              <a:t>will be executed.</a:t>
            </a:r>
            <a:endParaRPr lang="en-US" dirty="0"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55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 Statement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Boolean Function:  </a:t>
            </a:r>
            <a:r>
              <a:rPr lang="en-US" dirty="0" err="1" smtClean="0"/>
              <a:t>isNumeric</a:t>
            </a:r>
            <a:endParaRPr lang="en-US" dirty="0"/>
          </a:p>
          <a:p>
            <a:pPr lvl="1"/>
            <a:r>
              <a:rPr lang="en-US" dirty="0" smtClean="0"/>
              <a:t>Nested If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2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ElseIf</a:t>
            </a:r>
            <a:r>
              <a:rPr lang="en-US" dirty="0" smtClean="0"/>
              <a:t>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can check for multiple conditions in the same if statement using </a:t>
            </a:r>
            <a:r>
              <a:rPr lang="en-US" u="sng" dirty="0" err="1" smtClean="0"/>
              <a:t>ElseIf</a:t>
            </a:r>
            <a:r>
              <a:rPr lang="en-US" u="sng" dirty="0" smtClean="0"/>
              <a:t> clauses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Then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some code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condition2 Then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i="1" dirty="0">
                <a:latin typeface="Courier New" pitchFamily="49" charset="0"/>
                <a:cs typeface="Courier New" pitchFamily="49" charset="0"/>
              </a:rPr>
              <a:t>	some other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code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condition3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marL="0" indent="0">
              <a:buNone/>
            </a:pPr>
            <a:r>
              <a:rPr lang="en-US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yet some more code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even more code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</a:p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some code </a:t>
            </a:r>
            <a:r>
              <a:rPr lang="en-US" dirty="0" smtClean="0">
                <a:cs typeface="Courier New" pitchFamily="49" charset="0"/>
              </a:rPr>
              <a:t>will execute if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cs typeface="Courier New" pitchFamily="49" charset="0"/>
              </a:rPr>
              <a:t> is true,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some other code </a:t>
            </a:r>
            <a:r>
              <a:rPr lang="en-US" dirty="0" smtClean="0">
                <a:cs typeface="Courier New" pitchFamily="49" charset="0"/>
              </a:rPr>
              <a:t>will execute if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condition2</a:t>
            </a:r>
            <a:r>
              <a:rPr lang="en-US" dirty="0" smtClean="0">
                <a:cs typeface="Courier New" pitchFamily="49" charset="0"/>
              </a:rPr>
              <a:t> is true,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yet some more code </a:t>
            </a:r>
            <a:r>
              <a:rPr lang="en-US" dirty="0" smtClean="0">
                <a:cs typeface="Courier New" pitchFamily="49" charset="0"/>
              </a:rPr>
              <a:t>will execute if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condition3</a:t>
            </a:r>
            <a:r>
              <a:rPr lang="en-US" dirty="0" smtClean="0">
                <a:cs typeface="Courier New" pitchFamily="49" charset="0"/>
              </a:rPr>
              <a:t> is true, and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even more code will execute</a:t>
            </a:r>
            <a:r>
              <a:rPr lang="en-US" dirty="0" smtClean="0">
                <a:cs typeface="Courier New" pitchFamily="49" charset="0"/>
              </a:rPr>
              <a:t> if none of the above are true.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ElseIf</a:t>
            </a:r>
            <a:r>
              <a:rPr lang="en-US" dirty="0" smtClean="0"/>
              <a:t> Clause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Topic:</a:t>
            </a:r>
          </a:p>
          <a:p>
            <a:pPr lvl="1"/>
            <a:r>
              <a:rPr lang="en-US" dirty="0" smtClean="0"/>
              <a:t>Generating </a:t>
            </a:r>
            <a:r>
              <a:rPr lang="en-US" smtClean="0"/>
              <a:t>Random Integers</a:t>
            </a:r>
            <a:endParaRPr lang="en-US" dirty="0" smtClean="0"/>
          </a:p>
          <a:p>
            <a:pPr lvl="1"/>
            <a:r>
              <a:rPr lang="en-US" dirty="0" err="1" smtClean="0"/>
              <a:t>ElseIf</a:t>
            </a:r>
            <a:r>
              <a:rPr lang="en-US" dirty="0" smtClean="0"/>
              <a:t> Clauses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9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Date literals are surrounded by…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Number (pound) signs (#)</a:t>
            </a:r>
          </a:p>
          <a:p>
            <a:r>
              <a:rPr lang="en-US" dirty="0"/>
              <a:t>Some date functions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Today</a:t>
            </a:r>
          </a:p>
          <a:p>
            <a:pPr lvl="2"/>
            <a:r>
              <a:rPr lang="en-US" dirty="0"/>
              <a:t>Returns today’s date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DateDiff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DateInterval.Day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date1, date2)</a:t>
            </a:r>
          </a:p>
          <a:p>
            <a:pPr lvl="2"/>
            <a:r>
              <a:rPr lang="en-US" dirty="0"/>
              <a:t>Returns the number of days between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date1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date2</a:t>
            </a:r>
            <a:r>
              <a:rPr lang="en-US" dirty="0">
                <a:cs typeface="Courier New" pitchFamily="49" charset="0"/>
              </a:rPr>
              <a:t> as an integer.</a:t>
            </a:r>
          </a:p>
          <a:p>
            <a:pPr lvl="2"/>
            <a:r>
              <a:rPr lang="en-US" dirty="0"/>
              <a:t>See course webpage for different date intervals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theDate.AddYears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theDate.AddMonths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US" dirty="0"/>
              <a:t>,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theDate.AddDays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(n)</a:t>
            </a:r>
          </a:p>
          <a:p>
            <a:pPr lvl="2"/>
            <a:r>
              <a:rPr lang="en-US" dirty="0"/>
              <a:t>Returns the date after adding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years, months, and days (respectively)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dirty="0"/>
              <a:t>.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CDate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dateString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/>
              <a:t>Typecasts the 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dataString</a:t>
            </a:r>
            <a:r>
              <a:rPr lang="en-US" dirty="0"/>
              <a:t> to a date data </a:t>
            </a:r>
            <a:r>
              <a:rPr lang="en-US" dirty="0" smtClean="0"/>
              <a:t>type</a:t>
            </a:r>
          </a:p>
          <a:p>
            <a:r>
              <a:rPr lang="en-US" dirty="0" smtClean="0"/>
              <a:t>Input Dialog Box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InputBox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(prompt, title)</a:t>
            </a:r>
          </a:p>
          <a:p>
            <a:r>
              <a:rPr lang="en-US" dirty="0" smtClean="0"/>
              <a:t>Output Dialog Box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(prompt, title)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8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condition</a:t>
            </a:r>
            <a:r>
              <a:rPr lang="en-US" dirty="0" smtClean="0"/>
              <a:t> is an expression involving </a:t>
            </a:r>
            <a:r>
              <a:rPr lang="en-US" u="sng" dirty="0" smtClean="0"/>
              <a:t>relational operators</a:t>
            </a:r>
            <a:r>
              <a:rPr lang="en-US" dirty="0" smtClean="0"/>
              <a:t> that is either true or false.</a:t>
            </a:r>
          </a:p>
          <a:p>
            <a:pPr lvl="1"/>
            <a:r>
              <a:rPr lang="en-US" dirty="0" smtClean="0"/>
              <a:t>They may also include </a:t>
            </a:r>
            <a:r>
              <a:rPr lang="en-US" u="sng" dirty="0" smtClean="0"/>
              <a:t>logical operators</a:t>
            </a:r>
          </a:p>
          <a:p>
            <a:r>
              <a:rPr lang="en-US" u="sng" dirty="0" smtClean="0"/>
              <a:t>Relational Operators</a:t>
            </a:r>
            <a:r>
              <a:rPr lang="en-US" dirty="0" smtClean="0"/>
              <a:t> – compare two entities.  Return either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Logical Operators</a:t>
            </a:r>
            <a:r>
              <a:rPr lang="en-US" dirty="0" smtClean="0"/>
              <a:t> – combine two or more relational expressions.  Return either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Conditions can involve both literals and variables.</a:t>
            </a:r>
          </a:p>
          <a:p>
            <a:r>
              <a:rPr lang="en-US" dirty="0" smtClean="0"/>
              <a:t>With conditions we can make decisions about what we should execute based on input.</a:t>
            </a:r>
          </a:p>
          <a:p>
            <a:r>
              <a:rPr lang="en-US" dirty="0" smtClean="0"/>
              <a:t>Conditions are used in both decisions and loops.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90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6096528" cy="3584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77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3 = 4</a:t>
            </a:r>
          </a:p>
          <a:p>
            <a:pPr lvl="2"/>
            <a:r>
              <a:rPr lang="en-US" dirty="0" smtClean="0"/>
              <a:t>Returns False, because 3 is not equal to 4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3 &lt;&gt; 4</a:t>
            </a:r>
          </a:p>
          <a:p>
            <a:pPr lvl="2"/>
            <a:r>
              <a:rPr lang="en-US" dirty="0" smtClean="0"/>
              <a:t>Returns True, because 3 is not equal to 4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“Apple” &lt; “Orange”</a:t>
            </a:r>
          </a:p>
          <a:p>
            <a:pPr lvl="2"/>
            <a:r>
              <a:rPr lang="en-US" dirty="0" smtClean="0"/>
              <a:t>Returns true, because “A” comes before “O” alphabetically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“apple” &gt; “Orange”</a:t>
            </a:r>
          </a:p>
          <a:p>
            <a:pPr lvl="2"/>
            <a:r>
              <a:rPr lang="en-US" dirty="0" smtClean="0"/>
              <a:t>Returns </a:t>
            </a:r>
            <a:r>
              <a:rPr lang="en-US" u="sng" dirty="0"/>
              <a:t>T</a:t>
            </a:r>
            <a:r>
              <a:rPr lang="en-US" u="sng" dirty="0" smtClean="0"/>
              <a:t>rue</a:t>
            </a:r>
            <a:r>
              <a:rPr lang="en-US" dirty="0" smtClean="0"/>
              <a:t> because “O” has a lower ASCII value than “a”</a:t>
            </a:r>
          </a:p>
          <a:p>
            <a:pPr lvl="3"/>
            <a:r>
              <a:rPr lang="en-US" dirty="0" smtClean="0"/>
              <a:t>What the computer actually does when comparing Strings is compare each character left to right by their ASCII values.</a:t>
            </a:r>
          </a:p>
          <a:p>
            <a:pPr lvl="3"/>
            <a:r>
              <a:rPr lang="en-US" dirty="0" smtClean="0"/>
              <a:t>ASCII values- numeric representation of characters</a:t>
            </a:r>
          </a:p>
          <a:p>
            <a:pPr lvl="3"/>
            <a:r>
              <a:rPr lang="en-US" dirty="0" smtClean="0"/>
              <a:t>See course webpage for ASCII numbers for characters</a:t>
            </a:r>
          </a:p>
          <a:p>
            <a:pPr lvl="3"/>
            <a:r>
              <a:rPr lang="en-US" dirty="0" smtClean="0"/>
              <a:t>Important Note:  Capital letters have lower ASCII values then lowercase letters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#12/16/1986# &lt;= #2/8/2011#</a:t>
            </a:r>
          </a:p>
          <a:p>
            <a:pPr lvl="2"/>
            <a:r>
              <a:rPr lang="en-US" dirty="0" smtClean="0"/>
              <a:t>Returns True, because 12/16/1986 precedes 2/8/2011 chronologically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#12/16/1986# &lt;=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#12/16/1986#</a:t>
            </a:r>
          </a:p>
          <a:p>
            <a:pPr lvl="2"/>
            <a:r>
              <a:rPr lang="en-US" dirty="0" smtClean="0"/>
              <a:t>Returns True, because 12/16/1986 is the same as 12/16/1986</a:t>
            </a:r>
            <a:endParaRPr lang="en-US" dirty="0"/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74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Three Logical Operators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US" dirty="0" smtClean="0"/>
              <a:t>,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Not</a:t>
            </a:r>
          </a:p>
          <a:p>
            <a:pPr marL="27432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805636"/>
              </p:ext>
            </p:extLst>
          </p:nvPr>
        </p:nvGraphicFramePr>
        <p:xfrm>
          <a:off x="914400" y="2743200"/>
          <a:ext cx="31242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Op1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Op1 And</a:t>
                      </a:r>
                      <a:r>
                        <a:rPr lang="en-US" baseline="0" dirty="0" smtClean="0"/>
                        <a:t> Op2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100512"/>
              </p:ext>
            </p:extLst>
          </p:nvPr>
        </p:nvGraphicFramePr>
        <p:xfrm>
          <a:off x="4953000" y="2743200"/>
          <a:ext cx="3124200" cy="185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1752600"/>
              </a:tblGrid>
              <a:tr h="388511">
                <a:tc>
                  <a:txBody>
                    <a:bodyPr/>
                    <a:lstStyle/>
                    <a:p>
                      <a:r>
                        <a:rPr lang="en-US" dirty="0" smtClean="0"/>
                        <a:t>Op1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Op1 Or</a:t>
                      </a:r>
                      <a:r>
                        <a:rPr lang="en-US" baseline="0" dirty="0" smtClean="0"/>
                        <a:t> Op2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786346"/>
              </p:ext>
            </p:extLst>
          </p:nvPr>
        </p:nvGraphicFramePr>
        <p:xfrm>
          <a:off x="3581400" y="4876800"/>
          <a:ext cx="1905000" cy="1120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19200"/>
              </a:tblGrid>
              <a:tr h="388510">
                <a:tc>
                  <a:txBody>
                    <a:bodyPr/>
                    <a:lstStyle/>
                    <a:p>
                      <a:r>
                        <a:rPr lang="en-US" dirty="0" smtClean="0"/>
                        <a:t>Op1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Op2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57532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00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(2 &lt; 3) And (4 &lt; 6)</a:t>
            </a:r>
          </a:p>
          <a:p>
            <a:pPr lvl="2"/>
            <a:r>
              <a:rPr lang="en-US" dirty="0" smtClean="0"/>
              <a:t>Returns True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(2 &lt; 3) And (4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6)</a:t>
            </a:r>
          </a:p>
          <a:p>
            <a:pPr lvl="2"/>
            <a:r>
              <a:rPr lang="en-US" dirty="0" smtClean="0"/>
              <a:t>Returns False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(2 &lt; 3)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(4 &gt; 6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/>
              <a:t>Returns True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(2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3) Or (4 &gt; 6)</a:t>
            </a:r>
          </a:p>
          <a:p>
            <a:pPr lvl="2"/>
            <a:r>
              <a:rPr lang="en-US" dirty="0"/>
              <a:t>Returns F</a:t>
            </a:r>
            <a:r>
              <a:rPr lang="en-US" dirty="0" smtClean="0"/>
              <a:t>alse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Not (2 &gt; 3)</a:t>
            </a:r>
          </a:p>
          <a:p>
            <a:pPr lvl="2"/>
            <a:r>
              <a:rPr lang="en-US" dirty="0" smtClean="0"/>
              <a:t>Returns True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Not (2 &lt; 3)</a:t>
            </a:r>
          </a:p>
          <a:p>
            <a:pPr lvl="2"/>
            <a:r>
              <a:rPr lang="en-US" dirty="0" smtClean="0"/>
              <a:t>Returns False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480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Boolean Data Type, Boolean Methods, and a Boolean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have variables store the result of a condition by using the </a:t>
            </a:r>
            <a:r>
              <a:rPr lang="en-US" u="sng" dirty="0" smtClean="0"/>
              <a:t>Boolean</a:t>
            </a:r>
            <a:r>
              <a:rPr lang="en-US" dirty="0" smtClean="0"/>
              <a:t> data type.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As Boolean</a:t>
            </a:r>
          </a:p>
          <a:p>
            <a:r>
              <a:rPr lang="en-US" dirty="0" smtClean="0">
                <a:cs typeface="Courier New" pitchFamily="49" charset="0"/>
              </a:rPr>
              <a:t>Boolean variables can take the values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>
                <a:cs typeface="Courier New" pitchFamily="49" charset="0"/>
              </a:rPr>
              <a:t>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>
                <a:cs typeface="Courier New" pitchFamily="49" charset="0"/>
              </a:rPr>
              <a:t> (both are keywords in VB)</a:t>
            </a:r>
          </a:p>
          <a:p>
            <a:r>
              <a:rPr lang="en-US" dirty="0" smtClean="0">
                <a:cs typeface="Courier New" pitchFamily="49" charset="0"/>
              </a:rPr>
              <a:t>There are a couple pre-defined helpful </a:t>
            </a:r>
            <a:r>
              <a:rPr lang="en-US" dirty="0" err="1" smtClean="0">
                <a:cs typeface="Courier New" pitchFamily="49" charset="0"/>
              </a:rPr>
              <a:t>boolean</a:t>
            </a:r>
            <a:r>
              <a:rPr lang="en-US" dirty="0" smtClean="0">
                <a:cs typeface="Courier New" pitchFamily="49" charset="0"/>
              </a:rPr>
              <a:t> string functions (Assume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strVar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strVar2</a:t>
            </a:r>
            <a:r>
              <a:rPr lang="en-US" dirty="0" smtClean="0">
                <a:cs typeface="Courier New" pitchFamily="49" charset="0"/>
              </a:rPr>
              <a:t> are both string variables)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strVar.EndWith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(strVar2)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Returns True 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strVar</a:t>
            </a:r>
            <a:r>
              <a:rPr lang="en-US" dirty="0" smtClean="0">
                <a:cs typeface="Courier New" pitchFamily="49" charset="0"/>
              </a:rPr>
              <a:t> ends with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strVar2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strVar.StartsWith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(strVar2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>
                <a:cs typeface="Courier New" pitchFamily="49" charset="0"/>
              </a:rPr>
              <a:t>Returns T</a:t>
            </a:r>
            <a:r>
              <a:rPr lang="en-US" dirty="0" smtClean="0">
                <a:cs typeface="Courier New" pitchFamily="49" charset="0"/>
              </a:rPr>
              <a:t>rue </a:t>
            </a:r>
            <a:r>
              <a:rPr lang="en-US" dirty="0">
                <a:cs typeface="Courier New" pitchFamily="49" charset="0"/>
              </a:rPr>
              <a:t>is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strVar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starts </a:t>
            </a:r>
            <a:r>
              <a:rPr lang="en-US" dirty="0">
                <a:cs typeface="Courier New" pitchFamily="49" charset="0"/>
              </a:rPr>
              <a:t>with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strVar2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isNumeric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Returns </a:t>
            </a:r>
            <a:r>
              <a:rPr lang="en-US" dirty="0"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rue if </a:t>
            </a:r>
            <a:r>
              <a:rPr lang="en-US" dirty="0" err="1" smtClean="0">
                <a:cs typeface="Courier New" pitchFamily="49" charset="0"/>
              </a:rPr>
              <a:t>strVar</a:t>
            </a:r>
            <a:r>
              <a:rPr lang="en-US" dirty="0" smtClean="0">
                <a:cs typeface="Courier New" pitchFamily="49" charset="0"/>
              </a:rPr>
              <a:t> is a string of a number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>		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 </a:t>
            </a:r>
            <a:r>
              <a:rPr lang="en-US" u="sng" dirty="0" smtClean="0"/>
              <a:t>if statement</a:t>
            </a:r>
            <a:r>
              <a:rPr lang="en-US" dirty="0" smtClean="0"/>
              <a:t> allows a program to decide on a course of action based on whether a condition is True or False</a:t>
            </a:r>
          </a:p>
          <a:p>
            <a:r>
              <a:rPr lang="en-US" dirty="0" smtClean="0"/>
              <a:t>General Form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Then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some code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 If</a:t>
            </a:r>
          </a:p>
          <a:p>
            <a:r>
              <a:rPr lang="en-US" dirty="0" smtClean="0"/>
              <a:t>If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/>
              <a:t> is true then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some code </a:t>
            </a:r>
            <a:r>
              <a:rPr lang="en-US" dirty="0" smtClean="0"/>
              <a:t>will execute, otherwise it won’t</a:t>
            </a:r>
          </a:p>
          <a:p>
            <a:r>
              <a:rPr lang="en-US" dirty="0" smtClean="0"/>
              <a:t>There is also an </a:t>
            </a:r>
            <a:r>
              <a:rPr lang="en-US" u="sng" dirty="0" smtClean="0"/>
              <a:t>if/else statement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Then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some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code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some other code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</a:p>
          <a:p>
            <a:r>
              <a:rPr lang="en-US" dirty="0"/>
              <a:t>If the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/>
              <a:t> is true then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some code </a:t>
            </a:r>
            <a:r>
              <a:rPr lang="en-US" dirty="0"/>
              <a:t>will execute, otherwise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some other code </a:t>
            </a:r>
            <a:r>
              <a:rPr lang="en-US" dirty="0" smtClean="0"/>
              <a:t>will execute</a:t>
            </a:r>
          </a:p>
          <a:p>
            <a:r>
              <a:rPr lang="en-US" dirty="0" smtClean="0"/>
              <a:t>After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End If</a:t>
            </a:r>
            <a:r>
              <a:rPr lang="en-US" dirty="0" smtClean="0"/>
              <a:t>, the program continues normally.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653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1823</TotalTime>
  <Words>698</Words>
  <Application>Microsoft Office PowerPoint</Application>
  <PresentationFormat>On-screen Show (4:3)</PresentationFormat>
  <Paragraphs>168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CS0004:  Introduction to Programming</vt:lpstr>
      <vt:lpstr>Review</vt:lpstr>
      <vt:lpstr>Conditions </vt:lpstr>
      <vt:lpstr>Relational Operators</vt:lpstr>
      <vt:lpstr>Relational Operators</vt:lpstr>
      <vt:lpstr>Logical Operators</vt:lpstr>
      <vt:lpstr>Logical Operators</vt:lpstr>
      <vt:lpstr>Boolean Data Type, Boolean Methods, and a Boolean Function</vt:lpstr>
      <vt:lpstr>If Statements</vt:lpstr>
      <vt:lpstr>If Statement Example</vt:lpstr>
      <vt:lpstr>Nested If Statements</vt:lpstr>
      <vt:lpstr>Nested If Statement Example</vt:lpstr>
      <vt:lpstr>ElseIf Clauses</vt:lpstr>
      <vt:lpstr>ElseIf Clause Example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169</cp:revision>
  <dcterms:created xsi:type="dcterms:W3CDTF">2010-09-02T14:03:02Z</dcterms:created>
  <dcterms:modified xsi:type="dcterms:W3CDTF">2011-02-08T23:26:07Z</dcterms:modified>
</cp:coreProperties>
</file>