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6"/>
  </p:notesMasterIdLst>
  <p:sldIdLst>
    <p:sldId id="256" r:id="rId2"/>
    <p:sldId id="437" r:id="rId3"/>
    <p:sldId id="449" r:id="rId4"/>
    <p:sldId id="450" r:id="rId5"/>
    <p:sldId id="451" r:id="rId6"/>
    <p:sldId id="452" r:id="rId7"/>
    <p:sldId id="453" r:id="rId8"/>
    <p:sldId id="454" r:id="rId9"/>
    <p:sldId id="455" r:id="rId10"/>
    <p:sldId id="456" r:id="rId11"/>
    <p:sldId id="457" r:id="rId12"/>
    <p:sldId id="458" r:id="rId13"/>
    <p:sldId id="460" r:id="rId14"/>
    <p:sldId id="45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5" autoAdjust="0"/>
    <p:restoredTop sz="95879" autoAdjust="0"/>
  </p:normalViewPr>
  <p:slideViewPr>
    <p:cSldViewPr>
      <p:cViewPr varScale="1">
        <p:scale>
          <a:sx n="105" d="100"/>
          <a:sy n="105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051D7C-2212-4B21-A534-23BDA24B0213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57BDF-A3F0-47A2-AF40-C097053B89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F421DD7-2DF9-4306-A554-0E6A84B7064D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F421DD7-2DF9-4306-A554-0E6A84B7064D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F421DD7-2DF9-4306-A554-0E6A84B7064D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CS0004:  Introduction to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Repetition – For Next </a:t>
            </a:r>
            <a:r>
              <a:rPr lang="en-US" dirty="0" smtClean="0"/>
              <a:t>Loops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For…Next 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For…Next Loop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6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By default For…Next loops increment the counter variable by 1 every iteration of the loop.</a:t>
            </a:r>
          </a:p>
          <a:p>
            <a:r>
              <a:rPr lang="en-US" dirty="0" smtClean="0"/>
              <a:t>You can also define how much is added to the counter variable every iteration.  This amount is called a </a:t>
            </a:r>
            <a:r>
              <a:rPr lang="en-US" u="sng" dirty="0" smtClean="0"/>
              <a:t>step value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For i As Integer = 1 To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11 step 5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MessageBox.show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(i)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Next</a:t>
            </a:r>
            <a:endParaRPr lang="en-US" dirty="0"/>
          </a:p>
          <a:p>
            <a:r>
              <a:rPr lang="en-US" dirty="0" smtClean="0"/>
              <a:t>This loop will display 1, 6, and then 11 in separate dialog boxes.</a:t>
            </a:r>
          </a:p>
          <a:p>
            <a:r>
              <a:rPr lang="en-US" dirty="0" smtClean="0"/>
              <a:t>General Form: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As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numberDataType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To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Step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s</a:t>
            </a:r>
            <a:endParaRPr lang="en-US" i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statement(s)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Next</a:t>
            </a:r>
          </a:p>
          <a:p>
            <a:r>
              <a:rPr lang="en-US" dirty="0" smtClean="0"/>
              <a:t>Where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dirty="0" smtClean="0"/>
              <a:t> is the step value.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977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For…Next Loop Examples 2, 3,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Topic:</a:t>
            </a:r>
          </a:p>
          <a:p>
            <a:pPr lvl="1"/>
            <a:r>
              <a:rPr lang="en-US" dirty="0" smtClean="0"/>
              <a:t>Step Value</a:t>
            </a:r>
          </a:p>
          <a:p>
            <a:pPr lvl="1"/>
            <a:r>
              <a:rPr lang="en-US" dirty="0" smtClean="0"/>
              <a:t>Negative initial values, and step values</a:t>
            </a:r>
          </a:p>
          <a:p>
            <a:pPr lvl="1"/>
            <a:r>
              <a:rPr lang="en-US" dirty="0" smtClean="0"/>
              <a:t>Nested For Loops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71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For…Next Notes: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If you want to skip an iteration of a For…Next Loop you can use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Continue For </a:t>
            </a:r>
            <a:r>
              <a:rPr lang="en-US" dirty="0" smtClean="0"/>
              <a:t>statement (there is also a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Continue Do </a:t>
            </a:r>
            <a:r>
              <a:rPr lang="en-US" dirty="0" smtClean="0"/>
              <a:t>statement)</a:t>
            </a:r>
          </a:p>
          <a:p>
            <a:pPr lvl="1"/>
            <a:r>
              <a:rPr lang="en-US" dirty="0" smtClean="0"/>
              <a:t>When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Continue For </a:t>
            </a:r>
            <a:r>
              <a:rPr lang="en-US" dirty="0" smtClean="0">
                <a:cs typeface="Courier New" pitchFamily="49" charset="0"/>
              </a:rPr>
              <a:t>is encountered, the loop then skips to the next iteration without executing the code below it in the current iteration.</a:t>
            </a:r>
          </a:p>
          <a:p>
            <a:r>
              <a:rPr lang="en-US" dirty="0" smtClean="0">
                <a:cs typeface="Courier New" pitchFamily="49" charset="0"/>
              </a:rPr>
              <a:t>Likewise, much like a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Exit Do</a:t>
            </a:r>
            <a:r>
              <a:rPr lang="en-US" dirty="0" smtClean="0">
                <a:cs typeface="Courier New" pitchFamily="49" charset="0"/>
              </a:rPr>
              <a:t>, there is also an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Exit For</a:t>
            </a:r>
            <a:r>
              <a:rPr lang="en-US" dirty="0" smtClean="0">
                <a:cs typeface="Courier New" pitchFamily="49" charset="0"/>
              </a:rPr>
              <a:t>.</a:t>
            </a:r>
            <a:endParaRPr lang="en-US" dirty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Again, counter variables have block-level scope in the for loop they are used in.</a:t>
            </a:r>
          </a:p>
          <a:p>
            <a:r>
              <a:rPr lang="en-US" dirty="0" smtClean="0">
                <a:cs typeface="Courier New" pitchFamily="49" charset="0"/>
              </a:rPr>
              <a:t>Any decision statements or repetition statements are followed by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statement(s)</a:t>
            </a:r>
            <a:r>
              <a:rPr lang="en-US" dirty="0" smtClean="0">
                <a:cs typeface="Courier New" pitchFamily="49" charset="0"/>
              </a:rPr>
              <a:t>.  These are called </a:t>
            </a:r>
            <a:r>
              <a:rPr lang="en-US" u="sng" dirty="0" smtClean="0">
                <a:cs typeface="Courier New" pitchFamily="49" charset="0"/>
              </a:rPr>
              <a:t>blocks</a:t>
            </a:r>
            <a:r>
              <a:rPr lang="en-US" dirty="0" smtClean="0">
                <a:cs typeface="Courier New" pitchFamily="49" charset="0"/>
              </a:rPr>
              <a:t>.  Any blocks can be nested in any other blocks (If statements can be nested in for loops,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458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As we write our programs now, this statement is legal: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1</a:t>
            </a:r>
          </a:p>
          <a:p>
            <a:r>
              <a:rPr lang="en-US" dirty="0" smtClean="0"/>
              <a:t>Question:  How does the compiler know what type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/>
              <a:t> is?</a:t>
            </a:r>
          </a:p>
          <a:p>
            <a:r>
              <a:rPr lang="en-US" dirty="0" smtClean="0"/>
              <a:t>Answer:  It infers the type from the value it is initially given.</a:t>
            </a:r>
          </a:p>
          <a:p>
            <a:r>
              <a:rPr lang="en-US" dirty="0" smtClean="0"/>
              <a:t>The compiler gives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/>
              <a:t> the type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dirty="0" smtClean="0"/>
              <a:t> because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dirty="0" smtClean="0"/>
              <a:t> is of type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can be dangerous for beginning programmers: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2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2 * 4.5</a:t>
            </a:r>
          </a:p>
          <a:p>
            <a:r>
              <a:rPr lang="en-US" dirty="0" smtClean="0">
                <a:cs typeface="Courier New" pitchFamily="49" charset="0"/>
              </a:rPr>
              <a:t>This will result in an error, because even though we may have wanted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cs typeface="Courier New" pitchFamily="49" charset="0"/>
              </a:rPr>
              <a:t> to be of type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ouble</a:t>
            </a:r>
            <a:r>
              <a:rPr lang="en-US" dirty="0" smtClean="0">
                <a:cs typeface="Courier New" pitchFamily="49" charset="0"/>
              </a:rPr>
              <a:t>, but we did not control what type it was given initially, and it was inferred to by of type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dirty="0" smtClean="0">
                <a:cs typeface="Courier New" pitchFamily="49" charset="0"/>
              </a:rPr>
              <a:t>.</a:t>
            </a:r>
          </a:p>
          <a:p>
            <a:r>
              <a:rPr lang="en-US" dirty="0" smtClean="0">
                <a:cs typeface="Courier New" pitchFamily="49" charset="0"/>
              </a:rPr>
              <a:t>To disallow this </a:t>
            </a:r>
            <a:r>
              <a:rPr lang="en-US" u="sng" dirty="0" smtClean="0">
                <a:cs typeface="Courier New" pitchFamily="49" charset="0"/>
              </a:rPr>
              <a:t>type inference</a:t>
            </a:r>
            <a:r>
              <a:rPr lang="en-US" dirty="0" smtClean="0">
                <a:cs typeface="Courier New" pitchFamily="49" charset="0"/>
              </a:rPr>
              <a:t> (</a:t>
            </a:r>
            <a:r>
              <a:rPr lang="en-US" u="sng" dirty="0" smtClean="0">
                <a:cs typeface="Courier New" pitchFamily="49" charset="0"/>
              </a:rPr>
              <a:t>implicit typing</a:t>
            </a:r>
            <a:r>
              <a:rPr lang="en-US" dirty="0" smtClean="0">
                <a:cs typeface="Courier New" pitchFamily="49" charset="0"/>
              </a:rPr>
              <a:t>, or </a:t>
            </a:r>
            <a:r>
              <a:rPr lang="en-US" u="sng" dirty="0" smtClean="0">
                <a:cs typeface="Courier New" pitchFamily="49" charset="0"/>
              </a:rPr>
              <a:t>duck typing</a:t>
            </a:r>
            <a:r>
              <a:rPr lang="en-US" dirty="0" smtClean="0">
                <a:cs typeface="Courier New" pitchFamily="49" charset="0"/>
              </a:rPr>
              <a:t>) add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Option Infer Off </a:t>
            </a:r>
            <a:r>
              <a:rPr lang="en-US" dirty="0" smtClean="0">
                <a:cs typeface="Courier New" pitchFamily="49" charset="0"/>
              </a:rPr>
              <a:t>to the top of the </a:t>
            </a:r>
            <a:r>
              <a:rPr lang="en-US" smtClean="0">
                <a:cs typeface="Courier New" pitchFamily="49" charset="0"/>
              </a:rPr>
              <a:t>program.</a:t>
            </a:r>
            <a:endParaRPr lang="en-US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832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itchFamily="49" charset="0"/>
              </a:rPr>
              <a:t>A </a:t>
            </a:r>
            <a:r>
              <a:rPr lang="en-US" u="sng" dirty="0">
                <a:cs typeface="Courier New" pitchFamily="49" charset="0"/>
              </a:rPr>
              <a:t>loop</a:t>
            </a:r>
            <a:r>
              <a:rPr lang="en-US" dirty="0">
                <a:cs typeface="Courier New" pitchFamily="49" charset="0"/>
              </a:rPr>
              <a:t> is used </a:t>
            </a:r>
            <a:r>
              <a:rPr lang="en-US" dirty="0" smtClean="0">
                <a:cs typeface="Courier New" pitchFamily="49" charset="0"/>
              </a:rPr>
              <a:t>to…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 </a:t>
            </a:r>
            <a:r>
              <a:rPr lang="en-US" dirty="0">
                <a:cs typeface="Courier New" pitchFamily="49" charset="0"/>
              </a:rPr>
              <a:t>repeatedly execute </a:t>
            </a:r>
            <a:r>
              <a:rPr lang="en-US" dirty="0"/>
              <a:t>a sequence of statements </a:t>
            </a:r>
            <a:r>
              <a:rPr lang="en-US" dirty="0">
                <a:cs typeface="Courier New" pitchFamily="49" charset="0"/>
              </a:rPr>
              <a:t>a number of times.</a:t>
            </a:r>
          </a:p>
          <a:p>
            <a:r>
              <a:rPr lang="en-US" dirty="0">
                <a:cs typeface="Courier New" pitchFamily="49" charset="0"/>
              </a:rPr>
              <a:t>Each repetition of the loop is called </a:t>
            </a:r>
            <a:endParaRPr lang="en-US" dirty="0" smtClean="0">
              <a:cs typeface="Courier New" pitchFamily="49" charset="0"/>
            </a:endParaRPr>
          </a:p>
          <a:p>
            <a:pPr lvl="1"/>
            <a:r>
              <a:rPr lang="en-US" dirty="0" smtClean="0">
                <a:cs typeface="Courier New" pitchFamily="49" charset="0"/>
              </a:rPr>
              <a:t>a </a:t>
            </a:r>
            <a:r>
              <a:rPr lang="en-US" u="sng" dirty="0">
                <a:cs typeface="Courier New" pitchFamily="49" charset="0"/>
              </a:rPr>
              <a:t>pass</a:t>
            </a:r>
            <a:r>
              <a:rPr lang="en-US" dirty="0">
                <a:cs typeface="Courier New" pitchFamily="49" charset="0"/>
              </a:rPr>
              <a:t>, or </a:t>
            </a:r>
            <a:r>
              <a:rPr lang="en-US" u="sng" dirty="0">
                <a:cs typeface="Courier New" pitchFamily="49" charset="0"/>
              </a:rPr>
              <a:t>iteration</a:t>
            </a:r>
            <a:r>
              <a:rPr lang="en-US" dirty="0" smtClean="0">
                <a:cs typeface="Courier New" pitchFamily="49" charset="0"/>
              </a:rPr>
              <a:t>.</a:t>
            </a:r>
          </a:p>
          <a:p>
            <a:r>
              <a:rPr lang="en-US" dirty="0" smtClean="0"/>
              <a:t>Do </a:t>
            </a:r>
            <a:r>
              <a:rPr lang="en-US" dirty="0"/>
              <a:t>Loops come in two forms:  </a:t>
            </a:r>
            <a:endParaRPr lang="en-US" dirty="0" smtClean="0"/>
          </a:p>
          <a:p>
            <a:pPr lvl="1"/>
            <a:r>
              <a:rPr lang="en-US" u="sng" dirty="0" smtClean="0"/>
              <a:t>Pretest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u="sng" dirty="0"/>
              <a:t>Posttest</a:t>
            </a:r>
            <a:r>
              <a:rPr lang="en-US" dirty="0" smtClean="0"/>
              <a:t>.</a:t>
            </a:r>
          </a:p>
          <a:p>
            <a:r>
              <a:rPr lang="en-US" dirty="0">
                <a:cs typeface="Courier New" pitchFamily="49" charset="0"/>
              </a:rPr>
              <a:t>Do While loops repeat until the condition is…</a:t>
            </a:r>
          </a:p>
          <a:p>
            <a:pPr lvl="1"/>
            <a:r>
              <a:rPr lang="en-US" dirty="0">
                <a:cs typeface="Courier New" pitchFamily="49" charset="0"/>
              </a:rPr>
              <a:t>False</a:t>
            </a:r>
          </a:p>
          <a:p>
            <a:r>
              <a:rPr lang="en-US" dirty="0">
                <a:cs typeface="Courier New" pitchFamily="49" charset="0"/>
              </a:rPr>
              <a:t>Do </a:t>
            </a:r>
            <a:r>
              <a:rPr lang="en-US" dirty="0" smtClean="0">
                <a:cs typeface="Courier New" pitchFamily="49" charset="0"/>
              </a:rPr>
              <a:t>Until </a:t>
            </a:r>
            <a:r>
              <a:rPr lang="en-US" dirty="0">
                <a:cs typeface="Courier New" pitchFamily="49" charset="0"/>
              </a:rPr>
              <a:t>loops repeat until the condition is…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True</a:t>
            </a:r>
            <a:endParaRPr lang="en-US" dirty="0"/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cs typeface="Courier New" pitchFamily="49" charset="0"/>
            </a:endParaRPr>
          </a:p>
          <a:p>
            <a:endParaRPr lang="en-US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880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General Form of Pretest: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Do While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condition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statement(s)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Loop</a:t>
            </a:r>
          </a:p>
          <a:p>
            <a:r>
              <a:rPr lang="en-US" dirty="0"/>
              <a:t>General Form of Posttest: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Do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statement(s)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Loop While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condition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407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For…Next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we know exactly how many times a loop should be executed, a special type of loop, a </a:t>
            </a:r>
            <a:r>
              <a:rPr lang="en-US" u="sng" dirty="0" smtClean="0"/>
              <a:t>For…Next</a:t>
            </a:r>
            <a:r>
              <a:rPr lang="en-US" dirty="0" smtClean="0"/>
              <a:t> loop, can be used.</a:t>
            </a:r>
          </a:p>
          <a:p>
            <a:r>
              <a:rPr lang="en-US" dirty="0" smtClean="0"/>
              <a:t>For instance…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For i As Integer = 1 To 5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MessageBox.show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(i)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Next</a:t>
            </a:r>
          </a:p>
          <a:p>
            <a:pPr marL="0" indent="0">
              <a:buNone/>
            </a:pPr>
            <a:r>
              <a:rPr lang="en-US" dirty="0" smtClean="0"/>
              <a:t>…will show the numbers 1 through 5 in message boxes.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158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For…Next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could write the same program with a Do loop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Dim i As Integer = 1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Do While I &lt;= 5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MessageBox.show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(i)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 += 1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Loop</a:t>
            </a:r>
          </a:p>
          <a:p>
            <a:r>
              <a:rPr lang="en-US" dirty="0" smtClean="0">
                <a:cs typeface="Courier New" pitchFamily="49" charset="0"/>
              </a:rPr>
              <a:t>However, this is more verbose and less intuitive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337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For…Next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General Form: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As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numberDataType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To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n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statement(s)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Next</a:t>
            </a:r>
          </a:p>
          <a:p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cs typeface="Courier New" pitchFamily="49" charset="0"/>
              </a:rPr>
              <a:t> can be any valid variable name (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cs typeface="Courier New" pitchFamily="49" charset="0"/>
              </a:rPr>
              <a:t> is fine here though)</a:t>
            </a:r>
          </a:p>
          <a:p>
            <a:pPr lvl="1"/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cs typeface="Courier New" pitchFamily="49" charset="0"/>
              </a:rPr>
              <a:t> is a </a:t>
            </a:r>
            <a:r>
              <a:rPr lang="en-US" u="sng" dirty="0" smtClean="0">
                <a:cs typeface="Courier New" pitchFamily="49" charset="0"/>
              </a:rPr>
              <a:t>counter variable</a:t>
            </a:r>
            <a:r>
              <a:rPr lang="en-US" dirty="0" smtClean="0">
                <a:cs typeface="Courier New" pitchFamily="49" charset="0"/>
              </a:rPr>
              <a:t> that is incremented (one is added to it) after every iteration of the loop.</a:t>
            </a:r>
          </a:p>
          <a:p>
            <a:r>
              <a:rPr lang="en-US" i="1" dirty="0" err="1">
                <a:latin typeface="Courier New" pitchFamily="49" charset="0"/>
                <a:cs typeface="Courier New" pitchFamily="49" charset="0"/>
              </a:rPr>
              <a:t>numberDataType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is any number data type (most often it is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dirty="0" smtClean="0">
                <a:cs typeface="Courier New" pitchFamily="49" charset="0"/>
              </a:rPr>
              <a:t>)</a:t>
            </a:r>
          </a:p>
          <a:p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dirty="0" smtClean="0">
                <a:cs typeface="Courier New" pitchFamily="49" charset="0"/>
              </a:rPr>
              <a:t> is the </a:t>
            </a:r>
            <a:r>
              <a:rPr lang="en-US" u="sng" dirty="0" smtClean="0">
                <a:cs typeface="Courier New" pitchFamily="49" charset="0"/>
              </a:rPr>
              <a:t>initial value</a:t>
            </a:r>
            <a:r>
              <a:rPr lang="en-US" dirty="0" smtClean="0">
                <a:cs typeface="Courier New" pitchFamily="49" charset="0"/>
              </a:rPr>
              <a:t> that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cs typeface="Courier New" pitchFamily="49" charset="0"/>
              </a:rPr>
              <a:t> takes (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cs typeface="Courier New" pitchFamily="49" charset="0"/>
              </a:rPr>
              <a:t> is initialized to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dirty="0" smtClean="0">
                <a:cs typeface="Courier New" pitchFamily="49" charset="0"/>
              </a:rPr>
              <a:t>)</a:t>
            </a:r>
          </a:p>
          <a:p>
            <a:r>
              <a:rPr lang="en-US" dirty="0">
                <a:cs typeface="Courier New" pitchFamily="49" charset="0"/>
              </a:rPr>
              <a:t>T</a:t>
            </a:r>
            <a:r>
              <a:rPr lang="en-US" dirty="0" smtClean="0">
                <a:cs typeface="Courier New" pitchFamily="49" charset="0"/>
              </a:rPr>
              <a:t>he loop runs until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&gt;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 smtClean="0">
                <a:cs typeface="Courier New" pitchFamily="49" charset="0"/>
              </a:rPr>
              <a:t>. 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i="1" dirty="0" smtClean="0"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is called the </a:t>
            </a:r>
            <a:r>
              <a:rPr lang="en-US" u="sng" dirty="0" smtClean="0">
                <a:cs typeface="Courier New" pitchFamily="49" charset="0"/>
              </a:rPr>
              <a:t>terminating value</a:t>
            </a:r>
            <a:r>
              <a:rPr lang="en-US" dirty="0" smtClean="0">
                <a:cs typeface="Courier New" pitchFamily="49" charset="0"/>
              </a:rPr>
              <a:t>.</a:t>
            </a:r>
            <a:endParaRPr lang="en-US" i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cs typeface="Courier New" pitchFamily="49" charset="0"/>
              </a:rPr>
              <a:t>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cs typeface="Courier New" pitchFamily="49" charset="0"/>
              </a:rPr>
              <a:t> does not need to be declared beforehand, because the loop for all intents and purposes declares it.  It has block-level scope.</a:t>
            </a:r>
          </a:p>
        </p:txBody>
      </p:sp>
    </p:spTree>
    <p:extLst>
      <p:ext uri="{BB962C8B-B14F-4D97-AF65-F5344CB8AC3E}">
        <p14:creationId xmlns:p14="http://schemas.microsoft.com/office/powerpoint/2010/main" val="1202097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For…Next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General Form: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As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numberDataType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To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n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statement(s)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Next</a:t>
            </a:r>
          </a:p>
          <a:p>
            <a:r>
              <a:rPr lang="en-US" dirty="0" smtClean="0">
                <a:cs typeface="Courier New" pitchFamily="49" charset="0"/>
              </a:rPr>
              <a:t>When a program reaches a For…Next Loop: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cs typeface="Courier New" pitchFamily="49" charset="0"/>
              </a:rPr>
              <a:t>The counter variable receives the initial value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cs typeface="Courier New" pitchFamily="49" charset="0"/>
              </a:rPr>
              <a:t>It checks to see if the counter variable is greater than the terminating value</a:t>
            </a:r>
          </a:p>
          <a:p>
            <a:pPr marL="788670" lvl="1" indent="-514350">
              <a:buFont typeface="+mj-lt"/>
              <a:buAutoNum type="alphaUcPeriod"/>
            </a:pPr>
            <a:r>
              <a:rPr lang="en-US" dirty="0" smtClean="0">
                <a:cs typeface="Courier New" pitchFamily="49" charset="0"/>
              </a:rPr>
              <a:t>If it is, the programs jumps out of the loop</a:t>
            </a:r>
          </a:p>
          <a:p>
            <a:pPr marL="788670" lvl="1" indent="-514350">
              <a:buFont typeface="+mj-lt"/>
              <a:buAutoNum type="alphaUcPeriod"/>
            </a:pPr>
            <a:r>
              <a:rPr lang="en-US" dirty="0" smtClean="0">
                <a:cs typeface="Courier New" pitchFamily="49" charset="0"/>
              </a:rPr>
              <a:t>If it is not, the statement(s) inside of the loop execute</a:t>
            </a:r>
          </a:p>
          <a:p>
            <a:pPr marL="1062990" lvl="2" indent="-514350">
              <a:buFont typeface="+mj-lt"/>
              <a:buAutoNum type="alphaLcPeriod"/>
            </a:pPr>
            <a:r>
              <a:rPr lang="en-US" dirty="0" smtClean="0">
                <a:cs typeface="Courier New" pitchFamily="49" charset="0"/>
              </a:rPr>
              <a:t>The counter variable is incremented</a:t>
            </a:r>
          </a:p>
          <a:p>
            <a:pPr marL="1062990" lvl="2" indent="-514350">
              <a:buFont typeface="+mj-lt"/>
              <a:buAutoNum type="alphaLcPeriod"/>
            </a:pPr>
            <a:r>
              <a:rPr lang="en-US" dirty="0" smtClean="0">
                <a:cs typeface="Courier New" pitchFamily="49" charset="0"/>
              </a:rPr>
              <a:t>Goes back to step 2.</a:t>
            </a:r>
            <a:endParaRPr lang="en-US" dirty="0"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80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For…Next Loops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185719" y="1219200"/>
            <a:ext cx="0" cy="38100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576119" y="1600200"/>
            <a:ext cx="1219200" cy="5334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Set counter variable to initial value</a:t>
            </a:r>
            <a:endParaRPr lang="en-US" sz="1200" dirty="0"/>
          </a:p>
        </p:txBody>
      </p:sp>
      <p:sp>
        <p:nvSpPr>
          <p:cNvPr id="15" name="Flowchart: Decision 14"/>
          <p:cNvSpPr/>
          <p:nvPr/>
        </p:nvSpPr>
        <p:spPr>
          <a:xfrm>
            <a:off x="3042719" y="2525162"/>
            <a:ext cx="2285999" cy="990600"/>
          </a:xfrm>
          <a:prstGeom prst="flowChartDecision">
            <a:avLst/>
          </a:prstGeom>
          <a:ln w="158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Is counter variable &gt; terminating value</a:t>
            </a:r>
            <a:endParaRPr lang="en-US" sz="12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185718" y="2144162"/>
            <a:ext cx="0" cy="38100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185718" y="3515762"/>
            <a:ext cx="0" cy="38100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570838" y="3896762"/>
            <a:ext cx="1219200" cy="5334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Execute statements within loop</a:t>
            </a:r>
            <a:endParaRPr lang="en-US" sz="1200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185719" y="4430162"/>
            <a:ext cx="0" cy="38100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576119" y="4811162"/>
            <a:ext cx="1219200" cy="5334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Increment counter variable</a:t>
            </a:r>
            <a:endParaRPr lang="en-US" sz="1200" dirty="0"/>
          </a:p>
        </p:txBody>
      </p:sp>
      <p:sp>
        <p:nvSpPr>
          <p:cNvPr id="21" name="Rectangle 20"/>
          <p:cNvSpPr/>
          <p:nvPr/>
        </p:nvSpPr>
        <p:spPr>
          <a:xfrm>
            <a:off x="3605543" y="5715000"/>
            <a:ext cx="1219200" cy="5334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Execute statements within loop</a:t>
            </a:r>
            <a:endParaRPr lang="en-US" sz="1200" dirty="0"/>
          </a:p>
        </p:txBody>
      </p:sp>
      <p:cxnSp>
        <p:nvCxnSpPr>
          <p:cNvPr id="23" name="Elbow Connector 22"/>
          <p:cNvCxnSpPr>
            <a:stCxn id="15" idx="3"/>
            <a:endCxn id="21" idx="3"/>
          </p:cNvCxnSpPr>
          <p:nvPr/>
        </p:nvCxnSpPr>
        <p:spPr>
          <a:xfrm flipH="1">
            <a:off x="4824743" y="3020462"/>
            <a:ext cx="503975" cy="2961238"/>
          </a:xfrm>
          <a:prstGeom prst="bentConnector3">
            <a:avLst>
              <a:gd name="adj1" fmla="val -45359"/>
            </a:avLst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20" idx="2"/>
            <a:endCxn id="15" idx="1"/>
          </p:cNvCxnSpPr>
          <p:nvPr/>
        </p:nvCxnSpPr>
        <p:spPr>
          <a:xfrm rot="5400000" flipH="1">
            <a:off x="2452169" y="3611012"/>
            <a:ext cx="2324100" cy="1143000"/>
          </a:xfrm>
          <a:prstGeom prst="bentConnector4">
            <a:avLst>
              <a:gd name="adj1" fmla="val -9836"/>
              <a:gd name="adj2" fmla="val 120000"/>
            </a:avLst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633519" y="4190886"/>
            <a:ext cx="3906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4261919" y="3506709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2140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Counter Variables Declared Outside of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can declare the counter variable outside of the loop if you want to use it outside of the loop: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Dim i As Integer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For i = 1 To 5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MessageBox.show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(i)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Next</a:t>
            </a:r>
          </a:p>
          <a:p>
            <a:pPr marL="0" indent="0">
              <a:buNone/>
            </a:pPr>
            <a:r>
              <a:rPr lang="en-US" dirty="0" smtClean="0">
                <a:cs typeface="Courier New" pitchFamily="49" charset="0"/>
              </a:rPr>
              <a:t>Does the same thing as…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For i As Integer = 1 To 5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MessageBox.show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(i)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Next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2991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2743</TotalTime>
  <Words>583</Words>
  <Application>Microsoft Office PowerPoint</Application>
  <PresentationFormat>On-screen Show (4:3)</PresentationFormat>
  <Paragraphs>117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Origin</vt:lpstr>
      <vt:lpstr>CS0004:  Introduction to Programming</vt:lpstr>
      <vt:lpstr>Review</vt:lpstr>
      <vt:lpstr>Review</vt:lpstr>
      <vt:lpstr>For…Next Loops</vt:lpstr>
      <vt:lpstr>For…Next Loops</vt:lpstr>
      <vt:lpstr>For…Next Loops</vt:lpstr>
      <vt:lpstr>For…Next Loops</vt:lpstr>
      <vt:lpstr>For…Next Loops</vt:lpstr>
      <vt:lpstr>Counter Variables Declared Outside of Loop</vt:lpstr>
      <vt:lpstr>For…Next Example 1</vt:lpstr>
      <vt:lpstr>Step Values</vt:lpstr>
      <vt:lpstr>For…Next Loop Examples 2, 3, 4</vt:lpstr>
      <vt:lpstr>For…Next Notes:</vt:lpstr>
      <vt:lpstr>Type Inference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CS0134:  Web Design</dc:title>
  <dc:creator>Eric Heim</dc:creator>
  <cp:lastModifiedBy>Eric T. Heim</cp:lastModifiedBy>
  <cp:revision>236</cp:revision>
  <dcterms:created xsi:type="dcterms:W3CDTF">2010-09-02T14:03:02Z</dcterms:created>
  <dcterms:modified xsi:type="dcterms:W3CDTF">2011-03-29T18:50:26Z</dcterms:modified>
</cp:coreProperties>
</file>