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5"/>
  </p:notesMasterIdLst>
  <p:sldIdLst>
    <p:sldId id="256" r:id="rId2"/>
    <p:sldId id="412" r:id="rId3"/>
    <p:sldId id="427" r:id="rId4"/>
    <p:sldId id="413" r:id="rId5"/>
    <p:sldId id="428" r:id="rId6"/>
    <p:sldId id="429" r:id="rId7"/>
    <p:sldId id="430" r:id="rId8"/>
    <p:sldId id="431" r:id="rId9"/>
    <p:sldId id="432" r:id="rId10"/>
    <p:sldId id="433" r:id="rId11"/>
    <p:sldId id="434" r:id="rId12"/>
    <p:sldId id="435" r:id="rId13"/>
    <p:sldId id="43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5" autoAdjust="0"/>
    <p:restoredTop sz="95879" autoAdjust="0"/>
  </p:normalViewPr>
  <p:slideViewPr>
    <p:cSldViewPr>
      <p:cViewPr varScale="1">
        <p:scale>
          <a:sx n="105" d="100"/>
          <a:sy n="105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051D7C-2212-4B21-A534-23BDA24B0213}" type="datetimeFigureOut">
              <a:rPr lang="en-US" smtClean="0"/>
              <a:pPr/>
              <a:t>1/24/2011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57BDF-A3F0-47A2-AF40-C097053B89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6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F421DD7-2DF9-4306-A554-0E6A84B7064D}" type="datetimeFigureOut">
              <a:rPr lang="en-US" smtClean="0"/>
              <a:pPr/>
              <a:t>1/24/2011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F421DD7-2DF9-4306-A554-0E6A84B7064D}" type="datetimeFigureOut">
              <a:rPr lang="en-US" smtClean="0"/>
              <a:pPr/>
              <a:t>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1/24/2011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F421DD7-2DF9-4306-A554-0E6A84B7064D}" type="datetimeFigureOut">
              <a:rPr lang="en-US" smtClean="0"/>
              <a:pPr/>
              <a:t>1/24/2011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CS0004:  Introduction to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IntelliSense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you start typing code in Visual Studio, a system called IntelliSense will attempt to assist you by giving you options to complete your code.</a:t>
            </a:r>
          </a:p>
          <a:p>
            <a:r>
              <a:rPr lang="en-US" dirty="0" smtClean="0"/>
              <a:t>This limits the amount of code you have to memorize.</a:t>
            </a:r>
          </a:p>
          <a:p>
            <a:r>
              <a:rPr lang="en-US" dirty="0" smtClean="0"/>
              <a:t>When an item is highlighted in the drop-down supplied by IntelliSense, a tool tip is supplied next to it.</a:t>
            </a:r>
          </a:p>
          <a:p>
            <a:r>
              <a:rPr lang="en-US" dirty="0" smtClean="0"/>
              <a:t>You can select an item in the menu by clicking on it, pushing enter, or tab.</a:t>
            </a:r>
          </a:p>
          <a:p>
            <a:r>
              <a:rPr lang="en-US" dirty="0" smtClean="0"/>
              <a:t>If the IntelliSense drop-down gets in the way, you can hold down the control key to make it transparent.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double clicking on a control, you will get the event procedure for the control’s default event.</a:t>
            </a:r>
          </a:p>
          <a:p>
            <a:r>
              <a:rPr lang="en-US" dirty="0" smtClean="0"/>
              <a:t>The some default events are as follows:</a:t>
            </a:r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304800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Default Event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Load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button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Click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label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Click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list box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SelectedIndexChanged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text box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TextChanged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Click</a:t>
            </a:r>
            <a:r>
              <a:rPr lang="en-US" dirty="0"/>
              <a:t> </a:t>
            </a:r>
            <a:r>
              <a:rPr lang="en-US" dirty="0" smtClean="0"/>
              <a:t>– Useful for buttons.</a:t>
            </a:r>
          </a:p>
          <a:p>
            <a:r>
              <a:rPr lang="en-US" dirty="0" smtClean="0"/>
              <a:t>DoubleClick – Not available for buttons, but can be used for labels, text boxes, etc.</a:t>
            </a:r>
          </a:p>
          <a:p>
            <a:r>
              <a:rPr lang="en-US" dirty="0" smtClean="0"/>
              <a:t>Focus</a:t>
            </a:r>
          </a:p>
          <a:p>
            <a:pPr lvl="1"/>
            <a:r>
              <a:rPr lang="en-US" dirty="0" smtClean="0"/>
              <a:t>Enter – Event raised when control first receives focus</a:t>
            </a:r>
          </a:p>
          <a:p>
            <a:pPr lvl="1"/>
            <a:r>
              <a:rPr lang="en-US" dirty="0" smtClean="0"/>
              <a:t>Leave – Event raised when control first loses focus</a:t>
            </a:r>
          </a:p>
          <a:p>
            <a:r>
              <a:rPr lang="en-US" dirty="0" smtClean="0"/>
              <a:t>Keys – Useful for text boxes.</a:t>
            </a:r>
          </a:p>
          <a:p>
            <a:pPr lvl="1"/>
            <a:r>
              <a:rPr lang="en-US" dirty="0" err="1" smtClean="0"/>
              <a:t>KeyDown</a:t>
            </a:r>
            <a:r>
              <a:rPr lang="en-US" dirty="0" smtClean="0"/>
              <a:t> – Event raised when a key is first pressed</a:t>
            </a:r>
          </a:p>
          <a:p>
            <a:pPr lvl="1"/>
            <a:r>
              <a:rPr lang="en-US" dirty="0" err="1" smtClean="0"/>
              <a:t>KeyUp</a:t>
            </a:r>
            <a:r>
              <a:rPr lang="en-US" dirty="0" smtClean="0"/>
              <a:t> – Event raised when a key is first released</a:t>
            </a:r>
          </a:p>
          <a:p>
            <a:pPr lvl="1"/>
            <a:r>
              <a:rPr lang="en-US" dirty="0" smtClean="0"/>
              <a:t>Key Pressed – Event raised when the control has focus and a key is pressed and released.</a:t>
            </a:r>
          </a:p>
          <a:p>
            <a:r>
              <a:rPr lang="en-US" dirty="0" smtClean="0"/>
              <a:t>Mouse</a:t>
            </a:r>
          </a:p>
          <a:p>
            <a:pPr lvl="1"/>
            <a:r>
              <a:rPr lang="en-US" dirty="0" err="1" smtClean="0"/>
              <a:t>MouseDown</a:t>
            </a:r>
            <a:r>
              <a:rPr lang="en-US" dirty="0" smtClean="0"/>
              <a:t> – Event raised when the a mouse button is first pressed while over a control</a:t>
            </a:r>
          </a:p>
          <a:p>
            <a:pPr lvl="1"/>
            <a:r>
              <a:rPr lang="en-US" dirty="0" err="1" smtClean="0"/>
              <a:t>MouseUp</a:t>
            </a:r>
            <a:r>
              <a:rPr lang="en-US" dirty="0" smtClean="0"/>
              <a:t> </a:t>
            </a:r>
            <a:r>
              <a:rPr lang="en-US" dirty="0"/>
              <a:t>- Event raised when the a mouse button is first </a:t>
            </a:r>
            <a:r>
              <a:rPr lang="en-US" dirty="0" smtClean="0"/>
              <a:t>released </a:t>
            </a:r>
            <a:r>
              <a:rPr lang="en-US" dirty="0"/>
              <a:t>while over a </a:t>
            </a:r>
            <a:r>
              <a:rPr lang="en-US" dirty="0" smtClean="0"/>
              <a:t>control</a:t>
            </a:r>
          </a:p>
          <a:p>
            <a:pPr lvl="1"/>
            <a:r>
              <a:rPr lang="en-US" dirty="0" err="1" smtClean="0"/>
              <a:t>MouseEnter</a:t>
            </a:r>
            <a:r>
              <a:rPr lang="en-US" dirty="0" smtClean="0"/>
              <a:t> – Event raised when the mouse enters a visible part of the control</a:t>
            </a:r>
          </a:p>
          <a:p>
            <a:pPr lvl="1"/>
            <a:r>
              <a:rPr lang="en-US" dirty="0" err="1" smtClean="0"/>
              <a:t>MouseLeave</a:t>
            </a:r>
            <a:r>
              <a:rPr lang="en-US" dirty="0" smtClean="0"/>
              <a:t> – Event raised when the mouse leaves a visible part of the control</a:t>
            </a:r>
          </a:p>
          <a:p>
            <a:pPr lvl="1"/>
            <a:r>
              <a:rPr lang="en-US" dirty="0" err="1" smtClean="0"/>
              <a:t>MouseHover</a:t>
            </a:r>
            <a:r>
              <a:rPr lang="en-US" dirty="0" smtClean="0"/>
              <a:t> – Event raised when a mouse remains stationary over a control</a:t>
            </a:r>
          </a:p>
          <a:p>
            <a:r>
              <a:rPr lang="en-US" dirty="0" smtClean="0"/>
              <a:t>Property Changed – When the programmer or the user changes a property of a control an event is raised</a:t>
            </a:r>
          </a:p>
          <a:p>
            <a:pPr lvl="1"/>
            <a:r>
              <a:rPr lang="en-US" dirty="0" err="1" smtClean="0"/>
              <a:t>TextChanged</a:t>
            </a:r>
            <a:r>
              <a:rPr lang="en-US" dirty="0" smtClean="0"/>
              <a:t> – Event raised when the value of the “Text” property is changed</a:t>
            </a:r>
            <a:endParaRPr lang="en-US" dirty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Opening a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To open a saved VB project: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Click on </a:t>
            </a:r>
            <a:r>
              <a:rPr lang="en-US" dirty="0" smtClean="0"/>
              <a:t>“Project/Solution” </a:t>
            </a:r>
            <a:r>
              <a:rPr lang="en-US" dirty="0" smtClean="0"/>
              <a:t>from the “File” </a:t>
            </a:r>
            <a:r>
              <a:rPr lang="en-US" dirty="0" smtClean="0"/>
              <a:t>menu under “Open”.</a:t>
            </a:r>
            <a:endParaRPr lang="en-US" dirty="0" smtClean="0"/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Navigate to where you saved your project.</a:t>
            </a:r>
            <a:endParaRPr lang="en-US" dirty="0" smtClean="0"/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Double Click on </a:t>
            </a:r>
            <a:r>
              <a:rPr lang="en-US" dirty="0" smtClean="0"/>
              <a:t>the folder that was created by Visual Studio when you saved (it should have the same name that you named you project)</a:t>
            </a:r>
            <a:endParaRPr lang="en-US" dirty="0" smtClean="0"/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Double </a:t>
            </a:r>
            <a:r>
              <a:rPr lang="en-US" dirty="0" smtClean="0"/>
              <a:t>click on the “.</a:t>
            </a:r>
            <a:r>
              <a:rPr lang="en-US" dirty="0" err="1" smtClean="0"/>
              <a:t>sln</a:t>
            </a:r>
            <a:r>
              <a:rPr lang="en-US" dirty="0" smtClean="0"/>
              <a:t>” </a:t>
            </a:r>
            <a:r>
              <a:rPr lang="en-US" dirty="0"/>
              <a:t>file (it should </a:t>
            </a:r>
            <a:r>
              <a:rPr lang="en-US" dirty="0" smtClean="0"/>
              <a:t>have </a:t>
            </a:r>
            <a:r>
              <a:rPr lang="en-US" dirty="0"/>
              <a:t>the same name that you named you </a:t>
            </a:r>
            <a:r>
              <a:rPr lang="en-US" dirty="0" smtClean="0"/>
              <a:t>project).</a:t>
            </a:r>
            <a:endParaRPr lang="en-US" dirty="0" smtClean="0"/>
          </a:p>
          <a:p>
            <a:r>
              <a:rPr lang="en-US" dirty="0" smtClean="0"/>
              <a:t>Also, if you successfully debug you program, it will create an</a:t>
            </a:r>
            <a:r>
              <a:rPr lang="en-US" u="sng" dirty="0" smtClean="0"/>
              <a:t> executable file</a:t>
            </a:r>
            <a:r>
              <a:rPr lang="en-US" dirty="0" smtClean="0"/>
              <a:t> inside of your </a:t>
            </a:r>
            <a:r>
              <a:rPr lang="en-US" dirty="0" smtClean="0"/>
              <a:t>Debug </a:t>
            </a:r>
            <a:r>
              <a:rPr lang="en-US" dirty="0" smtClean="0"/>
              <a:t>directory</a:t>
            </a:r>
            <a:r>
              <a:rPr lang="en-US" dirty="0" smtClean="0"/>
              <a:t>.  To get to it: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Double Click on the folder in the same folder as your “.</a:t>
            </a:r>
            <a:r>
              <a:rPr lang="en-US" dirty="0" err="1" smtClean="0"/>
              <a:t>sln</a:t>
            </a:r>
            <a:r>
              <a:rPr lang="en-US" dirty="0" smtClean="0"/>
              <a:t>” file.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Double Click on the “bin” folder.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Double Click on the “Debug” folder.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It is the “.exe” file in the “Debug” folder.</a:t>
            </a:r>
            <a:endParaRPr lang="en-US" dirty="0" smtClean="0"/>
          </a:p>
          <a:p>
            <a:r>
              <a:rPr lang="en-US" dirty="0" smtClean="0"/>
              <a:t>An </a:t>
            </a:r>
            <a:r>
              <a:rPr lang="en-US" u="sng" dirty="0" smtClean="0"/>
              <a:t>executable file</a:t>
            </a:r>
            <a:r>
              <a:rPr lang="en-US" dirty="0" smtClean="0"/>
              <a:t> is a file for the specific purpose of running your </a:t>
            </a:r>
            <a:r>
              <a:rPr lang="en-US" dirty="0" smtClean="0"/>
              <a:t>program</a:t>
            </a:r>
            <a:r>
              <a:rPr lang="en-US" dirty="0" smtClean="0"/>
              <a:t>.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2" indent="-274320">
              <a:spcBef>
                <a:spcPts val="600"/>
              </a:spcBef>
              <a:buClr>
                <a:schemeClr val="accent1"/>
              </a:buClr>
            </a:pPr>
            <a:r>
              <a:rPr lang="en-US" sz="2600" u="sng" dirty="0" smtClean="0"/>
              <a:t>Event Procedure</a:t>
            </a:r>
            <a:r>
              <a:rPr lang="en-US" sz="2600" dirty="0" smtClean="0"/>
              <a:t> </a:t>
            </a:r>
          </a:p>
          <a:p>
            <a:pPr marL="548640" lvl="3" indent="-274320">
              <a:spcBef>
                <a:spcPts val="600"/>
              </a:spcBef>
              <a:buClr>
                <a:schemeClr val="accent1"/>
              </a:buClr>
            </a:pPr>
            <a:r>
              <a:rPr lang="en-US" sz="2200" dirty="0" smtClean="0"/>
              <a:t>A set </a:t>
            </a:r>
            <a:r>
              <a:rPr lang="en-US" sz="2200" dirty="0" smtClean="0"/>
              <a:t>of instructions to be executed when a certain event happens</a:t>
            </a:r>
            <a:r>
              <a:rPr lang="en-US" sz="2200" dirty="0" smtClean="0"/>
              <a:t>.</a:t>
            </a:r>
          </a:p>
          <a:p>
            <a:r>
              <a:rPr lang="en-US" dirty="0" smtClean="0"/>
              <a:t>Many </a:t>
            </a:r>
            <a:r>
              <a:rPr lang="en-US" dirty="0" smtClean="0"/>
              <a:t>event-driven programs can be divided into three important sections or layers:</a:t>
            </a:r>
          </a:p>
          <a:p>
            <a:pPr lvl="1"/>
            <a:r>
              <a:rPr lang="en-US" u="sng" dirty="0" smtClean="0"/>
              <a:t>Presentation </a:t>
            </a:r>
            <a:r>
              <a:rPr lang="en-US" u="sng" dirty="0" smtClean="0"/>
              <a:t>Layer</a:t>
            </a:r>
            <a:endParaRPr lang="en-US" dirty="0"/>
          </a:p>
          <a:p>
            <a:pPr lvl="2"/>
            <a:r>
              <a:rPr lang="en-US" dirty="0" smtClean="0"/>
              <a:t> </a:t>
            </a:r>
            <a:r>
              <a:rPr lang="en-US" dirty="0" smtClean="0"/>
              <a:t>Anything the user sees and how the user interacts with a program.</a:t>
            </a:r>
          </a:p>
          <a:p>
            <a:pPr lvl="1"/>
            <a:r>
              <a:rPr lang="en-US" u="sng" dirty="0" smtClean="0"/>
              <a:t>Logic </a:t>
            </a:r>
            <a:r>
              <a:rPr lang="en-US" u="sng" dirty="0" smtClean="0"/>
              <a:t>Layer</a:t>
            </a:r>
            <a:endParaRPr lang="en-US" dirty="0"/>
          </a:p>
          <a:p>
            <a:pPr lvl="2"/>
            <a:r>
              <a:rPr lang="en-US" dirty="0" smtClean="0"/>
              <a:t>How </a:t>
            </a:r>
            <a:r>
              <a:rPr lang="en-US" dirty="0" smtClean="0"/>
              <a:t>the program acts when it receives events.</a:t>
            </a:r>
          </a:p>
          <a:p>
            <a:pPr lvl="1"/>
            <a:r>
              <a:rPr lang="en-US" u="sng" dirty="0" smtClean="0"/>
              <a:t>Data Access Layer </a:t>
            </a:r>
            <a:endParaRPr lang="en-US" dirty="0"/>
          </a:p>
          <a:p>
            <a:pPr lvl="2"/>
            <a:r>
              <a:rPr lang="en-US" dirty="0" smtClean="0"/>
              <a:t>Allows </a:t>
            </a:r>
            <a:r>
              <a:rPr lang="en-US" dirty="0" smtClean="0"/>
              <a:t>simple access to persistent storage (like a database).  We probably won’t be doing this in this course.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50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you run your Visual Basic program the following things happen: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Your program monitors the controls in the window to detect any event that a control can recognize (mouse movements, clicks, keystrokes, etc.)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When your program detects an event, it examines the code to see if you’ve written an even procedure for it.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If you have written an event procedure, the instructions in the procedure are executed and it goes back to step 1.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If you have not written an event procedure, it ignores the event and goes back to step 1.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990600"/>
          </a:xfrm>
        </p:spPr>
        <p:txBody>
          <a:bodyPr/>
          <a:lstStyle/>
          <a:p>
            <a:r>
              <a:rPr lang="en-US" dirty="0" smtClean="0"/>
              <a:t>The naming (value of the name property) of controls should indicate what it is and what it does.</a:t>
            </a:r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043005"/>
              </p:ext>
            </p:extLst>
          </p:nvPr>
        </p:nvGraphicFramePr>
        <p:xfrm>
          <a:off x="1371600" y="228600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Prefix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frmPayroll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Button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btn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btnComputeTotal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Label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lbl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lblAddress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Text Box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txt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txtCity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List</a:t>
                      </a:r>
                      <a:r>
                        <a:rPr lang="en-US" baseline="0" dirty="0" smtClean="0"/>
                        <a:t> Box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lstOutput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981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Now that we have an interface, we can have our controls act on events.</a:t>
            </a:r>
          </a:p>
          <a:p>
            <a:r>
              <a:rPr lang="en-US" dirty="0" smtClean="0"/>
              <a:t>For now, we will just change the properties of controls with our events</a:t>
            </a:r>
          </a:p>
          <a:p>
            <a:r>
              <a:rPr lang="en-US" dirty="0" smtClean="0"/>
              <a:t>The basic form of setting a property of a control: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controlName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property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setting</a:t>
            </a:r>
          </a:p>
          <a:p>
            <a:pPr>
              <a:buNone/>
            </a:pPr>
            <a:endParaRPr lang="en-US" dirty="0" smtClean="0">
              <a:cs typeface="Courier New" pitchFamily="49" charset="0"/>
            </a:endParaRPr>
          </a:p>
          <a:p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controlName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– the name of the control whose property you want to change (ex. </a:t>
            </a:r>
            <a:r>
              <a:rPr lang="en-US" dirty="0" err="1" smtClean="0">
                <a:cs typeface="Courier New" pitchFamily="49" charset="0"/>
              </a:rPr>
              <a:t>txtName</a:t>
            </a:r>
            <a:r>
              <a:rPr lang="en-US" dirty="0" smtClean="0">
                <a:cs typeface="Courier New" pitchFamily="49" charset="0"/>
              </a:rPr>
              <a:t>)</a:t>
            </a:r>
          </a:p>
          <a:p>
            <a:r>
              <a:rPr lang="en-US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property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– the property you want to change (ex. </a:t>
            </a:r>
            <a:r>
              <a:rPr lang="en-US" dirty="0" err="1" smtClean="0">
                <a:cs typeface="Courier New" pitchFamily="49" charset="0"/>
              </a:rPr>
              <a:t>ForeColor</a:t>
            </a:r>
            <a:r>
              <a:rPr lang="en-US" dirty="0" smtClean="0">
                <a:cs typeface="Courier New" pitchFamily="49" charset="0"/>
              </a:rPr>
              <a:t>)</a:t>
            </a:r>
          </a:p>
          <a:p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setting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– value for which you want to set the property</a:t>
            </a:r>
            <a:endParaRPr lang="en-US" dirty="0"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Examples:</a:t>
            </a: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txtBox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Text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“Hello”</a:t>
            </a:r>
          </a:p>
          <a:p>
            <a:r>
              <a:rPr lang="en-US" dirty="0" smtClean="0">
                <a:cs typeface="Courier New" pitchFamily="49" charset="0"/>
              </a:rPr>
              <a:t>Displays “Hello” in the text box</a:t>
            </a: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btnButton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Visible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True</a:t>
            </a:r>
          </a:p>
          <a:p>
            <a:r>
              <a:rPr lang="en-US" dirty="0" smtClean="0">
                <a:cs typeface="Courier New" pitchFamily="49" charset="0"/>
              </a:rPr>
              <a:t>Makes the button visible</a:t>
            </a: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txtBox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ForeColor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Color.Red</a:t>
            </a:r>
            <a:endParaRPr lang="en-US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Makes the text color in the text box red</a:t>
            </a: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frmMain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Text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“My Form”</a:t>
            </a:r>
          </a:p>
          <a:p>
            <a:r>
              <a:rPr lang="en-US" dirty="0" smtClean="0">
                <a:cs typeface="Courier New" pitchFamily="49" charset="0"/>
              </a:rPr>
              <a:t>Will </a:t>
            </a:r>
            <a:r>
              <a:rPr lang="en-US" u="sng" dirty="0" smtClean="0">
                <a:cs typeface="Courier New" pitchFamily="49" charset="0"/>
              </a:rPr>
              <a:t>NOT</a:t>
            </a:r>
            <a:r>
              <a:rPr lang="en-US" dirty="0" smtClean="0">
                <a:cs typeface="Courier New" pitchFamily="49" charset="0"/>
              </a:rPr>
              <a:t> work in the code for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frmMain</a:t>
            </a:r>
            <a:r>
              <a:rPr lang="en-US" dirty="0" smtClean="0">
                <a:cs typeface="Courier New" pitchFamily="49" charset="0"/>
              </a:rPr>
              <a:t>.  You must use the word Me (because the form is referring to itself)</a:t>
            </a: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Me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Text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“My Form”</a:t>
            </a:r>
          </a:p>
          <a:p>
            <a:r>
              <a:rPr lang="en-US" dirty="0" smtClean="0">
                <a:cs typeface="Courier New" pitchFamily="49" charset="0"/>
              </a:rPr>
              <a:t>These lines of code (statements) are called </a:t>
            </a:r>
            <a:r>
              <a:rPr lang="en-US" u="sng" dirty="0" smtClean="0">
                <a:cs typeface="Courier New" pitchFamily="49" charset="0"/>
              </a:rPr>
              <a:t>Assignment Statements</a:t>
            </a:r>
            <a:r>
              <a:rPr lang="en-US" dirty="0" smtClean="0">
                <a:cs typeface="Courier New" pitchFamily="49" charset="0"/>
              </a:rPr>
              <a:t>.</a:t>
            </a:r>
          </a:p>
          <a:p>
            <a:endParaRPr lang="en-US" dirty="0" smtClean="0">
              <a:cs typeface="Courier New" pitchFamily="49" charset="0"/>
            </a:endParaRPr>
          </a:p>
          <a:p>
            <a:pPr>
              <a:buNone/>
            </a:pPr>
            <a:endParaRPr lang="en-US" u="sng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>
              <a:cs typeface="Courier New" pitchFamily="49" charset="0"/>
            </a:endParaRPr>
          </a:p>
          <a:p>
            <a:pPr>
              <a:buNone/>
            </a:pPr>
            <a:endParaRPr lang="en-US" dirty="0" smtClean="0">
              <a:cs typeface="Courier New" pitchFamily="49" charset="0"/>
            </a:endParaRPr>
          </a:p>
          <a:p>
            <a:pPr>
              <a:buNone/>
            </a:pPr>
            <a:endParaRPr lang="en-US" dirty="0"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give the controls function when events occur, we need to write our code in event procedures.</a:t>
            </a:r>
          </a:p>
          <a:p>
            <a:r>
              <a:rPr lang="en-US" dirty="0" smtClean="0"/>
              <a:t>Note:  I will often call event procedures, “event handlers”.</a:t>
            </a:r>
          </a:p>
          <a:p>
            <a:r>
              <a:rPr lang="en-US" dirty="0" smtClean="0"/>
              <a:t>To view the code right click on the form and select “View Code”</a:t>
            </a:r>
          </a:p>
          <a:p>
            <a:r>
              <a:rPr lang="en-US" dirty="0" smtClean="0"/>
              <a:t>To make an event procedure you can: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Double click on the control (creates the default event procedure for the control)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Click on the control then click the “Events” button at the top of the Properties Window</a:t>
            </a:r>
          </a:p>
          <a:p>
            <a:pPr marL="514350" indent="-514350"/>
            <a:r>
              <a:rPr lang="en-US" dirty="0" smtClean="0"/>
              <a:t>This will create the code for the event procedure.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 event procedure looks something like this: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Private Sub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btnButton_Click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ByVal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sender As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System.Object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ByVal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e As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System.EventArgs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Handles </a:t>
            </a:r>
            <a:r>
              <a:rPr lang="en-US" sz="18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btnButton.Click</a:t>
            </a:r>
            <a:endParaRPr lang="en-US" sz="1800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‘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Code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goes here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End Sub</a:t>
            </a:r>
          </a:p>
          <a:p>
            <a:r>
              <a:rPr lang="en-US" dirty="0" smtClean="0">
                <a:cs typeface="Courier New" pitchFamily="49" charset="0"/>
              </a:rPr>
              <a:t>Don’t worry about all the details of this code!</a:t>
            </a:r>
          </a:p>
          <a:p>
            <a:r>
              <a:rPr lang="en-US" dirty="0" smtClean="0">
                <a:cs typeface="Courier New" pitchFamily="49" charset="0"/>
              </a:rPr>
              <a:t>There’s only two parts you need to worry about: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btnButton_Click</a:t>
            </a:r>
            <a:r>
              <a:rPr lang="en-US" dirty="0" smtClean="0">
                <a:cs typeface="Courier New" pitchFamily="49" charset="0"/>
              </a:rPr>
              <a:t> is the </a:t>
            </a:r>
            <a:r>
              <a:rPr lang="en-US" u="sng" dirty="0" smtClean="0">
                <a:cs typeface="Courier New" pitchFamily="49" charset="0"/>
              </a:rPr>
              <a:t>name</a:t>
            </a:r>
            <a:r>
              <a:rPr lang="en-US" dirty="0" smtClean="0">
                <a:cs typeface="Courier New" pitchFamily="49" charset="0"/>
              </a:rPr>
              <a:t> of the event procedure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btnButton.Click</a:t>
            </a:r>
            <a:r>
              <a:rPr lang="en-US" dirty="0" smtClean="0">
                <a:cs typeface="Courier New" pitchFamily="49" charset="0"/>
              </a:rPr>
              <a:t> tells the procedure to listen for the click event on the button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btnButton</a:t>
            </a:r>
            <a:r>
              <a:rPr lang="en-US" dirty="0" smtClean="0">
                <a:cs typeface="Courier New" pitchFamily="49" charset="0"/>
              </a:rPr>
              <a:t>. </a:t>
            </a:r>
          </a:p>
          <a:p>
            <a:r>
              <a:rPr lang="en-US" dirty="0" smtClean="0">
                <a:cs typeface="Courier New" pitchFamily="49" charset="0"/>
              </a:rPr>
              <a:t>The </a:t>
            </a:r>
            <a:r>
              <a:rPr lang="en-US" dirty="0" smtClean="0">
                <a:cs typeface="Courier New" pitchFamily="49" charset="0"/>
              </a:rPr>
              <a:t>most of the rest </a:t>
            </a:r>
            <a:r>
              <a:rPr lang="en-US" dirty="0" smtClean="0">
                <a:cs typeface="Courier New" pitchFamily="49" charset="0"/>
              </a:rPr>
              <a:t>are </a:t>
            </a:r>
            <a:r>
              <a:rPr lang="en-US" u="sng" dirty="0" smtClean="0">
                <a:cs typeface="Courier New" pitchFamily="49" charset="0"/>
              </a:rPr>
              <a:t>keywords</a:t>
            </a:r>
            <a:r>
              <a:rPr lang="en-US" dirty="0" smtClean="0">
                <a:cs typeface="Courier New" pitchFamily="49" charset="0"/>
              </a:rPr>
              <a:t> used to describe the procedure</a:t>
            </a:r>
          </a:p>
          <a:p>
            <a:pPr lvl="1"/>
            <a:r>
              <a:rPr lang="en-US" u="sng" dirty="0" smtClean="0">
                <a:cs typeface="Courier New" pitchFamily="49" charset="0"/>
              </a:rPr>
              <a:t>Keywords</a:t>
            </a:r>
            <a:r>
              <a:rPr lang="en-US" dirty="0" smtClean="0">
                <a:cs typeface="Courier New" pitchFamily="49" charset="0"/>
              </a:rPr>
              <a:t> are words that have a particular meaning in VB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These are reserved, meaning they can’t be used for other purposes (this will be clearer when we talk about variables)</a:t>
            </a:r>
          </a:p>
          <a:p>
            <a:pPr marL="514350" indent="-514350"/>
            <a:endParaRPr lang="en-US" dirty="0" smtClean="0"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single event handler can listen for multiple different events.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Private Sub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btnButton_Click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(…) Handles 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btnButton1.Click</a:t>
            </a:r>
            <a:r>
              <a:rPr lang="en-US" sz="24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btnButton2.Click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‘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Code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goes here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End Sub</a:t>
            </a:r>
          </a:p>
          <a:p>
            <a:r>
              <a:rPr lang="en-US" sz="2400" dirty="0" smtClean="0">
                <a:cs typeface="Courier New" pitchFamily="49" charset="0"/>
              </a:rPr>
              <a:t>So the code inside of the procedure will be executed if either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btnButton1</a:t>
            </a:r>
            <a:r>
              <a:rPr lang="en-US" sz="2400" dirty="0" smtClean="0">
                <a:cs typeface="Courier New" pitchFamily="49" charset="0"/>
              </a:rPr>
              <a:t> or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btnButton2</a:t>
            </a:r>
            <a:r>
              <a:rPr lang="en-US" sz="2400" dirty="0" smtClean="0">
                <a:cs typeface="Courier New" pitchFamily="49" charset="0"/>
              </a:rPr>
              <a:t> is clicked.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1100</TotalTime>
  <Words>1073</Words>
  <Application>Microsoft Office PowerPoint</Application>
  <PresentationFormat>On-screen Show (4:3)</PresentationFormat>
  <Paragraphs>155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Origin</vt:lpstr>
      <vt:lpstr>CS0004:  Introduction to Programming</vt:lpstr>
      <vt:lpstr>Review </vt:lpstr>
      <vt:lpstr>Review</vt:lpstr>
      <vt:lpstr>Review</vt:lpstr>
      <vt:lpstr>Events</vt:lpstr>
      <vt:lpstr>Events</vt:lpstr>
      <vt:lpstr>Event Procedures</vt:lpstr>
      <vt:lpstr>Event Procedures</vt:lpstr>
      <vt:lpstr>Event Procedures</vt:lpstr>
      <vt:lpstr>IntelliSense </vt:lpstr>
      <vt:lpstr>Default Events</vt:lpstr>
      <vt:lpstr>Some Events</vt:lpstr>
      <vt:lpstr>Opening a Project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CS0134:  Web Design</dc:title>
  <dc:creator>Eric Heim</dc:creator>
  <cp:lastModifiedBy>Eric T. Heim</cp:lastModifiedBy>
  <cp:revision>105</cp:revision>
  <dcterms:created xsi:type="dcterms:W3CDTF">2010-09-02T14:03:02Z</dcterms:created>
  <dcterms:modified xsi:type="dcterms:W3CDTF">2011-01-24T15:52:19Z</dcterms:modified>
</cp:coreProperties>
</file>