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56" r:id="rId2"/>
    <p:sldId id="437" r:id="rId3"/>
    <p:sldId id="438" r:id="rId4"/>
    <p:sldId id="439" r:id="rId5"/>
    <p:sldId id="440" r:id="rId6"/>
    <p:sldId id="441" r:id="rId7"/>
    <p:sldId id="445" r:id="rId8"/>
    <p:sldId id="442" r:id="rId9"/>
    <p:sldId id="443" r:id="rId10"/>
    <p:sldId id="444" r:id="rId11"/>
    <p:sldId id="446" r:id="rId12"/>
    <p:sldId id="447" r:id="rId13"/>
    <p:sldId id="44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95879" autoAdjust="0"/>
  </p:normalViewPr>
  <p:slideViewPr>
    <p:cSldViewPr>
      <p:cViewPr varScale="1">
        <p:scale>
          <a:sx n="105" d="100"/>
          <a:sy n="105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51D7C-2212-4B21-A534-23BDA24B0213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57BDF-A3F0-47A2-AF40-C097053B89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F421DD7-2DF9-4306-A554-0E6A84B7064D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F421DD7-2DF9-4306-A554-0E6A84B7064D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421DD7-2DF9-4306-A554-0E6A84B7064D}" type="datetimeFigureOut">
              <a:rPr lang="en-US" smtClean="0"/>
              <a:pPr/>
              <a:t>3/27/2011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CS0004:  Introduction to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Repetition – Do Loops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Posttest Do Loop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Posttest </a:t>
            </a:r>
            <a:r>
              <a:rPr lang="en-US" dirty="0"/>
              <a:t>Do </a:t>
            </a:r>
            <a:r>
              <a:rPr lang="en-US" dirty="0" smtClean="0"/>
              <a:t>Loop</a:t>
            </a:r>
          </a:p>
          <a:p>
            <a:pPr lvl="2"/>
            <a:r>
              <a:rPr lang="en-US" dirty="0" smtClean="0"/>
              <a:t>When to use Posttest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30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Until</a:t>
            </a:r>
            <a:r>
              <a:rPr lang="en-US" dirty="0" smtClean="0"/>
              <a:t> Keyword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both forms of the Do Loop, you can replace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 smtClean="0"/>
              <a:t> with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Until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 smtClean="0">
                <a:cs typeface="Courier New" pitchFamily="49" charset="0"/>
              </a:rPr>
              <a:t> loops while the condition is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True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Until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>
                <a:cs typeface="Courier New" pitchFamily="49" charset="0"/>
              </a:rPr>
              <a:t>loops </a:t>
            </a:r>
            <a:r>
              <a:rPr lang="en-US" dirty="0" smtClean="0">
                <a:cs typeface="Courier New" pitchFamily="49" charset="0"/>
              </a:rPr>
              <a:t>until </a:t>
            </a:r>
            <a:r>
              <a:rPr lang="en-US" dirty="0">
                <a:cs typeface="Courier New" pitchFamily="49" charset="0"/>
              </a:rPr>
              <a:t>the condition is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Do While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&lt;&gt; -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statement(s)</a:t>
            </a:r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Loop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itchFamily="49" charset="0"/>
              </a:rPr>
              <a:t>Is the same as…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Do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Until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-1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statement(s)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Loop</a:t>
            </a:r>
          </a:p>
          <a:p>
            <a:r>
              <a:rPr lang="en-US" dirty="0" smtClean="0">
                <a:cs typeface="Courier New" pitchFamily="49" charset="0"/>
              </a:rPr>
              <a:t>Until may make more sense in some sentinel-controlled loops.</a:t>
            </a:r>
            <a:endParaRPr lang="en-US" dirty="0"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14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Infinite Loops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 </a:t>
            </a:r>
            <a:r>
              <a:rPr lang="en-US" u="sng" dirty="0" smtClean="0"/>
              <a:t>infinite loop</a:t>
            </a:r>
            <a:r>
              <a:rPr lang="en-US" dirty="0" smtClean="0"/>
              <a:t> is a logical error where a loop has no way of reaching the condition where the loop stops executing, and therefore repeats indefinitely.</a:t>
            </a:r>
          </a:p>
          <a:p>
            <a:r>
              <a:rPr lang="en-US" dirty="0" smtClean="0"/>
              <a:t>For example: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As Integer = 1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Do While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 1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+= 1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Loop</a:t>
            </a:r>
          </a:p>
          <a:p>
            <a:r>
              <a:rPr lang="en-US" dirty="0" smtClean="0">
                <a:cs typeface="Courier New" pitchFamily="49" charset="0"/>
              </a:rPr>
              <a:t>This loop will repeat forever because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 smtClean="0">
                <a:cs typeface="Courier New" pitchFamily="49" charset="0"/>
              </a:rPr>
              <a:t> will never be less than 1.</a:t>
            </a:r>
          </a:p>
          <a:p>
            <a:r>
              <a:rPr lang="en-US" dirty="0" smtClean="0">
                <a:cs typeface="Courier New" pitchFamily="49" charset="0"/>
              </a:rPr>
              <a:t>This may be a simple example, but they can be more complex and harder to spot.  If your program seems to stall at about the time a loop is executing, look to see if you have created an infinite loop.</a:t>
            </a:r>
          </a:p>
          <a:p>
            <a:r>
              <a:rPr lang="en-US" dirty="0" smtClean="0">
                <a:cs typeface="Courier New" pitchFamily="49" charset="0"/>
              </a:rPr>
              <a:t>To stop a program from running while it is in an infinite loop, hit the “Stop Debugging” button.</a:t>
            </a:r>
          </a:p>
          <a:p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25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Notes: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can end a loop prematurely by using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Exit Do </a:t>
            </a:r>
            <a:r>
              <a:rPr lang="en-US" dirty="0" smtClean="0">
                <a:cs typeface="Courier New" pitchFamily="49" charset="0"/>
              </a:rPr>
              <a:t>statement in the body of a loop.  As soon as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Exit Do </a:t>
            </a:r>
            <a:r>
              <a:rPr lang="en-US" dirty="0" smtClean="0">
                <a:cs typeface="Courier New" pitchFamily="49" charset="0"/>
              </a:rPr>
              <a:t>is executed, execution jumps immediately to the statement following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Loop</a:t>
            </a:r>
            <a:r>
              <a:rPr lang="en-US" dirty="0" smtClean="0">
                <a:cs typeface="Courier New" pitchFamily="49" charset="0"/>
              </a:rPr>
              <a:t> statement.</a:t>
            </a:r>
          </a:p>
          <a:p>
            <a:r>
              <a:rPr lang="en-US" dirty="0" smtClean="0">
                <a:cs typeface="Courier New" pitchFamily="49" charset="0"/>
              </a:rPr>
              <a:t>Just like with an if statement, variables declared inside of a loop have block-level scope, meaning they cannot be used outside of the loop.  Be careful though, these variables are then going to be declared EVERY iteration of the loop.</a:t>
            </a:r>
          </a:p>
          <a:p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2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Courier New" pitchFamily="49" charset="0"/>
              </a:rPr>
              <a:t>A </a:t>
            </a:r>
            <a:r>
              <a:rPr lang="en-US" u="sng" dirty="0" smtClean="0">
                <a:cs typeface="Courier New" pitchFamily="49" charset="0"/>
              </a:rPr>
              <a:t>condition</a:t>
            </a:r>
            <a:r>
              <a:rPr lang="en-US" dirty="0" smtClean="0">
                <a:cs typeface="Courier New" pitchFamily="49" charset="0"/>
              </a:rPr>
              <a:t> is…</a:t>
            </a:r>
          </a:p>
          <a:p>
            <a:pPr lvl="1"/>
            <a:r>
              <a:rPr lang="en-US" dirty="0">
                <a:cs typeface="Courier New" pitchFamily="49" charset="0"/>
              </a:rPr>
              <a:t>a</a:t>
            </a:r>
            <a:r>
              <a:rPr lang="en-US" dirty="0" smtClean="0">
                <a:cs typeface="Courier New" pitchFamily="49" charset="0"/>
              </a:rPr>
              <a:t> statement that can (but does not have to) include relational or logical operators that results to either True or False</a:t>
            </a:r>
          </a:p>
          <a:p>
            <a:r>
              <a:rPr lang="en-US" u="sng" dirty="0"/>
              <a:t>Relational </a:t>
            </a:r>
            <a:r>
              <a:rPr lang="en-US" u="sng" dirty="0" smtClean="0"/>
              <a:t>Operators</a:t>
            </a:r>
            <a:r>
              <a:rPr lang="en-US" dirty="0" smtClean="0"/>
              <a:t>… </a:t>
            </a:r>
          </a:p>
          <a:p>
            <a:pPr lvl="1"/>
            <a:r>
              <a:rPr lang="en-US" dirty="0" smtClean="0"/>
              <a:t>compare </a:t>
            </a:r>
            <a:r>
              <a:rPr lang="en-US" dirty="0"/>
              <a:t>two entities.  </a:t>
            </a:r>
            <a:r>
              <a:rPr lang="en-US" dirty="0" smtClean="0"/>
              <a:t>Returns </a:t>
            </a:r>
            <a:r>
              <a:rPr lang="en-US" dirty="0"/>
              <a:t>either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/>
              <a:t> or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=,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&lt;&gt;</a:t>
            </a:r>
            <a:r>
              <a:rPr lang="en-US" dirty="0" smtClean="0"/>
              <a:t>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smtClean="0"/>
              <a:t>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smtClean="0"/>
              <a:t>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&lt;=</a:t>
            </a:r>
            <a:r>
              <a:rPr lang="en-US" dirty="0" smtClean="0"/>
              <a:t>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&gt;=</a:t>
            </a:r>
          </a:p>
          <a:p>
            <a:r>
              <a:rPr lang="en-US" u="sng" dirty="0"/>
              <a:t>Logical </a:t>
            </a:r>
            <a:r>
              <a:rPr lang="en-US" u="sng" dirty="0" smtClean="0"/>
              <a:t>Operators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combine </a:t>
            </a:r>
            <a:r>
              <a:rPr lang="en-US" dirty="0"/>
              <a:t>two or more </a:t>
            </a:r>
            <a:r>
              <a:rPr lang="en-US" dirty="0" smtClean="0"/>
              <a:t>conditions.  </a:t>
            </a:r>
            <a:r>
              <a:rPr lang="en-US" dirty="0"/>
              <a:t>Return either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/>
              <a:t> or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dirty="0" smtClean="0"/>
              <a:t>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Or</a:t>
            </a:r>
            <a:r>
              <a:rPr lang="en-US" dirty="0" smtClean="0"/>
              <a:t>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Not</a:t>
            </a:r>
            <a:endParaRPr lang="en-US" dirty="0"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880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 far we have used conditions in making decisions that execute a sequence of statements once.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Then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statement(s)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 If</a:t>
            </a:r>
          </a:p>
          <a:p>
            <a:r>
              <a:rPr lang="en-US" dirty="0" smtClean="0">
                <a:cs typeface="Courier New" pitchFamily="49" charset="0"/>
              </a:rPr>
              <a:t>However, we can use conditions to execute </a:t>
            </a:r>
            <a:r>
              <a:rPr lang="en-US" dirty="0"/>
              <a:t>a sequence of statements </a:t>
            </a:r>
            <a:r>
              <a:rPr lang="en-US" u="sng" dirty="0" smtClean="0">
                <a:cs typeface="Courier New" pitchFamily="49" charset="0"/>
              </a:rPr>
              <a:t>multiple times</a:t>
            </a:r>
            <a:r>
              <a:rPr lang="en-US" dirty="0" smtClean="0">
                <a:cs typeface="Courier New" pitchFamily="49" charset="0"/>
              </a:rPr>
              <a:t>.</a:t>
            </a:r>
          </a:p>
          <a:p>
            <a:r>
              <a:rPr lang="en-US" dirty="0" smtClean="0">
                <a:cs typeface="Courier New" pitchFamily="49" charset="0"/>
              </a:rPr>
              <a:t>A </a:t>
            </a:r>
            <a:r>
              <a:rPr lang="en-US" u="sng" dirty="0" smtClean="0">
                <a:cs typeface="Courier New" pitchFamily="49" charset="0"/>
              </a:rPr>
              <a:t>loop</a:t>
            </a:r>
            <a:r>
              <a:rPr lang="en-US" dirty="0" smtClean="0">
                <a:cs typeface="Courier New" pitchFamily="49" charset="0"/>
              </a:rPr>
              <a:t> is used to repeatedly execute </a:t>
            </a:r>
            <a:r>
              <a:rPr lang="en-US" dirty="0"/>
              <a:t>a sequence of statements </a:t>
            </a:r>
            <a:r>
              <a:rPr lang="en-US" dirty="0" smtClean="0">
                <a:cs typeface="Courier New" pitchFamily="49" charset="0"/>
              </a:rPr>
              <a:t>a number of times.</a:t>
            </a:r>
          </a:p>
          <a:p>
            <a:r>
              <a:rPr lang="en-US" dirty="0" smtClean="0">
                <a:cs typeface="Courier New" pitchFamily="49" charset="0"/>
              </a:rPr>
              <a:t>Each repetition of the loop is called a </a:t>
            </a:r>
            <a:r>
              <a:rPr lang="en-US" u="sng" dirty="0" smtClean="0">
                <a:cs typeface="Courier New" pitchFamily="49" charset="0"/>
              </a:rPr>
              <a:t>pass</a:t>
            </a:r>
            <a:r>
              <a:rPr lang="en-US" dirty="0" smtClean="0">
                <a:cs typeface="Courier New" pitchFamily="49" charset="0"/>
              </a:rPr>
              <a:t>, or </a:t>
            </a:r>
            <a:r>
              <a:rPr lang="en-US" u="sng" dirty="0" smtClean="0">
                <a:cs typeface="Courier New" pitchFamily="49" charset="0"/>
              </a:rPr>
              <a:t>iteration</a:t>
            </a:r>
            <a:r>
              <a:rPr lang="en-US" dirty="0" smtClean="0">
                <a:cs typeface="Courier New" pitchFamily="49" charset="0"/>
              </a:rPr>
              <a:t>.</a:t>
            </a:r>
          </a:p>
          <a:p>
            <a:r>
              <a:rPr lang="en-US" dirty="0" smtClean="0">
                <a:cs typeface="Courier New" pitchFamily="49" charset="0"/>
              </a:rPr>
              <a:t>Loops can be used for validation, computing naturally repetitive calculations, take in a variable amount of data from the user, or many other tasks.</a:t>
            </a:r>
          </a:p>
        </p:txBody>
      </p:sp>
    </p:spTree>
    <p:extLst>
      <p:ext uri="{BB962C8B-B14F-4D97-AF65-F5344CB8AC3E}">
        <p14:creationId xmlns:p14="http://schemas.microsoft.com/office/powerpoint/2010/main" val="341558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u="sng" dirty="0" smtClean="0"/>
              <a:t>Do Loops</a:t>
            </a:r>
            <a:r>
              <a:rPr lang="en-US" dirty="0" smtClean="0"/>
              <a:t> execute the code they contain until a condition is false.</a:t>
            </a:r>
            <a:endParaRPr lang="en-US" u="sng" dirty="0" smtClean="0"/>
          </a:p>
          <a:p>
            <a:r>
              <a:rPr lang="en-US" dirty="0" smtClean="0"/>
              <a:t>Do Loops come in two forms:  </a:t>
            </a:r>
            <a:r>
              <a:rPr lang="en-US" u="sng" dirty="0" smtClean="0"/>
              <a:t>Pretest</a:t>
            </a:r>
            <a:r>
              <a:rPr lang="en-US" dirty="0" smtClean="0"/>
              <a:t> and </a:t>
            </a:r>
            <a:r>
              <a:rPr lang="en-US" u="sng" dirty="0" smtClean="0"/>
              <a:t>Posttest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General Form of Pretest: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Do While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condition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statement(s)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Loop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cs typeface="Courier New" pitchFamily="49" charset="0"/>
              </a:rPr>
              <a:t>First, it checks if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dirty="0" smtClean="0">
                <a:cs typeface="Courier New" pitchFamily="49" charset="0"/>
              </a:rPr>
              <a:t> is true.</a:t>
            </a:r>
          </a:p>
          <a:p>
            <a:pPr marL="731520" lvl="1" indent="-457200">
              <a:buFont typeface="+mj-lt"/>
              <a:buAutoNum type="alphaUcPeriod"/>
            </a:pPr>
            <a:r>
              <a:rPr lang="en-US" dirty="0" smtClean="0">
                <a:cs typeface="Courier New" pitchFamily="49" charset="0"/>
              </a:rPr>
              <a:t>If the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dirty="0" smtClean="0">
                <a:cs typeface="Courier New" pitchFamily="49" charset="0"/>
              </a:rPr>
              <a:t> is false, then the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statement(s)</a:t>
            </a:r>
            <a:r>
              <a:rPr lang="en-US" dirty="0" smtClean="0">
                <a:cs typeface="Courier New" pitchFamily="49" charset="0"/>
              </a:rPr>
              <a:t> are not executed</a:t>
            </a:r>
          </a:p>
          <a:p>
            <a:pPr marL="731520" lvl="1" indent="-457200">
              <a:buFont typeface="+mj-lt"/>
              <a:buAutoNum type="alphaUcPeriod"/>
            </a:pPr>
            <a:r>
              <a:rPr lang="en-US" dirty="0" smtClean="0">
                <a:cs typeface="Courier New" pitchFamily="49" charset="0"/>
              </a:rPr>
              <a:t>If the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dirty="0" smtClean="0">
                <a:cs typeface="Courier New" pitchFamily="49" charset="0"/>
              </a:rPr>
              <a:t> is true, it executes the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statement(s) </a:t>
            </a:r>
            <a:r>
              <a:rPr lang="en-US" dirty="0" smtClean="0">
                <a:cs typeface="Courier New" pitchFamily="49" charset="0"/>
              </a:rPr>
              <a:t>in the loop’s block.</a:t>
            </a:r>
          </a:p>
          <a:p>
            <a:pPr marL="1051560" lvl="2" indent="-457200">
              <a:buFont typeface="+mj-lt"/>
              <a:buAutoNum type="alphaLcPeriod"/>
            </a:pPr>
            <a:r>
              <a:rPr lang="en-US" dirty="0" smtClean="0">
                <a:cs typeface="Courier New" pitchFamily="49" charset="0"/>
              </a:rPr>
              <a:t>Then, it goes back to step 1.</a:t>
            </a:r>
          </a:p>
          <a:p>
            <a:r>
              <a:rPr lang="en-US" dirty="0" smtClean="0">
                <a:cs typeface="Courier New" pitchFamily="49" charset="0"/>
              </a:rPr>
              <a:t>Said another way, the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statement(s)</a:t>
            </a:r>
            <a:r>
              <a:rPr lang="en-US" dirty="0" smtClean="0">
                <a:cs typeface="Courier New" pitchFamily="49" charset="0"/>
              </a:rPr>
              <a:t> are executed until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dirty="0" smtClean="0">
                <a:cs typeface="Courier New" pitchFamily="49" charset="0"/>
              </a:rPr>
              <a:t> is false.</a:t>
            </a:r>
          </a:p>
          <a:p>
            <a:r>
              <a:rPr lang="en-US" dirty="0" smtClean="0">
                <a:cs typeface="Courier New" pitchFamily="49" charset="0"/>
              </a:rPr>
              <a:t>This is called Pretest because the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dirty="0" smtClean="0">
                <a:cs typeface="Courier New" pitchFamily="49" charset="0"/>
              </a:rPr>
              <a:t> comes first.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27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Pretest Do Loop Flowchart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1295400"/>
            <a:ext cx="0" cy="53340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Diamond 5"/>
          <p:cNvSpPr/>
          <p:nvPr/>
        </p:nvSpPr>
        <p:spPr>
          <a:xfrm>
            <a:off x="3200400" y="1828800"/>
            <a:ext cx="1981200" cy="990600"/>
          </a:xfrm>
          <a:prstGeom prst="diamond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Is the condition True?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191000" y="2819400"/>
            <a:ext cx="0" cy="53340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371850" y="3352800"/>
            <a:ext cx="1638300" cy="838200"/>
          </a:xfrm>
          <a:prstGeom prst="rect">
            <a:avLst/>
          </a:prstGeom>
          <a:ln w="158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Execute statements within the loop</a:t>
            </a:r>
            <a:endParaRPr lang="en-US" dirty="0"/>
          </a:p>
        </p:txBody>
      </p:sp>
      <p:cxnSp>
        <p:nvCxnSpPr>
          <p:cNvPr id="10" name="Elbow Connector 9"/>
          <p:cNvCxnSpPr>
            <a:stCxn id="6" idx="3"/>
          </p:cNvCxnSpPr>
          <p:nvPr/>
        </p:nvCxnSpPr>
        <p:spPr>
          <a:xfrm flipH="1">
            <a:off x="4191001" y="2324100"/>
            <a:ext cx="990599" cy="2489325"/>
          </a:xfrm>
          <a:prstGeom prst="bentConnector4">
            <a:avLst>
              <a:gd name="adj1" fmla="val -23077"/>
              <a:gd name="adj2" fmla="val 88316"/>
            </a:avLst>
          </a:prstGeom>
          <a:ln w="158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8" idx="2"/>
            <a:endCxn id="6" idx="1"/>
          </p:cNvCxnSpPr>
          <p:nvPr/>
        </p:nvCxnSpPr>
        <p:spPr>
          <a:xfrm rot="5400000" flipH="1">
            <a:off x="2762250" y="2762250"/>
            <a:ext cx="1866900" cy="990600"/>
          </a:xfrm>
          <a:prstGeom prst="bentConnector4">
            <a:avLst>
              <a:gd name="adj1" fmla="val -12245"/>
              <a:gd name="adj2" fmla="val 123077"/>
            </a:avLst>
          </a:prstGeom>
          <a:ln w="158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371851" y="4813425"/>
            <a:ext cx="1638300" cy="838200"/>
          </a:xfrm>
          <a:prstGeom prst="rect">
            <a:avLst/>
          </a:prstGeom>
          <a:ln w="158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Execute statements that follow the loop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410200" y="3072884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194917" y="2901434"/>
            <a:ext cx="492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0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Pretest Do Loop Examples 1, 2 and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Pretest Do Loop</a:t>
            </a:r>
          </a:p>
          <a:p>
            <a:pPr lvl="2"/>
            <a:r>
              <a:rPr lang="en-US" dirty="0" smtClean="0"/>
              <a:t>Looping used for validation</a:t>
            </a:r>
          </a:p>
          <a:p>
            <a:pPr lvl="2"/>
            <a:r>
              <a:rPr lang="en-US" dirty="0" smtClean="0"/>
              <a:t>Looping used for variable length user input</a:t>
            </a:r>
          </a:p>
          <a:p>
            <a:r>
              <a:rPr lang="en-US" dirty="0" smtClean="0"/>
              <a:t>Notes:</a:t>
            </a:r>
          </a:p>
          <a:p>
            <a:pPr lvl="1"/>
            <a:r>
              <a:rPr lang="en-US" dirty="0" smtClean="0"/>
              <a:t>In Example 3: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en-US" dirty="0" smtClean="0"/>
              <a:t> is called a </a:t>
            </a:r>
            <a:r>
              <a:rPr lang="en-US" u="sng" dirty="0" smtClean="0"/>
              <a:t>counter variable</a:t>
            </a:r>
            <a:r>
              <a:rPr lang="en-US" dirty="0" smtClean="0"/>
              <a:t>.</a:t>
            </a:r>
            <a:endParaRPr lang="en-US" u="sng" dirty="0" smtClean="0"/>
          </a:p>
          <a:p>
            <a:pPr lvl="3"/>
            <a:r>
              <a:rPr lang="en-US" u="sng" dirty="0" smtClean="0"/>
              <a:t>Counter Variables</a:t>
            </a:r>
            <a:r>
              <a:rPr lang="en-US" dirty="0" smtClean="0"/>
              <a:t> count how many times a loop repeats.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sum</a:t>
            </a:r>
            <a:r>
              <a:rPr lang="en-US" dirty="0" smtClean="0"/>
              <a:t> </a:t>
            </a:r>
            <a:r>
              <a:rPr lang="en-US" dirty="0"/>
              <a:t>is called </a:t>
            </a:r>
            <a:r>
              <a:rPr lang="en-US" dirty="0" smtClean="0"/>
              <a:t>an </a:t>
            </a:r>
            <a:r>
              <a:rPr lang="en-US" u="sng" dirty="0" smtClean="0"/>
              <a:t>accumulator </a:t>
            </a:r>
            <a:r>
              <a:rPr lang="en-US" u="sng" dirty="0"/>
              <a:t>variable</a:t>
            </a:r>
            <a:r>
              <a:rPr lang="en-US" dirty="0"/>
              <a:t>.</a:t>
            </a:r>
            <a:endParaRPr lang="en-US" u="sng" dirty="0"/>
          </a:p>
          <a:p>
            <a:pPr lvl="3"/>
            <a:r>
              <a:rPr lang="en-US" u="sng" dirty="0" smtClean="0"/>
              <a:t>Accumulator Variables</a:t>
            </a:r>
            <a:r>
              <a:rPr lang="en-US" dirty="0" smtClean="0"/>
              <a:t> reflect the total </a:t>
            </a:r>
            <a:r>
              <a:rPr lang="en-US" dirty="0"/>
              <a:t>(</a:t>
            </a:r>
            <a:r>
              <a:rPr lang="en-US" dirty="0" smtClean="0"/>
              <a:t>accumulation of) work done by all the repetitions done in the loop.</a:t>
            </a:r>
          </a:p>
          <a:p>
            <a:pPr lvl="3"/>
            <a:r>
              <a:rPr lang="en-US" dirty="0" smtClean="0"/>
              <a:t>In this case it was the sum of all numbered entered</a:t>
            </a:r>
          </a:p>
          <a:p>
            <a:pPr lvl="2"/>
            <a:r>
              <a:rPr lang="en-US" dirty="0" smtClean="0"/>
              <a:t>The loop in this case is called a </a:t>
            </a:r>
            <a:r>
              <a:rPr lang="en-US" u="sng" dirty="0" smtClean="0"/>
              <a:t>sentinel-controlled loop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A </a:t>
            </a:r>
            <a:r>
              <a:rPr lang="en-US" u="sng" dirty="0" smtClean="0"/>
              <a:t>Sentinel-Controlled Loop</a:t>
            </a:r>
            <a:r>
              <a:rPr lang="en-US" dirty="0" smtClean="0"/>
              <a:t> is broken out of when a variable in its condition gets a certain value.</a:t>
            </a:r>
          </a:p>
          <a:p>
            <a:pPr lvl="3"/>
            <a:r>
              <a:rPr lang="en-US" dirty="0" smtClean="0"/>
              <a:t>When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-1 </a:t>
            </a:r>
            <a:r>
              <a:rPr lang="en-US" dirty="0" smtClean="0"/>
              <a:t>is entered for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 smtClean="0"/>
              <a:t>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-1</a:t>
            </a:r>
            <a:r>
              <a:rPr lang="en-US" dirty="0" smtClean="0"/>
              <a:t> is </a:t>
            </a:r>
            <a:r>
              <a:rPr lang="en-US" dirty="0"/>
              <a:t>called an </a:t>
            </a:r>
            <a:r>
              <a:rPr lang="en-US" u="sng" dirty="0" smtClean="0"/>
              <a:t>sentinel value</a:t>
            </a:r>
            <a:r>
              <a:rPr lang="en-US" dirty="0" smtClean="0"/>
              <a:t>.</a:t>
            </a:r>
            <a:endParaRPr lang="en-US" u="sng" dirty="0"/>
          </a:p>
          <a:p>
            <a:pPr lvl="4"/>
            <a:r>
              <a:rPr lang="en-US" u="sng" dirty="0" smtClean="0"/>
              <a:t>Sentinel Values</a:t>
            </a:r>
            <a:r>
              <a:rPr lang="en-US" dirty="0" smtClean="0"/>
              <a:t> create conditions where a </a:t>
            </a:r>
            <a:r>
              <a:rPr lang="en-US" u="sng" dirty="0"/>
              <a:t>sentinel-controlled </a:t>
            </a:r>
            <a:r>
              <a:rPr lang="en-US" u="sng" dirty="0" smtClean="0"/>
              <a:t>loop</a:t>
            </a:r>
            <a:r>
              <a:rPr lang="en-US" dirty="0" smtClean="0"/>
              <a:t> stops repeating.</a:t>
            </a:r>
            <a:endParaRPr lang="en-US" dirty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736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Pretest Do Loop </a:t>
            </a:r>
            <a:r>
              <a:rPr lang="en-US" dirty="0" smtClean="0"/>
              <a:t>Example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Topic:</a:t>
            </a:r>
          </a:p>
          <a:p>
            <a:pPr lvl="1"/>
            <a:r>
              <a:rPr lang="en-US" dirty="0" smtClean="0"/>
              <a:t>Looping for calculations</a:t>
            </a:r>
          </a:p>
          <a:p>
            <a:r>
              <a:rPr lang="en-US" dirty="0" smtClean="0"/>
              <a:t>Note</a:t>
            </a:r>
            <a:r>
              <a:rPr lang="en-US" dirty="0"/>
              <a:t>:  Only use looping for calculations when you cannot easily do the calculations without looping.</a:t>
            </a:r>
          </a:p>
          <a:p>
            <a:pPr lvl="1"/>
            <a:r>
              <a:rPr lang="en-US" dirty="0"/>
              <a:t>How would we do Example </a:t>
            </a:r>
            <a:r>
              <a:rPr lang="en-US" dirty="0" smtClean="0"/>
              <a:t>4 </a:t>
            </a:r>
            <a:r>
              <a:rPr lang="en-US" dirty="0"/>
              <a:t>without looping?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44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Posttest Do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General Form of </a:t>
            </a:r>
            <a:r>
              <a:rPr lang="en-US" dirty="0" smtClean="0"/>
              <a:t>Posttest: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Do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statement(s)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Loop While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condition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cs typeface="Courier New" pitchFamily="49" charset="0"/>
              </a:rPr>
              <a:t>First, it </a:t>
            </a:r>
            <a:r>
              <a:rPr lang="en-US" dirty="0" smtClean="0">
                <a:cs typeface="Courier New" pitchFamily="49" charset="0"/>
              </a:rPr>
              <a:t>executes the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statement(s)</a:t>
            </a:r>
            <a:endParaRPr lang="en-US" dirty="0" smtClean="0"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cs typeface="Courier New" pitchFamily="49" charset="0"/>
              </a:rPr>
              <a:t>Second, it checks the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condition</a:t>
            </a:r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pPr marL="731520" lvl="1" indent="-457200">
              <a:buFont typeface="+mj-lt"/>
              <a:buAutoNum type="alphaUcPeriod"/>
            </a:pPr>
            <a:r>
              <a:rPr lang="en-US" dirty="0">
                <a:cs typeface="Courier New" pitchFamily="49" charset="0"/>
              </a:rPr>
              <a:t>If the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dirty="0">
                <a:cs typeface="Courier New" pitchFamily="49" charset="0"/>
              </a:rPr>
              <a:t> is false, then </a:t>
            </a:r>
            <a:r>
              <a:rPr lang="en-US" dirty="0" smtClean="0">
                <a:cs typeface="Courier New" pitchFamily="49" charset="0"/>
              </a:rPr>
              <a:t>the loop ends</a:t>
            </a:r>
            <a:endParaRPr lang="en-US" dirty="0">
              <a:cs typeface="Courier New" pitchFamily="49" charset="0"/>
            </a:endParaRPr>
          </a:p>
          <a:p>
            <a:pPr marL="731520" lvl="1" indent="-457200">
              <a:buFont typeface="+mj-lt"/>
              <a:buAutoNum type="alphaUcPeriod"/>
            </a:pPr>
            <a:r>
              <a:rPr lang="en-US" dirty="0">
                <a:cs typeface="Courier New" pitchFamily="49" charset="0"/>
              </a:rPr>
              <a:t>If the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dirty="0">
                <a:cs typeface="Courier New" pitchFamily="49" charset="0"/>
              </a:rPr>
              <a:t> is true, it </a:t>
            </a:r>
            <a:r>
              <a:rPr lang="en-US" dirty="0" smtClean="0">
                <a:cs typeface="Courier New" pitchFamily="49" charset="0"/>
              </a:rPr>
              <a:t>goes back to step 1.</a:t>
            </a:r>
            <a:endParaRPr lang="en-US" dirty="0" smtClean="0"/>
          </a:p>
          <a:p>
            <a:r>
              <a:rPr lang="en-US" dirty="0" smtClean="0">
                <a:cs typeface="Courier New" pitchFamily="49" charset="0"/>
              </a:rPr>
              <a:t>This is called posttest because it checks the condition at the end.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886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Posttest </a:t>
            </a:r>
            <a:r>
              <a:rPr lang="en-US" dirty="0"/>
              <a:t>Do Loop Flowchart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191000" y="1295400"/>
            <a:ext cx="0" cy="53340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Diamond 4"/>
          <p:cNvSpPr/>
          <p:nvPr/>
        </p:nvSpPr>
        <p:spPr>
          <a:xfrm>
            <a:off x="3200400" y="3207945"/>
            <a:ext cx="1981200" cy="990600"/>
          </a:xfrm>
          <a:prstGeom prst="diamond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Is the condition True?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191000" y="2674545"/>
            <a:ext cx="0" cy="53340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375767" y="1836345"/>
            <a:ext cx="1638300" cy="838200"/>
          </a:xfrm>
          <a:prstGeom prst="rect">
            <a:avLst/>
          </a:prstGeom>
          <a:ln w="158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Execute statements within the loop</a:t>
            </a:r>
            <a:endParaRPr lang="en-US" dirty="0"/>
          </a:p>
        </p:txBody>
      </p:sp>
      <p:cxnSp>
        <p:nvCxnSpPr>
          <p:cNvPr id="8" name="Elbow Connector 7"/>
          <p:cNvCxnSpPr>
            <a:stCxn id="5" idx="2"/>
            <a:endCxn id="10" idx="0"/>
          </p:cNvCxnSpPr>
          <p:nvPr/>
        </p:nvCxnSpPr>
        <p:spPr>
          <a:xfrm rot="16200000" flipH="1">
            <a:off x="3883560" y="4505984"/>
            <a:ext cx="614880" cy="1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5" idx="1"/>
            <a:endCxn id="7" idx="1"/>
          </p:cNvCxnSpPr>
          <p:nvPr/>
        </p:nvCxnSpPr>
        <p:spPr>
          <a:xfrm rot="10800000" flipH="1">
            <a:off x="3200399" y="2255445"/>
            <a:ext cx="175367" cy="1447800"/>
          </a:xfrm>
          <a:prstGeom prst="bentConnector3">
            <a:avLst>
              <a:gd name="adj1" fmla="val -130355"/>
            </a:avLst>
          </a:prstGeom>
          <a:ln w="158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371851" y="4813425"/>
            <a:ext cx="1638300" cy="838200"/>
          </a:xfrm>
          <a:prstGeom prst="rect">
            <a:avLst/>
          </a:prstGeom>
          <a:ln w="158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Execute statements that follow the loop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23586" y="4321318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438400" y="2794679"/>
            <a:ext cx="492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4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2499</TotalTime>
  <Words>546</Words>
  <Application>Microsoft Office PowerPoint</Application>
  <PresentationFormat>On-screen Show (4:3)</PresentationFormat>
  <Paragraphs>107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Origin</vt:lpstr>
      <vt:lpstr>CS0004:  Introduction to Programming</vt:lpstr>
      <vt:lpstr>Review</vt:lpstr>
      <vt:lpstr>Loops</vt:lpstr>
      <vt:lpstr>Do Loops</vt:lpstr>
      <vt:lpstr>Pretest Do Loop Flowchart</vt:lpstr>
      <vt:lpstr>Pretest Do Loop Examples 1, 2 and 3</vt:lpstr>
      <vt:lpstr>Pretest Do Loop Example 4</vt:lpstr>
      <vt:lpstr>Posttest Do Loop</vt:lpstr>
      <vt:lpstr>Posttest Do Loop Flowchart</vt:lpstr>
      <vt:lpstr>Posttest Do Loop Example 1</vt:lpstr>
      <vt:lpstr>Until Keyword</vt:lpstr>
      <vt:lpstr>Infinite Loops </vt:lpstr>
      <vt:lpstr>Closing Notes: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CS0134:  Web Design</dc:title>
  <dc:creator>Eric Heim</dc:creator>
  <cp:lastModifiedBy>Eric T. Heim</cp:lastModifiedBy>
  <cp:revision>215</cp:revision>
  <dcterms:created xsi:type="dcterms:W3CDTF">2010-09-02T14:03:02Z</dcterms:created>
  <dcterms:modified xsi:type="dcterms:W3CDTF">2011-03-27T23:39:34Z</dcterms:modified>
</cp:coreProperties>
</file>