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1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5879" autoAdjust="0"/>
  </p:normalViewPr>
  <p:slideViewPr>
    <p:cSldViewPr>
      <p:cViewPr varScale="1">
        <p:scale>
          <a:sx n="75" d="100"/>
          <a:sy n="75" d="100"/>
        </p:scale>
        <p:origin x="-10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51D7C-2212-4B21-A534-23BDA24B0213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7BDF-A3F0-47A2-AF40-C097053B8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59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421DD7-2DF9-4306-A554-0E6A84B7064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421DD7-2DF9-4306-A554-0E6A84B7064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21DD7-2DF9-4306-A554-0E6A84B7064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CS0004: 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Arrays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and Looping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Arrays have a structure that makes them natural for use in For…Next loops.</a:t>
            </a:r>
          </a:p>
          <a:p>
            <a:r>
              <a:rPr lang="en-US" dirty="0" smtClean="0"/>
              <a:t>With For…Next loops we can iterate over all the elements of an array: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myNumbers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()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Integer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{4, 1, 6, 3, 9, 5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i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Integer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0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To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onsolas"/>
              </a:rPr>
              <a:t>myNumbers.Count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- 1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2400" dirty="0" err="1" smtClean="0">
                <a:solidFill>
                  <a:srgbClr val="2B91AF"/>
                </a:solidFill>
                <a:latin typeface="Consolas"/>
              </a:rPr>
              <a:t>MessageBox</a:t>
            </a:r>
            <a:r>
              <a:rPr lang="en-US" sz="2400" dirty="0" err="1" smtClean="0">
                <a:solidFill>
                  <a:prstClr val="black"/>
                </a:solidFill>
                <a:latin typeface="Consolas"/>
              </a:rPr>
              <a:t>.Show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400" dirty="0" err="1" smtClean="0">
                <a:solidFill>
                  <a:prstClr val="black"/>
                </a:solidFill>
                <a:latin typeface="Consolas"/>
              </a:rPr>
              <a:t>myNumbers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(i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))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Next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00FF"/>
              </a:solidFill>
              <a:latin typeface="Consolas"/>
            </a:endParaRPr>
          </a:p>
          <a:p>
            <a:r>
              <a:rPr lang="en-US" sz="2400" dirty="0" smtClean="0"/>
              <a:t>What is the output of this code?</a:t>
            </a:r>
            <a:endParaRPr lang="en-US" sz="2400" dirty="0"/>
          </a:p>
          <a:p>
            <a:pPr marL="0" indent="0">
              <a:buNone/>
            </a:pPr>
            <a:endParaRPr lang="en-US" sz="2400" dirty="0">
              <a:solidFill>
                <a:srgbClr val="0000FF"/>
              </a:solidFill>
              <a:latin typeface="Consolas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66864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Array Initialization and Implicit Array Sizing</a:t>
            </a:r>
          </a:p>
          <a:p>
            <a:pPr lvl="1"/>
            <a:r>
              <a:rPr lang="en-US" dirty="0" smtClean="0"/>
              <a:t>Array Methods</a:t>
            </a:r>
          </a:p>
          <a:p>
            <a:pPr lvl="1"/>
            <a:r>
              <a:rPr lang="en-US" dirty="0" smtClean="0"/>
              <a:t>Arrays as Parameters</a:t>
            </a:r>
          </a:p>
          <a:p>
            <a:pPr lvl="1"/>
            <a:r>
              <a:rPr lang="en-US" dirty="0" smtClean="0"/>
              <a:t>Arrays and Looping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287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Resizing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 far, when you declare an array, its size is set one way or another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winners(</a:t>
            </a:r>
            <a:r>
              <a:rPr lang="en-US" sz="2800" dirty="0">
                <a:solidFill>
                  <a:srgbClr val="FF0000"/>
                </a:solidFill>
                <a:latin typeface="Consolas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String</a:t>
            </a: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winners()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800" dirty="0">
                <a:solidFill>
                  <a:srgbClr val="FF0000"/>
                </a:solidFill>
                <a:latin typeface="Consolas"/>
              </a:rPr>
              <a:t>{"Packers", "Packers", "Jets", "Chiefs</a:t>
            </a:r>
            <a:r>
              <a:rPr lang="en-US" sz="2800" dirty="0" smtClean="0">
                <a:solidFill>
                  <a:srgbClr val="FF0000"/>
                </a:solidFill>
                <a:latin typeface="Consolas"/>
              </a:rPr>
              <a:t>"}</a:t>
            </a:r>
          </a:p>
          <a:p>
            <a:r>
              <a:rPr lang="en-US" sz="2800" dirty="0" smtClean="0"/>
              <a:t>However, you can resize an array after it has been declared</a:t>
            </a:r>
          </a:p>
          <a:p>
            <a:pPr marL="0" indent="0">
              <a:buNone/>
            </a:pPr>
            <a:r>
              <a:rPr lang="en-US" sz="2800" dirty="0" err="1">
                <a:solidFill>
                  <a:srgbClr val="0000FF"/>
                </a:solidFill>
                <a:latin typeface="Consolas"/>
              </a:rPr>
              <a:t>ReDim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winners(4)</a:t>
            </a:r>
          </a:p>
          <a:p>
            <a:r>
              <a:rPr lang="en-US" sz="2800" dirty="0" smtClean="0"/>
              <a:t>This would make the array hold 5 values, but DELETE ALL PREVIOUS VALUES STORED in 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winners.</a:t>
            </a:r>
          </a:p>
          <a:p>
            <a:r>
              <a:rPr lang="en-US" sz="2800" dirty="0" smtClean="0"/>
              <a:t>To retain all values after resizing, use the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Preserve</a:t>
            </a:r>
            <a:r>
              <a:rPr lang="en-US" sz="2800" dirty="0" smtClean="0"/>
              <a:t> keyword:</a:t>
            </a:r>
          </a:p>
          <a:p>
            <a:pPr marL="0" indent="0">
              <a:buNone/>
            </a:pPr>
            <a:r>
              <a:rPr lang="en-US" sz="2800" dirty="0" err="1">
                <a:solidFill>
                  <a:srgbClr val="0000FF"/>
                </a:solidFill>
                <a:latin typeface="Consolas"/>
              </a:rPr>
              <a:t>ReDim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Preserve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winners(4)</a:t>
            </a:r>
          </a:p>
          <a:p>
            <a:r>
              <a:rPr lang="en-US" sz="2800" dirty="0" smtClean="0"/>
              <a:t>As a matter of fact, you do not need to specify the size of an array when you declare it, but you must give it a size with 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ReDim</a:t>
            </a:r>
            <a:r>
              <a:rPr lang="en-US" sz="2800" dirty="0" smtClean="0"/>
              <a:t> before using it in any way: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winners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()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String</a:t>
            </a:r>
          </a:p>
          <a:p>
            <a:pPr marL="0" indent="0">
              <a:buNone/>
            </a:pPr>
            <a:r>
              <a:rPr lang="en-US" sz="2800" dirty="0" err="1">
                <a:solidFill>
                  <a:srgbClr val="0000FF"/>
                </a:solidFill>
                <a:latin typeface="Consolas"/>
              </a:rPr>
              <a:t>ReDim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winners(4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)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>
              <a:solidFill>
                <a:srgbClr val="FF0000"/>
              </a:solidFill>
              <a:latin typeface="Consola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952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Topic:</a:t>
            </a:r>
          </a:p>
          <a:p>
            <a:pPr lvl="1"/>
            <a:r>
              <a:rPr lang="en-US" dirty="0" smtClean="0"/>
              <a:t>Resizing an Array</a:t>
            </a:r>
          </a:p>
        </p:txBody>
      </p:sp>
    </p:spTree>
    <p:extLst>
      <p:ext uri="{BB962C8B-B14F-4D97-AF65-F5344CB8AC3E}">
        <p14:creationId xmlns:p14="http://schemas.microsoft.com/office/powerpoint/2010/main" xmlns="" val="310824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Each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For Arrays there is a more intuitive way to loop through the elements called a </a:t>
            </a:r>
            <a:r>
              <a:rPr lang="en-US" u="sng" dirty="0" smtClean="0"/>
              <a:t>For Each Loop</a:t>
            </a:r>
          </a:p>
          <a:p>
            <a:r>
              <a:rPr lang="en-US" dirty="0" smtClean="0"/>
              <a:t>We can do the following: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myNumbers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Integer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= {4, 1, 6, 3, 9, 5}</a:t>
            </a:r>
            <a:endParaRPr lang="en-US" dirty="0"/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i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Integer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= 0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To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myNumbers.Count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- 1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2800" dirty="0" err="1">
                <a:solidFill>
                  <a:srgbClr val="2B91AF"/>
                </a:solidFill>
                <a:latin typeface="Consolas"/>
              </a:rPr>
              <a:t>MessageBox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.Show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myNumbers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(i))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Next</a:t>
            </a:r>
          </a:p>
          <a:p>
            <a:r>
              <a:rPr lang="en-US" dirty="0" smtClean="0"/>
              <a:t>By using a For Each loop: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Consolas"/>
              </a:rPr>
              <a:t>myNumbers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() 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Integer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= {4, 1, 6, 3, 9, 5}</a:t>
            </a:r>
            <a:endParaRPr lang="en-US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Each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Consolas"/>
              </a:rPr>
              <a:t>aNumber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Integer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In </a:t>
            </a:r>
            <a:r>
              <a:rPr lang="en-US" sz="2800" dirty="0" err="1" smtClean="0">
                <a:latin typeface="Consolas"/>
              </a:rPr>
              <a:t>myNumbers</a:t>
            </a:r>
            <a:endParaRPr lang="en-US" sz="2800" dirty="0">
              <a:solidFill>
                <a:srgbClr val="0000FF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2B91AF"/>
                </a:solidFill>
                <a:latin typeface="Consolas"/>
              </a:rPr>
              <a:t>MessageBox</a:t>
            </a:r>
            <a:r>
              <a:rPr lang="en-US" sz="2800" dirty="0" err="1" smtClean="0">
                <a:solidFill>
                  <a:prstClr val="black"/>
                </a:solidFill>
                <a:latin typeface="Consolas"/>
              </a:rPr>
              <a:t>.Show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latin typeface="Consolas"/>
              </a:rPr>
              <a:t>aNumber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)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Next</a:t>
            </a:r>
          </a:p>
          <a:p>
            <a:r>
              <a:rPr lang="en-US" sz="2400" dirty="0" smtClean="0"/>
              <a:t>What this will do is iterate through all the elements in </a:t>
            </a:r>
            <a:r>
              <a:rPr lang="en-US" sz="2400" dirty="0" err="1" smtClean="0">
                <a:latin typeface="Consolas"/>
              </a:rPr>
              <a:t>myNumbers</a:t>
            </a:r>
            <a:r>
              <a:rPr lang="en-US" sz="2400" dirty="0" smtClean="0"/>
              <a:t> and assign them to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aNumber</a:t>
            </a:r>
            <a:r>
              <a:rPr lang="en-US" sz="2400" dirty="0" smtClean="0"/>
              <a:t> for each iteration.</a:t>
            </a:r>
          </a:p>
          <a:p>
            <a:r>
              <a:rPr lang="en-US" sz="2400" dirty="0" smtClean="0"/>
              <a:t>General Form:</a:t>
            </a:r>
          </a:p>
          <a:p>
            <a:pPr marL="0" indent="0">
              <a:buNone/>
            </a:pPr>
            <a:r>
              <a:rPr lang="en-US" sz="240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Consolas"/>
              </a:rPr>
              <a:t>Each </a:t>
            </a:r>
            <a:r>
              <a:rPr lang="en-US" sz="2400" i="1" smtClean="0">
                <a:solidFill>
                  <a:prstClr val="black"/>
                </a:solidFill>
                <a:latin typeface="Consolas"/>
              </a:rPr>
              <a:t>variableName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Consolas"/>
              </a:rPr>
              <a:t>DataType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In </a:t>
            </a:r>
            <a:r>
              <a:rPr lang="en-US" sz="2400" i="1" dirty="0" err="1" smtClean="0">
                <a:latin typeface="Consolas"/>
              </a:rPr>
              <a:t>arrayName</a:t>
            </a:r>
            <a:endParaRPr lang="en-US" sz="2400" i="1" dirty="0">
              <a:solidFill>
                <a:srgbClr val="0000FF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2400" i="1" dirty="0" smtClean="0">
                <a:solidFill>
                  <a:prstClr val="black"/>
                </a:solidFill>
                <a:latin typeface="Consolas"/>
              </a:rPr>
              <a:t>statement(s)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	</a:t>
            </a:r>
            <a:endParaRPr lang="en-US" sz="2400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Next</a:t>
            </a:r>
            <a:endParaRPr lang="en-US" sz="2400" dirty="0" smtClean="0"/>
          </a:p>
          <a:p>
            <a:endParaRPr lang="en-US" sz="2800" dirty="0" smtClean="0">
              <a:solidFill>
                <a:srgbClr val="0000FF"/>
              </a:solidFill>
              <a:latin typeface="Consola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197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Example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For Each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070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far in this course we often handled single characters as Strings of length 1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theLetterA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>
                <a:solidFill>
                  <a:srgbClr val="A31515"/>
                </a:solidFill>
                <a:latin typeface="Consolas"/>
              </a:rPr>
              <a:t>"</a:t>
            </a:r>
            <a:r>
              <a:rPr lang="en-US" sz="2200" dirty="0" smtClean="0">
                <a:solidFill>
                  <a:srgbClr val="A31515"/>
                </a:solidFill>
                <a:latin typeface="Consolas"/>
              </a:rPr>
              <a:t>a" </a:t>
            </a:r>
          </a:p>
          <a:p>
            <a:r>
              <a:rPr lang="en-US" sz="2800" dirty="0" smtClean="0"/>
              <a:t>However, there is a data type specifically designed for holding one character called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Char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theLetterA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C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har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 smtClean="0">
                <a:solidFill>
                  <a:srgbClr val="A31515"/>
                </a:solidFill>
                <a:latin typeface="Consolas"/>
              </a:rPr>
              <a:t>"</a:t>
            </a:r>
            <a:r>
              <a:rPr lang="en-US" sz="2200" dirty="0" err="1" smtClean="0">
                <a:solidFill>
                  <a:srgbClr val="A31515"/>
                </a:solidFill>
                <a:latin typeface="Consolas"/>
              </a:rPr>
              <a:t>a"c</a:t>
            </a:r>
            <a:endParaRPr lang="en-US" sz="2200" dirty="0" smtClean="0">
              <a:solidFill>
                <a:srgbClr val="A31515"/>
              </a:solidFill>
              <a:latin typeface="Consolas"/>
            </a:endParaRPr>
          </a:p>
          <a:p>
            <a:r>
              <a:rPr lang="en-US" sz="2800" dirty="0" smtClean="0"/>
              <a:t>Notice the 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c</a:t>
            </a:r>
            <a:r>
              <a:rPr lang="en-US" sz="2800" dirty="0" smtClean="0"/>
              <a:t> at the end of the double quotes.</a:t>
            </a:r>
          </a:p>
          <a:p>
            <a:r>
              <a:rPr lang="en-US" sz="2800" dirty="0" smtClean="0"/>
              <a:t>We can convert any String into a character array for easy indexing using the </a:t>
            </a:r>
            <a:r>
              <a:rPr lang="en-US" sz="2800" dirty="0" err="1" smtClean="0">
                <a:solidFill>
                  <a:prstClr val="black"/>
                </a:solidFill>
                <a:latin typeface="Consolas"/>
              </a:rPr>
              <a:t>ToCharArray</a:t>
            </a:r>
            <a:r>
              <a:rPr lang="en-US" sz="2800" dirty="0" smtClean="0"/>
              <a:t> method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myString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 smtClean="0">
                <a:solidFill>
                  <a:srgbClr val="A31515"/>
                </a:solidFill>
                <a:latin typeface="Consolas"/>
              </a:rPr>
              <a:t>"banana" 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myCharArray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()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Char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myString.ToCharArray</a:t>
            </a:r>
            <a:endParaRPr lang="en-US" sz="2200" dirty="0">
              <a:solidFill>
                <a:srgbClr val="A31515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srgbClr val="A31515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srgbClr val="A31515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972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Array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Character Array</a:t>
            </a:r>
          </a:p>
        </p:txBody>
      </p:sp>
    </p:spTree>
    <p:extLst>
      <p:ext uri="{BB962C8B-B14F-4D97-AF65-F5344CB8AC3E}">
        <p14:creationId xmlns:p14="http://schemas.microsoft.com/office/powerpoint/2010/main" xmlns="" val="52703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For an Element in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find the index of a particular element in an array you can use the </a:t>
            </a:r>
            <a:r>
              <a:rPr lang="en-US" dirty="0" err="1" smtClean="0"/>
              <a:t>IndexOf</a:t>
            </a:r>
            <a:r>
              <a:rPr lang="en-US" dirty="0" smtClean="0"/>
              <a:t> method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onsolas"/>
              </a:rPr>
              <a:t>myNumbers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() 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Integer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= {4, 1, 6, 3, 9, 5}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onsolas"/>
              </a:rPr>
              <a:t>theIndex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Integer</a:t>
            </a:r>
            <a:endParaRPr lang="en-US" sz="2400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prstClr val="black"/>
                </a:solidFill>
                <a:latin typeface="Consolas"/>
              </a:rPr>
              <a:t>theIndex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 err="1" smtClean="0">
                <a:solidFill>
                  <a:srgbClr val="2B91AF"/>
                </a:solidFill>
                <a:latin typeface="Consolas"/>
              </a:rPr>
              <a:t>Array</a:t>
            </a:r>
            <a:r>
              <a:rPr lang="en-US" sz="2400" dirty="0" err="1" smtClean="0">
                <a:solidFill>
                  <a:prstClr val="black"/>
                </a:solidFill>
                <a:latin typeface="Consolas"/>
              </a:rPr>
              <a:t>.IndexOf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400" dirty="0" err="1" smtClean="0">
                <a:solidFill>
                  <a:prstClr val="black"/>
                </a:solidFill>
                <a:latin typeface="Consolas"/>
              </a:rPr>
              <a:t>myNumbers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, 6)</a:t>
            </a:r>
          </a:p>
          <a:p>
            <a:r>
              <a:rPr lang="en-US" sz="2400" dirty="0" err="1">
                <a:solidFill>
                  <a:prstClr val="black"/>
                </a:solidFill>
                <a:latin typeface="Consolas"/>
              </a:rPr>
              <a:t>theIndex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/>
              <a:t>w</a:t>
            </a:r>
            <a:r>
              <a:rPr lang="en-US" sz="2400" dirty="0" smtClean="0"/>
              <a:t>ill be assigned the value of 2 because the index of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6</a:t>
            </a:r>
            <a:r>
              <a:rPr lang="en-US" sz="2400" dirty="0" smtClean="0"/>
              <a:t> in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myNumbers</a:t>
            </a:r>
            <a:r>
              <a:rPr lang="en-US" sz="2400" dirty="0" smtClean="0"/>
              <a:t> is 2</a:t>
            </a:r>
          </a:p>
          <a:p>
            <a:r>
              <a:rPr lang="en-US" sz="2400" dirty="0" smtClean="0"/>
              <a:t>General Form:</a:t>
            </a:r>
          </a:p>
          <a:p>
            <a:pPr marL="0" indent="0">
              <a:buNone/>
            </a:pPr>
            <a:r>
              <a:rPr lang="en-US" sz="2200" i="1" dirty="0" err="1" smtClean="0">
                <a:solidFill>
                  <a:prstClr val="black"/>
                </a:solidFill>
                <a:latin typeface="Consolas"/>
              </a:rPr>
              <a:t>numVar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Array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.IndexOf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i="1" dirty="0" err="1" smtClean="0">
                <a:solidFill>
                  <a:prstClr val="black"/>
                </a:solidFill>
                <a:latin typeface="Consolas"/>
              </a:rPr>
              <a:t>arrayName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200" i="1" dirty="0" smtClean="0">
                <a:solidFill>
                  <a:prstClr val="black"/>
                </a:solidFill>
                <a:latin typeface="Consolas"/>
              </a:rPr>
              <a:t>value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200" i="1" dirty="0" err="1" smtClean="0">
                <a:solidFill>
                  <a:prstClr val="black"/>
                </a:solidFill>
                <a:latin typeface="Consolas"/>
              </a:rPr>
              <a:t>startIndex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)</a:t>
            </a:r>
          </a:p>
          <a:p>
            <a:pPr lvl="1"/>
            <a:r>
              <a:rPr lang="en-US" sz="2100" i="1" dirty="0" err="1">
                <a:solidFill>
                  <a:prstClr val="black"/>
                </a:solidFill>
                <a:latin typeface="Consolas"/>
              </a:rPr>
              <a:t>numVar</a:t>
            </a:r>
            <a:r>
              <a:rPr lang="en-US" sz="2100" i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 smtClean="0">
                <a:solidFill>
                  <a:prstClr val="black"/>
                </a:solidFill>
                <a:latin typeface="Consolas"/>
              </a:rPr>
              <a:t>-</a:t>
            </a:r>
            <a:r>
              <a:rPr lang="en-US" sz="2100" i="1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 smtClean="0"/>
              <a:t>the </a:t>
            </a:r>
            <a:r>
              <a:rPr lang="en-US" sz="2100" dirty="0"/>
              <a:t>index of the found value</a:t>
            </a:r>
          </a:p>
          <a:p>
            <a:pPr lvl="1"/>
            <a:r>
              <a:rPr lang="en-US" sz="2100" i="1" dirty="0" err="1" smtClean="0">
                <a:solidFill>
                  <a:prstClr val="black"/>
                </a:solidFill>
                <a:latin typeface="Consolas"/>
              </a:rPr>
              <a:t>arrayName</a:t>
            </a:r>
            <a:r>
              <a:rPr lang="en-US" sz="2100" i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i="1" dirty="0" smtClean="0">
                <a:solidFill>
                  <a:prstClr val="black"/>
                </a:solidFill>
                <a:latin typeface="Consolas"/>
              </a:rPr>
              <a:t>- </a:t>
            </a:r>
            <a:r>
              <a:rPr lang="en-US" sz="2100" dirty="0"/>
              <a:t>t</a:t>
            </a:r>
            <a:r>
              <a:rPr lang="en-US" sz="2100" dirty="0" smtClean="0"/>
              <a:t>he array to search in</a:t>
            </a:r>
            <a:endParaRPr lang="en-US" sz="2100" dirty="0"/>
          </a:p>
          <a:p>
            <a:pPr lvl="1"/>
            <a:r>
              <a:rPr lang="en-US" sz="2100" i="1" dirty="0">
                <a:solidFill>
                  <a:prstClr val="black"/>
                </a:solidFill>
                <a:latin typeface="Consolas"/>
              </a:rPr>
              <a:t>value </a:t>
            </a:r>
            <a:r>
              <a:rPr lang="en-US" sz="2100" i="1" dirty="0" smtClean="0">
                <a:solidFill>
                  <a:prstClr val="black"/>
                </a:solidFill>
                <a:latin typeface="Consolas"/>
              </a:rPr>
              <a:t>- </a:t>
            </a:r>
            <a:r>
              <a:rPr lang="en-US" sz="2100" dirty="0" smtClean="0"/>
              <a:t>the value to search for</a:t>
            </a:r>
            <a:endParaRPr lang="en-US" sz="2100" dirty="0"/>
          </a:p>
          <a:p>
            <a:pPr lvl="1"/>
            <a:r>
              <a:rPr lang="en-US" sz="2100" i="1" dirty="0" err="1">
                <a:solidFill>
                  <a:prstClr val="black"/>
                </a:solidFill>
                <a:latin typeface="Consolas"/>
              </a:rPr>
              <a:t>startIndex</a:t>
            </a:r>
            <a:r>
              <a:rPr lang="en-US" sz="2100" i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i="1" dirty="0" smtClean="0">
                <a:solidFill>
                  <a:prstClr val="black"/>
                </a:solidFill>
                <a:latin typeface="Consolas"/>
              </a:rPr>
              <a:t>- </a:t>
            </a:r>
            <a:r>
              <a:rPr lang="en-US" sz="2100" dirty="0"/>
              <a:t>t</a:t>
            </a:r>
            <a:r>
              <a:rPr lang="en-US" sz="2100" dirty="0" smtClean="0"/>
              <a:t>he index to start looking for</a:t>
            </a:r>
          </a:p>
          <a:p>
            <a:r>
              <a:rPr lang="en-US" sz="2400" i="1" dirty="0" err="1" smtClean="0">
                <a:solidFill>
                  <a:prstClr val="black"/>
                </a:solidFill>
                <a:latin typeface="Consolas"/>
              </a:rPr>
              <a:t>numVar</a:t>
            </a:r>
            <a:r>
              <a:rPr lang="en-US" sz="2400" i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smtClean="0"/>
              <a:t>will </a:t>
            </a:r>
            <a:r>
              <a:rPr lang="en-US" sz="2400" dirty="0"/>
              <a:t>be </a:t>
            </a:r>
            <a:r>
              <a:rPr lang="en-US" sz="2400" dirty="0" smtClean="0"/>
              <a:t>-1 if the</a:t>
            </a:r>
            <a:r>
              <a:rPr lang="en-US" sz="2400" i="1" dirty="0">
                <a:solidFill>
                  <a:prstClr val="black"/>
                </a:solidFill>
                <a:latin typeface="Consolas"/>
              </a:rPr>
              <a:t> value </a:t>
            </a:r>
            <a:r>
              <a:rPr lang="en-US" sz="2400" dirty="0" smtClean="0"/>
              <a:t>is not found in </a:t>
            </a:r>
            <a:r>
              <a:rPr lang="en-US" sz="2400" i="1" dirty="0" err="1">
                <a:solidFill>
                  <a:prstClr val="black"/>
                </a:solidFill>
                <a:latin typeface="Consolas"/>
              </a:rPr>
              <a:t>arrayName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endParaRPr lang="en-US" sz="2400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100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Be careful when copying an array.  Assume two arrays </a:t>
            </a:r>
            <a:r>
              <a:rPr lang="en-US" sz="2800" dirty="0" err="1" smtClean="0">
                <a:latin typeface="Consolas"/>
              </a:rPr>
              <a:t>arrayOne</a:t>
            </a:r>
            <a:r>
              <a:rPr lang="en-US" sz="2800" dirty="0" smtClean="0">
                <a:latin typeface="Consolas"/>
              </a:rPr>
              <a:t> </a:t>
            </a:r>
            <a:r>
              <a:rPr lang="en-US" sz="2800" dirty="0" smtClean="0"/>
              <a:t>and </a:t>
            </a:r>
            <a:r>
              <a:rPr lang="en-US" sz="2800" dirty="0" err="1" smtClean="0">
                <a:latin typeface="Consolas"/>
              </a:rPr>
              <a:t>arrayTwo</a:t>
            </a:r>
            <a:r>
              <a:rPr lang="en-US" sz="2800" dirty="0" smtClean="0"/>
              <a:t> are declared…</a:t>
            </a:r>
          </a:p>
          <a:p>
            <a:pPr marL="0" indent="0">
              <a:buNone/>
            </a:pPr>
            <a:r>
              <a:rPr lang="en-US" sz="2800" dirty="0" err="1" smtClean="0">
                <a:latin typeface="Consolas"/>
              </a:rPr>
              <a:t>arrayTwo</a:t>
            </a:r>
            <a:r>
              <a:rPr lang="en-US" sz="2800" dirty="0" smtClean="0">
                <a:latin typeface="Consolas"/>
              </a:rPr>
              <a:t> = </a:t>
            </a:r>
            <a:r>
              <a:rPr lang="en-US" sz="2800" dirty="0" err="1" smtClean="0">
                <a:latin typeface="Consolas"/>
              </a:rPr>
              <a:t>arrayOne</a:t>
            </a:r>
            <a:endParaRPr lang="en-US" sz="2800" dirty="0" smtClean="0">
              <a:latin typeface="Consolas"/>
            </a:endParaRPr>
          </a:p>
          <a:p>
            <a:r>
              <a:rPr lang="en-US" sz="2800" dirty="0" smtClean="0"/>
              <a:t>This will copy the </a:t>
            </a:r>
            <a:r>
              <a:rPr lang="en-US" sz="2800" b="1" dirty="0" smtClean="0"/>
              <a:t>reference </a:t>
            </a:r>
            <a:r>
              <a:rPr lang="en-US" sz="2800" dirty="0" smtClean="0"/>
              <a:t>of </a:t>
            </a:r>
            <a:r>
              <a:rPr lang="en-US" sz="2800" dirty="0" err="1">
                <a:latin typeface="Consolas"/>
              </a:rPr>
              <a:t>arrayOne</a:t>
            </a:r>
            <a:r>
              <a:rPr lang="en-US" sz="2800" dirty="0" smtClean="0"/>
              <a:t> to </a:t>
            </a:r>
            <a:r>
              <a:rPr lang="en-US" sz="2800" dirty="0" err="1" smtClean="0">
                <a:latin typeface="Consolas"/>
              </a:rPr>
              <a:t>arrayTwo</a:t>
            </a:r>
            <a:r>
              <a:rPr lang="en-US" sz="2800" dirty="0" smtClean="0"/>
              <a:t>.  This means that whatever happens to </a:t>
            </a:r>
            <a:r>
              <a:rPr lang="en-US" sz="2800" dirty="0" err="1">
                <a:latin typeface="Consolas"/>
              </a:rPr>
              <a:t>arrayOne</a:t>
            </a:r>
            <a:r>
              <a:rPr lang="en-US" sz="2800" dirty="0" smtClean="0"/>
              <a:t> will happen to </a:t>
            </a:r>
            <a:r>
              <a:rPr lang="en-US" sz="2800" dirty="0" err="1" smtClean="0">
                <a:latin typeface="Consolas"/>
              </a:rPr>
              <a:t>arrayTwo</a:t>
            </a:r>
            <a:r>
              <a:rPr lang="en-US" sz="2800" dirty="0" smtClean="0"/>
              <a:t> and vice versa.</a:t>
            </a:r>
          </a:p>
          <a:p>
            <a:r>
              <a:rPr lang="en-US" sz="2800" dirty="0" smtClean="0"/>
              <a:t>To copy just the values you can do something like this: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i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Integer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= 0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To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arrayOne.Length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- 1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prstClr val="black"/>
                </a:solidFill>
                <a:latin typeface="Consolas"/>
              </a:rPr>
              <a:t>arrayTwo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(i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) =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arrayOne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(i)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Next</a:t>
            </a:r>
            <a:endParaRPr lang="en-US" sz="2800" dirty="0">
              <a:solidFill>
                <a:srgbClr val="0000FF"/>
              </a:solidFill>
              <a:latin typeface="Consolas"/>
            </a:endParaRP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74751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 far we have been using </a:t>
            </a:r>
            <a:r>
              <a:rPr lang="en-US" u="sng" dirty="0" smtClean="0"/>
              <a:t>simple variables</a:t>
            </a:r>
            <a:r>
              <a:rPr lang="en-US" dirty="0" smtClean="0"/>
              <a:t>.</a:t>
            </a:r>
          </a:p>
          <a:p>
            <a:pPr lvl="1"/>
            <a:r>
              <a:rPr lang="en-US" u="sng" dirty="0" smtClean="0"/>
              <a:t>Simple variables</a:t>
            </a:r>
            <a:r>
              <a:rPr lang="en-US" dirty="0" smtClean="0"/>
              <a:t> hold only one value.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x As String = “Banana”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only has one value: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“Banana”</a:t>
            </a:r>
          </a:p>
          <a:p>
            <a:r>
              <a:rPr lang="en-US" u="sng" dirty="0" smtClean="0">
                <a:cs typeface="Courier New" pitchFamily="49" charset="0"/>
              </a:rPr>
              <a:t>Arrays</a:t>
            </a:r>
            <a:r>
              <a:rPr lang="en-US" dirty="0" smtClean="0">
                <a:cs typeface="Courier New" pitchFamily="49" charset="0"/>
              </a:rPr>
              <a:t> are indexed lists of simple variables of the same type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Indexed here means we can access each simple variable by its index.  Indices are usually numbers for arrays.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In other words, arrays hold multiple values (complex variables)</a:t>
            </a:r>
          </a:p>
          <a:p>
            <a:r>
              <a:rPr lang="en-US" dirty="0" smtClean="0">
                <a:cs typeface="Courier New" pitchFamily="49" charset="0"/>
              </a:rPr>
              <a:t>Arrays allow programmers to greatly simplify their code by logically organizing similar data into one entity.  </a:t>
            </a:r>
          </a:p>
        </p:txBody>
      </p:sp>
    </p:spTree>
    <p:extLst>
      <p:ext uri="{BB962C8B-B14F-4D97-AF65-F5344CB8AC3E}">
        <p14:creationId xmlns:p14="http://schemas.microsoft.com/office/powerpoint/2010/main" xmlns="" val="313884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you attempt to index into an array that is larger than the size of the array it will cause a run-time error: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myNumbers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()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Integer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{4, 1, 6, 3, 9, 5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onsolas"/>
              </a:rPr>
              <a:t>aNumber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Integer 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400" dirty="0" err="1" smtClean="0">
                <a:solidFill>
                  <a:prstClr val="black"/>
                </a:solidFill>
                <a:latin typeface="Consolas"/>
              </a:rPr>
              <a:t>myNumbers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(8)</a:t>
            </a:r>
          </a:p>
          <a:p>
            <a:pPr lvl="1"/>
            <a:r>
              <a:rPr lang="en-US" sz="2100" dirty="0" smtClean="0"/>
              <a:t>This will cause an error because there is no element in </a:t>
            </a:r>
            <a:r>
              <a:rPr lang="en-US" sz="2000" dirty="0" err="1" smtClean="0">
                <a:solidFill>
                  <a:prstClr val="black"/>
                </a:solidFill>
                <a:latin typeface="Consolas"/>
              </a:rPr>
              <a:t>myNumbers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 smtClean="0"/>
              <a:t>with index 8</a:t>
            </a:r>
          </a:p>
          <a:p>
            <a:r>
              <a:rPr lang="en-US" sz="2400" dirty="0" smtClean="0"/>
              <a:t>There are many cool things about arrays in VB we will not be able to go over such as:</a:t>
            </a:r>
          </a:p>
          <a:p>
            <a:pPr lvl="1"/>
            <a:r>
              <a:rPr lang="en-US" sz="2100" dirty="0" smtClean="0"/>
              <a:t>The split and join methods</a:t>
            </a:r>
          </a:p>
          <a:p>
            <a:pPr lvl="1"/>
            <a:r>
              <a:rPr lang="en-US" sz="2100" dirty="0" smtClean="0"/>
              <a:t>LINQ</a:t>
            </a:r>
          </a:p>
          <a:p>
            <a:pPr lvl="1"/>
            <a:r>
              <a:rPr lang="en-US" sz="2100" dirty="0" smtClean="0"/>
              <a:t>Two-Dimensional Arrays</a:t>
            </a:r>
          </a:p>
          <a:p>
            <a:r>
              <a:rPr lang="en-US" sz="2400" dirty="0" smtClean="0"/>
              <a:t>There are also many topics that the book goes over that are somewhat related to arrays that we will not be able to go over:</a:t>
            </a:r>
          </a:p>
          <a:p>
            <a:pPr lvl="1"/>
            <a:r>
              <a:rPr lang="en-US" sz="2100" dirty="0" smtClean="0"/>
              <a:t>Reading from a text file</a:t>
            </a:r>
          </a:p>
          <a:p>
            <a:pPr lvl="1"/>
            <a:r>
              <a:rPr lang="en-US" sz="2100" dirty="0" smtClean="0"/>
              <a:t>Creation of structures</a:t>
            </a:r>
            <a:endParaRPr lang="en-US" sz="2100" dirty="0"/>
          </a:p>
          <a:p>
            <a:pPr marL="0" indent="0">
              <a:buNone/>
            </a:pPr>
            <a:endParaRPr lang="en-US" sz="2400" dirty="0">
              <a:solidFill>
                <a:srgbClr val="0000FF"/>
              </a:solidFill>
              <a:latin typeface="Consola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032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Imagine the following problem:</a:t>
            </a:r>
          </a:p>
          <a:p>
            <a:pPr lvl="1"/>
            <a:r>
              <a:rPr lang="en-US" dirty="0" smtClean="0"/>
              <a:t>You want to take in the grades of 30 students and display which ones had above average scores.</a:t>
            </a:r>
          </a:p>
          <a:p>
            <a:r>
              <a:rPr lang="en-US" dirty="0" smtClean="0"/>
              <a:t>The algorithm could look as follows:</a:t>
            </a:r>
          </a:p>
          <a:p>
            <a:pPr lvl="1"/>
            <a:r>
              <a:rPr lang="en-US" dirty="0" smtClean="0"/>
              <a:t>Take in the grades of 30 students with their names</a:t>
            </a:r>
          </a:p>
          <a:p>
            <a:pPr lvl="1"/>
            <a:r>
              <a:rPr lang="en-US" dirty="0" smtClean="0"/>
              <a:t>Find the average</a:t>
            </a:r>
          </a:p>
          <a:p>
            <a:pPr lvl="1"/>
            <a:r>
              <a:rPr lang="en-US" dirty="0" smtClean="0"/>
              <a:t>Display which students scored above the average</a:t>
            </a:r>
          </a:p>
          <a:p>
            <a:r>
              <a:rPr lang="en-US" dirty="0" smtClean="0"/>
              <a:t>What is the problem here with using simple variables?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010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Instead of using separate simple variables for the names and scores of the students, we can use arrays.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students(29) As String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grades(29) As Double</a:t>
            </a:r>
          </a:p>
          <a:p>
            <a:r>
              <a:rPr lang="en-US" dirty="0" smtClean="0">
                <a:cs typeface="Courier New" pitchFamily="49" charset="0"/>
              </a:rPr>
              <a:t>This is declaring two arrays each holding 30 </a:t>
            </a:r>
            <a:r>
              <a:rPr lang="en-US" u="sng" dirty="0" smtClean="0">
                <a:cs typeface="Courier New" pitchFamily="49" charset="0"/>
              </a:rPr>
              <a:t>elements</a:t>
            </a:r>
            <a:r>
              <a:rPr lang="en-US" dirty="0" smtClean="0">
                <a:cs typeface="Courier New" pitchFamily="49" charset="0"/>
              </a:rPr>
              <a:t> (or </a:t>
            </a:r>
            <a:r>
              <a:rPr lang="en-US" u="sng" dirty="0" smtClean="0">
                <a:cs typeface="Courier New" pitchFamily="49" charset="0"/>
              </a:rPr>
              <a:t>subscripted variables</a:t>
            </a:r>
            <a:r>
              <a:rPr lang="en-US" dirty="0" smtClean="0">
                <a:cs typeface="Courier New" pitchFamily="49" charset="0"/>
              </a:rPr>
              <a:t>) one holding values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>
                <a:cs typeface="Courier New" pitchFamily="49" charset="0"/>
              </a:rPr>
              <a:t>, one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</a:p>
          <a:p>
            <a:pPr lvl="1"/>
            <a:r>
              <a:rPr lang="en-US" u="sng" dirty="0" smtClean="0">
                <a:cs typeface="Courier New" pitchFamily="49" charset="0"/>
              </a:rPr>
              <a:t>Elements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(or </a:t>
            </a:r>
            <a:r>
              <a:rPr lang="en-US" u="sng" dirty="0">
                <a:cs typeface="Courier New" pitchFamily="49" charset="0"/>
              </a:rPr>
              <a:t>subscripted variables</a:t>
            </a:r>
            <a:r>
              <a:rPr lang="en-US" dirty="0" smtClean="0">
                <a:cs typeface="Courier New" pitchFamily="49" charset="0"/>
              </a:rPr>
              <a:t>) are the individual simple variables in the array.</a:t>
            </a:r>
          </a:p>
          <a:p>
            <a:r>
              <a:rPr lang="en-US" dirty="0" smtClean="0">
                <a:cs typeface="Courier New" pitchFamily="49" charset="0"/>
              </a:rPr>
              <a:t>We can access an individual element by using its index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students(0)</a:t>
            </a:r>
          </a:p>
          <a:p>
            <a:r>
              <a:rPr lang="en-US" dirty="0" smtClean="0">
                <a:cs typeface="Courier New" pitchFamily="49" charset="0"/>
              </a:rPr>
              <a:t>This will access the first element of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students</a:t>
            </a:r>
            <a:r>
              <a:rPr lang="en-US" dirty="0" smtClean="0">
                <a:cs typeface="Courier New" pitchFamily="49" charset="0"/>
              </a:rPr>
              <a:t> array.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 smtClean="0">
                <a:cs typeface="Courier New" pitchFamily="49" charset="0"/>
              </a:rPr>
              <a:t> in this case is called an </a:t>
            </a:r>
            <a:r>
              <a:rPr lang="en-US" u="sng" dirty="0" smtClean="0">
                <a:cs typeface="Courier New" pitchFamily="49" charset="0"/>
              </a:rPr>
              <a:t>index</a:t>
            </a:r>
            <a:r>
              <a:rPr lang="en-US" dirty="0" smtClean="0">
                <a:cs typeface="Courier New" pitchFamily="49" charset="0"/>
              </a:rPr>
              <a:t> or </a:t>
            </a:r>
            <a:r>
              <a:rPr lang="en-US" u="sng" dirty="0" smtClean="0">
                <a:cs typeface="Courier New" pitchFamily="49" charset="0"/>
              </a:rPr>
              <a:t>subscript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r>
              <a:rPr lang="en-US" dirty="0" smtClean="0">
                <a:cs typeface="Courier New" pitchFamily="49" charset="0"/>
              </a:rPr>
              <a:t>Indexing of arrays starts at 0.</a:t>
            </a:r>
          </a:p>
          <a:p>
            <a:pPr marL="0" indent="0">
              <a:buNone/>
            </a:pPr>
            <a:endParaRPr lang="en-US" dirty="0" smtClean="0">
              <a:cs typeface="Courier New" pitchFamily="49" charset="0"/>
            </a:endParaRPr>
          </a:p>
          <a:p>
            <a:endParaRPr lang="en-US" dirty="0">
              <a:cs typeface="Courier New" pitchFamily="49" charset="0"/>
            </a:endParaRP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101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 Form of an array declaration: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arrayName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(n) As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DataType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arrayName</a:t>
            </a:r>
            <a:r>
              <a:rPr lang="en-US" dirty="0" smtClean="0">
                <a:cs typeface="Courier New" pitchFamily="49" charset="0"/>
              </a:rPr>
              <a:t> follows normal naming conventions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n </a:t>
            </a:r>
            <a:r>
              <a:rPr lang="en-US" dirty="0" smtClean="0">
                <a:cs typeface="Courier New" pitchFamily="49" charset="0"/>
              </a:rPr>
              <a:t>is called the </a:t>
            </a:r>
            <a:r>
              <a:rPr lang="en-US" u="sng" dirty="0" smtClean="0">
                <a:cs typeface="Courier New" pitchFamily="49" charset="0"/>
              </a:rPr>
              <a:t>upper bound</a:t>
            </a:r>
            <a:r>
              <a:rPr lang="en-US" dirty="0" smtClean="0">
                <a:cs typeface="Courier New" pitchFamily="49" charset="0"/>
              </a:rPr>
              <a:t>.</a:t>
            </a:r>
            <a:endParaRPr lang="en-US" u="sng" dirty="0">
              <a:cs typeface="Courier New" pitchFamily="49" charset="0"/>
            </a:endParaRPr>
          </a:p>
          <a:p>
            <a:pPr lvl="2"/>
            <a:r>
              <a:rPr lang="en-US" dirty="0" smtClean="0">
                <a:cs typeface="Courier New" pitchFamily="49" charset="0"/>
              </a:rPr>
              <a:t>The </a:t>
            </a:r>
            <a:r>
              <a:rPr lang="en-US" u="sng" dirty="0" smtClean="0">
                <a:cs typeface="Courier New" pitchFamily="49" charset="0"/>
              </a:rPr>
              <a:t>upper bound</a:t>
            </a:r>
            <a:r>
              <a:rPr lang="en-US" dirty="0" smtClean="0">
                <a:cs typeface="Courier New" pitchFamily="49" charset="0"/>
              </a:rPr>
              <a:t> of an array is the last index that can be used in the array.  The size, the number of elements in the array, is the upper bound plus one.</a:t>
            </a:r>
          </a:p>
          <a:p>
            <a:pPr lvl="1"/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is the data type of the elements of the array.</a:t>
            </a:r>
          </a:p>
          <a:p>
            <a:r>
              <a:rPr lang="en-US" dirty="0" smtClean="0">
                <a:cs typeface="Courier New" pitchFamily="49" charset="0"/>
              </a:rPr>
              <a:t>When an array is declared, the individual elements are located successively in memory.  This is good for memory management.</a:t>
            </a:r>
          </a:p>
        </p:txBody>
      </p:sp>
    </p:spTree>
    <p:extLst>
      <p:ext uri="{BB962C8B-B14F-4D97-AF65-F5344CB8AC3E}">
        <p14:creationId xmlns:p14="http://schemas.microsoft.com/office/powerpoint/2010/main" xmlns="" val="87834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Arrays</a:t>
            </a:r>
          </a:p>
          <a:p>
            <a:pPr lvl="1"/>
            <a:r>
              <a:rPr lang="en-US" dirty="0" smtClean="0"/>
              <a:t>On Form Load Event Procedure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506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Array Initialization and Implicit Array Sizing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you know all the values that are going to be stored in an array at the time you want to create it, you can use </a:t>
            </a:r>
            <a:r>
              <a:rPr lang="en-US" u="sng" dirty="0" smtClean="0"/>
              <a:t>implicit array sizing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Instead of: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winners(3)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String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latin typeface="Consolas"/>
              </a:rPr>
              <a:t>winners(0</a:t>
            </a:r>
            <a:r>
              <a:rPr lang="en-US" sz="2400" dirty="0">
                <a:latin typeface="Consolas"/>
              </a:rPr>
              <a:t>) = </a:t>
            </a:r>
            <a:r>
              <a:rPr lang="en-US" sz="2400" dirty="0">
                <a:solidFill>
                  <a:srgbClr val="A31515"/>
                </a:solidFill>
                <a:latin typeface="Consolas"/>
              </a:rPr>
              <a:t>"Packers"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winners(1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 = </a:t>
            </a:r>
            <a:r>
              <a:rPr lang="en-US" sz="2400" dirty="0">
                <a:solidFill>
                  <a:srgbClr val="A31515"/>
                </a:solidFill>
                <a:latin typeface="Consolas"/>
              </a:rPr>
              <a:t>"Packers"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winners(2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 = </a:t>
            </a:r>
            <a:r>
              <a:rPr lang="en-US" sz="2400" dirty="0">
                <a:solidFill>
                  <a:srgbClr val="A31515"/>
                </a:solidFill>
                <a:latin typeface="Consolas"/>
              </a:rPr>
              <a:t>"Jets"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winners(3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 = </a:t>
            </a:r>
            <a:r>
              <a:rPr lang="en-US" sz="2400" dirty="0">
                <a:solidFill>
                  <a:srgbClr val="A31515"/>
                </a:solidFill>
                <a:latin typeface="Consolas"/>
              </a:rPr>
              <a:t>"Chiefs"</a:t>
            </a:r>
          </a:p>
          <a:p>
            <a:r>
              <a:rPr lang="en-US" dirty="0" smtClean="0"/>
              <a:t>You can do: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winners()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{</a:t>
            </a:r>
            <a:r>
              <a:rPr lang="en-US" sz="2400" dirty="0">
                <a:solidFill>
                  <a:srgbClr val="A31515"/>
                </a:solidFill>
                <a:latin typeface="Consolas"/>
              </a:rPr>
              <a:t>"Packers"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400" dirty="0">
                <a:solidFill>
                  <a:srgbClr val="A31515"/>
                </a:solidFill>
                <a:latin typeface="Consolas"/>
              </a:rPr>
              <a:t>"Packers"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400" dirty="0">
                <a:solidFill>
                  <a:srgbClr val="A31515"/>
                </a:solidFill>
                <a:latin typeface="Consolas"/>
              </a:rPr>
              <a:t>"Jets"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400" dirty="0">
                <a:solidFill>
                  <a:srgbClr val="A31515"/>
                </a:solidFill>
                <a:latin typeface="Consolas"/>
              </a:rPr>
              <a:t>"Chiefs</a:t>
            </a:r>
            <a:r>
              <a:rPr lang="en-US" sz="2400" dirty="0" smtClean="0">
                <a:solidFill>
                  <a:srgbClr val="A31515"/>
                </a:solidFill>
                <a:latin typeface="Consolas"/>
              </a:rPr>
              <a:t>"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dirty="0" smtClean="0"/>
              <a:t>The compiler knows that the array has 4 elements implicitly because you specified 4 initial values.</a:t>
            </a:r>
          </a:p>
          <a:p>
            <a:r>
              <a:rPr lang="en-US" dirty="0" smtClean="0"/>
              <a:t>General Form: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Dim </a:t>
            </a:r>
            <a:r>
              <a:rPr lang="en-US" i="1" dirty="0" err="1" smtClean="0">
                <a:latin typeface="Consolas" pitchFamily="49" charset="0"/>
                <a:cs typeface="Consolas" pitchFamily="49" charset="0"/>
              </a:rPr>
              <a:t>arrayName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As </a:t>
            </a:r>
            <a:r>
              <a:rPr lang="en-US" i="1" dirty="0" err="1" smtClean="0">
                <a:latin typeface="Consolas" pitchFamily="49" charset="0"/>
                <a:cs typeface="Consolas" pitchFamily="49" charset="0"/>
              </a:rPr>
              <a:t>DataType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{value0, value1, value2, …,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valueN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sz="2000" dirty="0" smtClean="0"/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593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Assume we have the following array: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myNumbers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Integer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{4, 1, 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6, 3, 9, 5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 smtClean="0"/>
          </a:p>
          <a:p>
            <a:r>
              <a:rPr lang="en-US" dirty="0" smtClean="0"/>
              <a:t>Some useful array methods:</a:t>
            </a:r>
          </a:p>
          <a:p>
            <a:pPr lvl="1"/>
            <a:r>
              <a:rPr lang="en-US" dirty="0" err="1" smtClean="0">
                <a:latin typeface="Consolas" pitchFamily="49" charset="0"/>
                <a:cs typeface="Consolas" pitchFamily="49" charset="0"/>
              </a:rPr>
              <a:t>myNumbers.Count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2"/>
            <a:r>
              <a:rPr lang="en-US" dirty="0" smtClean="0">
                <a:cs typeface="Consolas" pitchFamily="49" charset="0"/>
              </a:rPr>
              <a:t>Gives the number of elements in the array (6)</a:t>
            </a:r>
          </a:p>
          <a:p>
            <a:pPr lvl="1"/>
            <a:r>
              <a:rPr lang="en-US" dirty="0" err="1" smtClean="0">
                <a:latin typeface="Consolas" pitchFamily="49" charset="0"/>
                <a:cs typeface="Consolas" pitchFamily="49" charset="0"/>
              </a:rPr>
              <a:t>myNumbers.Max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2"/>
            <a:r>
              <a:rPr lang="en-US" dirty="0" smtClean="0">
                <a:cs typeface="Consolas" pitchFamily="49" charset="0"/>
              </a:rPr>
              <a:t>Gives the “largest” element of the array (depends on the type of the array) (9)</a:t>
            </a:r>
          </a:p>
          <a:p>
            <a:pPr lvl="1"/>
            <a:r>
              <a:rPr lang="en-US" dirty="0" err="1" smtClean="0">
                <a:latin typeface="Consolas" pitchFamily="49" charset="0"/>
                <a:cs typeface="Consolas" pitchFamily="49" charset="0"/>
              </a:rPr>
              <a:t>myNumbers.Min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2"/>
            <a:r>
              <a:rPr lang="en-US" dirty="0">
                <a:cs typeface="Consolas" pitchFamily="49" charset="0"/>
              </a:rPr>
              <a:t>Gives the </a:t>
            </a:r>
            <a:r>
              <a:rPr lang="en-US" dirty="0" smtClean="0">
                <a:cs typeface="Consolas" pitchFamily="49" charset="0"/>
              </a:rPr>
              <a:t>“smallest” </a:t>
            </a:r>
            <a:r>
              <a:rPr lang="en-US" dirty="0">
                <a:cs typeface="Consolas" pitchFamily="49" charset="0"/>
              </a:rPr>
              <a:t>element of the array (depends on the type of the array) </a:t>
            </a:r>
            <a:r>
              <a:rPr lang="en-US" dirty="0" smtClean="0">
                <a:cs typeface="Consolas" pitchFamily="49" charset="0"/>
              </a:rPr>
              <a:t>(1)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 err="1" smtClean="0">
                <a:latin typeface="Consolas" pitchFamily="49" charset="0"/>
                <a:cs typeface="Consolas" pitchFamily="49" charset="0"/>
              </a:rPr>
              <a:t>myNumbers.First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2"/>
            <a:r>
              <a:rPr lang="en-US" dirty="0">
                <a:cs typeface="Consolas" pitchFamily="49" charset="0"/>
              </a:rPr>
              <a:t>Gives the </a:t>
            </a:r>
            <a:r>
              <a:rPr lang="en-US" dirty="0" smtClean="0">
                <a:cs typeface="Consolas" pitchFamily="49" charset="0"/>
              </a:rPr>
              <a:t>first element </a:t>
            </a:r>
            <a:r>
              <a:rPr lang="en-US" dirty="0">
                <a:cs typeface="Consolas" pitchFamily="49" charset="0"/>
              </a:rPr>
              <a:t>of the array </a:t>
            </a:r>
            <a:r>
              <a:rPr lang="en-US" dirty="0" smtClean="0">
                <a:cs typeface="Consolas" pitchFamily="49" charset="0"/>
              </a:rPr>
              <a:t>(4)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 err="1" smtClean="0">
                <a:latin typeface="Consolas" pitchFamily="49" charset="0"/>
                <a:cs typeface="Consolas" pitchFamily="49" charset="0"/>
              </a:rPr>
              <a:t>myNumbers.Last</a:t>
            </a:r>
            <a:endParaRPr lang="en-US" dirty="0"/>
          </a:p>
          <a:p>
            <a:pPr lvl="2"/>
            <a:r>
              <a:rPr lang="en-US" dirty="0">
                <a:cs typeface="Consolas" pitchFamily="49" charset="0"/>
              </a:rPr>
              <a:t>Gives the first element of the array </a:t>
            </a:r>
            <a:r>
              <a:rPr lang="en-US" dirty="0" smtClean="0">
                <a:cs typeface="Consolas" pitchFamily="49" charset="0"/>
              </a:rPr>
              <a:t>(5)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849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as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Just like any other variables, arrays can be used as parameters: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Consolas"/>
              </a:rPr>
              <a:t>mySubprocedure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Consolas"/>
              </a:rPr>
              <a:t>myNumbers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Integer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800" dirty="0" smtClean="0"/>
              <a:t>Here numbers is a parameter that is an array of integers</a:t>
            </a:r>
          </a:p>
          <a:p>
            <a:r>
              <a:rPr lang="en-US" sz="2800" dirty="0" smtClean="0"/>
              <a:t>We can call this </a:t>
            </a:r>
            <a:r>
              <a:rPr lang="en-US" sz="2800" dirty="0" err="1" smtClean="0"/>
              <a:t>subprocedure</a:t>
            </a:r>
            <a:r>
              <a:rPr lang="en-US" sz="2800" dirty="0" smtClean="0"/>
              <a:t> as such: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myNumbers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Integer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= {4, 1, 6, 3, 9, 5}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mySubprocedure</a:t>
            </a:r>
            <a:r>
              <a:rPr lang="en-US" sz="2800" dirty="0" smtClean="0"/>
              <a:t>(</a:t>
            </a:r>
            <a:r>
              <a:rPr lang="en-US" sz="2800" dirty="0" err="1" smtClean="0"/>
              <a:t>myNumbers</a:t>
            </a:r>
            <a:r>
              <a:rPr lang="en-US" sz="2800" dirty="0" smtClean="0"/>
              <a:t>)</a:t>
            </a:r>
            <a:endParaRPr lang="en-US" sz="2800" dirty="0"/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496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2923</TotalTime>
  <Words>1415</Words>
  <Application>Microsoft Office PowerPoint</Application>
  <PresentationFormat>On-screen Show (4:3)</PresentationFormat>
  <Paragraphs>198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Origin</vt:lpstr>
      <vt:lpstr>CS0004:  Introduction to Programming</vt:lpstr>
      <vt:lpstr>Arrays</vt:lpstr>
      <vt:lpstr>Arrays</vt:lpstr>
      <vt:lpstr>Arrays</vt:lpstr>
      <vt:lpstr>Arrays</vt:lpstr>
      <vt:lpstr>Array Example 1</vt:lpstr>
      <vt:lpstr>Array Initialization and Implicit Array Sizing</vt:lpstr>
      <vt:lpstr>Array Methods</vt:lpstr>
      <vt:lpstr>Arrays as Parameters</vt:lpstr>
      <vt:lpstr>Arrays and Looping</vt:lpstr>
      <vt:lpstr>Array Example 2</vt:lpstr>
      <vt:lpstr>Resizing an Array</vt:lpstr>
      <vt:lpstr>Array Example 3</vt:lpstr>
      <vt:lpstr>For Each Loops</vt:lpstr>
      <vt:lpstr>Array Example 4</vt:lpstr>
      <vt:lpstr>Character Data Type</vt:lpstr>
      <vt:lpstr>Character Array Example 1</vt:lpstr>
      <vt:lpstr>Searching For an Element in an Array</vt:lpstr>
      <vt:lpstr>Copying an Array</vt:lpstr>
      <vt:lpstr>Notes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CS0134:  Web Design</dc:title>
  <dc:creator>Eric Heim</dc:creator>
  <cp:lastModifiedBy>Eric Heim</cp:lastModifiedBy>
  <cp:revision>243</cp:revision>
  <dcterms:created xsi:type="dcterms:W3CDTF">2010-09-02T14:03:02Z</dcterms:created>
  <dcterms:modified xsi:type="dcterms:W3CDTF">2011-04-13T23:14:13Z</dcterms:modified>
</cp:coreProperties>
</file>