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73" r:id="rId3"/>
    <p:sldId id="257" r:id="rId4"/>
    <p:sldId id="274" r:id="rId5"/>
    <p:sldId id="277" r:id="rId6"/>
    <p:sldId id="276" r:id="rId7"/>
    <p:sldId id="275" r:id="rId8"/>
    <p:sldId id="260" r:id="rId9"/>
    <p:sldId id="283" r:id="rId10"/>
    <p:sldId id="281" r:id="rId11"/>
    <p:sldId id="284" r:id="rId12"/>
    <p:sldId id="285" r:id="rId13"/>
    <p:sldId id="261" r:id="rId14"/>
    <p:sldId id="286" r:id="rId15"/>
    <p:sldId id="290" r:id="rId16"/>
    <p:sldId id="291" r:id="rId17"/>
    <p:sldId id="292" r:id="rId18"/>
    <p:sldId id="293" r:id="rId19"/>
    <p:sldId id="258" r:id="rId20"/>
    <p:sldId id="263" r:id="rId21"/>
    <p:sldId id="264" r:id="rId22"/>
    <p:sldId id="265" r:id="rId23"/>
    <p:sldId id="266" r:id="rId24"/>
    <p:sldId id="268" r:id="rId25"/>
    <p:sldId id="269" r:id="rId26"/>
    <p:sldId id="294" r:id="rId27"/>
    <p:sldId id="295" r:id="rId28"/>
    <p:sldId id="296" r:id="rId29"/>
    <p:sldId id="297" r:id="rId30"/>
    <p:sldId id="28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961" autoAdjust="0"/>
  </p:normalViewPr>
  <p:slideViewPr>
    <p:cSldViewPr snapToGrid="0" snapToObjects="1">
      <p:cViewPr>
        <p:scale>
          <a:sx n="68" d="100"/>
          <a:sy n="68" d="100"/>
        </p:scale>
        <p:origin x="-5912" y="-22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148D01-7701-424F-B379-EBA399C39D78}" type="datetimeFigureOut">
              <a:rPr lang="en-US" smtClean="0"/>
              <a:t>10/27/16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7B4CBC-74B4-9346-A4BB-178DA64BEFC6}" type="slidenum">
              <a:rPr lang="en-US" smtClean="0"/>
              <a:t>‹#›</a:t>
            </a:fld>
            <a:endParaRPr lang="en-US"/>
          </a:p>
        </p:txBody>
      </p:sp>
    </p:spTree>
    <p:extLst>
      <p:ext uri="{BB962C8B-B14F-4D97-AF65-F5344CB8AC3E}">
        <p14:creationId xmlns:p14="http://schemas.microsoft.com/office/powerpoint/2010/main" val="7884481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B4CBC-74B4-9346-A4BB-178DA64BEFC6}" type="slidenum">
              <a:rPr lang="en-US" smtClean="0"/>
              <a:t>3</a:t>
            </a:fld>
            <a:endParaRPr lang="en-US"/>
          </a:p>
        </p:txBody>
      </p:sp>
    </p:spTree>
    <p:extLst>
      <p:ext uri="{BB962C8B-B14F-4D97-AF65-F5344CB8AC3E}">
        <p14:creationId xmlns:p14="http://schemas.microsoft.com/office/powerpoint/2010/main" val="3657883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An overview of the entire dataset</a:t>
            </a:r>
          </a:p>
          <a:p>
            <a:pPr marL="228600" indent="-228600">
              <a:buAutoNum type="arabicPeriod"/>
            </a:pPr>
            <a:r>
              <a:rPr lang="en-US" dirty="0" smtClean="0"/>
              <a:t>A detailed view showing selected </a:t>
            </a:r>
            <a:r>
              <a:rPr lang="en-US" dirty="0" err="1" smtClean="0"/>
              <a:t>discourese</a:t>
            </a:r>
            <a:r>
              <a:rPr lang="en-US" dirty="0" smtClean="0"/>
              <a:t> trees</a:t>
            </a:r>
          </a:p>
          <a:p>
            <a:pPr marL="228600" indent="-228600">
              <a:buAutoNum type="arabicPeriod"/>
            </a:pPr>
            <a:r>
              <a:rPr lang="en-US" dirty="0" smtClean="0"/>
              <a:t>An information panel,</a:t>
            </a:r>
          </a:p>
          <a:p>
            <a:pPr marL="228600" indent="-228600">
              <a:buAutoNum type="arabicPeriod"/>
            </a:pPr>
            <a:r>
              <a:rPr lang="en-US" dirty="0" smtClean="0"/>
              <a:t>An article</a:t>
            </a:r>
            <a:r>
              <a:rPr lang="en-US" baseline="0" dirty="0" smtClean="0"/>
              <a:t> view showing the associated text</a:t>
            </a:r>
          </a:p>
          <a:p>
            <a:pPr marL="228600" indent="-228600">
              <a:buAutoNum type="arabicPeriod"/>
            </a:pPr>
            <a:r>
              <a:rPr lang="en-US" baseline="0" dirty="0" smtClean="0"/>
              <a:t>An notation panel.</a:t>
            </a:r>
          </a:p>
          <a:p>
            <a:pPr marL="228600" indent="-228600">
              <a:buAutoNum type="arabicPeriod"/>
            </a:pPr>
            <a:endParaRPr lang="en-US" baseline="0" dirty="0" smtClean="0"/>
          </a:p>
          <a:p>
            <a:pPr marL="228600" indent="-228600">
              <a:buAutoNum type="arabicPeriod"/>
            </a:pPr>
            <a:r>
              <a:rPr lang="en-US" dirty="0" smtClean="0"/>
              <a:t>The interface of </a:t>
            </a:r>
            <a:r>
              <a:rPr lang="en-US" dirty="0" err="1" smtClean="0"/>
              <a:t>DAViewer</a:t>
            </a:r>
            <a:r>
              <a:rPr lang="en-US" dirty="0" smtClean="0"/>
              <a:t> is comprised of: (a) an overview which displays the</a:t>
            </a:r>
            <a:r>
              <a:rPr lang="en-US" baseline="0" dirty="0" smtClean="0"/>
              <a:t> </a:t>
            </a:r>
            <a:r>
              <a:rPr lang="en-US" dirty="0" smtClean="0"/>
              <a:t>overall performance of all the parsers over all the documents in the dataset, (b) a detail panel which visualizes the</a:t>
            </a:r>
            <a:r>
              <a:rPr lang="en-US" baseline="0" dirty="0" smtClean="0"/>
              <a:t> </a:t>
            </a:r>
            <a:r>
              <a:rPr lang="en-US" dirty="0" smtClean="0"/>
              <a:t>discourse tree structures of the focused algorithms and documents as node-link or icicle </a:t>
            </a:r>
            <a:r>
              <a:rPr lang="en-US" dirty="0" err="1" smtClean="0"/>
              <a:t>dendrograms</a:t>
            </a:r>
            <a:r>
              <a:rPr lang="en-US" dirty="0" smtClean="0"/>
              <a:t> (see [1]), (c)a status panel which provides the basic properties of the currently selected items as well as an interactive legend</a:t>
            </a:r>
            <a:r>
              <a:rPr lang="en-US" baseline="0" dirty="0" smtClean="0"/>
              <a:t> </a:t>
            </a:r>
            <a:r>
              <a:rPr lang="en-US" dirty="0" smtClean="0"/>
              <a:t>for filtering operations, (d) an annotation panel which allows users to edit notes, (e) a text panel which shows the</a:t>
            </a:r>
            <a:r>
              <a:rPr lang="en-US" baseline="0" dirty="0" smtClean="0"/>
              <a:t> </a:t>
            </a:r>
            <a:r>
              <a:rPr lang="en-US" dirty="0" smtClean="0"/>
              <a:t>content of the active document as parsed by the focused algorithm, and (f) a search window which for querying</a:t>
            </a:r>
            <a:r>
              <a:rPr lang="en-US" baseline="0" dirty="0" smtClean="0"/>
              <a:t> </a:t>
            </a:r>
            <a:r>
              <a:rPr lang="en-US" dirty="0" smtClean="0"/>
              <a:t>based on keyword and structure over the data in the detail panel.</a:t>
            </a:r>
            <a:endParaRPr lang="en-US" dirty="0"/>
          </a:p>
        </p:txBody>
      </p:sp>
      <p:sp>
        <p:nvSpPr>
          <p:cNvPr id="4" name="Slide Number Placeholder 3"/>
          <p:cNvSpPr>
            <a:spLocks noGrp="1"/>
          </p:cNvSpPr>
          <p:nvPr>
            <p:ph type="sldNum" sz="quarter" idx="10"/>
          </p:nvPr>
        </p:nvSpPr>
        <p:spPr/>
        <p:txBody>
          <a:bodyPr/>
          <a:lstStyle/>
          <a:p>
            <a:fld id="{E07B4CBC-74B4-9346-A4BB-178DA64BEFC6}" type="slidenum">
              <a:rPr lang="en-US" smtClean="0"/>
              <a:t>14</a:t>
            </a:fld>
            <a:endParaRPr lang="en-US"/>
          </a:p>
        </p:txBody>
      </p:sp>
    </p:spTree>
    <p:extLst>
      <p:ext uri="{BB962C8B-B14F-4D97-AF65-F5344CB8AC3E}">
        <p14:creationId xmlns:p14="http://schemas.microsoft.com/office/powerpoint/2010/main" val="4024962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standard user-centered</a:t>
            </a:r>
            <a:r>
              <a:rPr lang="en-US" baseline="0" dirty="0" smtClean="0"/>
              <a:t> design process is followed in </a:t>
            </a:r>
            <a:r>
              <a:rPr lang="en-US" baseline="0" dirty="0" err="1" smtClean="0"/>
              <a:t>DAViewer</a:t>
            </a:r>
            <a:r>
              <a:rPr lang="en-US" baseline="0" dirty="0" smtClean="0"/>
              <a:t> design, including 2 experts: an expert in both computational linguistics and visual design.</a:t>
            </a:r>
          </a:p>
          <a:p>
            <a:r>
              <a:rPr lang="en-US" baseline="0" dirty="0" smtClean="0"/>
              <a:t>Through a regular consultation with two experts, this paper gathered an refined list of requirements.</a:t>
            </a:r>
          </a:p>
          <a:p>
            <a:endParaRPr lang="en-US" dirty="0"/>
          </a:p>
        </p:txBody>
      </p:sp>
      <p:sp>
        <p:nvSpPr>
          <p:cNvPr id="4" name="Slide Number Placeholder 3"/>
          <p:cNvSpPr>
            <a:spLocks noGrp="1"/>
          </p:cNvSpPr>
          <p:nvPr>
            <p:ph type="sldNum" sz="quarter" idx="10"/>
          </p:nvPr>
        </p:nvSpPr>
        <p:spPr/>
        <p:txBody>
          <a:bodyPr/>
          <a:lstStyle/>
          <a:p>
            <a:fld id="{E07B4CBC-74B4-9346-A4BB-178DA64BEFC6}" type="slidenum">
              <a:rPr lang="en-US" smtClean="0"/>
              <a:t>15</a:t>
            </a:fld>
            <a:endParaRPr lang="en-US"/>
          </a:p>
        </p:txBody>
      </p:sp>
    </p:spTree>
    <p:extLst>
      <p:ext uri="{BB962C8B-B14F-4D97-AF65-F5344CB8AC3E}">
        <p14:creationId xmlns:p14="http://schemas.microsoft.com/office/powerpoint/2010/main" val="3533102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 the iterative process with our expert users, they learned a lot about the process of research to improve discourse analysis.</a:t>
            </a:r>
          </a:p>
          <a:p>
            <a:r>
              <a:rPr lang="en-US" dirty="0" smtClean="0"/>
              <a:t>Gathered from and validated by our observations, and in response to the questions linguists</a:t>
            </a:r>
            <a:r>
              <a:rPr lang="en-US" baseline="0" dirty="0" smtClean="0"/>
              <a:t> are interested in</a:t>
            </a:r>
            <a:r>
              <a:rPr lang="en-US" dirty="0" smtClean="0"/>
              <a:t>, they defined the following specific design requirements for analytic tools to support discourse analysis.</a:t>
            </a:r>
          </a:p>
          <a:p>
            <a:endParaRPr lang="en-US" dirty="0" smtClean="0"/>
          </a:p>
          <a:p>
            <a:r>
              <a:rPr lang="en-US" dirty="0" smtClean="0"/>
              <a:t>R1:</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Experts explicitly requested that the core visualization resemble the representation they currently use for analysis of the parsing structure. In particular, immutable constraints are the presentation of leaf nodes in the same order as the associated text chunks appear in the document, and the explicit visual encoding of nodes’ type (satellite or nucleus) and relation.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R2:</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order to gain better intuitions for designing new algorithms, linguists must discover the pros and cons of different parsers. Statistical information, such as the distribution of relationship types appearing in a tree or the similarity scores assigned to branches of the tree should be readily available, as they provide an important overview of the discourse structure and performance of the parsers.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R3:</a:t>
            </a:r>
            <a:r>
              <a:rPr lang="en-US" baseline="0" dirty="0" smtClean="0"/>
              <a:t>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In order to observe whether the parsing algorithm groups EDUs into meaningful units when building the discourse tree, it is important to be able to see how EDUs are grouped under a relation. At any level of a discourse tree, the tool should support separating the source text into proper chunks (groups of EDUs) according to the branching pattern. It is also important to be able to view the text of individual EDUs in isolation. Finally, to support close reading of the documents under analysis, a standard paragraph-based layout of the document should be supported.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In addition to the above requirements, the visual exploration tool should support general requirements including dynamic queries such as filtering and querying, to allow for a focused attention on specific types of relations or structural patterns (R4), and which effect should instantaneously be reflected in all of the coordinated views to guarantee visual consistency across the different visualization components for a fluid and effective exploration (R5); flexible data management, to assist researchers to do long-term progressive research during which the datasets may expand (R6); and finally, annotation, to support documentation of the findings for future reference (R7).</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07B4CBC-74B4-9346-A4BB-178DA64BEFC6}" type="slidenum">
              <a:rPr lang="en-US" smtClean="0"/>
              <a:t>16</a:t>
            </a:fld>
            <a:endParaRPr lang="en-US"/>
          </a:p>
        </p:txBody>
      </p:sp>
    </p:spTree>
    <p:extLst>
      <p:ext uri="{BB962C8B-B14F-4D97-AF65-F5344CB8AC3E}">
        <p14:creationId xmlns:p14="http://schemas.microsoft.com/office/powerpoint/2010/main" val="1487510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author</a:t>
            </a:r>
            <a:r>
              <a:rPr lang="en-US" sz="1200" kern="1200" dirty="0" smtClean="0">
                <a:solidFill>
                  <a:schemeClr val="tx1"/>
                </a:solidFill>
                <a:latin typeface="+mn-lt"/>
                <a:ea typeface="+mn-ea"/>
                <a:cs typeface="+mn-cs"/>
              </a:rPr>
              <a:t> designed two main types of representations to visualize the discourse trees: expanded views</a:t>
            </a:r>
          </a:p>
          <a:p>
            <a:r>
              <a:rPr lang="en-US" sz="1200" kern="1200" dirty="0" smtClean="0">
                <a:solidFill>
                  <a:schemeClr val="tx1"/>
                </a:solidFill>
                <a:latin typeface="+mn-lt"/>
                <a:ea typeface="+mn-ea"/>
                <a:cs typeface="+mn-cs"/>
              </a:rPr>
              <a:t>(a) icicle plot view:</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 adapted version of the icicle plot imported from other paper.</a:t>
            </a:r>
          </a:p>
          <a:p>
            <a:r>
              <a:rPr lang="en-US" sz="1200" kern="1200" dirty="0" smtClean="0">
                <a:solidFill>
                  <a:schemeClr val="tx1"/>
                </a:solidFill>
                <a:latin typeface="+mn-lt"/>
                <a:ea typeface="+mn-ea"/>
                <a:cs typeface="+mn-cs"/>
              </a:rPr>
              <a:t>(b) </a:t>
            </a:r>
            <a:r>
              <a:rPr lang="en-US" sz="1200" kern="1200" dirty="0" err="1" smtClean="0">
                <a:solidFill>
                  <a:schemeClr val="tx1"/>
                </a:solidFill>
                <a:latin typeface="+mn-lt"/>
                <a:ea typeface="+mn-ea"/>
                <a:cs typeface="+mn-cs"/>
              </a:rPr>
              <a:t>dendrogram</a:t>
            </a:r>
            <a:r>
              <a:rPr lang="en-US" sz="1200" kern="1200" dirty="0" smtClean="0">
                <a:solidFill>
                  <a:schemeClr val="tx1"/>
                </a:solidFill>
                <a:latin typeface="+mn-lt"/>
                <a:ea typeface="+mn-ea"/>
                <a:cs typeface="+mn-cs"/>
              </a:rPr>
              <a:t> view:</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 branching node-link diagram particularly suited to reflect relationships (Figure 3b)</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both representations, the nodes are </a:t>
            </a:r>
            <a:r>
              <a:rPr lang="en-US" sz="1200" kern="1200" dirty="0" err="1" smtClean="0">
                <a:solidFill>
                  <a:schemeClr val="tx1"/>
                </a:solidFill>
                <a:latin typeface="+mn-lt"/>
                <a:ea typeface="+mn-ea"/>
                <a:cs typeface="+mn-cs"/>
              </a:rPr>
              <a:t>colour</a:t>
            </a:r>
            <a:r>
              <a:rPr lang="en-US" sz="1200" kern="1200" dirty="0" smtClean="0">
                <a:solidFill>
                  <a:schemeClr val="tx1"/>
                </a:solidFill>
                <a:latin typeface="+mn-lt"/>
                <a:ea typeface="+mn-ea"/>
                <a:cs typeface="+mn-cs"/>
              </a:rPr>
              <a:t>-coded according to the assigned relation label. The hue of the links between the nodes and their parent relation indicates the </a:t>
            </a:r>
            <a:r>
              <a:rPr lang="en-US" sz="1200" kern="1200" dirty="0" err="1" smtClean="0">
                <a:solidFill>
                  <a:schemeClr val="tx1"/>
                </a:solidFill>
                <a:latin typeface="+mn-lt"/>
                <a:ea typeface="+mn-ea"/>
                <a:cs typeface="+mn-cs"/>
              </a:rPr>
              <a:t>nuclearity</a:t>
            </a:r>
            <a:r>
              <a:rPr lang="en-US" sz="1200" kern="1200" dirty="0" smtClean="0">
                <a:solidFill>
                  <a:schemeClr val="tx1"/>
                </a:solidFill>
                <a:latin typeface="+mn-lt"/>
                <a:ea typeface="+mn-ea"/>
                <a:cs typeface="+mn-cs"/>
              </a:rPr>
              <a:t> of the children Fig. 3. In the icicle, the </a:t>
            </a:r>
            <a:r>
              <a:rPr lang="en-US" sz="1200" kern="1200" dirty="0" err="1" smtClean="0">
                <a:solidFill>
                  <a:schemeClr val="tx1"/>
                </a:solidFill>
                <a:latin typeface="+mn-lt"/>
                <a:ea typeface="+mn-ea"/>
                <a:cs typeface="+mn-cs"/>
              </a:rPr>
              <a:t>colour</a:t>
            </a:r>
            <a:r>
              <a:rPr lang="en-US" sz="1200" kern="1200" dirty="0" smtClean="0">
                <a:solidFill>
                  <a:schemeClr val="tx1"/>
                </a:solidFill>
                <a:latin typeface="+mn-lt"/>
                <a:ea typeface="+mn-ea"/>
                <a:cs typeface="+mn-cs"/>
              </a:rPr>
              <a:t> of the outline of the children node indicates this property.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Showing the errors: In order to inspire the development of improved parsing algorithms, it is essential for linguists to develop a good understanding of the specific flaws of the existing algorithms compared to the gold standard. In particular, our experts are interested in identifying precisely which step(s) of the greedy bottom-up process fail, and to what extent such errors have an impact on the steps that follow (Q2). To facilitate such analysis, </a:t>
            </a:r>
            <a:r>
              <a:rPr lang="en-US" sz="1200" kern="1200" dirty="0" err="1" smtClean="0">
                <a:solidFill>
                  <a:schemeClr val="tx1"/>
                </a:solidFill>
                <a:latin typeface="+mn-lt"/>
                <a:ea typeface="+mn-ea"/>
                <a:cs typeface="+mn-cs"/>
              </a:rPr>
              <a:t>dendrogram</a:t>
            </a:r>
            <a:r>
              <a:rPr lang="en-US" sz="1200" kern="1200" dirty="0" smtClean="0">
                <a:solidFill>
                  <a:schemeClr val="tx1"/>
                </a:solidFill>
                <a:latin typeface="+mn-lt"/>
                <a:ea typeface="+mn-ea"/>
                <a:cs typeface="+mn-cs"/>
              </a:rPr>
              <a:t> is designed where nodes are </a:t>
            </a:r>
            <a:r>
              <a:rPr lang="en-US" sz="1200" kern="1200" dirty="0" err="1" smtClean="0">
                <a:solidFill>
                  <a:schemeClr val="tx1"/>
                </a:solidFill>
                <a:latin typeface="+mn-lt"/>
                <a:ea typeface="+mn-ea"/>
                <a:cs typeface="+mn-cs"/>
              </a:rPr>
              <a:t>colour</a:t>
            </a:r>
            <a:r>
              <a:rPr lang="en-US" sz="1200" kern="1200" dirty="0" smtClean="0">
                <a:solidFill>
                  <a:schemeClr val="tx1"/>
                </a:solidFill>
                <a:latin typeface="+mn-lt"/>
                <a:ea typeface="+mn-ea"/>
                <a:cs typeface="+mn-cs"/>
              </a:rPr>
              <a:t>-coded according to the similarity scores of the internal nodes using a yellow-to-green palette. This </a:t>
            </a:r>
            <a:r>
              <a:rPr lang="en-US" sz="1200" kern="1200" dirty="0" err="1" smtClean="0">
                <a:solidFill>
                  <a:schemeClr val="tx1"/>
                </a:solidFill>
                <a:latin typeface="+mn-lt"/>
                <a:ea typeface="+mn-ea"/>
                <a:cs typeface="+mn-cs"/>
              </a:rPr>
              <a:t>dendrogram</a:t>
            </a:r>
            <a:r>
              <a:rPr lang="en-US" sz="1200" kern="1200" dirty="0" smtClean="0">
                <a:solidFill>
                  <a:schemeClr val="tx1"/>
                </a:solidFill>
                <a:latin typeface="+mn-lt"/>
                <a:ea typeface="+mn-ea"/>
                <a:cs typeface="+mn-cs"/>
              </a:rPr>
              <a:t> is used as a background on top of which the node-link </a:t>
            </a:r>
            <a:r>
              <a:rPr lang="en-US" sz="1200" kern="1200" dirty="0" err="1" smtClean="0">
                <a:solidFill>
                  <a:schemeClr val="tx1"/>
                </a:solidFill>
                <a:latin typeface="+mn-lt"/>
                <a:ea typeface="+mn-ea"/>
                <a:cs typeface="+mn-cs"/>
              </a:rPr>
              <a:t>dendrogram</a:t>
            </a:r>
            <a:r>
              <a:rPr lang="en-US" sz="1200" kern="1200" dirty="0" smtClean="0">
                <a:solidFill>
                  <a:schemeClr val="tx1"/>
                </a:solidFill>
                <a:latin typeface="+mn-lt"/>
                <a:ea typeface="+mn-ea"/>
                <a:cs typeface="+mn-cs"/>
              </a:rPr>
              <a:t> is overlaid (Figure 3b), thus serving as a </a:t>
            </a:r>
            <a:r>
              <a:rPr lang="en-US" sz="1200" kern="1200" dirty="0" err="1" smtClean="0">
                <a:solidFill>
                  <a:schemeClr val="tx1"/>
                </a:solidFill>
                <a:latin typeface="+mn-lt"/>
                <a:ea typeface="+mn-ea"/>
                <a:cs typeface="+mn-cs"/>
              </a:rPr>
              <a:t>heatmap</a:t>
            </a:r>
            <a:r>
              <a:rPr lang="en-US" sz="1200" kern="1200" dirty="0" smtClean="0">
                <a:solidFill>
                  <a:schemeClr val="tx1"/>
                </a:solidFill>
                <a:latin typeface="+mn-lt"/>
                <a:ea typeface="+mn-ea"/>
                <a:cs typeface="+mn-cs"/>
              </a:rPr>
              <a:t> where errors are made more salient because of the darker </a:t>
            </a:r>
            <a:r>
              <a:rPr lang="en-US" sz="1200" kern="1200" dirty="0" err="1" smtClean="0">
                <a:solidFill>
                  <a:schemeClr val="tx1"/>
                </a:solidFill>
                <a:latin typeface="+mn-lt"/>
                <a:ea typeface="+mn-ea"/>
                <a:cs typeface="+mn-cs"/>
              </a:rPr>
              <a:t>colour</a:t>
            </a:r>
            <a:r>
              <a:rPr lang="en-US" sz="1200" kern="1200" dirty="0" smtClean="0">
                <a:solidFill>
                  <a:schemeClr val="tx1"/>
                </a:solidFill>
                <a:latin typeface="+mn-lt"/>
                <a:ea typeface="+mn-ea"/>
                <a:cs typeface="+mn-cs"/>
              </a:rPr>
              <a:t>.</a:t>
            </a:r>
            <a:endParaRPr lang="en-US" dirty="0" smtClean="0"/>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07B4CBC-74B4-9346-A4BB-178DA64BEFC6}" type="slidenum">
              <a:rPr lang="en-US" smtClean="0"/>
              <a:t>17</a:t>
            </a:fld>
            <a:endParaRPr lang="en-US"/>
          </a:p>
        </p:txBody>
      </p:sp>
    </p:spTree>
    <p:extLst>
      <p:ext uri="{BB962C8B-B14F-4D97-AF65-F5344CB8AC3E}">
        <p14:creationId xmlns:p14="http://schemas.microsoft.com/office/powerpoint/2010/main" val="511815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When many trees have to be compared, as it is the case for our users, space limitation can become an issue.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Therefore, authors</a:t>
            </a:r>
            <a:r>
              <a:rPr lang="en-US" sz="1200" kern="1200" baseline="0" dirty="0" smtClean="0">
                <a:solidFill>
                  <a:schemeClr val="tx1"/>
                </a:solidFill>
                <a:latin typeface="+mn-lt"/>
                <a:ea typeface="+mn-ea"/>
                <a:cs typeface="+mn-cs"/>
              </a:rPr>
              <a:t> of this paper </a:t>
            </a:r>
            <a:r>
              <a:rPr lang="en-US" sz="1200" kern="1200" dirty="0" smtClean="0">
                <a:solidFill>
                  <a:schemeClr val="tx1"/>
                </a:solidFill>
                <a:latin typeface="+mn-lt"/>
                <a:ea typeface="+mn-ea"/>
                <a:cs typeface="+mn-cs"/>
              </a:rPr>
              <a:t>designed two new compact representations of the discourse trees: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 vertical (Figure 3c) or horizontal (Figure 3d) informative representation that summarizes important characteristics of the compacted discourse trees (R2). </a:t>
            </a:r>
          </a:p>
          <a:p>
            <a:r>
              <a:rPr lang="en-US" sz="1200" kern="1200" dirty="0" smtClean="0">
                <a:solidFill>
                  <a:schemeClr val="tx1"/>
                </a:solidFill>
                <a:latin typeface="+mn-lt"/>
                <a:ea typeface="+mn-ea"/>
                <a:cs typeface="+mn-cs"/>
              </a:rPr>
              <a:t>Vertical compact view. </a:t>
            </a:r>
          </a:p>
          <a:p>
            <a:r>
              <a:rPr lang="en-US" sz="1200" kern="1200" dirty="0" smtClean="0">
                <a:solidFill>
                  <a:schemeClr val="tx1"/>
                </a:solidFill>
                <a:latin typeface="+mn-lt"/>
                <a:ea typeface="+mn-ea"/>
                <a:cs typeface="+mn-cs"/>
              </a:rPr>
              <a:t>In this view, each bin corresponds to a leaf node, i.e., an EDU. </a:t>
            </a:r>
          </a:p>
          <a:p>
            <a:r>
              <a:rPr lang="en-US" sz="1200" kern="1200" dirty="0" smtClean="0">
                <a:solidFill>
                  <a:schemeClr val="tx1"/>
                </a:solidFill>
                <a:latin typeface="+mn-lt"/>
                <a:ea typeface="+mn-ea"/>
                <a:cs typeface="+mn-cs"/>
              </a:rPr>
              <a:t>The width of a bin encodes the depth of its associated leaf in the tree</a:t>
            </a:r>
          </a:p>
          <a:p>
            <a:r>
              <a:rPr lang="en-US" sz="1200" kern="1200" dirty="0" smtClean="0">
                <a:solidFill>
                  <a:schemeClr val="tx1"/>
                </a:solidFill>
                <a:latin typeface="+mn-lt"/>
                <a:ea typeface="+mn-ea"/>
                <a:cs typeface="+mn-cs"/>
              </a:rPr>
              <a:t>The </a:t>
            </a:r>
            <a:r>
              <a:rPr lang="en-US" sz="1200" kern="1200" dirty="0" err="1" smtClean="0">
                <a:solidFill>
                  <a:schemeClr val="tx1"/>
                </a:solidFill>
                <a:latin typeface="+mn-lt"/>
                <a:ea typeface="+mn-ea"/>
                <a:cs typeface="+mn-cs"/>
              </a:rPr>
              <a:t>colour</a:t>
            </a:r>
            <a:r>
              <a:rPr lang="en-US" sz="1200" kern="1200" dirty="0" smtClean="0">
                <a:solidFill>
                  <a:schemeClr val="tx1"/>
                </a:solidFill>
                <a:latin typeface="+mn-lt"/>
                <a:ea typeface="+mn-ea"/>
                <a:cs typeface="+mn-cs"/>
              </a:rPr>
              <a:t> of a bin is mapped to the average similarity score of its corresponding leaf node</a:t>
            </a:r>
          </a:p>
          <a:p>
            <a:r>
              <a:rPr lang="en-US" sz="1200" kern="1200" dirty="0" smtClean="0">
                <a:solidFill>
                  <a:schemeClr val="tx1"/>
                </a:solidFill>
                <a:latin typeface="+mn-lt"/>
                <a:ea typeface="+mn-ea"/>
                <a:cs typeface="+mn-cs"/>
              </a:rPr>
              <a:t>Hence, the compact representation conveys the average error an EDU contributes across the levels. </a:t>
            </a:r>
          </a:p>
          <a:p>
            <a:r>
              <a:rPr lang="en-US" sz="1200" kern="1200" dirty="0" smtClean="0">
                <a:solidFill>
                  <a:schemeClr val="tx1"/>
                </a:solidFill>
                <a:latin typeface="+mn-lt"/>
                <a:ea typeface="+mn-ea"/>
                <a:cs typeface="+mn-cs"/>
              </a:rPr>
              <a:t>For example, a wide dark bin indicates an early grouped EDU whose initial error strongly impacts all its upper levels.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Horizontal compact view. In this view, each bin corresponds to a level of the compacted tree. The height of a bin encodes the number of nodes at the associated level. The </a:t>
            </a:r>
            <a:r>
              <a:rPr lang="en-US" sz="1200" kern="1200" dirty="0" err="1" smtClean="0">
                <a:solidFill>
                  <a:schemeClr val="tx1"/>
                </a:solidFill>
                <a:latin typeface="+mn-lt"/>
                <a:ea typeface="+mn-ea"/>
                <a:cs typeface="+mn-cs"/>
              </a:rPr>
              <a:t>colour</a:t>
            </a:r>
            <a:r>
              <a:rPr lang="en-US" sz="1200" kern="1200" dirty="0" smtClean="0">
                <a:solidFill>
                  <a:schemeClr val="tx1"/>
                </a:solidFill>
                <a:latin typeface="+mn-lt"/>
                <a:ea typeface="+mn-ea"/>
                <a:cs typeface="+mn-cs"/>
              </a:rPr>
              <a:t> is mapped to the average similarity score of the set of nodes. </a:t>
            </a:r>
          </a:p>
          <a:p>
            <a:r>
              <a:rPr lang="en-US" sz="1200" kern="1200" dirty="0" smtClean="0">
                <a:solidFill>
                  <a:schemeClr val="tx1"/>
                </a:solidFill>
                <a:latin typeface="+mn-lt"/>
                <a:ea typeface="+mn-ea"/>
                <a:cs typeface="+mn-cs"/>
              </a:rPr>
              <a:t>Hence, the compact representation allows a viewer to identify at which stage of the clustering process the algorithm starts to fail and whether such errors propagate to upper levels or not. </a:t>
            </a:r>
          </a:p>
        </p:txBody>
      </p:sp>
      <p:sp>
        <p:nvSpPr>
          <p:cNvPr id="4" name="Slide Number Placeholder 3"/>
          <p:cNvSpPr>
            <a:spLocks noGrp="1"/>
          </p:cNvSpPr>
          <p:nvPr>
            <p:ph type="sldNum" sz="quarter" idx="10"/>
          </p:nvPr>
        </p:nvSpPr>
        <p:spPr/>
        <p:txBody>
          <a:bodyPr/>
          <a:lstStyle/>
          <a:p>
            <a:fld id="{E07B4CBC-74B4-9346-A4BB-178DA64BEFC6}" type="slidenum">
              <a:rPr lang="en-US" smtClean="0"/>
              <a:t>18</a:t>
            </a:fld>
            <a:endParaRPr lang="en-US"/>
          </a:p>
        </p:txBody>
      </p:sp>
    </p:spTree>
    <p:extLst>
      <p:ext uri="{BB962C8B-B14F-4D97-AF65-F5344CB8AC3E}">
        <p14:creationId xmlns:p14="http://schemas.microsoft.com/office/powerpoint/2010/main" val="511815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An overview of the entire dataset</a:t>
            </a:r>
          </a:p>
          <a:p>
            <a:pPr marL="228600" indent="-228600">
              <a:buAutoNum type="arabicPeriod"/>
            </a:pPr>
            <a:r>
              <a:rPr lang="en-US" dirty="0" smtClean="0"/>
              <a:t>A detailed view showing selected </a:t>
            </a:r>
            <a:r>
              <a:rPr lang="en-US" dirty="0" err="1" smtClean="0"/>
              <a:t>discourese</a:t>
            </a:r>
            <a:r>
              <a:rPr lang="en-US" dirty="0" smtClean="0"/>
              <a:t> trees</a:t>
            </a:r>
          </a:p>
          <a:p>
            <a:pPr marL="228600" indent="-228600">
              <a:buAutoNum type="arabicPeriod"/>
            </a:pPr>
            <a:r>
              <a:rPr lang="en-US" dirty="0" smtClean="0"/>
              <a:t>An information panel,</a:t>
            </a:r>
          </a:p>
          <a:p>
            <a:pPr marL="228600" indent="-228600">
              <a:buAutoNum type="arabicPeriod"/>
            </a:pPr>
            <a:r>
              <a:rPr lang="en-US" dirty="0" smtClean="0"/>
              <a:t>An article</a:t>
            </a:r>
            <a:r>
              <a:rPr lang="en-US" baseline="0" dirty="0" smtClean="0"/>
              <a:t> view showing the associated text</a:t>
            </a:r>
          </a:p>
          <a:p>
            <a:pPr marL="228600" indent="-228600">
              <a:buAutoNum type="arabicPeriod"/>
            </a:pPr>
            <a:r>
              <a:rPr lang="en-US" baseline="0" dirty="0" smtClean="0"/>
              <a:t>An notation panel.</a:t>
            </a:r>
          </a:p>
          <a:p>
            <a:pPr marL="228600" indent="-228600">
              <a:buAutoNum type="arabicPeriod"/>
            </a:pPr>
            <a:endParaRPr lang="en-US" baseline="0" dirty="0" smtClean="0"/>
          </a:p>
          <a:p>
            <a:pPr marL="228600" indent="-228600">
              <a:buAutoNum type="arabicPeriod"/>
            </a:pPr>
            <a:r>
              <a:rPr lang="en-US" dirty="0" smtClean="0"/>
              <a:t>The interface of </a:t>
            </a:r>
            <a:r>
              <a:rPr lang="en-US" dirty="0" err="1" smtClean="0"/>
              <a:t>DAViewer</a:t>
            </a:r>
            <a:r>
              <a:rPr lang="en-US" dirty="0" smtClean="0"/>
              <a:t> is comprised of: (a) an overview which displays the</a:t>
            </a:r>
            <a:r>
              <a:rPr lang="en-US" baseline="0" dirty="0" smtClean="0"/>
              <a:t> </a:t>
            </a:r>
            <a:r>
              <a:rPr lang="en-US" dirty="0" smtClean="0"/>
              <a:t>overall performance of all the parsers over all the documents in the dataset, (b) a detail panel which visualizes the</a:t>
            </a:r>
            <a:r>
              <a:rPr lang="en-US" baseline="0" dirty="0" smtClean="0"/>
              <a:t> </a:t>
            </a:r>
            <a:r>
              <a:rPr lang="en-US" dirty="0" smtClean="0"/>
              <a:t>discourse tree structures of the focused algorithms and documents as node-link or icicle </a:t>
            </a:r>
            <a:r>
              <a:rPr lang="en-US" dirty="0" err="1" smtClean="0"/>
              <a:t>dendrograms</a:t>
            </a:r>
            <a:r>
              <a:rPr lang="en-US" dirty="0" smtClean="0"/>
              <a:t> (see [1]), (c)a status panel which provides the basic properties of the currently selected items as well as an interactive legend</a:t>
            </a:r>
            <a:r>
              <a:rPr lang="en-US" baseline="0" dirty="0" smtClean="0"/>
              <a:t> </a:t>
            </a:r>
            <a:r>
              <a:rPr lang="en-US" dirty="0" smtClean="0"/>
              <a:t>for filtering operations, (d) an annotation panel which allows users to edit notes, (e) a text panel which shows the</a:t>
            </a:r>
            <a:r>
              <a:rPr lang="en-US" baseline="0" dirty="0" smtClean="0"/>
              <a:t> </a:t>
            </a:r>
            <a:r>
              <a:rPr lang="en-US" dirty="0" smtClean="0"/>
              <a:t>content of the active document as parsed by the focused algorithm, and (f) a search window which for querying</a:t>
            </a:r>
            <a:r>
              <a:rPr lang="en-US" baseline="0" dirty="0" smtClean="0"/>
              <a:t> </a:t>
            </a:r>
            <a:r>
              <a:rPr lang="en-US" dirty="0" smtClean="0"/>
              <a:t>based on keyword and structure over the data in the detail panel.</a:t>
            </a:r>
            <a:endParaRPr lang="en-US" dirty="0"/>
          </a:p>
        </p:txBody>
      </p:sp>
      <p:sp>
        <p:nvSpPr>
          <p:cNvPr id="4" name="Slide Number Placeholder 3"/>
          <p:cNvSpPr>
            <a:spLocks noGrp="1"/>
          </p:cNvSpPr>
          <p:nvPr>
            <p:ph type="sldNum" sz="quarter" idx="10"/>
          </p:nvPr>
        </p:nvSpPr>
        <p:spPr/>
        <p:txBody>
          <a:bodyPr/>
          <a:lstStyle/>
          <a:p>
            <a:fld id="{E07B4CBC-74B4-9346-A4BB-178DA64BEFC6}" type="slidenum">
              <a:rPr lang="en-US" smtClean="0"/>
              <a:t>19</a:t>
            </a:fld>
            <a:endParaRPr lang="en-US"/>
          </a:p>
        </p:txBody>
      </p:sp>
    </p:spTree>
    <p:extLst>
      <p:ext uri="{BB962C8B-B14F-4D97-AF65-F5344CB8AC3E}">
        <p14:creationId xmlns:p14="http://schemas.microsoft.com/office/powerpoint/2010/main" val="4024962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An overview of the entire dataset</a:t>
            </a:r>
          </a:p>
          <a:p>
            <a:pPr marL="228600" indent="-228600">
              <a:buAutoNum type="arabicPeriod"/>
            </a:pPr>
            <a:r>
              <a:rPr lang="en-US" dirty="0" smtClean="0"/>
              <a:t>A detailed view showing selected </a:t>
            </a:r>
            <a:r>
              <a:rPr lang="en-US" dirty="0" err="1" smtClean="0"/>
              <a:t>discourese</a:t>
            </a:r>
            <a:r>
              <a:rPr lang="en-US" dirty="0" smtClean="0"/>
              <a:t> trees</a:t>
            </a:r>
          </a:p>
          <a:p>
            <a:pPr marL="228600" indent="-228600">
              <a:buAutoNum type="arabicPeriod"/>
            </a:pPr>
            <a:r>
              <a:rPr lang="en-US" dirty="0" smtClean="0"/>
              <a:t>An information panel,</a:t>
            </a:r>
          </a:p>
          <a:p>
            <a:pPr marL="228600" indent="-228600">
              <a:buAutoNum type="arabicPeriod"/>
            </a:pPr>
            <a:r>
              <a:rPr lang="en-US" dirty="0" smtClean="0"/>
              <a:t>An article</a:t>
            </a:r>
            <a:r>
              <a:rPr lang="en-US" baseline="0" dirty="0" smtClean="0"/>
              <a:t> view showing the associated text</a:t>
            </a:r>
          </a:p>
          <a:p>
            <a:pPr marL="228600" indent="-228600">
              <a:buAutoNum type="arabicPeriod"/>
            </a:pPr>
            <a:r>
              <a:rPr lang="en-US" baseline="0" dirty="0" smtClean="0"/>
              <a:t>An notation panel.</a:t>
            </a:r>
          </a:p>
          <a:p>
            <a:pPr marL="228600" indent="-228600">
              <a:buAutoNum type="arabicPeriod"/>
            </a:pPr>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smtClean="0"/>
              <a:t>The interface of </a:t>
            </a:r>
            <a:r>
              <a:rPr lang="en-US" dirty="0" err="1" smtClean="0"/>
              <a:t>DAViewer</a:t>
            </a:r>
            <a:r>
              <a:rPr lang="en-US" dirty="0" smtClean="0"/>
              <a:t> is comprised of: (a) an overview which displays the</a:t>
            </a:r>
            <a:r>
              <a:rPr lang="en-US" baseline="0" dirty="0" smtClean="0"/>
              <a:t> </a:t>
            </a:r>
            <a:r>
              <a:rPr lang="en-US" dirty="0" smtClean="0"/>
              <a:t>overall performance of all the parsers over all the documents in the dataset, (b) a detail panel which visualizes the</a:t>
            </a:r>
            <a:r>
              <a:rPr lang="en-US" baseline="0" dirty="0" smtClean="0"/>
              <a:t> </a:t>
            </a:r>
            <a:r>
              <a:rPr lang="en-US" dirty="0" smtClean="0"/>
              <a:t>discourse tree structures of the focused algorithms and documents as node-link or icicle </a:t>
            </a:r>
            <a:r>
              <a:rPr lang="en-US" dirty="0" err="1" smtClean="0"/>
              <a:t>dendrograms</a:t>
            </a:r>
            <a:r>
              <a:rPr lang="en-US" dirty="0" smtClean="0"/>
              <a:t> (see [1]), (c)a status panel which provides the basic properties of the currently selected items as well as an interactive legend</a:t>
            </a:r>
            <a:r>
              <a:rPr lang="en-US" baseline="0" dirty="0" smtClean="0"/>
              <a:t> </a:t>
            </a:r>
            <a:r>
              <a:rPr lang="en-US" dirty="0" smtClean="0"/>
              <a:t>for filtering operations, (d) an annotation panel which allows users to edit notes, (e) a text panel which shows the</a:t>
            </a:r>
            <a:r>
              <a:rPr lang="en-US" baseline="0" dirty="0" smtClean="0"/>
              <a:t> </a:t>
            </a:r>
            <a:r>
              <a:rPr lang="en-US" dirty="0" smtClean="0"/>
              <a:t>content of the active document as parsed by the focused algorithm, and (f) a search window which for querying</a:t>
            </a:r>
            <a:r>
              <a:rPr lang="en-US" baseline="0" dirty="0" smtClean="0"/>
              <a:t> </a:t>
            </a:r>
            <a:r>
              <a:rPr lang="en-US" dirty="0" smtClean="0"/>
              <a:t>based on keyword and structure over the data in the detail panel.</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07B4CBC-74B4-9346-A4BB-178DA64BEFC6}" type="slidenum">
              <a:rPr lang="en-US" smtClean="0"/>
              <a:t>20</a:t>
            </a:fld>
            <a:endParaRPr lang="en-US"/>
          </a:p>
        </p:txBody>
      </p:sp>
    </p:spTree>
    <p:extLst>
      <p:ext uri="{BB962C8B-B14F-4D97-AF65-F5344CB8AC3E}">
        <p14:creationId xmlns:p14="http://schemas.microsoft.com/office/powerpoint/2010/main" val="4024962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An overview of the entire dataset</a:t>
            </a:r>
          </a:p>
          <a:p>
            <a:pPr marL="228600" indent="-228600">
              <a:buAutoNum type="arabicPeriod"/>
            </a:pPr>
            <a:r>
              <a:rPr lang="en-US" dirty="0" smtClean="0"/>
              <a:t>A detailed view showing selected </a:t>
            </a:r>
            <a:r>
              <a:rPr lang="en-US" dirty="0" err="1" smtClean="0"/>
              <a:t>discourese</a:t>
            </a:r>
            <a:r>
              <a:rPr lang="en-US" dirty="0" smtClean="0"/>
              <a:t> trees</a:t>
            </a:r>
          </a:p>
          <a:p>
            <a:pPr marL="228600" indent="-228600">
              <a:buAutoNum type="arabicPeriod"/>
            </a:pPr>
            <a:r>
              <a:rPr lang="en-US" dirty="0" smtClean="0"/>
              <a:t>An information panel,</a:t>
            </a:r>
          </a:p>
          <a:p>
            <a:pPr marL="228600" indent="-228600">
              <a:buAutoNum type="arabicPeriod"/>
            </a:pPr>
            <a:r>
              <a:rPr lang="en-US" dirty="0" smtClean="0"/>
              <a:t>An article</a:t>
            </a:r>
            <a:r>
              <a:rPr lang="en-US" baseline="0" dirty="0" smtClean="0"/>
              <a:t> view showing the associated text</a:t>
            </a:r>
          </a:p>
          <a:p>
            <a:pPr marL="228600" indent="-228600">
              <a:buAutoNum type="arabicPeriod"/>
            </a:pPr>
            <a:r>
              <a:rPr lang="en-US" baseline="0" dirty="0" smtClean="0"/>
              <a:t>An notation panel.</a:t>
            </a:r>
          </a:p>
          <a:p>
            <a:pPr marL="228600" indent="-228600">
              <a:buAutoNum type="arabicPeriod"/>
            </a:pPr>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smtClean="0"/>
              <a:t>The interface of </a:t>
            </a:r>
            <a:r>
              <a:rPr lang="en-US" dirty="0" err="1" smtClean="0"/>
              <a:t>DAViewer</a:t>
            </a:r>
            <a:r>
              <a:rPr lang="en-US" dirty="0" smtClean="0"/>
              <a:t> is comprised of: (a) an overview which displays the</a:t>
            </a:r>
            <a:r>
              <a:rPr lang="en-US" baseline="0" dirty="0" smtClean="0"/>
              <a:t> </a:t>
            </a:r>
            <a:r>
              <a:rPr lang="en-US" dirty="0" smtClean="0"/>
              <a:t>overall performance of all the parsers over all the documents in the dataset, (b) a detail panel which visualizes the</a:t>
            </a:r>
            <a:r>
              <a:rPr lang="en-US" baseline="0" dirty="0" smtClean="0"/>
              <a:t> </a:t>
            </a:r>
            <a:r>
              <a:rPr lang="en-US" dirty="0" smtClean="0"/>
              <a:t>discourse tree structures of the focused algorithms and documents as node-link or icicle </a:t>
            </a:r>
            <a:r>
              <a:rPr lang="en-US" dirty="0" err="1" smtClean="0"/>
              <a:t>dendrograms</a:t>
            </a:r>
            <a:r>
              <a:rPr lang="en-US" dirty="0" smtClean="0"/>
              <a:t> (see [1]), (c)a status panel which provides the basic properties of the currently selected items as well as an interactive legend</a:t>
            </a:r>
            <a:r>
              <a:rPr lang="en-US" baseline="0" dirty="0" smtClean="0"/>
              <a:t> </a:t>
            </a:r>
            <a:r>
              <a:rPr lang="en-US" dirty="0" smtClean="0"/>
              <a:t>for filtering operations, (d) an annotation panel which allows users to edit notes, (e) a text panel which shows the</a:t>
            </a:r>
            <a:r>
              <a:rPr lang="en-US" baseline="0" dirty="0" smtClean="0"/>
              <a:t> </a:t>
            </a:r>
            <a:r>
              <a:rPr lang="en-US" dirty="0" smtClean="0"/>
              <a:t>content of the active document as parsed by the focused algorithm, and (f) a search window which for querying</a:t>
            </a:r>
            <a:r>
              <a:rPr lang="en-US" baseline="0" dirty="0" smtClean="0"/>
              <a:t> </a:t>
            </a:r>
            <a:r>
              <a:rPr lang="en-US" dirty="0" smtClean="0"/>
              <a:t>based on keyword and structure over the data in the detail panel.</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07B4CBC-74B4-9346-A4BB-178DA64BEFC6}" type="slidenum">
              <a:rPr lang="en-US" smtClean="0"/>
              <a:t>21</a:t>
            </a:fld>
            <a:endParaRPr lang="en-US"/>
          </a:p>
        </p:txBody>
      </p:sp>
    </p:spTree>
    <p:extLst>
      <p:ext uri="{BB962C8B-B14F-4D97-AF65-F5344CB8AC3E}">
        <p14:creationId xmlns:p14="http://schemas.microsoft.com/office/powerpoint/2010/main" val="4024962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An overview of the entire dataset</a:t>
            </a:r>
          </a:p>
          <a:p>
            <a:pPr marL="228600" indent="-228600">
              <a:buAutoNum type="arabicPeriod"/>
            </a:pPr>
            <a:r>
              <a:rPr lang="en-US" dirty="0" smtClean="0"/>
              <a:t>A detailed view showing selected </a:t>
            </a:r>
            <a:r>
              <a:rPr lang="en-US" dirty="0" err="1" smtClean="0"/>
              <a:t>discourese</a:t>
            </a:r>
            <a:r>
              <a:rPr lang="en-US" dirty="0" smtClean="0"/>
              <a:t> trees</a:t>
            </a:r>
          </a:p>
          <a:p>
            <a:pPr marL="228600" indent="-228600">
              <a:buAutoNum type="arabicPeriod"/>
            </a:pPr>
            <a:r>
              <a:rPr lang="en-US" dirty="0" smtClean="0"/>
              <a:t>An information panel,</a:t>
            </a:r>
          </a:p>
          <a:p>
            <a:pPr marL="228600" indent="-228600">
              <a:buAutoNum type="arabicPeriod"/>
            </a:pPr>
            <a:r>
              <a:rPr lang="en-US" dirty="0" smtClean="0"/>
              <a:t>An article</a:t>
            </a:r>
            <a:r>
              <a:rPr lang="en-US" baseline="0" dirty="0" smtClean="0"/>
              <a:t> view showing the associated text</a:t>
            </a:r>
          </a:p>
          <a:p>
            <a:pPr marL="228600" indent="-228600">
              <a:buAutoNum type="arabicPeriod"/>
            </a:pPr>
            <a:r>
              <a:rPr lang="en-US" baseline="0" dirty="0" smtClean="0"/>
              <a:t>An notation panel.</a:t>
            </a:r>
          </a:p>
          <a:p>
            <a:pPr marL="228600" indent="-228600">
              <a:buAutoNum type="arabicPeriod"/>
            </a:pPr>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smtClean="0"/>
              <a:t>The interface of </a:t>
            </a:r>
            <a:r>
              <a:rPr lang="en-US" dirty="0" err="1" smtClean="0"/>
              <a:t>DAViewer</a:t>
            </a:r>
            <a:r>
              <a:rPr lang="en-US" dirty="0" smtClean="0"/>
              <a:t> is comprised of: (a) an overview which displays the</a:t>
            </a:r>
            <a:r>
              <a:rPr lang="en-US" baseline="0" dirty="0" smtClean="0"/>
              <a:t> </a:t>
            </a:r>
            <a:r>
              <a:rPr lang="en-US" dirty="0" smtClean="0"/>
              <a:t>overall performance of all the parsers over all the documents in the dataset, (b) a detail panel which visualizes the</a:t>
            </a:r>
            <a:r>
              <a:rPr lang="en-US" baseline="0" dirty="0" smtClean="0"/>
              <a:t> </a:t>
            </a:r>
            <a:r>
              <a:rPr lang="en-US" dirty="0" smtClean="0"/>
              <a:t>discourse tree structures of the focused algorithms and documents as node-link or icicle </a:t>
            </a:r>
            <a:r>
              <a:rPr lang="en-US" dirty="0" err="1" smtClean="0"/>
              <a:t>dendrograms</a:t>
            </a:r>
            <a:r>
              <a:rPr lang="en-US" dirty="0" smtClean="0"/>
              <a:t> (see [1]), (c)a status panel which provides the basic properties of the currently selected items as well as an interactive legend</a:t>
            </a:r>
            <a:r>
              <a:rPr lang="en-US" baseline="0" dirty="0" smtClean="0"/>
              <a:t> </a:t>
            </a:r>
            <a:r>
              <a:rPr lang="en-US" dirty="0" smtClean="0"/>
              <a:t>for filtering operations, (d) an annotation panel which allows users to edit notes, (e) a text panel which shows the</a:t>
            </a:r>
            <a:r>
              <a:rPr lang="en-US" baseline="0" dirty="0" smtClean="0"/>
              <a:t> </a:t>
            </a:r>
            <a:r>
              <a:rPr lang="en-US" dirty="0" smtClean="0"/>
              <a:t>content of the active document as parsed by the focused algorithm, and (f) a search window which for querying</a:t>
            </a:r>
            <a:r>
              <a:rPr lang="en-US" baseline="0" dirty="0" smtClean="0"/>
              <a:t> </a:t>
            </a:r>
            <a:r>
              <a:rPr lang="en-US" dirty="0" smtClean="0"/>
              <a:t>based on keyword and structure over the data in the detail panel.</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07B4CBC-74B4-9346-A4BB-178DA64BEFC6}" type="slidenum">
              <a:rPr lang="en-US" smtClean="0"/>
              <a:t>22</a:t>
            </a:fld>
            <a:endParaRPr lang="en-US"/>
          </a:p>
        </p:txBody>
      </p:sp>
    </p:spTree>
    <p:extLst>
      <p:ext uri="{BB962C8B-B14F-4D97-AF65-F5344CB8AC3E}">
        <p14:creationId xmlns:p14="http://schemas.microsoft.com/office/powerpoint/2010/main" val="4024962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An overview of the entire dataset</a:t>
            </a:r>
          </a:p>
          <a:p>
            <a:pPr marL="228600" indent="-228600">
              <a:buAutoNum type="arabicPeriod"/>
            </a:pPr>
            <a:r>
              <a:rPr lang="en-US" dirty="0" smtClean="0"/>
              <a:t>A detailed view showing selected </a:t>
            </a:r>
            <a:r>
              <a:rPr lang="en-US" dirty="0" err="1" smtClean="0"/>
              <a:t>discourese</a:t>
            </a:r>
            <a:r>
              <a:rPr lang="en-US" dirty="0" smtClean="0"/>
              <a:t> trees</a:t>
            </a:r>
          </a:p>
          <a:p>
            <a:pPr marL="228600" indent="-228600">
              <a:buAutoNum type="arabicPeriod"/>
            </a:pPr>
            <a:r>
              <a:rPr lang="en-US" dirty="0" smtClean="0"/>
              <a:t>An information panel,</a:t>
            </a:r>
          </a:p>
          <a:p>
            <a:pPr marL="228600" indent="-228600">
              <a:buAutoNum type="arabicPeriod"/>
            </a:pPr>
            <a:r>
              <a:rPr lang="en-US" dirty="0" smtClean="0"/>
              <a:t>An article</a:t>
            </a:r>
            <a:r>
              <a:rPr lang="en-US" baseline="0" dirty="0" smtClean="0"/>
              <a:t> view showing the associated text</a:t>
            </a:r>
          </a:p>
          <a:p>
            <a:pPr marL="228600" indent="-228600">
              <a:buAutoNum type="arabicPeriod"/>
            </a:pPr>
            <a:r>
              <a:rPr lang="en-US" baseline="0" dirty="0" smtClean="0"/>
              <a:t>An notation panel.</a:t>
            </a:r>
          </a:p>
          <a:p>
            <a:pPr marL="228600" indent="-228600">
              <a:buAutoNum type="arabicPeriod"/>
            </a:pPr>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smtClean="0"/>
              <a:t>The interface of </a:t>
            </a:r>
            <a:r>
              <a:rPr lang="en-US" dirty="0" err="1" smtClean="0"/>
              <a:t>DAViewer</a:t>
            </a:r>
            <a:r>
              <a:rPr lang="en-US" dirty="0" smtClean="0"/>
              <a:t> is comprised of: (a) an overview which displays the</a:t>
            </a:r>
            <a:r>
              <a:rPr lang="en-US" baseline="0" dirty="0" smtClean="0"/>
              <a:t> </a:t>
            </a:r>
            <a:r>
              <a:rPr lang="en-US" dirty="0" smtClean="0"/>
              <a:t>overall performance of all the parsers over all the documents in the dataset, (b) a detail panel which visualizes the</a:t>
            </a:r>
            <a:r>
              <a:rPr lang="en-US" baseline="0" dirty="0" smtClean="0"/>
              <a:t> </a:t>
            </a:r>
            <a:r>
              <a:rPr lang="en-US" dirty="0" smtClean="0"/>
              <a:t>discourse tree structures of the focused algorithms and documents as node-link or icicle </a:t>
            </a:r>
            <a:r>
              <a:rPr lang="en-US" dirty="0" err="1" smtClean="0"/>
              <a:t>dendrograms</a:t>
            </a:r>
            <a:r>
              <a:rPr lang="en-US" dirty="0" smtClean="0"/>
              <a:t> (see [1]), (c)a status panel which provides the basic properties of the currently selected items as well as an interactive legend</a:t>
            </a:r>
            <a:r>
              <a:rPr lang="en-US" baseline="0" dirty="0" smtClean="0"/>
              <a:t> </a:t>
            </a:r>
            <a:r>
              <a:rPr lang="en-US" dirty="0" smtClean="0"/>
              <a:t>for filtering operations, (d) an annotation panel which allows users to edit notes, (e) a text panel which shows the</a:t>
            </a:r>
            <a:r>
              <a:rPr lang="en-US" baseline="0" dirty="0" smtClean="0"/>
              <a:t> </a:t>
            </a:r>
            <a:r>
              <a:rPr lang="en-US" dirty="0" smtClean="0"/>
              <a:t>content of the active document as parsed by the focused algorithm, and (f) a search window which for querying</a:t>
            </a:r>
            <a:r>
              <a:rPr lang="en-US" baseline="0" dirty="0" smtClean="0"/>
              <a:t> </a:t>
            </a:r>
            <a:r>
              <a:rPr lang="en-US" dirty="0" smtClean="0"/>
              <a:t>based on keyword and structure over the data in the detail panel.</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07B4CBC-74B4-9346-A4BB-178DA64BEFC6}" type="slidenum">
              <a:rPr lang="en-US" smtClean="0"/>
              <a:t>23</a:t>
            </a:fld>
            <a:endParaRPr lang="en-US"/>
          </a:p>
        </p:txBody>
      </p:sp>
    </p:spTree>
    <p:extLst>
      <p:ext uri="{BB962C8B-B14F-4D97-AF65-F5344CB8AC3E}">
        <p14:creationId xmlns:p14="http://schemas.microsoft.com/office/powerpoint/2010/main" val="4024962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Discourse analysis in the NLP community is mostly driven by the RST framework. In RST, the discourse structure is a binary tree built from non-overlapping text chunks called elementary discourse units (EDUs).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The EDUs are segmented from the text document, and serve as the leaves of the discourse tree.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Then the discourse parsing algorithm successively combines EDUs to create internal nodes, each of which corresponds to a rhetorical relation between its branches (e.g., Attribution, Cause, etc. 18 relations</a:t>
            </a:r>
            <a:r>
              <a:rPr lang="en-US" baseline="0" dirty="0" smtClean="0"/>
              <a:t> </a:t>
            </a:r>
            <a:r>
              <a:rPr lang="en-US" dirty="0" smtClean="0"/>
              <a:t>in this research).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Under each relation, the children can be either nucleus or satellite. With respect to the parent relation, the text associated with a nucleus branch is considered more prominent or important than the text associated with a satellite branch.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07B4CBC-74B4-9346-A4BB-178DA64BEFC6}" type="slidenum">
              <a:rPr lang="en-US" smtClean="0"/>
              <a:t>4</a:t>
            </a:fld>
            <a:endParaRPr lang="en-US"/>
          </a:p>
        </p:txBody>
      </p:sp>
    </p:spTree>
    <p:extLst>
      <p:ext uri="{BB962C8B-B14F-4D97-AF65-F5344CB8AC3E}">
        <p14:creationId xmlns:p14="http://schemas.microsoft.com/office/powerpoint/2010/main" val="4041520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5 parsers</a:t>
            </a:r>
          </a:p>
          <a:p>
            <a:pPr marL="228600" indent="-228600">
              <a:buAutoNum type="arabicPeriod"/>
            </a:pPr>
            <a:r>
              <a:rPr lang="en-US" dirty="0" smtClean="0"/>
              <a:t>18</a:t>
            </a:r>
            <a:r>
              <a:rPr lang="en-US" baseline="0" dirty="0" smtClean="0"/>
              <a:t> articles</a:t>
            </a:r>
          </a:p>
          <a:p>
            <a:pPr marL="228600" indent="-228600">
              <a:buAutoNum type="arabicPeriod"/>
            </a:pPr>
            <a:r>
              <a:rPr lang="en-US" baseline="0" dirty="0" smtClean="0"/>
              <a:t>90 parse trees in total</a:t>
            </a:r>
          </a:p>
        </p:txBody>
      </p:sp>
      <p:sp>
        <p:nvSpPr>
          <p:cNvPr id="4" name="Slide Number Placeholder 3"/>
          <p:cNvSpPr>
            <a:spLocks noGrp="1"/>
          </p:cNvSpPr>
          <p:nvPr>
            <p:ph type="sldNum" sz="quarter" idx="10"/>
          </p:nvPr>
        </p:nvSpPr>
        <p:spPr/>
        <p:txBody>
          <a:bodyPr/>
          <a:lstStyle/>
          <a:p>
            <a:fld id="{E07B4CBC-74B4-9346-A4BB-178DA64BEFC6}" type="slidenum">
              <a:rPr lang="en-US" smtClean="0"/>
              <a:t>24</a:t>
            </a:fld>
            <a:endParaRPr lang="en-US"/>
          </a:p>
        </p:txBody>
      </p:sp>
    </p:spTree>
    <p:extLst>
      <p:ext uri="{BB962C8B-B14F-4D97-AF65-F5344CB8AC3E}">
        <p14:creationId xmlns:p14="http://schemas.microsoft.com/office/powerpoint/2010/main" val="4024962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First column is the gold standard,</a:t>
            </a:r>
            <a:r>
              <a:rPr lang="en-US" baseline="0" dirty="0" smtClean="0"/>
              <a:t> discourse tree is labeled manually by linguists</a:t>
            </a:r>
          </a:p>
          <a:p>
            <a:pPr marL="228600" indent="-228600">
              <a:buAutoNum type="arabicPeriod"/>
            </a:pPr>
            <a:r>
              <a:rPr lang="en-US" baseline="0" dirty="0" smtClean="0"/>
              <a:t>The remaining columns as parses A-&gt;D</a:t>
            </a:r>
          </a:p>
          <a:p>
            <a:pPr marL="228600" indent="-228600">
              <a:buAutoNum type="arabicPeriod"/>
            </a:pPr>
            <a:r>
              <a:rPr lang="en-US" baseline="0" dirty="0" smtClean="0"/>
              <a:t>The overall similarity is calculated by using the distance from A to D for each article. These scores are shown in colors from yellow to green color scale in the background.</a:t>
            </a:r>
          </a:p>
          <a:p>
            <a:pPr marL="228600" indent="-228600">
              <a:buAutoNum type="arabicPeriod"/>
            </a:pPr>
            <a:r>
              <a:rPr lang="en-US" baseline="0" dirty="0" smtClean="0"/>
              <a:t>More yellow means more similar to the gold standard</a:t>
            </a:r>
          </a:p>
          <a:p>
            <a:pPr marL="228600" indent="-228600">
              <a:buAutoNum type="arabicPeriod"/>
            </a:pPr>
            <a:r>
              <a:rPr lang="en-US" baseline="0" dirty="0" smtClean="0"/>
              <a:t>When a user selects a tree, it is highlighted with red outline, and then the detail will be shown in the tree detail view and information panel.</a:t>
            </a:r>
            <a:endParaRPr lang="en-US" dirty="0" smtClean="0"/>
          </a:p>
        </p:txBody>
      </p:sp>
      <p:sp>
        <p:nvSpPr>
          <p:cNvPr id="4" name="Slide Number Placeholder 3"/>
          <p:cNvSpPr>
            <a:spLocks noGrp="1"/>
          </p:cNvSpPr>
          <p:nvPr>
            <p:ph type="sldNum" sz="quarter" idx="10"/>
          </p:nvPr>
        </p:nvSpPr>
        <p:spPr/>
        <p:txBody>
          <a:bodyPr/>
          <a:lstStyle/>
          <a:p>
            <a:fld id="{E07B4CBC-74B4-9346-A4BB-178DA64BEFC6}" type="slidenum">
              <a:rPr lang="en-US" smtClean="0"/>
              <a:t>25</a:t>
            </a:fld>
            <a:endParaRPr lang="en-US"/>
          </a:p>
        </p:txBody>
      </p:sp>
    </p:spTree>
    <p:extLst>
      <p:ext uri="{BB962C8B-B14F-4D97-AF65-F5344CB8AC3E}">
        <p14:creationId xmlns:p14="http://schemas.microsoft.com/office/powerpoint/2010/main" val="4024962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B4CBC-74B4-9346-A4BB-178DA64BEFC6}" type="slidenum">
              <a:rPr lang="en-US" smtClean="0"/>
              <a:t>28</a:t>
            </a:fld>
            <a:endParaRPr lang="en-US"/>
          </a:p>
        </p:txBody>
      </p:sp>
    </p:spTree>
    <p:extLst>
      <p:ext uri="{BB962C8B-B14F-4D97-AF65-F5344CB8AC3E}">
        <p14:creationId xmlns:p14="http://schemas.microsoft.com/office/powerpoint/2010/main" val="381119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shows a typical rendering of a discourse tree, generated over the text of an article:</a:t>
            </a:r>
          </a:p>
          <a:p>
            <a:r>
              <a:rPr lang="en-US" sz="1200" kern="1200" dirty="0" smtClean="0">
                <a:solidFill>
                  <a:schemeClr val="tx1"/>
                </a:solidFill>
                <a:latin typeface="+mn-lt"/>
                <a:ea typeface="+mn-ea"/>
                <a:cs typeface="+mn-cs"/>
              </a:rPr>
              <a:t>rhetorical relations shown in purple-filled boxes, </a:t>
            </a:r>
          </a:p>
          <a:p>
            <a:r>
              <a:rPr lang="en-US" sz="1200" kern="1200" dirty="0" smtClean="0">
                <a:solidFill>
                  <a:schemeClr val="tx1"/>
                </a:solidFill>
                <a:latin typeface="+mn-lt"/>
                <a:ea typeface="+mn-ea"/>
                <a:cs typeface="+mn-cs"/>
              </a:rPr>
              <a:t>EDUs depicted with white boxes labeled with sequence numbers </a:t>
            </a:r>
          </a:p>
          <a:p>
            <a:r>
              <a:rPr lang="en-US" sz="1200" kern="1200" dirty="0" smtClean="0">
                <a:solidFill>
                  <a:schemeClr val="tx1"/>
                </a:solidFill>
                <a:latin typeface="+mn-lt"/>
                <a:ea typeface="+mn-ea"/>
                <a:cs typeface="+mn-cs"/>
              </a:rPr>
              <a:t>Solid indicate the branch (or EDU) is nucleus </a:t>
            </a:r>
          </a:p>
          <a:p>
            <a:r>
              <a:rPr lang="en-US" sz="1200" kern="1200" dirty="0" smtClean="0">
                <a:solidFill>
                  <a:schemeClr val="tx1"/>
                </a:solidFill>
                <a:latin typeface="+mn-lt"/>
                <a:ea typeface="+mn-ea"/>
                <a:cs typeface="+mn-cs"/>
              </a:rPr>
              <a:t>dashed lines indicate the branch (or EDU) is satellite. </a:t>
            </a:r>
            <a:endParaRPr lang="en-US" dirty="0"/>
          </a:p>
        </p:txBody>
      </p:sp>
      <p:sp>
        <p:nvSpPr>
          <p:cNvPr id="4" name="Slide Number Placeholder 3"/>
          <p:cNvSpPr>
            <a:spLocks noGrp="1"/>
          </p:cNvSpPr>
          <p:nvPr>
            <p:ph type="sldNum" sz="quarter" idx="10"/>
          </p:nvPr>
        </p:nvSpPr>
        <p:spPr/>
        <p:txBody>
          <a:bodyPr/>
          <a:lstStyle/>
          <a:p>
            <a:fld id="{E07B4CBC-74B4-9346-A4BB-178DA64BEFC6}" type="slidenum">
              <a:rPr lang="en-US" smtClean="0"/>
              <a:t>5</a:t>
            </a:fld>
            <a:endParaRPr lang="en-US"/>
          </a:p>
        </p:txBody>
      </p:sp>
    </p:spTree>
    <p:extLst>
      <p:ext uri="{BB962C8B-B14F-4D97-AF65-F5344CB8AC3E}">
        <p14:creationId xmlns:p14="http://schemas.microsoft.com/office/powerpoint/2010/main" val="986589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generation of highly accurate discourse structures over a text document remains an open research question in NLP. </a:t>
            </a:r>
            <a:r>
              <a:rPr lang="en-US" dirty="0" smtClean="0"/>
              <a:t>Linguists are interested in answering the following questions: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07B4CBC-74B4-9346-A4BB-178DA64BEFC6}" type="slidenum">
              <a:rPr lang="en-US" smtClean="0"/>
              <a:t>6</a:t>
            </a:fld>
            <a:endParaRPr lang="en-US"/>
          </a:p>
        </p:txBody>
      </p:sp>
    </p:spTree>
    <p:extLst>
      <p:ext uri="{BB962C8B-B14F-4D97-AF65-F5344CB8AC3E}">
        <p14:creationId xmlns:p14="http://schemas.microsoft.com/office/powerpoint/2010/main" val="1996520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With the lack of efficient visualization systems to address their needs, linguists struggle to answer such questions effectively, as they are currently working with a collection of indented text encoding the tree structure</a:t>
            </a:r>
          </a:p>
          <a:p>
            <a:endParaRPr lang="en-US" dirty="0"/>
          </a:p>
        </p:txBody>
      </p:sp>
      <p:sp>
        <p:nvSpPr>
          <p:cNvPr id="4" name="Slide Number Placeholder 3"/>
          <p:cNvSpPr>
            <a:spLocks noGrp="1"/>
          </p:cNvSpPr>
          <p:nvPr>
            <p:ph type="sldNum" sz="quarter" idx="10"/>
          </p:nvPr>
        </p:nvSpPr>
        <p:spPr/>
        <p:txBody>
          <a:bodyPr/>
          <a:lstStyle/>
          <a:p>
            <a:fld id="{E07B4CBC-74B4-9346-A4BB-178DA64BEFC6}" type="slidenum">
              <a:rPr lang="en-US" smtClean="0"/>
              <a:t>7</a:t>
            </a:fld>
            <a:endParaRPr lang="en-US"/>
          </a:p>
        </p:txBody>
      </p:sp>
    </p:spTree>
    <p:extLst>
      <p:ext uri="{BB962C8B-B14F-4D97-AF65-F5344CB8AC3E}">
        <p14:creationId xmlns:p14="http://schemas.microsoft.com/office/powerpoint/2010/main" val="3792594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Side-by-side views can be based on visual cues to convey the relationships. Explicit links can be drawn between the matched nodes, and the alpha channel of the links tuned to indicate the similarity measure between the corresponding branches, as for example in the syntax trees by Chevalier et al. [6]. However, such an explicit linking can lead to a cluttered view due to the numerous lines. Side-by-side views can leverage interaction through dynamic queries: for instance, </a:t>
            </a:r>
            <a:r>
              <a:rPr lang="en-US" sz="1200" kern="1200" dirty="0" err="1" smtClean="0">
                <a:solidFill>
                  <a:schemeClr val="tx1"/>
                </a:solidFill>
                <a:latin typeface="+mn-lt"/>
                <a:ea typeface="+mn-ea"/>
                <a:cs typeface="+mn-cs"/>
              </a:rPr>
              <a:t>TreeJuxtaposer</a:t>
            </a:r>
            <a:r>
              <a:rPr lang="en-US" sz="1200" kern="1200" dirty="0" smtClean="0">
                <a:solidFill>
                  <a:schemeClr val="tx1"/>
                </a:solidFill>
                <a:latin typeface="+mn-lt"/>
                <a:ea typeface="+mn-ea"/>
                <a:cs typeface="+mn-cs"/>
              </a:rPr>
              <a:t> [22] allows the user to interactively visualize similar </a:t>
            </a:r>
            <a:r>
              <a:rPr lang="en-US" sz="1200" kern="1200" dirty="0" err="1" smtClean="0">
                <a:solidFill>
                  <a:schemeClr val="tx1"/>
                </a:solidFill>
                <a:latin typeface="+mn-lt"/>
                <a:ea typeface="+mn-ea"/>
                <a:cs typeface="+mn-cs"/>
              </a:rPr>
              <a:t>subtree</a:t>
            </a:r>
            <a:r>
              <a:rPr lang="en-US" sz="1200" kern="1200" dirty="0" smtClean="0">
                <a:solidFill>
                  <a:schemeClr val="tx1"/>
                </a:solidFill>
                <a:latin typeface="+mn-lt"/>
                <a:ea typeface="+mn-ea"/>
                <a:cs typeface="+mn-cs"/>
              </a:rPr>
              <a:t> structures by highlighting a query pattern. A system particularly related to our work was developed by </a:t>
            </a:r>
            <a:r>
              <a:rPr lang="en-US" sz="1200" kern="1200" dirty="0" err="1" smtClean="0">
                <a:solidFill>
                  <a:schemeClr val="tx1"/>
                </a:solidFill>
                <a:latin typeface="+mn-lt"/>
                <a:ea typeface="+mn-ea"/>
                <a:cs typeface="+mn-cs"/>
              </a:rPr>
              <a:t>Bremm</a:t>
            </a:r>
            <a:r>
              <a:rPr lang="en-US" sz="1200" kern="1200" dirty="0" smtClean="0">
                <a:solidFill>
                  <a:schemeClr val="tx1"/>
                </a:solidFill>
                <a:latin typeface="+mn-lt"/>
                <a:ea typeface="+mn-ea"/>
                <a:cs typeface="+mn-cs"/>
              </a:rPr>
              <a:t> et al. [2] for the comparison of phylogenic trees. In that work, several visualization techniques are combined as coordinated views, including a tabular view of the trees of interest and a similarity matrix view indicating similarity scores between the trees of the dataset.</a:t>
            </a:r>
            <a:endParaRPr lang="en-US" dirty="0"/>
          </a:p>
        </p:txBody>
      </p:sp>
      <p:sp>
        <p:nvSpPr>
          <p:cNvPr id="4" name="Slide Number Placeholder 3"/>
          <p:cNvSpPr>
            <a:spLocks noGrp="1"/>
          </p:cNvSpPr>
          <p:nvPr>
            <p:ph type="sldNum" sz="quarter" idx="10"/>
          </p:nvPr>
        </p:nvSpPr>
        <p:spPr/>
        <p:txBody>
          <a:bodyPr/>
          <a:lstStyle/>
          <a:p>
            <a:fld id="{E07B4CBC-74B4-9346-A4BB-178DA64BEFC6}" type="slidenum">
              <a:rPr lang="en-US" smtClean="0"/>
              <a:t>9</a:t>
            </a:fld>
            <a:endParaRPr lang="en-US"/>
          </a:p>
        </p:txBody>
      </p:sp>
    </p:spTree>
    <p:extLst>
      <p:ext uri="{BB962C8B-B14F-4D97-AF65-F5344CB8AC3E}">
        <p14:creationId xmlns:p14="http://schemas.microsoft.com/office/powerpoint/2010/main" val="277291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Side-by-side views can be based on visual cues to convey the relationships. </a:t>
            </a:r>
          </a:p>
          <a:p>
            <a:r>
              <a:rPr lang="en-US" sz="1200" kern="1200" dirty="0" smtClean="0">
                <a:solidFill>
                  <a:schemeClr val="tx1"/>
                </a:solidFill>
                <a:latin typeface="+mn-lt"/>
                <a:ea typeface="+mn-ea"/>
                <a:cs typeface="+mn-cs"/>
              </a:rPr>
              <a:t>Explicit links can be drawn between the matched nodes, and the alpha channel of the links tuned to indicate the similarity measure between the corresponding branches, as for example in the syntax trees by Chevalier et al. [6]. However, such an explicit linking can lead to a cluttered view due to the numerous lines.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Figure 4 a shows a visualization of six versions of one file containing about 1500 lines. </a:t>
            </a:r>
          </a:p>
          <a:p>
            <a:r>
              <a:rPr lang="en-US" sz="1200" kern="1200" dirty="0" smtClean="0">
                <a:solidFill>
                  <a:schemeClr val="tx1"/>
                </a:solidFill>
                <a:latin typeface="+mn-lt"/>
                <a:ea typeface="+mn-ea"/>
                <a:cs typeface="+mn-cs"/>
              </a:rPr>
              <a:t>Node colors indicate syntax construct types.</a:t>
            </a:r>
          </a:p>
          <a:p>
            <a:r>
              <a:rPr lang="en-US" sz="1200" kern="1200" dirty="0" smtClean="0">
                <a:solidFill>
                  <a:schemeClr val="tx1"/>
                </a:solidFill>
                <a:latin typeface="+mn-lt"/>
                <a:ea typeface="+mn-ea"/>
                <a:cs typeface="+mn-cs"/>
              </a:rPr>
              <a:t>Edges have the colors of the matched nodes they connect. </a:t>
            </a:r>
            <a:endParaRPr lang="en-US" dirty="0"/>
          </a:p>
        </p:txBody>
      </p:sp>
      <p:sp>
        <p:nvSpPr>
          <p:cNvPr id="4" name="Slide Number Placeholder 3"/>
          <p:cNvSpPr>
            <a:spLocks noGrp="1"/>
          </p:cNvSpPr>
          <p:nvPr>
            <p:ph type="sldNum" sz="quarter" idx="10"/>
          </p:nvPr>
        </p:nvSpPr>
        <p:spPr/>
        <p:txBody>
          <a:bodyPr/>
          <a:lstStyle/>
          <a:p>
            <a:fld id="{E07B4CBC-74B4-9346-A4BB-178DA64BEFC6}" type="slidenum">
              <a:rPr lang="en-US" smtClean="0"/>
              <a:t>10</a:t>
            </a:fld>
            <a:endParaRPr lang="en-US"/>
          </a:p>
        </p:txBody>
      </p:sp>
    </p:spTree>
    <p:extLst>
      <p:ext uri="{BB962C8B-B14F-4D97-AF65-F5344CB8AC3E}">
        <p14:creationId xmlns:p14="http://schemas.microsoft.com/office/powerpoint/2010/main" val="277291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An alternative to side-by-side views is to use merged views in which two trees are combined in a single visualization that encodes the differences. Similarity matrices fall into this category. The nodes of the trees to compare correspond to rows and columns, and the cells of the matrix indicate the similarity between the nodes. </a:t>
            </a:r>
          </a:p>
          <a:p>
            <a:r>
              <a:rPr lang="en-US" sz="1200" kern="1200" dirty="0" smtClean="0">
                <a:solidFill>
                  <a:schemeClr val="tx1"/>
                </a:solidFill>
                <a:latin typeface="+mn-lt"/>
                <a:ea typeface="+mn-ea"/>
                <a:cs typeface="+mn-cs"/>
              </a:rPr>
              <a:t>Van Ham [30] uses such an approach for software analysis. </a:t>
            </a:r>
          </a:p>
          <a:p>
            <a:r>
              <a:rPr lang="en-US" sz="1200" kern="1200" dirty="0" smtClean="0">
                <a:solidFill>
                  <a:schemeClr val="tx1"/>
                </a:solidFill>
                <a:latin typeface="+mn-lt"/>
                <a:ea typeface="+mn-ea"/>
                <a:cs typeface="+mn-cs"/>
              </a:rPr>
              <a:t>These techniques constitute a powerful and space-efficient way for comparing the different nodes with one another. This is, however, to the detriment of making the hierarchical structure apparent. </a:t>
            </a:r>
            <a:endParaRPr lang="en-US" dirty="0"/>
          </a:p>
        </p:txBody>
      </p:sp>
      <p:sp>
        <p:nvSpPr>
          <p:cNvPr id="4" name="Slide Number Placeholder 3"/>
          <p:cNvSpPr>
            <a:spLocks noGrp="1"/>
          </p:cNvSpPr>
          <p:nvPr>
            <p:ph type="sldNum" sz="quarter" idx="10"/>
          </p:nvPr>
        </p:nvSpPr>
        <p:spPr/>
        <p:txBody>
          <a:bodyPr/>
          <a:lstStyle/>
          <a:p>
            <a:fld id="{E07B4CBC-74B4-9346-A4BB-178DA64BEFC6}" type="slidenum">
              <a:rPr lang="en-US" smtClean="0"/>
              <a:t>11</a:t>
            </a:fld>
            <a:endParaRPr lang="en-US"/>
          </a:p>
        </p:txBody>
      </p:sp>
    </p:spTree>
    <p:extLst>
      <p:ext uri="{BB962C8B-B14F-4D97-AF65-F5344CB8AC3E}">
        <p14:creationId xmlns:p14="http://schemas.microsoft.com/office/powerpoint/2010/main" val="277291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Use</a:t>
            </a:r>
            <a:r>
              <a:rPr lang="en-US" sz="1200" kern="1200" baseline="0" dirty="0" smtClean="0">
                <a:solidFill>
                  <a:schemeClr val="tx1"/>
                </a:solidFill>
                <a:latin typeface="+mn-lt"/>
                <a:ea typeface="+mn-ea"/>
                <a:cs typeface="+mn-cs"/>
              </a:rPr>
              <a:t> animations to convey changes between two different trees are also a main stream approach. </a:t>
            </a:r>
          </a:p>
          <a:p>
            <a:r>
              <a:rPr lang="en-US" sz="1200" kern="1200" baseline="0" dirty="0" smtClean="0">
                <a:solidFill>
                  <a:schemeClr val="tx1"/>
                </a:solidFill>
                <a:latin typeface="+mn-lt"/>
                <a:ea typeface="+mn-ea"/>
                <a:cs typeface="+mn-cs"/>
              </a:rPr>
              <a:t>However, users may lose track of the overall difference since the positions of many nodes are varying during the animation. </a:t>
            </a:r>
          </a:p>
          <a:p>
            <a:r>
              <a:rPr lang="en-US" sz="1200" kern="1200" baseline="0" dirty="0" smtClean="0">
                <a:solidFill>
                  <a:schemeClr val="tx1"/>
                </a:solidFill>
                <a:latin typeface="+mn-lt"/>
                <a:ea typeface="+mn-ea"/>
                <a:cs typeface="+mn-cs"/>
              </a:rPr>
              <a:t>While animations can help keep track of changes while smoothly transitioning between trees, only one of the tree is visible at any given time, making comparison difficult.</a:t>
            </a:r>
            <a:endParaRPr lang="en-US" dirty="0"/>
          </a:p>
        </p:txBody>
      </p:sp>
      <p:sp>
        <p:nvSpPr>
          <p:cNvPr id="4" name="Slide Number Placeholder 3"/>
          <p:cNvSpPr>
            <a:spLocks noGrp="1"/>
          </p:cNvSpPr>
          <p:nvPr>
            <p:ph type="sldNum" sz="quarter" idx="10"/>
          </p:nvPr>
        </p:nvSpPr>
        <p:spPr/>
        <p:txBody>
          <a:bodyPr/>
          <a:lstStyle/>
          <a:p>
            <a:fld id="{E07B4CBC-74B4-9346-A4BB-178DA64BEFC6}" type="slidenum">
              <a:rPr lang="en-US" smtClean="0"/>
              <a:t>12</a:t>
            </a:fld>
            <a:endParaRPr lang="en-US"/>
          </a:p>
        </p:txBody>
      </p:sp>
    </p:spTree>
    <p:extLst>
      <p:ext uri="{BB962C8B-B14F-4D97-AF65-F5344CB8AC3E}">
        <p14:creationId xmlns:p14="http://schemas.microsoft.com/office/powerpoint/2010/main" val="277291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10/27/16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10/27/16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10/27/16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10/27/16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10/27/16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10/27/16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Facilitating Discourse Analysis with Interactive Visualization</a:t>
            </a:r>
            <a:endParaRPr lang="en-US" dirty="0"/>
          </a:p>
        </p:txBody>
      </p:sp>
      <p:sp>
        <p:nvSpPr>
          <p:cNvPr id="3" name="Subtitle 2"/>
          <p:cNvSpPr>
            <a:spLocks noGrp="1"/>
          </p:cNvSpPr>
          <p:nvPr>
            <p:ph type="subTitle" idx="1"/>
          </p:nvPr>
        </p:nvSpPr>
        <p:spPr>
          <a:xfrm>
            <a:off x="1447650" y="3947041"/>
            <a:ext cx="6400800" cy="1752600"/>
          </a:xfrm>
        </p:spPr>
        <p:txBody>
          <a:bodyPr/>
          <a:lstStyle/>
          <a:p>
            <a:r>
              <a:rPr lang="en-US" dirty="0" smtClean="0"/>
              <a:t>Wei </a:t>
            </a:r>
            <a:r>
              <a:rPr lang="en-US" dirty="0" err="1" smtClean="0"/>
              <a:t>Guo</a:t>
            </a:r>
            <a:endParaRPr lang="en-US" dirty="0"/>
          </a:p>
        </p:txBody>
      </p:sp>
    </p:spTree>
    <p:extLst>
      <p:ext uri="{BB962C8B-B14F-4D97-AF65-F5344CB8AC3E}">
        <p14:creationId xmlns:p14="http://schemas.microsoft.com/office/powerpoint/2010/main" val="17799051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618067" y="1913467"/>
            <a:ext cx="5207000" cy="4525963"/>
          </a:xfrm>
        </p:spPr>
        <p:txBody>
          <a:bodyPr/>
          <a:lstStyle/>
          <a:p>
            <a:r>
              <a:rPr lang="en-US" dirty="0" smtClean="0"/>
              <a:t>Existing Visualization Method:</a:t>
            </a:r>
          </a:p>
          <a:p>
            <a:pPr lvl="1"/>
            <a:r>
              <a:rPr lang="en-US" dirty="0" smtClean="0"/>
              <a:t>1. Side-by-side views based on visual cues to convey the relationships</a:t>
            </a:r>
            <a:endParaRPr lang="en-US" dirty="0"/>
          </a:p>
        </p:txBody>
      </p:sp>
      <p:pic>
        <p:nvPicPr>
          <p:cNvPr id="5" name="Picture 4" descr="Screen Shot 2016-10-26 at 1.41.56 PM.png"/>
          <p:cNvPicPr>
            <a:picLocks noChangeAspect="1"/>
          </p:cNvPicPr>
          <p:nvPr/>
        </p:nvPicPr>
        <p:blipFill rotWithShape="1">
          <a:blip r:embed="rId3">
            <a:extLst>
              <a:ext uri="{28A0092B-C50C-407E-A947-70E740481C1C}">
                <a14:useLocalDpi xmlns:a14="http://schemas.microsoft.com/office/drawing/2010/main" val="0"/>
              </a:ext>
            </a:extLst>
          </a:blip>
          <a:srcRect l="3626" r="68790"/>
          <a:stretch/>
        </p:blipFill>
        <p:spPr>
          <a:xfrm>
            <a:off x="6011333" y="1693332"/>
            <a:ext cx="1803400" cy="4563533"/>
          </a:xfrm>
          <a:prstGeom prst="rect">
            <a:avLst/>
          </a:prstGeom>
        </p:spPr>
      </p:pic>
    </p:spTree>
    <p:extLst>
      <p:ext uri="{BB962C8B-B14F-4D97-AF65-F5344CB8AC3E}">
        <p14:creationId xmlns:p14="http://schemas.microsoft.com/office/powerpoint/2010/main" val="7313852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618067" y="1913467"/>
            <a:ext cx="5063066" cy="4525963"/>
          </a:xfrm>
        </p:spPr>
        <p:txBody>
          <a:bodyPr/>
          <a:lstStyle/>
          <a:p>
            <a:r>
              <a:rPr lang="en-US" dirty="0" smtClean="0"/>
              <a:t>Existing Visualization Method:</a:t>
            </a:r>
          </a:p>
          <a:p>
            <a:pPr lvl="1"/>
            <a:r>
              <a:rPr lang="en-US" dirty="0" smtClean="0"/>
              <a:t>1. Side-by-side views based on visual cues to convey the relationships</a:t>
            </a:r>
          </a:p>
          <a:p>
            <a:pPr lvl="1"/>
            <a:r>
              <a:rPr lang="en-US" dirty="0" smtClean="0"/>
              <a:t>2. Merged views</a:t>
            </a:r>
            <a:endParaRPr lang="en-US" dirty="0"/>
          </a:p>
        </p:txBody>
      </p:sp>
      <p:pic>
        <p:nvPicPr>
          <p:cNvPr id="4" name="Picture 3" descr="Screen Shot 2016-10-26 at 1.59.27 PM.png"/>
          <p:cNvPicPr>
            <a:picLocks noChangeAspect="1"/>
          </p:cNvPicPr>
          <p:nvPr/>
        </p:nvPicPr>
        <p:blipFill rotWithShape="1">
          <a:blip r:embed="rId3">
            <a:extLst>
              <a:ext uri="{28A0092B-C50C-407E-A947-70E740481C1C}">
                <a14:useLocalDpi xmlns:a14="http://schemas.microsoft.com/office/drawing/2010/main" val="0"/>
              </a:ext>
            </a:extLst>
          </a:blip>
          <a:srcRect l="41335" t="14671" r="3267" b="17585"/>
          <a:stretch/>
        </p:blipFill>
        <p:spPr>
          <a:xfrm>
            <a:off x="2099732" y="4893733"/>
            <a:ext cx="4916845" cy="1727200"/>
          </a:xfrm>
          <a:prstGeom prst="rect">
            <a:avLst/>
          </a:prstGeom>
        </p:spPr>
      </p:pic>
    </p:spTree>
    <p:extLst>
      <p:ext uri="{BB962C8B-B14F-4D97-AF65-F5344CB8AC3E}">
        <p14:creationId xmlns:p14="http://schemas.microsoft.com/office/powerpoint/2010/main" val="312110865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618067" y="1913467"/>
            <a:ext cx="5063066" cy="4525963"/>
          </a:xfrm>
        </p:spPr>
        <p:txBody>
          <a:bodyPr/>
          <a:lstStyle/>
          <a:p>
            <a:r>
              <a:rPr lang="en-US" dirty="0" smtClean="0"/>
              <a:t>Existing Visualization Method:</a:t>
            </a:r>
          </a:p>
          <a:p>
            <a:pPr lvl="1"/>
            <a:r>
              <a:rPr lang="en-US" dirty="0" smtClean="0"/>
              <a:t>1. Side-by-side views based on visual cues to convey the relationships</a:t>
            </a:r>
          </a:p>
          <a:p>
            <a:pPr lvl="1"/>
            <a:r>
              <a:rPr lang="en-US" dirty="0" smtClean="0"/>
              <a:t>2. Merged views</a:t>
            </a:r>
          </a:p>
          <a:p>
            <a:pPr lvl="1"/>
            <a:r>
              <a:rPr lang="en-US" dirty="0" smtClean="0"/>
              <a:t>3. Animation</a:t>
            </a:r>
            <a:endParaRPr lang="en-US" dirty="0"/>
          </a:p>
        </p:txBody>
      </p:sp>
    </p:spTree>
    <p:extLst>
      <p:ext uri="{BB962C8B-B14F-4D97-AF65-F5344CB8AC3E}">
        <p14:creationId xmlns:p14="http://schemas.microsoft.com/office/powerpoint/2010/main" val="21357365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DAViewer</a:t>
            </a:r>
            <a:endParaRPr lang="en-US" dirty="0"/>
          </a:p>
        </p:txBody>
      </p:sp>
      <p:sp>
        <p:nvSpPr>
          <p:cNvPr id="3" name="Content Placeholder 2"/>
          <p:cNvSpPr>
            <a:spLocks noGrp="1"/>
          </p:cNvSpPr>
          <p:nvPr>
            <p:ph idx="1"/>
          </p:nvPr>
        </p:nvSpPr>
        <p:spPr/>
        <p:txBody>
          <a:bodyPr/>
          <a:lstStyle/>
          <a:p>
            <a:r>
              <a:rPr lang="en-US" dirty="0" smtClean="0"/>
              <a:t>An interactive visualization </a:t>
            </a:r>
            <a:r>
              <a:rPr lang="en-US" dirty="0"/>
              <a:t>tool for computational linguists to visually explore</a:t>
            </a:r>
            <a:r>
              <a:rPr lang="en-US" dirty="0" smtClean="0"/>
              <a:t>, compare</a:t>
            </a:r>
            <a:r>
              <a:rPr lang="en-US" dirty="0"/>
              <a:t>, evaluate, and annotate automatically generated </a:t>
            </a:r>
            <a:r>
              <a:rPr lang="en-US" dirty="0" smtClean="0"/>
              <a:t>discourse structures</a:t>
            </a:r>
          </a:p>
          <a:p>
            <a:r>
              <a:rPr lang="en-US" dirty="0" smtClean="0"/>
              <a:t>Allowing linguists researchers to: verify hypothesis, discover insights, and obtain intuitions for new algorithms.</a:t>
            </a:r>
            <a:endParaRPr lang="en-US" dirty="0"/>
          </a:p>
        </p:txBody>
      </p:sp>
    </p:spTree>
    <p:extLst>
      <p:ext uri="{BB962C8B-B14F-4D97-AF65-F5344CB8AC3E}">
        <p14:creationId xmlns:p14="http://schemas.microsoft.com/office/powerpoint/2010/main" val="24690485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10-25 at 2.09.10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675" b="-27"/>
          <a:stretch/>
        </p:blipFill>
        <p:spPr>
          <a:xfrm>
            <a:off x="380988" y="414867"/>
            <a:ext cx="8398945" cy="6002866"/>
          </a:xfrm>
        </p:spPr>
      </p:pic>
    </p:spTree>
    <p:extLst>
      <p:ext uri="{BB962C8B-B14F-4D97-AF65-F5344CB8AC3E}">
        <p14:creationId xmlns:p14="http://schemas.microsoft.com/office/powerpoint/2010/main" val="42548699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r>
              <a:rPr lang="en-US" dirty="0" smtClean="0"/>
              <a:t>User-centered design process</a:t>
            </a:r>
          </a:p>
          <a:p>
            <a:r>
              <a:rPr lang="en-US" dirty="0" smtClean="0"/>
              <a:t>Four stages of design process:</a:t>
            </a:r>
          </a:p>
          <a:p>
            <a:pPr lvl="1"/>
            <a:r>
              <a:rPr lang="en-US" dirty="0" smtClean="0"/>
              <a:t>Problem identification and quick prototyping</a:t>
            </a:r>
          </a:p>
          <a:p>
            <a:pPr lvl="1"/>
            <a:r>
              <a:rPr lang="en-US" dirty="0" smtClean="0"/>
              <a:t>Initial implementation with core functionality</a:t>
            </a:r>
          </a:p>
          <a:p>
            <a:pPr lvl="1"/>
            <a:r>
              <a:rPr lang="en-US" dirty="0" smtClean="0"/>
              <a:t>Refined prototype</a:t>
            </a:r>
          </a:p>
          <a:p>
            <a:pPr lvl="1"/>
            <a:r>
              <a:rPr lang="en-US" dirty="0" smtClean="0"/>
              <a:t>System release and field test</a:t>
            </a:r>
            <a:endParaRPr lang="en-US" dirty="0"/>
          </a:p>
        </p:txBody>
      </p:sp>
    </p:spTree>
    <p:extLst>
      <p:ext uri="{BB962C8B-B14F-4D97-AF65-F5344CB8AC3E}">
        <p14:creationId xmlns:p14="http://schemas.microsoft.com/office/powerpoint/2010/main" val="427226722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normAutofit/>
          </a:bodyPr>
          <a:lstStyle/>
          <a:p>
            <a:r>
              <a:rPr lang="en-US" dirty="0" smtClean="0"/>
              <a:t>Design Requirements</a:t>
            </a:r>
          </a:p>
          <a:p>
            <a:pPr lvl="1"/>
            <a:r>
              <a:rPr lang="en-US" dirty="0" smtClean="0"/>
              <a:t>R1 </a:t>
            </a:r>
            <a:r>
              <a:rPr lang="en-US" dirty="0"/>
              <a:t>Discourse tree representation. </a:t>
            </a:r>
            <a:endParaRPr lang="en-US" dirty="0" smtClean="0"/>
          </a:p>
          <a:p>
            <a:pPr lvl="1"/>
            <a:r>
              <a:rPr lang="en-US" dirty="0" smtClean="0"/>
              <a:t>R2 </a:t>
            </a:r>
            <a:r>
              <a:rPr lang="en-US" dirty="0"/>
              <a:t>Errors, distributions and statistical information. </a:t>
            </a:r>
            <a:endParaRPr lang="en-US" dirty="0" smtClean="0"/>
          </a:p>
          <a:p>
            <a:pPr lvl="1"/>
            <a:r>
              <a:rPr lang="en-US" dirty="0" smtClean="0"/>
              <a:t>R3 </a:t>
            </a:r>
            <a:r>
              <a:rPr lang="en-US" dirty="0"/>
              <a:t>Article views and textual contexts. </a:t>
            </a:r>
            <a:endParaRPr lang="en-US" dirty="0" smtClean="0"/>
          </a:p>
          <a:p>
            <a:pPr lvl="1"/>
            <a:r>
              <a:rPr lang="en-US" dirty="0" smtClean="0"/>
              <a:t>General requirements: dynamic queries, visual </a:t>
            </a:r>
            <a:r>
              <a:rPr lang="en-US" dirty="0" err="1" smtClean="0"/>
              <a:t>consistancy</a:t>
            </a:r>
            <a:r>
              <a:rPr lang="en-US" dirty="0" smtClean="0"/>
              <a:t>, flexible </a:t>
            </a:r>
            <a:r>
              <a:rPr lang="en-US" dirty="0"/>
              <a:t>data management, </a:t>
            </a:r>
            <a:r>
              <a:rPr lang="en-US" dirty="0" smtClean="0"/>
              <a:t>and annotation.</a:t>
            </a:r>
            <a:endParaRPr lang="en-US" dirty="0"/>
          </a:p>
        </p:txBody>
      </p:sp>
    </p:spTree>
    <p:extLst>
      <p:ext uri="{BB962C8B-B14F-4D97-AF65-F5344CB8AC3E}">
        <p14:creationId xmlns:p14="http://schemas.microsoft.com/office/powerpoint/2010/main" val="19943915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Discourse Tree Representations</a:t>
            </a:r>
            <a:endParaRPr lang="en-US" dirty="0"/>
          </a:p>
        </p:txBody>
      </p:sp>
      <p:sp>
        <p:nvSpPr>
          <p:cNvPr id="3" name="Content Placeholder 2"/>
          <p:cNvSpPr>
            <a:spLocks noGrp="1"/>
          </p:cNvSpPr>
          <p:nvPr>
            <p:ph idx="1"/>
          </p:nvPr>
        </p:nvSpPr>
        <p:spPr/>
        <p:txBody>
          <a:bodyPr/>
          <a:lstStyle/>
          <a:p>
            <a:r>
              <a:rPr lang="en-US" dirty="0" smtClean="0"/>
              <a:t>1. Expanded Views</a:t>
            </a:r>
            <a:endParaRPr lang="en-US" dirty="0"/>
          </a:p>
        </p:txBody>
      </p:sp>
      <p:pic>
        <p:nvPicPr>
          <p:cNvPr id="4" name="Picture 3" descr="Screen Shot 2016-10-27 at 3.50.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298" y="2174521"/>
            <a:ext cx="5761567" cy="4015637"/>
          </a:xfrm>
          <a:prstGeom prst="rect">
            <a:avLst/>
          </a:prstGeom>
        </p:spPr>
      </p:pic>
      <p:sp>
        <p:nvSpPr>
          <p:cNvPr id="5" name="Rectangle 4"/>
          <p:cNvSpPr/>
          <p:nvPr/>
        </p:nvSpPr>
        <p:spPr>
          <a:xfrm>
            <a:off x="1371600" y="6211669"/>
            <a:ext cx="6375400" cy="646331"/>
          </a:xfrm>
          <a:prstGeom prst="rect">
            <a:avLst/>
          </a:prstGeom>
        </p:spPr>
        <p:txBody>
          <a:bodyPr wrap="square">
            <a:spAutoFit/>
          </a:bodyPr>
          <a:lstStyle/>
          <a:p>
            <a:r>
              <a:rPr lang="en-US" dirty="0"/>
              <a:t>(a) icicle plot view, (b) </a:t>
            </a:r>
            <a:r>
              <a:rPr lang="en-US" dirty="0" err="1"/>
              <a:t>dendrogram</a:t>
            </a:r>
            <a:r>
              <a:rPr lang="en-US" dirty="0"/>
              <a:t> view, (c) vertical compact view, and (d) horizontal compact view.</a:t>
            </a:r>
          </a:p>
        </p:txBody>
      </p:sp>
    </p:spTree>
    <p:extLst>
      <p:ext uri="{BB962C8B-B14F-4D97-AF65-F5344CB8AC3E}">
        <p14:creationId xmlns:p14="http://schemas.microsoft.com/office/powerpoint/2010/main" val="20133013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Discourse Tree Representations</a:t>
            </a:r>
            <a:endParaRPr lang="en-US" dirty="0"/>
          </a:p>
        </p:txBody>
      </p:sp>
      <p:sp>
        <p:nvSpPr>
          <p:cNvPr id="3" name="Content Placeholder 2"/>
          <p:cNvSpPr>
            <a:spLocks noGrp="1"/>
          </p:cNvSpPr>
          <p:nvPr>
            <p:ph idx="1"/>
          </p:nvPr>
        </p:nvSpPr>
        <p:spPr/>
        <p:txBody>
          <a:bodyPr/>
          <a:lstStyle/>
          <a:p>
            <a:r>
              <a:rPr lang="en-US" dirty="0" smtClean="0"/>
              <a:t>2. Compact Views</a:t>
            </a:r>
            <a:endParaRPr lang="en-US" dirty="0"/>
          </a:p>
        </p:txBody>
      </p:sp>
      <p:pic>
        <p:nvPicPr>
          <p:cNvPr id="4" name="Picture 3" descr="Screen Shot 2016-10-27 at 3.50.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298" y="2174521"/>
            <a:ext cx="5761567" cy="4015637"/>
          </a:xfrm>
          <a:prstGeom prst="rect">
            <a:avLst/>
          </a:prstGeom>
        </p:spPr>
      </p:pic>
      <p:sp>
        <p:nvSpPr>
          <p:cNvPr id="5" name="Rectangle 4"/>
          <p:cNvSpPr/>
          <p:nvPr/>
        </p:nvSpPr>
        <p:spPr>
          <a:xfrm>
            <a:off x="1371600" y="6211669"/>
            <a:ext cx="6375400" cy="646331"/>
          </a:xfrm>
          <a:prstGeom prst="rect">
            <a:avLst/>
          </a:prstGeom>
        </p:spPr>
        <p:txBody>
          <a:bodyPr wrap="square">
            <a:spAutoFit/>
          </a:bodyPr>
          <a:lstStyle/>
          <a:p>
            <a:r>
              <a:rPr lang="en-US" dirty="0"/>
              <a:t>(a) icicle plot view, (b) </a:t>
            </a:r>
            <a:r>
              <a:rPr lang="en-US" dirty="0" err="1"/>
              <a:t>dendrogram</a:t>
            </a:r>
            <a:r>
              <a:rPr lang="en-US" dirty="0"/>
              <a:t> view, (c) vertical compact view, and (d) horizontal compact view.</a:t>
            </a:r>
          </a:p>
        </p:txBody>
      </p:sp>
    </p:spTree>
    <p:extLst>
      <p:ext uri="{BB962C8B-B14F-4D97-AF65-F5344CB8AC3E}">
        <p14:creationId xmlns:p14="http://schemas.microsoft.com/office/powerpoint/2010/main" val="108987813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10-25 at 2.09.10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675" b="-27"/>
          <a:stretch/>
        </p:blipFill>
        <p:spPr>
          <a:xfrm>
            <a:off x="380988" y="414867"/>
            <a:ext cx="8398945" cy="6002866"/>
          </a:xfrm>
        </p:spPr>
      </p:pic>
      <p:sp>
        <p:nvSpPr>
          <p:cNvPr id="5" name="Rounded Rectangle 4"/>
          <p:cNvSpPr/>
          <p:nvPr/>
        </p:nvSpPr>
        <p:spPr>
          <a:xfrm>
            <a:off x="270933" y="414867"/>
            <a:ext cx="1617133" cy="5503333"/>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089693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Background</a:t>
            </a:r>
          </a:p>
          <a:p>
            <a:pPr lvl="1"/>
            <a:r>
              <a:rPr lang="en-US" dirty="0" smtClean="0"/>
              <a:t>Discourse Parser</a:t>
            </a:r>
          </a:p>
          <a:p>
            <a:pPr lvl="1"/>
            <a:r>
              <a:rPr lang="en-US" dirty="0" smtClean="0"/>
              <a:t>Discourse Analysis</a:t>
            </a:r>
          </a:p>
          <a:p>
            <a:pPr lvl="1"/>
            <a:r>
              <a:rPr lang="en-US" dirty="0" smtClean="0"/>
              <a:t>Existing Visualization Methods</a:t>
            </a:r>
          </a:p>
          <a:p>
            <a:r>
              <a:rPr lang="en-US" dirty="0" err="1" smtClean="0"/>
              <a:t>DAViewer</a:t>
            </a:r>
            <a:endParaRPr lang="en-US" dirty="0" smtClean="0"/>
          </a:p>
          <a:p>
            <a:pPr lvl="1"/>
            <a:r>
              <a:rPr lang="en-US" dirty="0" smtClean="0"/>
              <a:t>Interface</a:t>
            </a:r>
          </a:p>
          <a:p>
            <a:pPr lvl="1"/>
            <a:r>
              <a:rPr lang="en-US" dirty="0" smtClean="0"/>
              <a:t>Methodology</a:t>
            </a:r>
          </a:p>
          <a:p>
            <a:pPr lvl="1"/>
            <a:r>
              <a:rPr lang="en-US" dirty="0" smtClean="0"/>
              <a:t>Use case scenarios</a:t>
            </a:r>
            <a:endParaRPr lang="en-US" dirty="0"/>
          </a:p>
        </p:txBody>
      </p:sp>
    </p:spTree>
    <p:extLst>
      <p:ext uri="{BB962C8B-B14F-4D97-AF65-F5344CB8AC3E}">
        <p14:creationId xmlns:p14="http://schemas.microsoft.com/office/powerpoint/2010/main" val="143227559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10-25 at 2.09.10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675" b="-27"/>
          <a:stretch/>
        </p:blipFill>
        <p:spPr>
          <a:xfrm>
            <a:off x="380988" y="414867"/>
            <a:ext cx="8398945" cy="6002866"/>
          </a:xfrm>
        </p:spPr>
      </p:pic>
      <p:sp>
        <p:nvSpPr>
          <p:cNvPr id="7" name="Rounded Rectangle 6"/>
          <p:cNvSpPr/>
          <p:nvPr/>
        </p:nvSpPr>
        <p:spPr>
          <a:xfrm>
            <a:off x="1769533" y="516467"/>
            <a:ext cx="4842934" cy="5469466"/>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16544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10-25 at 2.09.10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675" b="-27"/>
          <a:stretch/>
        </p:blipFill>
        <p:spPr>
          <a:xfrm>
            <a:off x="380988" y="414867"/>
            <a:ext cx="8398945" cy="6002866"/>
          </a:xfrm>
        </p:spPr>
      </p:pic>
      <p:sp>
        <p:nvSpPr>
          <p:cNvPr id="8" name="Rounded Rectangle 7"/>
          <p:cNvSpPr/>
          <p:nvPr/>
        </p:nvSpPr>
        <p:spPr>
          <a:xfrm>
            <a:off x="194733" y="5918199"/>
            <a:ext cx="8585200" cy="499533"/>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1654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10-25 at 2.09.10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675" b="-27"/>
          <a:stretch/>
        </p:blipFill>
        <p:spPr>
          <a:xfrm>
            <a:off x="380988" y="414867"/>
            <a:ext cx="8398945" cy="6002866"/>
          </a:xfrm>
        </p:spPr>
      </p:pic>
      <p:sp>
        <p:nvSpPr>
          <p:cNvPr id="9" name="Rounded Rectangle 8"/>
          <p:cNvSpPr/>
          <p:nvPr/>
        </p:nvSpPr>
        <p:spPr>
          <a:xfrm>
            <a:off x="6612466" y="2048933"/>
            <a:ext cx="2226733" cy="3937000"/>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16544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10-25 at 2.09.10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675" b="-27"/>
          <a:stretch/>
        </p:blipFill>
        <p:spPr>
          <a:xfrm>
            <a:off x="380988" y="414867"/>
            <a:ext cx="8398945" cy="6002866"/>
          </a:xfrm>
        </p:spPr>
      </p:pic>
      <p:sp>
        <p:nvSpPr>
          <p:cNvPr id="10" name="Rounded Rectangle 9"/>
          <p:cNvSpPr/>
          <p:nvPr/>
        </p:nvSpPr>
        <p:spPr>
          <a:xfrm>
            <a:off x="6612467" y="516467"/>
            <a:ext cx="2226733" cy="1413933"/>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307651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10-25 at 2.09.10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675" b="-27"/>
          <a:stretch/>
        </p:blipFill>
        <p:spPr>
          <a:xfrm>
            <a:off x="380988" y="414867"/>
            <a:ext cx="8398945" cy="6002866"/>
          </a:xfrm>
        </p:spPr>
      </p:pic>
      <p:sp>
        <p:nvSpPr>
          <p:cNvPr id="5" name="Block Arc 4"/>
          <p:cNvSpPr/>
          <p:nvPr/>
        </p:nvSpPr>
        <p:spPr>
          <a:xfrm>
            <a:off x="558799" y="2548464"/>
            <a:ext cx="1134534" cy="838202"/>
          </a:xfrm>
          <a:prstGeom prst="blockArc">
            <a:avLst>
              <a:gd name="adj1" fmla="val 21520595"/>
              <a:gd name="adj2" fmla="val 10776792"/>
              <a:gd name="adj3" fmla="val 0"/>
            </a:avLst>
          </a:prstGeom>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6" name="Rectangle 5"/>
          <p:cNvSpPr/>
          <p:nvPr/>
        </p:nvSpPr>
        <p:spPr>
          <a:xfrm>
            <a:off x="719667" y="3386666"/>
            <a:ext cx="905933" cy="44873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Parser</a:t>
            </a:r>
            <a:endParaRPr lang="en-US" dirty="0">
              <a:solidFill>
                <a:schemeClr val="bg1"/>
              </a:solidFill>
            </a:endParaRPr>
          </a:p>
        </p:txBody>
      </p:sp>
      <p:sp>
        <p:nvSpPr>
          <p:cNvPr id="7" name="Block Arc 6"/>
          <p:cNvSpPr/>
          <p:nvPr/>
        </p:nvSpPr>
        <p:spPr>
          <a:xfrm>
            <a:off x="1693333" y="668861"/>
            <a:ext cx="567266" cy="2192872"/>
          </a:xfrm>
          <a:prstGeom prst="blockArc">
            <a:avLst>
              <a:gd name="adj1" fmla="val 16120316"/>
              <a:gd name="adj2" fmla="val 5468212"/>
              <a:gd name="adj3" fmla="val 10404"/>
            </a:avLst>
          </a:prstGeom>
          <a:solidFill>
            <a:srgbClr val="FF0000"/>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8" name="Rectangle 7"/>
          <p:cNvSpPr/>
          <p:nvPr/>
        </p:nvSpPr>
        <p:spPr>
          <a:xfrm>
            <a:off x="1807632" y="1591728"/>
            <a:ext cx="905933" cy="44873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Articles</a:t>
            </a:r>
            <a:endParaRPr lang="en-US" dirty="0">
              <a:solidFill>
                <a:schemeClr val="bg1"/>
              </a:solidFill>
            </a:endParaRPr>
          </a:p>
        </p:txBody>
      </p:sp>
    </p:spTree>
    <p:extLst>
      <p:ext uri="{BB962C8B-B14F-4D97-AF65-F5344CB8AC3E}">
        <p14:creationId xmlns:p14="http://schemas.microsoft.com/office/powerpoint/2010/main" val="40252961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10-25 at 2.09.10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675" b="-27"/>
          <a:stretch/>
        </p:blipFill>
        <p:spPr>
          <a:xfrm>
            <a:off x="380988" y="414867"/>
            <a:ext cx="8398945" cy="6002866"/>
          </a:xfrm>
        </p:spPr>
      </p:pic>
      <p:pic>
        <p:nvPicPr>
          <p:cNvPr id="2" name="Picture 1" descr="Screen Shot 2016-10-25 at 2.20.5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722" y="2895601"/>
            <a:ext cx="1312345" cy="270932"/>
          </a:xfrm>
          <a:prstGeom prst="rect">
            <a:avLst/>
          </a:prstGeom>
        </p:spPr>
      </p:pic>
    </p:spTree>
    <p:extLst>
      <p:ext uri="{BB962C8B-B14F-4D97-AF65-F5344CB8AC3E}">
        <p14:creationId xmlns:p14="http://schemas.microsoft.com/office/powerpoint/2010/main" val="401941992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study</a:t>
            </a:r>
            <a:endParaRPr lang="en-US" dirty="0"/>
          </a:p>
        </p:txBody>
      </p:sp>
      <p:sp>
        <p:nvSpPr>
          <p:cNvPr id="3" name="Content Placeholder 2"/>
          <p:cNvSpPr>
            <a:spLocks noGrp="1"/>
          </p:cNvSpPr>
          <p:nvPr>
            <p:ph idx="1"/>
          </p:nvPr>
        </p:nvSpPr>
        <p:spPr/>
        <p:txBody>
          <a:bodyPr>
            <a:normAutofit/>
          </a:bodyPr>
          <a:lstStyle/>
          <a:p>
            <a:r>
              <a:rPr lang="en-US" dirty="0" smtClean="0"/>
              <a:t>Goal:</a:t>
            </a:r>
          </a:p>
          <a:p>
            <a:r>
              <a:rPr lang="en-US" dirty="0" smtClean="0"/>
              <a:t>1. Evaluate the overall acceptance and usability of </a:t>
            </a:r>
            <a:r>
              <a:rPr lang="en-US" dirty="0" err="1" smtClean="0"/>
              <a:t>DAViewer</a:t>
            </a:r>
            <a:r>
              <a:rPr lang="en-US" dirty="0" smtClean="0"/>
              <a:t> as an analytical tool assisting computational linguists in their research progress</a:t>
            </a:r>
          </a:p>
          <a:p>
            <a:r>
              <a:rPr lang="en-US" dirty="0" smtClean="0"/>
              <a:t>2. Investigating the patterns of use of different interaction and visualization components</a:t>
            </a:r>
            <a:endParaRPr lang="en-US" dirty="0"/>
          </a:p>
        </p:txBody>
      </p:sp>
    </p:spTree>
    <p:extLst>
      <p:ext uri="{BB962C8B-B14F-4D97-AF65-F5344CB8AC3E}">
        <p14:creationId xmlns:p14="http://schemas.microsoft.com/office/powerpoint/2010/main" val="154660848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Formative study</a:t>
            </a:r>
          </a:p>
        </p:txBody>
      </p:sp>
      <p:sp>
        <p:nvSpPr>
          <p:cNvPr id="3" name="Content Placeholder 2"/>
          <p:cNvSpPr>
            <a:spLocks noGrp="1"/>
          </p:cNvSpPr>
          <p:nvPr>
            <p:ph idx="1"/>
          </p:nvPr>
        </p:nvSpPr>
        <p:spPr/>
        <p:txBody>
          <a:bodyPr/>
          <a:lstStyle/>
          <a:p>
            <a:r>
              <a:rPr lang="en-US" dirty="0" smtClean="0"/>
              <a:t>39 operations, 8 higher level categories, are collected.</a:t>
            </a:r>
            <a:endParaRPr lang="en-US" dirty="0"/>
          </a:p>
        </p:txBody>
      </p:sp>
      <p:pic>
        <p:nvPicPr>
          <p:cNvPr id="4" name="Picture 3" descr="Screen Shot 2016-10-27 at 4.26.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362" y="2902392"/>
            <a:ext cx="6974878" cy="3413448"/>
          </a:xfrm>
          <a:prstGeom prst="rect">
            <a:avLst/>
          </a:prstGeom>
        </p:spPr>
      </p:pic>
    </p:spTree>
    <p:extLst>
      <p:ext uri="{BB962C8B-B14F-4D97-AF65-F5344CB8AC3E}">
        <p14:creationId xmlns:p14="http://schemas.microsoft.com/office/powerpoint/2010/main" val="63238915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and Satisfaction</a:t>
            </a:r>
            <a:endParaRPr lang="en-US" dirty="0"/>
          </a:p>
        </p:txBody>
      </p:sp>
      <p:sp>
        <p:nvSpPr>
          <p:cNvPr id="3" name="Content Placeholder 2"/>
          <p:cNvSpPr>
            <a:spLocks noGrp="1"/>
          </p:cNvSpPr>
          <p:nvPr>
            <p:ph idx="1"/>
          </p:nvPr>
        </p:nvSpPr>
        <p:spPr/>
        <p:txBody>
          <a:bodyPr>
            <a:normAutofit fontScale="55000" lnSpcReduction="20000"/>
          </a:bodyPr>
          <a:lstStyle/>
          <a:p>
            <a:r>
              <a:rPr lang="en-US" dirty="0" err="1" smtClean="0"/>
              <a:t>DAView</a:t>
            </a:r>
            <a:r>
              <a:rPr lang="en-US" dirty="0" smtClean="0"/>
              <a:t> offered </a:t>
            </a:r>
            <a:r>
              <a:rPr lang="en-US" dirty="0"/>
              <a:t>significant benefits for analyzing the outputs of discourse parsing algorithms: </a:t>
            </a:r>
            <a:endParaRPr lang="en-US" dirty="0" smtClean="0"/>
          </a:p>
          <a:p>
            <a:pPr lvl="1"/>
            <a:r>
              <a:rPr lang="en-US" sz="2200" dirty="0" smtClean="0"/>
              <a:t>“</a:t>
            </a:r>
            <a:r>
              <a:rPr lang="en-US" sz="2200" dirty="0"/>
              <a:t>It is great to have all the [discourse] trees available and see them visually. I can print [trees] in text files and look at them all day long, but never found it could be that clear and easy with the visual representations.” </a:t>
            </a:r>
            <a:endParaRPr lang="en-US" sz="2200" dirty="0" smtClean="0"/>
          </a:p>
          <a:p>
            <a:pPr lvl="1"/>
            <a:r>
              <a:rPr lang="en-US" sz="2200" dirty="0" smtClean="0"/>
              <a:t>“</a:t>
            </a:r>
            <a:r>
              <a:rPr lang="en-US" sz="2200" dirty="0"/>
              <a:t>The collapsed views are very handy, because sometimes I just want an overall comparison, not the deep deep details,” and reported to be highly </a:t>
            </a:r>
            <a:r>
              <a:rPr lang="en-US" sz="2200" dirty="0" err="1"/>
              <a:t>satified</a:t>
            </a:r>
            <a:r>
              <a:rPr lang="en-US" sz="2200" dirty="0"/>
              <a:t> with the GUI design and interactions that she found to be “handy and straightforward”. </a:t>
            </a:r>
            <a:endParaRPr lang="en-US" sz="2200" dirty="0" smtClean="0"/>
          </a:p>
          <a:p>
            <a:pPr lvl="1"/>
            <a:endParaRPr lang="en-US" sz="2200" dirty="0" smtClean="0"/>
          </a:p>
          <a:p>
            <a:r>
              <a:rPr lang="en-US" dirty="0" err="1" smtClean="0"/>
              <a:t>DAViewer</a:t>
            </a:r>
            <a:r>
              <a:rPr lang="en-US" dirty="0" smtClean="0"/>
              <a:t> </a:t>
            </a:r>
            <a:r>
              <a:rPr lang="en-US" dirty="0"/>
              <a:t>proved to be very efficient to our </a:t>
            </a:r>
            <a:r>
              <a:rPr lang="en-US" dirty="0" smtClean="0"/>
              <a:t>users </a:t>
            </a:r>
            <a:r>
              <a:rPr lang="en-US" dirty="0"/>
              <a:t>as it greatly </a:t>
            </a:r>
            <a:r>
              <a:rPr lang="en-US"/>
              <a:t>increased </a:t>
            </a:r>
            <a:r>
              <a:rPr lang="en-US" smtClean="0"/>
              <a:t>their productivity</a:t>
            </a:r>
            <a:r>
              <a:rPr lang="en-US" dirty="0"/>
              <a:t>: </a:t>
            </a:r>
            <a:endParaRPr lang="en-US" dirty="0" smtClean="0"/>
          </a:p>
          <a:p>
            <a:pPr lvl="1"/>
            <a:r>
              <a:rPr lang="en-US" sz="2200" dirty="0" smtClean="0"/>
              <a:t>“</a:t>
            </a:r>
            <a:r>
              <a:rPr lang="en-US" sz="2200" dirty="0"/>
              <a:t>I used to draw trees by hand according to the output text files, so I could only compare 2 or 3 trees at the time and they are basically simple trees around 5 levels. With </a:t>
            </a:r>
            <a:r>
              <a:rPr lang="en-US" sz="2200" dirty="0" err="1"/>
              <a:t>DAViewer</a:t>
            </a:r>
            <a:r>
              <a:rPr lang="en-US" sz="2200" dirty="0"/>
              <a:t> I can compare many large trees efficiently. All trees are nicely aligned and the interactions allow me to focus on </a:t>
            </a:r>
            <a:r>
              <a:rPr lang="en-US" sz="2200" dirty="0" err="1"/>
              <a:t>subtrees</a:t>
            </a:r>
            <a:r>
              <a:rPr lang="en-US" sz="2200" dirty="0"/>
              <a:t> easily.” </a:t>
            </a:r>
            <a:endParaRPr lang="en-US" sz="2200" dirty="0" smtClean="0"/>
          </a:p>
          <a:p>
            <a:pPr lvl="1"/>
            <a:r>
              <a:rPr lang="en-US" sz="2200" dirty="0" smtClean="0"/>
              <a:t>“</a:t>
            </a:r>
            <a:r>
              <a:rPr lang="en-US" sz="2200" dirty="0"/>
              <a:t>For the same data, now I can spot the [tree structure] differences in 2 seconds by observing the [similarity] score </a:t>
            </a:r>
            <a:r>
              <a:rPr lang="en-US" sz="2200" dirty="0" err="1"/>
              <a:t>heatmap</a:t>
            </a:r>
            <a:r>
              <a:rPr lang="en-US" sz="2200" dirty="0" smtClean="0"/>
              <a:t>. </a:t>
            </a:r>
          </a:p>
          <a:p>
            <a:pPr lvl="1"/>
            <a:endParaRPr lang="en-US" sz="2200" dirty="0" smtClean="0"/>
          </a:p>
          <a:p>
            <a:r>
              <a:rPr lang="en-US" dirty="0" smtClean="0"/>
              <a:t>Other </a:t>
            </a:r>
            <a:r>
              <a:rPr lang="en-US" dirty="0"/>
              <a:t>valuable functions for our user were the searching and filtering capabilities, especially the structure-based query. </a:t>
            </a:r>
            <a:endParaRPr lang="en-US" dirty="0" smtClean="0"/>
          </a:p>
          <a:p>
            <a:pPr lvl="1"/>
            <a:r>
              <a:rPr lang="en-US" sz="2200" dirty="0" smtClean="0"/>
              <a:t>“</a:t>
            </a:r>
            <a:r>
              <a:rPr lang="en-US" sz="2200" dirty="0"/>
              <a:t>I used to insert debug code inside the parsers, for a verbose output, but it is tedious and almost impossible to find patterns. Now, I can do it visually by just creating what I need and clicking a button.</a:t>
            </a:r>
            <a:r>
              <a:rPr lang="en-US" sz="2200" dirty="0" smtClean="0"/>
              <a:t>”</a:t>
            </a:r>
            <a:endParaRPr lang="en-US" sz="2200" dirty="0"/>
          </a:p>
        </p:txBody>
      </p:sp>
    </p:spTree>
    <p:extLst>
      <p:ext uri="{BB962C8B-B14F-4D97-AF65-F5344CB8AC3E}">
        <p14:creationId xmlns:p14="http://schemas.microsoft.com/office/powerpoint/2010/main" val="66943179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 of Usage</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Screen Shot 2016-10-27 at 4.39.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0200"/>
            <a:ext cx="9144000" cy="3587972"/>
          </a:xfrm>
          <a:prstGeom prst="rect">
            <a:avLst/>
          </a:prstGeom>
        </p:spPr>
      </p:pic>
    </p:spTree>
    <p:extLst>
      <p:ext uri="{BB962C8B-B14F-4D97-AF65-F5344CB8AC3E}">
        <p14:creationId xmlns:p14="http://schemas.microsoft.com/office/powerpoint/2010/main" val="5324873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a:t>discourse </a:t>
            </a:r>
            <a:r>
              <a:rPr lang="en-US" dirty="0" smtClean="0"/>
              <a:t>parser:</a:t>
            </a:r>
          </a:p>
          <a:p>
            <a:pPr lvl="1"/>
            <a:r>
              <a:rPr lang="en-US" dirty="0"/>
              <a:t>a natural language processing system which can represent the organization of a document </a:t>
            </a:r>
            <a:r>
              <a:rPr lang="en-US" dirty="0" smtClean="0"/>
              <a:t>based on </a:t>
            </a:r>
            <a:r>
              <a:rPr lang="en-US" dirty="0"/>
              <a:t>a rhetorical structure tree—one of the key data structures enabling applications such as text summarization, question </a:t>
            </a:r>
            <a:r>
              <a:rPr lang="en-US" dirty="0" smtClean="0"/>
              <a:t>answering and </a:t>
            </a:r>
            <a:r>
              <a:rPr lang="en-US" dirty="0"/>
              <a:t>dialogue generation.</a:t>
            </a:r>
          </a:p>
        </p:txBody>
      </p:sp>
    </p:spTree>
    <p:extLst>
      <p:ext uri="{BB962C8B-B14F-4D97-AF65-F5344CB8AC3E}">
        <p14:creationId xmlns:p14="http://schemas.microsoft.com/office/powerpoint/2010/main" val="177307032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Color usage</a:t>
            </a:r>
          </a:p>
          <a:p>
            <a:r>
              <a:rPr lang="en-US" dirty="0" smtClean="0"/>
              <a:t>Branch size</a:t>
            </a:r>
          </a:p>
          <a:p>
            <a:r>
              <a:rPr lang="en-US" dirty="0" smtClean="0"/>
              <a:t>Rhetorical structure</a:t>
            </a:r>
          </a:p>
          <a:p>
            <a:r>
              <a:rPr lang="en-US" dirty="0" smtClean="0"/>
              <a:t>Interactive control</a:t>
            </a:r>
          </a:p>
          <a:p>
            <a:endParaRPr lang="en-US" dirty="0" smtClean="0"/>
          </a:p>
          <a:p>
            <a:endParaRPr lang="en-US" dirty="0"/>
          </a:p>
        </p:txBody>
      </p:sp>
    </p:spTree>
    <p:extLst>
      <p:ext uri="{BB962C8B-B14F-4D97-AF65-F5344CB8AC3E}">
        <p14:creationId xmlns:p14="http://schemas.microsoft.com/office/powerpoint/2010/main" val="8333575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a:bodyPr>
          <a:lstStyle/>
          <a:p>
            <a:r>
              <a:rPr lang="en-US" dirty="0" smtClean="0"/>
              <a:t>Discourse Analysis:</a:t>
            </a:r>
          </a:p>
          <a:p>
            <a:pPr lvl="1"/>
            <a:r>
              <a:rPr lang="en-US" dirty="0" smtClean="0"/>
              <a:t>RST frame work: Rhetorical Structure Theory</a:t>
            </a:r>
          </a:p>
          <a:p>
            <a:pPr lvl="1"/>
            <a:r>
              <a:rPr lang="en-US" dirty="0" smtClean="0"/>
              <a:t>EDUs: Elementary discourse units</a:t>
            </a:r>
          </a:p>
          <a:p>
            <a:pPr lvl="1"/>
            <a:r>
              <a:rPr lang="en-US" dirty="0" smtClean="0"/>
              <a:t>Rhetorical relation</a:t>
            </a:r>
          </a:p>
          <a:p>
            <a:pPr lvl="1"/>
            <a:r>
              <a:rPr lang="en-US" dirty="0" smtClean="0"/>
              <a:t>Nucleus / Satellite</a:t>
            </a:r>
          </a:p>
        </p:txBody>
      </p:sp>
    </p:spTree>
    <p:extLst>
      <p:ext uri="{BB962C8B-B14F-4D97-AF65-F5344CB8AC3E}">
        <p14:creationId xmlns:p14="http://schemas.microsoft.com/office/powerpoint/2010/main" val="22617463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pic>
        <p:nvPicPr>
          <p:cNvPr id="4" name="Content Placeholder 3" descr="Screen Shot 2016-10-25 at 1.59.18 PM.png"/>
          <p:cNvPicPr>
            <a:picLocks noGrp="1" noChangeAspect="1"/>
          </p:cNvPicPr>
          <p:nvPr>
            <p:ph idx="1"/>
          </p:nvPr>
        </p:nvPicPr>
        <p:blipFill>
          <a:blip r:embed="rId3">
            <a:extLst>
              <a:ext uri="{28A0092B-C50C-407E-A947-70E740481C1C}">
                <a14:useLocalDpi xmlns:a14="http://schemas.microsoft.com/office/drawing/2010/main" val="0"/>
              </a:ext>
            </a:extLst>
          </a:blip>
          <a:srcRect t="1078" b="1078"/>
          <a:stretch>
            <a:fillRect/>
          </a:stretch>
        </p:blipFill>
        <p:spPr>
          <a:xfrm>
            <a:off x="956734" y="2932175"/>
            <a:ext cx="6537956" cy="3595624"/>
          </a:xfrm>
        </p:spPr>
      </p:pic>
      <p:sp>
        <p:nvSpPr>
          <p:cNvPr id="5" name="Content Placeholder 2"/>
          <p:cNvSpPr txBox="1">
            <a:spLocks/>
          </p:cNvSpPr>
          <p:nvPr/>
        </p:nvSpPr>
        <p:spPr>
          <a:xfrm>
            <a:off x="846668" y="1572747"/>
            <a:ext cx="7840132" cy="1427162"/>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Discourse Analysis:</a:t>
            </a:r>
          </a:p>
          <a:p>
            <a:pPr lvl="1"/>
            <a:r>
              <a:rPr lang="en-US" dirty="0" smtClean="0"/>
              <a:t>RST frame work: Rhetorical Structure Theory</a:t>
            </a:r>
          </a:p>
          <a:p>
            <a:pPr lvl="1"/>
            <a:r>
              <a:rPr lang="en-US" dirty="0" smtClean="0"/>
              <a:t>EDUs: Elementary discourse units</a:t>
            </a:r>
          </a:p>
          <a:p>
            <a:pPr lvl="1"/>
            <a:r>
              <a:rPr lang="en-US" dirty="0" smtClean="0"/>
              <a:t>Rhetorical relation</a:t>
            </a:r>
          </a:p>
          <a:p>
            <a:pPr lvl="1"/>
            <a:r>
              <a:rPr lang="en-US" dirty="0" smtClean="0"/>
              <a:t>Nucleus / Satellite</a:t>
            </a:r>
          </a:p>
        </p:txBody>
      </p:sp>
    </p:spTree>
    <p:extLst>
      <p:ext uri="{BB962C8B-B14F-4D97-AF65-F5344CB8AC3E}">
        <p14:creationId xmlns:p14="http://schemas.microsoft.com/office/powerpoint/2010/main" val="308971560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70000" lnSpcReduction="20000"/>
          </a:bodyPr>
          <a:lstStyle/>
          <a:p>
            <a:pPr marL="457200" lvl="1" indent="0">
              <a:buNone/>
            </a:pPr>
            <a:r>
              <a:rPr lang="en-US" dirty="0" smtClean="0"/>
              <a:t>Q1 </a:t>
            </a:r>
            <a:r>
              <a:rPr lang="en-US" dirty="0"/>
              <a:t>At a given intermediate level in the discourse tree, is the text separated into meaningful groups (chunks)? Do the nucleus branches capture the prominent content of the text</a:t>
            </a:r>
            <a:r>
              <a:rPr lang="en-US" dirty="0" smtClean="0"/>
              <a:t>?</a:t>
            </a:r>
          </a:p>
          <a:p>
            <a:pPr marL="457200" lvl="1" indent="0">
              <a:buNone/>
            </a:pPr>
            <a:r>
              <a:rPr lang="en-US" dirty="0" smtClean="0"/>
              <a:t> </a:t>
            </a:r>
          </a:p>
          <a:p>
            <a:pPr marL="457200" lvl="1" indent="0">
              <a:buNone/>
            </a:pPr>
            <a:r>
              <a:rPr lang="en-US" dirty="0" smtClean="0"/>
              <a:t>Q2 </a:t>
            </a:r>
            <a:r>
              <a:rPr lang="en-US" dirty="0"/>
              <a:t>Where are the errors in the generated discourse tree? Do errors at low levels propagate to upper levels of the tree structure? </a:t>
            </a:r>
            <a:endParaRPr lang="en-US" dirty="0" smtClean="0"/>
          </a:p>
          <a:p>
            <a:pPr marL="457200" lvl="1" indent="0">
              <a:buNone/>
            </a:pPr>
            <a:endParaRPr lang="en-US" dirty="0" smtClean="0"/>
          </a:p>
          <a:p>
            <a:pPr marL="457200" lvl="1" indent="0">
              <a:buNone/>
            </a:pPr>
            <a:r>
              <a:rPr lang="en-US" dirty="0" smtClean="0"/>
              <a:t>Q3 </a:t>
            </a:r>
            <a:r>
              <a:rPr lang="en-US" dirty="0"/>
              <a:t>What are the structural differences between branches generated by two parsing algorithms over the same EDUs? </a:t>
            </a:r>
            <a:endParaRPr lang="en-US" dirty="0" smtClean="0"/>
          </a:p>
          <a:p>
            <a:pPr marL="457200" lvl="1" indent="0">
              <a:buNone/>
            </a:pPr>
            <a:endParaRPr lang="en-US" dirty="0" smtClean="0"/>
          </a:p>
          <a:p>
            <a:pPr marL="457200" lvl="1" indent="0">
              <a:buNone/>
            </a:pPr>
            <a:r>
              <a:rPr lang="en-US" dirty="0" smtClean="0"/>
              <a:t>Q4 </a:t>
            </a:r>
            <a:r>
              <a:rPr lang="en-US" dirty="0"/>
              <a:t>Does the algorithm generate common parsing structures (or errors) across all the documents in the corpus? </a:t>
            </a:r>
            <a:endParaRPr lang="en-US" dirty="0" smtClean="0"/>
          </a:p>
          <a:p>
            <a:pPr marL="457200" lvl="1" indent="0">
              <a:buNone/>
            </a:pPr>
            <a:endParaRPr lang="en-US" dirty="0" smtClean="0"/>
          </a:p>
          <a:p>
            <a:pPr marL="457200" lvl="1" indent="0">
              <a:buNone/>
            </a:pPr>
            <a:r>
              <a:rPr lang="en-US" dirty="0" smtClean="0"/>
              <a:t>Q5 </a:t>
            </a:r>
            <a:r>
              <a:rPr lang="en-US" dirty="0"/>
              <a:t>How consistently does each algorithm perform across documents in the corpus? Which types of documents are more problematic? </a:t>
            </a:r>
            <a:endParaRPr lang="en-US" dirty="0" smtClean="0"/>
          </a:p>
          <a:p>
            <a:endParaRPr lang="en-US" dirty="0"/>
          </a:p>
        </p:txBody>
      </p:sp>
    </p:spTree>
    <p:extLst>
      <p:ext uri="{BB962C8B-B14F-4D97-AF65-F5344CB8AC3E}">
        <p14:creationId xmlns:p14="http://schemas.microsoft.com/office/powerpoint/2010/main" val="24835089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pic>
        <p:nvPicPr>
          <p:cNvPr id="4" name="Content Placeholder 3" descr="Screen Shot 2016-10-26 at 1.33.32 PM.png"/>
          <p:cNvPicPr>
            <a:picLocks noGrp="1" noChangeAspect="1"/>
          </p:cNvPicPr>
          <p:nvPr>
            <p:ph idx="1"/>
          </p:nvPr>
        </p:nvPicPr>
        <p:blipFill>
          <a:blip r:embed="rId3">
            <a:extLst>
              <a:ext uri="{28A0092B-C50C-407E-A947-70E740481C1C}">
                <a14:useLocalDpi xmlns:a14="http://schemas.microsoft.com/office/drawing/2010/main" val="0"/>
              </a:ext>
            </a:extLst>
          </a:blip>
          <a:srcRect l="1607" r="1607"/>
          <a:stretch>
            <a:fillRect/>
          </a:stretch>
        </p:blipFill>
        <p:spPr>
          <a:xfrm>
            <a:off x="938311" y="2179270"/>
            <a:ext cx="7072780" cy="3889757"/>
          </a:xfrm>
          <a:prstGeom prst="rect">
            <a:avLst/>
          </a:prstGeom>
        </p:spPr>
      </p:pic>
      <p:sp>
        <p:nvSpPr>
          <p:cNvPr id="3" name="Rectangle 2"/>
          <p:cNvSpPr/>
          <p:nvPr/>
        </p:nvSpPr>
        <p:spPr>
          <a:xfrm>
            <a:off x="457200" y="1593056"/>
            <a:ext cx="7629522" cy="369332"/>
          </a:xfrm>
          <a:prstGeom prst="rect">
            <a:avLst/>
          </a:prstGeom>
        </p:spPr>
        <p:txBody>
          <a:bodyPr wrap="square">
            <a:spAutoFit/>
          </a:bodyPr>
          <a:lstStyle/>
          <a:p>
            <a:pPr marL="0" lvl="1" defTabSz="457200">
              <a:defRPr/>
            </a:pPr>
            <a:r>
              <a:rPr lang="en-US" dirty="0" smtClean="0"/>
              <a:t>indented </a:t>
            </a:r>
            <a:r>
              <a:rPr lang="en-US" dirty="0"/>
              <a:t>text encoding the tree structure</a:t>
            </a:r>
          </a:p>
        </p:txBody>
      </p:sp>
    </p:spTree>
    <p:extLst>
      <p:ext uri="{BB962C8B-B14F-4D97-AF65-F5344CB8AC3E}">
        <p14:creationId xmlns:p14="http://schemas.microsoft.com/office/powerpoint/2010/main" val="215119199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r>
              <a:rPr lang="en-US" dirty="0" smtClean="0"/>
              <a:t>Accurate </a:t>
            </a:r>
            <a:r>
              <a:rPr lang="en-US" dirty="0"/>
              <a:t>discourse analysis remains a challenge due to the complex and nuanced nature of </a:t>
            </a:r>
            <a:r>
              <a:rPr lang="en-US" dirty="0" smtClean="0"/>
              <a:t>language</a:t>
            </a:r>
          </a:p>
          <a:p>
            <a:r>
              <a:rPr lang="en-US" dirty="0"/>
              <a:t>Computational linguistics researchers currently rely on manually exploring and comparing the </a:t>
            </a:r>
            <a:r>
              <a:rPr lang="en-US" dirty="0" smtClean="0"/>
              <a:t>discourse structures </a:t>
            </a:r>
            <a:r>
              <a:rPr lang="en-US" dirty="0"/>
              <a:t>to get intuitions for improving parsing algorithms.</a:t>
            </a:r>
          </a:p>
        </p:txBody>
      </p:sp>
    </p:spTree>
    <p:extLst>
      <p:ext uri="{BB962C8B-B14F-4D97-AF65-F5344CB8AC3E}">
        <p14:creationId xmlns:p14="http://schemas.microsoft.com/office/powerpoint/2010/main" val="24690485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Existing Visualization Method:</a:t>
            </a:r>
          </a:p>
          <a:p>
            <a:pPr lvl="1"/>
            <a:r>
              <a:rPr lang="en-US" dirty="0" smtClean="0"/>
              <a:t>Side-by-side views</a:t>
            </a:r>
          </a:p>
          <a:p>
            <a:pPr lvl="1"/>
            <a:r>
              <a:rPr lang="en-US" dirty="0" smtClean="0"/>
              <a:t>Merged views</a:t>
            </a:r>
          </a:p>
          <a:p>
            <a:pPr lvl="1"/>
            <a:r>
              <a:rPr lang="en-US" dirty="0" smtClean="0"/>
              <a:t>Animation</a:t>
            </a:r>
            <a:endParaRPr lang="en-US" dirty="0"/>
          </a:p>
        </p:txBody>
      </p:sp>
    </p:spTree>
    <p:extLst>
      <p:ext uri="{BB962C8B-B14F-4D97-AF65-F5344CB8AC3E}">
        <p14:creationId xmlns:p14="http://schemas.microsoft.com/office/powerpoint/2010/main" val="352359494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1660</TotalTime>
  <Words>3749</Words>
  <Application>Microsoft Macintosh PowerPoint</Application>
  <PresentationFormat>On-screen Show (4:3)</PresentationFormat>
  <Paragraphs>236</Paragraphs>
  <Slides>30</Slides>
  <Notes>22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 Black </vt:lpstr>
      <vt:lpstr>Facilitating Discourse Analysis with Interactive Visualization</vt:lpstr>
      <vt:lpstr>Overview</vt:lpstr>
      <vt:lpstr>Background</vt:lpstr>
      <vt:lpstr>Background</vt:lpstr>
      <vt:lpstr>Background</vt:lpstr>
      <vt:lpstr>Background</vt:lpstr>
      <vt:lpstr>Background</vt:lpstr>
      <vt:lpstr>Challenges</vt:lpstr>
      <vt:lpstr>Background</vt:lpstr>
      <vt:lpstr>Background</vt:lpstr>
      <vt:lpstr>Background</vt:lpstr>
      <vt:lpstr>Background</vt:lpstr>
      <vt:lpstr>DAViewer</vt:lpstr>
      <vt:lpstr>PowerPoint Presentation</vt:lpstr>
      <vt:lpstr>Methodology</vt:lpstr>
      <vt:lpstr>Methodology</vt:lpstr>
      <vt:lpstr>Discourse Tree Representations</vt:lpstr>
      <vt:lpstr>Discourse Tree Representations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Formative study</vt:lpstr>
      <vt:lpstr>Formative study</vt:lpstr>
      <vt:lpstr>Usability and Satisfaction</vt:lpstr>
      <vt:lpstr>Pattern of Usage</vt:lpstr>
      <vt:lpstr>Future 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Facilitating Discourse Analysis with Interactive Visualization</dc:title>
  <dc:creator>Wei</dc:creator>
  <cp:lastModifiedBy>Wei</cp:lastModifiedBy>
  <cp:revision>41</cp:revision>
  <dcterms:created xsi:type="dcterms:W3CDTF">2016-10-25T17:36:09Z</dcterms:created>
  <dcterms:modified xsi:type="dcterms:W3CDTF">2016-10-27T22:47:54Z</dcterms:modified>
</cp:coreProperties>
</file>