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1" r:id="rId1"/>
  </p:sldMasterIdLst>
  <p:notesMasterIdLst>
    <p:notesMasterId r:id="rId43"/>
  </p:notesMasterIdLst>
  <p:sldIdLst>
    <p:sldId id="323" r:id="rId2"/>
    <p:sldId id="257" r:id="rId3"/>
    <p:sldId id="337" r:id="rId4"/>
    <p:sldId id="285" r:id="rId5"/>
    <p:sldId id="286" r:id="rId6"/>
    <p:sldId id="289" r:id="rId7"/>
    <p:sldId id="291" r:id="rId8"/>
    <p:sldId id="290" r:id="rId9"/>
    <p:sldId id="292" r:id="rId10"/>
    <p:sldId id="293" r:id="rId11"/>
    <p:sldId id="320" r:id="rId12"/>
    <p:sldId id="319" r:id="rId13"/>
    <p:sldId id="321" r:id="rId14"/>
    <p:sldId id="315" r:id="rId15"/>
    <p:sldId id="322" r:id="rId16"/>
    <p:sldId id="308" r:id="rId17"/>
    <p:sldId id="339" r:id="rId18"/>
    <p:sldId id="340" r:id="rId19"/>
    <p:sldId id="298" r:id="rId20"/>
    <p:sldId id="317" r:id="rId21"/>
    <p:sldId id="299" r:id="rId22"/>
    <p:sldId id="300" r:id="rId23"/>
    <p:sldId id="309" r:id="rId24"/>
    <p:sldId id="310" r:id="rId25"/>
    <p:sldId id="302" r:id="rId26"/>
    <p:sldId id="336" r:id="rId27"/>
    <p:sldId id="324" r:id="rId28"/>
    <p:sldId id="341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5" r:id="rId39"/>
    <p:sldId id="334" r:id="rId40"/>
    <p:sldId id="305" r:id="rId41"/>
    <p:sldId id="280" r:id="rId42"/>
  </p:sldIdLst>
  <p:sldSz cx="9144000" cy="6858000" type="screen4x3"/>
  <p:notesSz cx="6858000" cy="9144000"/>
  <p:embeddedFontLst>
    <p:embeddedFont>
      <p:font typeface="Tw Cen MT" panose="020B0602020104020603" pitchFamily="34" charset="0"/>
      <p:regular r:id="rId44"/>
      <p:bold r:id="rId45"/>
      <p:italic r:id="rId46"/>
      <p:boldItalic r:id="rId47"/>
    </p:embeddedFont>
    <p:embeddedFont>
      <p:font typeface="Tw Cen MT Condensed" panose="020B0606020104020203" pitchFamily="34" charset="0"/>
      <p:regular r:id="rId48"/>
      <p:bold r:id="rId49"/>
    </p:embeddedFont>
    <p:embeddedFont>
      <p:font typeface="Wingdings 3" panose="05040102010807070707" pitchFamily="18" charset="2"/>
      <p:regular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238"/>
    <a:srgbClr val="CFD8DC"/>
    <a:srgbClr val="0091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1997DB-70B5-42C6-B353-E41A26EE84FC}">
  <a:tblStyle styleId="{571997DB-70B5-42C6-B353-E41A26EE84FC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280" autoAdjust="0"/>
  </p:normalViewPr>
  <p:slideViewPr>
    <p:cSldViewPr snapToGrid="0" snapToObjects="1">
      <p:cViewPr>
        <p:scale>
          <a:sx n="75" d="100"/>
          <a:sy n="75" d="100"/>
        </p:scale>
        <p:origin x="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2.emf"/><Relationship Id="rId5" Type="http://schemas.openxmlformats.org/officeDocument/2006/relationships/image" Target="../media/image19.emf"/><Relationship Id="rId4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68639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714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523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90108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599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0326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0762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075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59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5400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097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997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1795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8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5144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8508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2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9.e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6.emf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8.e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0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emf"/><Relationship Id="rId12" Type="http://schemas.openxmlformats.org/officeDocument/2006/relationships/image" Target="../media/image26.e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2.emf"/><Relationship Id="rId20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4.emf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8.emf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ie.cuhk.edu.hk/~wkshum/papers/pagerank.pdf.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PEGASUS: A PETA-SCALE GRAPH MINING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 : ANURADHA 	   KULKARNI</a:t>
            </a:r>
          </a:p>
        </p:txBody>
      </p:sp>
    </p:spTree>
    <p:extLst>
      <p:ext uri="{BB962C8B-B14F-4D97-AF65-F5344CB8AC3E}">
        <p14:creationId xmlns:p14="http://schemas.microsoft.com/office/powerpoint/2010/main" val="414826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34997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Eample1. PageRank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34997" y="537245"/>
            <a:ext cx="9129175" cy="5401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0" lvl="0" indent="-228600">
              <a:lnSpc>
                <a:spcPct val="150000"/>
              </a:lnSpc>
            </a:pPr>
            <a:r>
              <a:rPr lang="en-US" sz="2400" dirty="0"/>
              <a:t>PageRank: calculate relative importance of web pages </a:t>
            </a:r>
          </a:p>
          <a:p>
            <a:pPr marL="457200" lvl="0" indent="-228600">
              <a:lnSpc>
                <a:spcPct val="150000"/>
              </a:lnSpc>
            </a:pPr>
            <a:r>
              <a:rPr lang="en-US" sz="2400" dirty="0"/>
              <a:t>Main idea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687151" y="2391128"/>
            <a:ext cx="6453511" cy="300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>
                <a:latin typeface="Source Sans Pro"/>
                <a:cs typeface="Source Sans Pro"/>
              </a:rPr>
              <a:t>Formula</a:t>
            </a: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320893"/>
              </p:ext>
            </p:extLst>
          </p:nvPr>
        </p:nvGraphicFramePr>
        <p:xfrm>
          <a:off x="2513184" y="2878501"/>
          <a:ext cx="3722553" cy="53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Equation" r:id="rId4" imgW="1600200" imgH="228600" progId="Equation.3">
                  <p:embed/>
                </p:oleObj>
              </mc:Choice>
              <mc:Fallback>
                <p:oleObj name="Equation" r:id="rId4" imgW="1600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3184" y="2878501"/>
                        <a:ext cx="3722553" cy="531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197" y="3322504"/>
            <a:ext cx="2832100" cy="26797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702429"/>
              </p:ext>
            </p:extLst>
          </p:nvPr>
        </p:nvGraphicFramePr>
        <p:xfrm>
          <a:off x="3089273" y="3614613"/>
          <a:ext cx="1467392" cy="166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7" imgW="1028700" imgH="1168400" progId="Equation.3">
                  <p:embed/>
                </p:oleObj>
              </mc:Choice>
              <mc:Fallback>
                <p:oleObj name="Equation" r:id="rId7" imgW="1028700" imgH="1168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89273" y="3614613"/>
                        <a:ext cx="1467392" cy="166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497057"/>
              </p:ext>
            </p:extLst>
          </p:nvPr>
        </p:nvGraphicFramePr>
        <p:xfrm>
          <a:off x="4658285" y="3614613"/>
          <a:ext cx="1471612" cy="197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Equation" r:id="rId9" imgW="1346200" imgH="1803400" progId="Equation.3">
                  <p:embed/>
                </p:oleObj>
              </mc:Choice>
              <mc:Fallback>
                <p:oleObj name="Equation" r:id="rId9" imgW="1346200" imgH="180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58285" y="3614613"/>
                        <a:ext cx="1471612" cy="197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061064"/>
              </p:ext>
            </p:extLst>
          </p:nvPr>
        </p:nvGraphicFramePr>
        <p:xfrm>
          <a:off x="6671932" y="2924869"/>
          <a:ext cx="976344" cy="333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Equation" r:id="rId11" imgW="520700" imgH="177800" progId="Equation.3">
                  <p:embed/>
                </p:oleObj>
              </mc:Choice>
              <mc:Fallback>
                <p:oleObj name="Equation" r:id="rId11" imgW="520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71932" y="2924869"/>
                        <a:ext cx="976344" cy="333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58679"/>
              </p:ext>
            </p:extLst>
          </p:nvPr>
        </p:nvGraphicFramePr>
        <p:xfrm>
          <a:off x="7834184" y="3610427"/>
          <a:ext cx="1095539" cy="135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Equation" r:id="rId13" imgW="749300" imgH="927100" progId="Equation.3">
                  <p:embed/>
                </p:oleObj>
              </mc:Choice>
              <mc:Fallback>
                <p:oleObj name="Equation" r:id="rId13" imgW="7493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34184" y="3610427"/>
                        <a:ext cx="1095539" cy="1356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750586"/>
              </p:ext>
            </p:extLst>
          </p:nvPr>
        </p:nvGraphicFramePr>
        <p:xfrm>
          <a:off x="6260022" y="3569063"/>
          <a:ext cx="153987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15" imgW="1409700" imgH="2019300" progId="Equation.3">
                  <p:embed/>
                </p:oleObj>
              </mc:Choice>
              <mc:Fallback>
                <p:oleObj name="Equation" r:id="rId15" imgW="1409700" imgH="201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60022" y="3569063"/>
                        <a:ext cx="1539875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120805"/>
              </p:ext>
            </p:extLst>
          </p:nvPr>
        </p:nvGraphicFramePr>
        <p:xfrm>
          <a:off x="1353776" y="6091610"/>
          <a:ext cx="6667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Equation" r:id="rId17" imgW="355600" imgH="165100" progId="Equation.3">
                  <p:embed/>
                </p:oleObj>
              </mc:Choice>
              <mc:Fallback>
                <p:oleObj name="Equation" r:id="rId17" imgW="3556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353776" y="6091610"/>
                        <a:ext cx="666750" cy="30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73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34997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Eample1. PageRank</a:t>
            </a:r>
            <a:endParaRPr lang="e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23936" y="1136033"/>
            <a:ext cx="6453511" cy="264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dirty="0">
              <a:latin typeface="Source Sans Pro"/>
              <a:cs typeface="Source Sans Pro"/>
            </a:endParaRP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>
                <a:latin typeface="Source Sans Pro"/>
                <a:cs typeface="Source Sans Pro"/>
              </a:rPr>
              <a:t>Three operations</a:t>
            </a: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3665" y="4852575"/>
            <a:ext cx="7157677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b="1" dirty="0">
                <a:latin typeface="Source Sans Pro"/>
                <a:cs typeface="Source Sans Pro"/>
              </a:rPr>
              <a:t>Combine2(</a:t>
            </a:r>
            <a:r>
              <a:rPr lang="en-US" sz="1800" b="1" dirty="0" err="1">
                <a:latin typeface="Source Sans Pro"/>
                <a:cs typeface="Source Sans Pro"/>
              </a:rPr>
              <a:t>m</a:t>
            </a:r>
            <a:r>
              <a:rPr lang="en-US" sz="1800" b="1" baseline="-25000" dirty="0" err="1">
                <a:latin typeface="Source Sans Pro"/>
                <a:cs typeface="Source Sans Pro"/>
              </a:rPr>
              <a:t>i,j</a:t>
            </a:r>
            <a:r>
              <a:rPr lang="en-US" sz="1800" b="1" dirty="0" err="1">
                <a:latin typeface="Source Sans Pro"/>
                <a:cs typeface="Source Sans Pro"/>
              </a:rPr>
              <a:t>,v</a:t>
            </a:r>
            <a:r>
              <a:rPr lang="en-US" sz="1800" b="1" baseline="-25000" dirty="0" err="1">
                <a:latin typeface="Source Sans Pro"/>
                <a:cs typeface="Source Sans Pro"/>
              </a:rPr>
              <a:t>j</a:t>
            </a:r>
            <a:r>
              <a:rPr lang="en-US" sz="1800" b="1" dirty="0">
                <a:latin typeface="Source Sans Pro"/>
                <a:cs typeface="Source Sans Pro"/>
              </a:rPr>
              <a:t>) = c x </a:t>
            </a:r>
            <a:r>
              <a:rPr lang="en-US" sz="1800" b="1" dirty="0" err="1">
                <a:latin typeface="Source Sans Pro"/>
                <a:cs typeface="Source Sans Pro"/>
              </a:rPr>
              <a:t>m</a:t>
            </a:r>
            <a:r>
              <a:rPr lang="en-US" sz="1800" b="1" baseline="-25000" dirty="0" err="1">
                <a:latin typeface="Source Sans Pro"/>
                <a:cs typeface="Source Sans Pro"/>
              </a:rPr>
              <a:t>i,j</a:t>
            </a:r>
            <a:r>
              <a:rPr lang="en-US" sz="1800" b="1" dirty="0">
                <a:latin typeface="Source Sans Pro"/>
                <a:cs typeface="Source Sans Pro"/>
              </a:rPr>
              <a:t> x </a:t>
            </a:r>
            <a:r>
              <a:rPr lang="en-US" sz="1800" b="1" dirty="0" err="1">
                <a:latin typeface="Source Sans Pro"/>
                <a:cs typeface="Source Sans Pro"/>
              </a:rPr>
              <a:t>v</a:t>
            </a:r>
            <a:r>
              <a:rPr lang="en-US" sz="1800" b="1" baseline="-25000" dirty="0" err="1">
                <a:latin typeface="Source Sans Pro"/>
                <a:cs typeface="Source Sans Pro"/>
              </a:rPr>
              <a:t>j</a:t>
            </a:r>
            <a:endParaRPr lang="en-US" sz="1800" b="1" dirty="0">
              <a:latin typeface="Source Sans Pro"/>
              <a:cs typeface="Source Sans Pro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b="1" dirty="0" err="1">
                <a:latin typeface="Source Sans Pro"/>
                <a:cs typeface="Source Sans Pro"/>
              </a:rPr>
              <a:t>CombineAll</a:t>
            </a:r>
            <a:r>
              <a:rPr lang="en-US" sz="1800" b="1" dirty="0">
                <a:latin typeface="Source Sans Pro"/>
                <a:cs typeface="Source Sans Pro"/>
              </a:rPr>
              <a:t>(x</a:t>
            </a:r>
            <a:r>
              <a:rPr lang="en-US" sz="1800" b="1" baseline="-25000" dirty="0">
                <a:latin typeface="Source Sans Pro"/>
                <a:cs typeface="Source Sans Pro"/>
              </a:rPr>
              <a:t>1</a:t>
            </a:r>
            <a:r>
              <a:rPr lang="en-US" sz="1800" b="1" dirty="0">
                <a:latin typeface="Source Sans Pro"/>
                <a:cs typeface="Source Sans Pro"/>
              </a:rPr>
              <a:t>,</a:t>
            </a:r>
            <a:r>
              <a:rPr lang="is-IS" sz="1800" b="1" dirty="0">
                <a:latin typeface="Source Sans Pro"/>
                <a:cs typeface="Source Sans Pro"/>
              </a:rPr>
              <a:t>…,x</a:t>
            </a:r>
            <a:r>
              <a:rPr lang="is-IS" sz="1800" b="1" baseline="-25000" dirty="0">
                <a:latin typeface="Source Sans Pro"/>
                <a:cs typeface="Source Sans Pro"/>
              </a:rPr>
              <a:t>n</a:t>
            </a:r>
            <a:r>
              <a:rPr lang="en-US" sz="1800" b="1" dirty="0">
                <a:latin typeface="Source Sans Pro"/>
                <a:cs typeface="Source Sans Pro"/>
              </a:rPr>
              <a:t>) = </a:t>
            </a:r>
            <a:endParaRPr lang="en-US" sz="1800" dirty="0">
              <a:latin typeface="Source Sans Pro"/>
              <a:cs typeface="Source Sans Pro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b="1" dirty="0">
                <a:latin typeface="Source Sans Pro"/>
                <a:cs typeface="Source Sans Pro"/>
              </a:rPr>
              <a:t>Assign(</a:t>
            </a:r>
            <a:r>
              <a:rPr lang="en-US" sz="1800" b="1" dirty="0" err="1">
                <a:latin typeface="Source Sans Pro"/>
                <a:cs typeface="Source Sans Pro"/>
              </a:rPr>
              <a:t>v</a:t>
            </a:r>
            <a:r>
              <a:rPr lang="en-US" sz="1800" b="1" baseline="-25000" dirty="0" err="1">
                <a:latin typeface="Source Sans Pro"/>
                <a:cs typeface="Source Sans Pro"/>
              </a:rPr>
              <a:t>i</a:t>
            </a:r>
            <a:r>
              <a:rPr lang="en-US" sz="1800" b="1" dirty="0" err="1">
                <a:latin typeface="Source Sans Pro"/>
                <a:cs typeface="Source Sans Pro"/>
              </a:rPr>
              <a:t>,v</a:t>
            </a:r>
            <a:r>
              <a:rPr lang="en-US" sz="1800" b="1" baseline="-25000" dirty="0" err="1">
                <a:latin typeface="Source Sans Pro"/>
                <a:cs typeface="Source Sans Pro"/>
              </a:rPr>
              <a:t>new</a:t>
            </a:r>
            <a:r>
              <a:rPr lang="en-US" sz="1800" b="1" dirty="0">
                <a:latin typeface="Source Sans Pro"/>
                <a:cs typeface="Source Sans Pro"/>
              </a:rPr>
              <a:t>) = </a:t>
            </a:r>
            <a:r>
              <a:rPr lang="en-US" sz="1800" b="1" dirty="0" err="1">
                <a:latin typeface="Source Sans Pro"/>
                <a:cs typeface="Source Sans Pro"/>
              </a:rPr>
              <a:t>v</a:t>
            </a:r>
            <a:r>
              <a:rPr lang="en-US" sz="1800" b="1" baseline="-25000" dirty="0" err="1">
                <a:latin typeface="Source Sans Pro"/>
                <a:cs typeface="Source Sans Pro"/>
              </a:rPr>
              <a:t>new</a:t>
            </a:r>
            <a:endParaRPr lang="en-US" sz="1800" dirty="0">
              <a:latin typeface="Source Sans Pro"/>
              <a:cs typeface="Source Sans Pro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940218"/>
              </p:ext>
            </p:extLst>
          </p:nvPr>
        </p:nvGraphicFramePr>
        <p:xfrm>
          <a:off x="3704390" y="5374663"/>
          <a:ext cx="1356227" cy="54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4" name="Equation" r:id="rId4" imgW="977900" imgH="393700" progId="Equation.3">
                  <p:embed/>
                </p:oleObj>
              </mc:Choice>
              <mc:Fallback>
                <p:oleObj name="Equation" r:id="rId4" imgW="977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4390" y="5374663"/>
                        <a:ext cx="1356227" cy="54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225295"/>
              </p:ext>
            </p:extLst>
          </p:nvPr>
        </p:nvGraphicFramePr>
        <p:xfrm>
          <a:off x="966985" y="2007321"/>
          <a:ext cx="2483707" cy="582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5" name="Equation" r:id="rId6" imgW="1028700" imgH="241300" progId="Equation.3">
                  <p:embed/>
                </p:oleObj>
              </mc:Choice>
              <mc:Fallback>
                <p:oleObj name="Equation" r:id="rId6" imgW="1028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6985" y="2007321"/>
                        <a:ext cx="2483707" cy="582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3230" y="2875860"/>
            <a:ext cx="2832100" cy="2679700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692058"/>
              </p:ext>
            </p:extLst>
          </p:nvPr>
        </p:nvGraphicFramePr>
        <p:xfrm>
          <a:off x="735806" y="2669715"/>
          <a:ext cx="1471612" cy="197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6" name="Equation" r:id="rId9" imgW="1346200" imgH="1803400" progId="Equation.3">
                  <p:embed/>
                </p:oleObj>
              </mc:Choice>
              <mc:Fallback>
                <p:oleObj name="Equation" r:id="rId9" imgW="1346200" imgH="180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5806" y="2669715"/>
                        <a:ext cx="1471612" cy="197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848398"/>
              </p:ext>
            </p:extLst>
          </p:nvPr>
        </p:nvGraphicFramePr>
        <p:xfrm>
          <a:off x="2411673" y="2610724"/>
          <a:ext cx="207803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7" name="Equation" r:id="rId11" imgW="1714500" imgH="2019300" progId="Equation.3">
                  <p:embed/>
                </p:oleObj>
              </mc:Choice>
              <mc:Fallback>
                <p:oleObj name="Equation" r:id="rId11" imgW="1714500" imgH="201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11673" y="2610724"/>
                        <a:ext cx="2078038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360179"/>
              </p:ext>
            </p:extLst>
          </p:nvPr>
        </p:nvGraphicFramePr>
        <p:xfrm>
          <a:off x="3858578" y="2131927"/>
          <a:ext cx="976344" cy="333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8" name="Equation" r:id="rId13" imgW="520700" imgH="177800" progId="Equation.3">
                  <p:embed/>
                </p:oleObj>
              </mc:Choice>
              <mc:Fallback>
                <p:oleObj name="Equation" r:id="rId13" imgW="520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58578" y="2131927"/>
                        <a:ext cx="976344" cy="333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123363"/>
              </p:ext>
            </p:extLst>
          </p:nvPr>
        </p:nvGraphicFramePr>
        <p:xfrm>
          <a:off x="5202140" y="2115541"/>
          <a:ext cx="6667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9" name="Equation" r:id="rId15" imgW="355600" imgH="165100" progId="Equation.3">
                  <p:embed/>
                </p:oleObj>
              </mc:Choice>
              <mc:Fallback>
                <p:oleObj name="Equation" r:id="rId15" imgW="3556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02140" y="2115541"/>
                        <a:ext cx="666750" cy="30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505438"/>
              </p:ext>
            </p:extLst>
          </p:nvPr>
        </p:nvGraphicFramePr>
        <p:xfrm>
          <a:off x="4648280" y="2893501"/>
          <a:ext cx="123825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70" name="Equation" r:id="rId17" imgW="749300" imgH="927100" progId="Equation.3">
                  <p:embed/>
                </p:oleObj>
              </mc:Choice>
              <mc:Fallback>
                <p:oleObj name="Equation" r:id="rId17" imgW="7493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48280" y="2893501"/>
                        <a:ext cx="123825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288182"/>
              </p:ext>
            </p:extLst>
          </p:nvPr>
        </p:nvGraphicFramePr>
        <p:xfrm>
          <a:off x="5202140" y="5902423"/>
          <a:ext cx="3722553" cy="53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71" name="Equation" r:id="rId19" imgW="1600200" imgH="228600" progId="Equation.3">
                  <p:embed/>
                </p:oleObj>
              </mc:Choice>
              <mc:Fallback>
                <p:oleObj name="Equation" r:id="rId19" imgW="1600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02140" y="5902423"/>
                        <a:ext cx="3722553" cy="531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68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GIM-V Base: Naïve Multiplication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23354" y="537245"/>
            <a:ext cx="8502354" cy="5401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0" lvl="0" indent="-228600">
              <a:lnSpc>
                <a:spcPct val="150000"/>
              </a:lnSpc>
            </a:pPr>
            <a:r>
              <a:rPr lang="en-US" sz="2400" b="1" dirty="0"/>
              <a:t>How can we implement a matrix by vector multiplication in </a:t>
            </a:r>
            <a:r>
              <a:rPr lang="en-US" sz="2400" b="1" dirty="0" err="1"/>
              <a:t>MapReduce</a:t>
            </a:r>
            <a:r>
              <a:rPr lang="en-US" sz="2400" b="1" dirty="0"/>
              <a:t>?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34231" y="2592863"/>
            <a:ext cx="6670699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>
                <a:latin typeface="Source Sans Pro"/>
                <a:cs typeface="Source Sans Pro"/>
              </a:rPr>
              <a:t>Stage1: performs combine2 operation by combing columns of matrix with rows of vector.  </a:t>
            </a:r>
          </a:p>
          <a:p>
            <a:pPr>
              <a:lnSpc>
                <a:spcPct val="130000"/>
              </a:lnSpc>
            </a:pPr>
            <a:endParaRPr lang="en-US" dirty="0">
              <a:latin typeface="Source Sans Pro"/>
              <a:cs typeface="Source Sans Pro"/>
            </a:endParaRP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>
                <a:latin typeface="Source Sans Pro"/>
                <a:cs typeface="Source Sans Pro"/>
              </a:rPr>
              <a:t>Stage2: combines all partial results from stage1 and assigns the new vector to the old vector.</a:t>
            </a: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3638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2"/>
          <p:cNvSpPr txBox="1">
            <a:spLocks/>
          </p:cNvSpPr>
          <p:nvPr/>
        </p:nvSpPr>
        <p:spPr>
          <a:xfrm>
            <a:off x="733350" y="1682266"/>
            <a:ext cx="7571700" cy="476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533" y="-42203"/>
            <a:ext cx="6104467" cy="6202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73" y="2523067"/>
            <a:ext cx="2482193" cy="132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9533" y="6397477"/>
            <a:ext cx="646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Distribution of work among machines during GIM-V execution</a:t>
            </a:r>
          </a:p>
        </p:txBody>
      </p:sp>
      <p:sp>
        <p:nvSpPr>
          <p:cNvPr id="2" name="Left Brace 1"/>
          <p:cNvSpPr/>
          <p:nvPr/>
        </p:nvSpPr>
        <p:spPr>
          <a:xfrm>
            <a:off x="3175000" y="127000"/>
            <a:ext cx="127000" cy="348342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3048000" y="3122497"/>
            <a:ext cx="127000" cy="307997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0572" y="1632858"/>
            <a:ext cx="14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Stage 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2429" y="4489027"/>
            <a:ext cx="14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Stage 2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74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3" y="292100"/>
            <a:ext cx="4457700" cy="627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215" y="1141530"/>
            <a:ext cx="4698785" cy="31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46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6" y="827409"/>
            <a:ext cx="4572000" cy="464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140" y="1592403"/>
            <a:ext cx="5086860" cy="2754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640" y="5641209"/>
            <a:ext cx="31369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200" y="4686503"/>
            <a:ext cx="1778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88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34997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Example 2. Connected Components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45563" y="1347724"/>
            <a:ext cx="8389579" cy="4786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>
              <a:lnSpc>
                <a:spcPct val="150000"/>
              </a:lnSpc>
              <a:buNone/>
            </a:pPr>
            <a:r>
              <a:rPr lang="en-US" sz="2400" dirty="0"/>
              <a:t>Main idea- finding connected components in large graph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578293" y="1846838"/>
            <a:ext cx="6453511" cy="408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>
                <a:latin typeface="Source Sans Pro"/>
                <a:cs typeface="Source Sans Pro"/>
              </a:rPr>
              <a:t>Formula</a:t>
            </a: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dirty="0">
              <a:latin typeface="Source Sans Pro"/>
              <a:cs typeface="Source Sans Pro"/>
            </a:endParaRP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>
                <a:latin typeface="Source Sans Pro"/>
                <a:cs typeface="Source Sans Pro"/>
              </a:rPr>
              <a:t>Three operations</a:t>
            </a: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7465" y="4633431"/>
            <a:ext cx="7157677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b="1" dirty="0">
                <a:latin typeface="Source Sans Pro"/>
                <a:cs typeface="Source Sans Pro"/>
              </a:rPr>
              <a:t>Combine2(</a:t>
            </a:r>
            <a:r>
              <a:rPr lang="en-US" sz="1800" b="1" dirty="0" err="1">
                <a:latin typeface="Source Sans Pro"/>
                <a:cs typeface="Source Sans Pro"/>
              </a:rPr>
              <a:t>m</a:t>
            </a:r>
            <a:r>
              <a:rPr lang="en-US" sz="1800" b="1" baseline="-25000" dirty="0" err="1">
                <a:latin typeface="Source Sans Pro"/>
                <a:cs typeface="Source Sans Pro"/>
              </a:rPr>
              <a:t>i,j</a:t>
            </a:r>
            <a:r>
              <a:rPr lang="en-US" sz="1800" b="1" dirty="0" err="1">
                <a:latin typeface="Source Sans Pro"/>
                <a:cs typeface="Source Sans Pro"/>
              </a:rPr>
              <a:t>,v</a:t>
            </a:r>
            <a:r>
              <a:rPr lang="en-US" sz="1800" b="1" baseline="-25000" dirty="0" err="1">
                <a:latin typeface="Source Sans Pro"/>
                <a:cs typeface="Source Sans Pro"/>
              </a:rPr>
              <a:t>j</a:t>
            </a:r>
            <a:r>
              <a:rPr lang="en-US" sz="1800" b="1" dirty="0">
                <a:latin typeface="Source Sans Pro"/>
                <a:cs typeface="Source Sans Pro"/>
              </a:rPr>
              <a:t>) = </a:t>
            </a:r>
            <a:r>
              <a:rPr lang="en-US" sz="1800" b="1" dirty="0" err="1">
                <a:latin typeface="Source Sans Pro"/>
                <a:cs typeface="Source Sans Pro"/>
              </a:rPr>
              <a:t>m</a:t>
            </a:r>
            <a:r>
              <a:rPr lang="en-US" sz="1800" b="1" baseline="-25000" dirty="0" err="1">
                <a:latin typeface="Source Sans Pro"/>
                <a:cs typeface="Source Sans Pro"/>
              </a:rPr>
              <a:t>i,j</a:t>
            </a:r>
            <a:r>
              <a:rPr lang="en-US" sz="1800" b="1" dirty="0">
                <a:latin typeface="Source Sans Pro"/>
                <a:cs typeface="Source Sans Pro"/>
              </a:rPr>
              <a:t> x </a:t>
            </a:r>
            <a:r>
              <a:rPr lang="en-US" sz="1800" b="1" dirty="0" err="1">
                <a:latin typeface="Source Sans Pro"/>
                <a:cs typeface="Source Sans Pro"/>
              </a:rPr>
              <a:t>v</a:t>
            </a:r>
            <a:r>
              <a:rPr lang="en-US" sz="1800" b="1" baseline="-25000" dirty="0" err="1">
                <a:latin typeface="Source Sans Pro"/>
                <a:cs typeface="Source Sans Pro"/>
              </a:rPr>
              <a:t>j</a:t>
            </a:r>
            <a:endParaRPr lang="en-US" sz="1800" b="1" dirty="0">
              <a:latin typeface="Source Sans Pro"/>
              <a:cs typeface="Source Sans Pro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b="1" dirty="0" err="1">
                <a:latin typeface="Source Sans Pro"/>
                <a:cs typeface="Source Sans Pro"/>
              </a:rPr>
              <a:t>CombineAll</a:t>
            </a:r>
            <a:r>
              <a:rPr lang="en-US" sz="1800" b="1" dirty="0">
                <a:latin typeface="Source Sans Pro"/>
                <a:cs typeface="Source Sans Pro"/>
              </a:rPr>
              <a:t>(x</a:t>
            </a:r>
            <a:r>
              <a:rPr lang="en-US" sz="1800" b="1" baseline="-25000" dirty="0">
                <a:latin typeface="Source Sans Pro"/>
                <a:cs typeface="Source Sans Pro"/>
              </a:rPr>
              <a:t>1</a:t>
            </a:r>
            <a:r>
              <a:rPr lang="en-US" sz="1800" b="1" dirty="0">
                <a:latin typeface="Source Sans Pro"/>
                <a:cs typeface="Source Sans Pro"/>
              </a:rPr>
              <a:t>,</a:t>
            </a:r>
            <a:r>
              <a:rPr lang="is-IS" sz="1800" b="1" dirty="0">
                <a:latin typeface="Source Sans Pro"/>
                <a:cs typeface="Source Sans Pro"/>
              </a:rPr>
              <a:t>…,x</a:t>
            </a:r>
            <a:r>
              <a:rPr lang="is-IS" sz="1800" b="1" baseline="-25000" dirty="0">
                <a:latin typeface="Source Sans Pro"/>
                <a:cs typeface="Source Sans Pro"/>
              </a:rPr>
              <a:t>n</a:t>
            </a:r>
            <a:r>
              <a:rPr lang="en-US" sz="1800" b="1" dirty="0">
                <a:latin typeface="Source Sans Pro"/>
                <a:cs typeface="Source Sans Pro"/>
              </a:rPr>
              <a:t>) = MIN{</a:t>
            </a:r>
            <a:r>
              <a:rPr lang="en-US" sz="1800" b="1" dirty="0" err="1">
                <a:latin typeface="Source Sans Pro"/>
                <a:cs typeface="Source Sans Pro"/>
              </a:rPr>
              <a:t>X</a:t>
            </a:r>
            <a:r>
              <a:rPr lang="en-US" sz="1800" b="1" baseline="-25000" dirty="0" err="1">
                <a:latin typeface="Source Sans Pro"/>
                <a:cs typeface="Source Sans Pro"/>
              </a:rPr>
              <a:t>j</a:t>
            </a:r>
            <a:r>
              <a:rPr lang="en-US" sz="1800" b="1" dirty="0">
                <a:latin typeface="Source Sans Pro"/>
                <a:cs typeface="Source Sans Pro"/>
              </a:rPr>
              <a:t> | j=1</a:t>
            </a:r>
            <a:r>
              <a:rPr lang="is-IS" sz="1800" b="1" dirty="0">
                <a:latin typeface="Source Sans Pro"/>
                <a:cs typeface="Source Sans Pro"/>
              </a:rPr>
              <a:t>…n</a:t>
            </a:r>
            <a:r>
              <a:rPr lang="en-US" sz="1800" b="1" dirty="0">
                <a:latin typeface="Source Sans Pro"/>
                <a:cs typeface="Source Sans Pro"/>
              </a:rPr>
              <a:t>} </a:t>
            </a:r>
            <a:endParaRPr lang="en-US" sz="1800" dirty="0">
              <a:latin typeface="Source Sans Pro"/>
              <a:cs typeface="Source Sans Pro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b="1" dirty="0">
                <a:latin typeface="Source Sans Pro"/>
                <a:cs typeface="Source Sans Pro"/>
              </a:rPr>
              <a:t>Assign(</a:t>
            </a:r>
            <a:r>
              <a:rPr lang="en-US" sz="1800" b="1" dirty="0" err="1">
                <a:latin typeface="Source Sans Pro"/>
                <a:cs typeface="Source Sans Pro"/>
              </a:rPr>
              <a:t>v</a:t>
            </a:r>
            <a:r>
              <a:rPr lang="en-US" sz="1800" b="1" baseline="-25000" dirty="0" err="1">
                <a:latin typeface="Source Sans Pro"/>
                <a:cs typeface="Source Sans Pro"/>
              </a:rPr>
              <a:t>i</a:t>
            </a:r>
            <a:r>
              <a:rPr lang="en-US" sz="1800" b="1" dirty="0" err="1">
                <a:latin typeface="Source Sans Pro"/>
                <a:cs typeface="Source Sans Pro"/>
              </a:rPr>
              <a:t>,v</a:t>
            </a:r>
            <a:r>
              <a:rPr lang="en-US" sz="1800" b="1" baseline="-25000" dirty="0" err="1">
                <a:latin typeface="Source Sans Pro"/>
                <a:cs typeface="Source Sans Pro"/>
              </a:rPr>
              <a:t>new</a:t>
            </a:r>
            <a:r>
              <a:rPr lang="en-US" sz="1800" b="1" dirty="0">
                <a:latin typeface="Source Sans Pro"/>
                <a:cs typeface="Source Sans Pro"/>
              </a:rPr>
              <a:t>) = MIN(v</a:t>
            </a:r>
            <a:r>
              <a:rPr lang="en-US" sz="1800" b="1" baseline="-25000" dirty="0">
                <a:latin typeface="Source Sans Pro"/>
                <a:cs typeface="Source Sans Pro"/>
              </a:rPr>
              <a:t>i</a:t>
            </a:r>
            <a:r>
              <a:rPr lang="en-US" sz="1800" b="1" dirty="0">
                <a:latin typeface="Source Sans Pro"/>
                <a:cs typeface="Source Sans Pro"/>
              </a:rPr>
              <a:t>, </a:t>
            </a:r>
            <a:r>
              <a:rPr lang="en-US" sz="1800" b="1" dirty="0" err="1">
                <a:latin typeface="Source Sans Pro"/>
                <a:cs typeface="Source Sans Pro"/>
              </a:rPr>
              <a:t>v</a:t>
            </a:r>
            <a:r>
              <a:rPr lang="en-US" sz="1800" b="1" baseline="-25000" dirty="0" err="1">
                <a:latin typeface="Source Sans Pro"/>
                <a:cs typeface="Source Sans Pro"/>
              </a:rPr>
              <a:t>new</a:t>
            </a:r>
            <a:r>
              <a:rPr lang="en-US" sz="1800" b="1" baseline="-25000" dirty="0">
                <a:latin typeface="Source Sans Pro"/>
                <a:cs typeface="Source Sans Pro"/>
              </a:rPr>
              <a:t>)</a:t>
            </a:r>
            <a:endParaRPr lang="en-US" sz="1800" dirty="0">
              <a:latin typeface="Source Sans Pro"/>
              <a:cs typeface="Source Sans Pro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389753"/>
              </p:ext>
            </p:extLst>
          </p:nvPr>
        </p:nvGraphicFramePr>
        <p:xfrm>
          <a:off x="2122464" y="2195733"/>
          <a:ext cx="6175375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2" name="Equation" r:id="rId4" imgW="2654300" imgH="609600" progId="Equation.3">
                  <p:embed/>
                </p:oleObj>
              </mc:Choice>
              <mc:Fallback>
                <p:oleObj name="Equation" r:id="rId4" imgW="26543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2464" y="2195733"/>
                        <a:ext cx="6175375" cy="141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105316"/>
              </p:ext>
            </p:extLst>
          </p:nvPr>
        </p:nvGraphicFramePr>
        <p:xfrm>
          <a:off x="2301497" y="4032675"/>
          <a:ext cx="21463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3" name="Equation" r:id="rId6" imgW="889000" imgH="241300" progId="Equation.3">
                  <p:embed/>
                </p:oleObj>
              </mc:Choice>
              <mc:Fallback>
                <p:oleObj name="Equation" r:id="rId6" imgW="889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01497" y="4032675"/>
                        <a:ext cx="214630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4964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34997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Example 3. RANDOM WALK WITH RESTART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45563" y="1347724"/>
            <a:ext cx="8389579" cy="4786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>
              <a:lnSpc>
                <a:spcPct val="150000"/>
              </a:lnSpc>
              <a:buNone/>
            </a:pPr>
            <a:r>
              <a:rPr lang="en-US" sz="2400" dirty="0"/>
              <a:t>Main idea- measure proximity of nodes in graph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578293" y="1846838"/>
            <a:ext cx="6453511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dirty="0">
              <a:latin typeface="Source Sans Pro"/>
              <a:cs typeface="Source Sans Pro"/>
            </a:endParaRP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>
                <a:latin typeface="Source Sans Pro"/>
                <a:cs typeface="Source Sans Pro"/>
              </a:rPr>
              <a:t>Three operations</a:t>
            </a: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7465" y="2731520"/>
            <a:ext cx="715767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b="1" dirty="0">
                <a:latin typeface="Source Sans Pro"/>
                <a:cs typeface="Source Sans Pro"/>
              </a:rPr>
              <a:t>Combine2(</a:t>
            </a:r>
            <a:r>
              <a:rPr lang="en-US" sz="1800" b="1" dirty="0" err="1">
                <a:latin typeface="Source Sans Pro"/>
                <a:cs typeface="Source Sans Pro"/>
              </a:rPr>
              <a:t>m</a:t>
            </a:r>
            <a:r>
              <a:rPr lang="en-US" sz="1800" b="1" baseline="-25000" dirty="0" err="1">
                <a:latin typeface="Source Sans Pro"/>
                <a:cs typeface="Source Sans Pro"/>
              </a:rPr>
              <a:t>i,j</a:t>
            </a:r>
            <a:r>
              <a:rPr lang="en-US" sz="1800" b="1" dirty="0" err="1">
                <a:latin typeface="Source Sans Pro"/>
                <a:cs typeface="Source Sans Pro"/>
              </a:rPr>
              <a:t>,v</a:t>
            </a:r>
            <a:r>
              <a:rPr lang="en-US" sz="1800" b="1" baseline="-25000" dirty="0" err="1">
                <a:latin typeface="Source Sans Pro"/>
                <a:cs typeface="Source Sans Pro"/>
              </a:rPr>
              <a:t>j</a:t>
            </a:r>
            <a:r>
              <a:rPr lang="en-US" sz="1800" b="1" dirty="0">
                <a:latin typeface="Source Sans Pro"/>
                <a:cs typeface="Source Sans Pro"/>
              </a:rPr>
              <a:t>) = c </a:t>
            </a:r>
            <a:r>
              <a:rPr lang="en-US" b="1" dirty="0">
                <a:latin typeface="Source Sans Pro"/>
                <a:cs typeface="Source Sans Pro"/>
              </a:rPr>
              <a:t>x </a:t>
            </a:r>
            <a:r>
              <a:rPr lang="en-US" sz="1800" b="1" dirty="0" err="1">
                <a:latin typeface="Source Sans Pro"/>
                <a:cs typeface="Source Sans Pro"/>
              </a:rPr>
              <a:t>m</a:t>
            </a:r>
            <a:r>
              <a:rPr lang="en-US" sz="1800" b="1" baseline="-25000" dirty="0" err="1">
                <a:latin typeface="Source Sans Pro"/>
                <a:cs typeface="Source Sans Pro"/>
              </a:rPr>
              <a:t>i,j</a:t>
            </a:r>
            <a:r>
              <a:rPr lang="en-US" sz="1800" b="1" dirty="0">
                <a:latin typeface="Source Sans Pro"/>
                <a:cs typeface="Source Sans Pro"/>
              </a:rPr>
              <a:t> x </a:t>
            </a:r>
            <a:r>
              <a:rPr lang="en-US" sz="1800" b="1" dirty="0" err="1">
                <a:latin typeface="Source Sans Pro"/>
                <a:cs typeface="Source Sans Pro"/>
              </a:rPr>
              <a:t>v</a:t>
            </a:r>
            <a:r>
              <a:rPr lang="en-US" sz="1800" b="1" baseline="-25000" dirty="0" err="1">
                <a:latin typeface="Source Sans Pro"/>
                <a:cs typeface="Source Sans Pro"/>
              </a:rPr>
              <a:t>j</a:t>
            </a:r>
            <a:endParaRPr lang="en-US" sz="1800" b="1" dirty="0">
              <a:latin typeface="Source Sans Pro"/>
              <a:cs typeface="Source Sans Pro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b="1" dirty="0" err="1">
                <a:latin typeface="Source Sans Pro"/>
                <a:cs typeface="Source Sans Pro"/>
              </a:rPr>
              <a:t>CombineAll</a:t>
            </a:r>
            <a:r>
              <a:rPr lang="en-US" sz="1800" b="1" dirty="0">
                <a:latin typeface="Source Sans Pro"/>
                <a:cs typeface="Source Sans Pro"/>
              </a:rPr>
              <a:t>(x</a:t>
            </a:r>
            <a:r>
              <a:rPr lang="en-US" sz="1800" b="1" baseline="-25000" dirty="0">
                <a:latin typeface="Source Sans Pro"/>
                <a:cs typeface="Source Sans Pro"/>
              </a:rPr>
              <a:t>1</a:t>
            </a:r>
            <a:r>
              <a:rPr lang="en-US" sz="1800" b="1" dirty="0">
                <a:latin typeface="Source Sans Pro"/>
                <a:cs typeface="Source Sans Pro"/>
              </a:rPr>
              <a:t>,</a:t>
            </a:r>
            <a:r>
              <a:rPr lang="is-IS" sz="1800" b="1" dirty="0">
                <a:latin typeface="Source Sans Pro"/>
                <a:cs typeface="Source Sans Pro"/>
              </a:rPr>
              <a:t>…,x</a:t>
            </a:r>
            <a:r>
              <a:rPr lang="is-IS" sz="1800" b="1" baseline="-25000" dirty="0">
                <a:latin typeface="Source Sans Pro"/>
                <a:cs typeface="Source Sans Pro"/>
              </a:rPr>
              <a:t>n</a:t>
            </a:r>
            <a:r>
              <a:rPr lang="en-US" sz="1800" b="1" dirty="0">
                <a:latin typeface="Source Sans Pro"/>
                <a:cs typeface="Source Sans Pro"/>
              </a:rPr>
              <a:t>) = (1-c)I(</a:t>
            </a:r>
            <a:r>
              <a:rPr lang="en-US" sz="1800" b="1" dirty="0" err="1">
                <a:latin typeface="Source Sans Pro"/>
                <a:cs typeface="Source Sans Pro"/>
              </a:rPr>
              <a:t>i</a:t>
            </a:r>
            <a:r>
              <a:rPr lang="en-US" sz="1800" b="1" dirty="0">
                <a:latin typeface="Source Sans Pro"/>
                <a:cs typeface="Source Sans Pro"/>
              </a:rPr>
              <a:t> !=k)+ {</a:t>
            </a:r>
            <a:r>
              <a:rPr lang="en-US" sz="1800" b="1" dirty="0" err="1">
                <a:latin typeface="Source Sans Pro"/>
                <a:cs typeface="Source Sans Pro"/>
              </a:rPr>
              <a:t>X</a:t>
            </a:r>
            <a:r>
              <a:rPr lang="en-US" sz="1800" b="1" baseline="-25000" dirty="0" err="1">
                <a:latin typeface="Source Sans Pro"/>
                <a:cs typeface="Source Sans Pro"/>
              </a:rPr>
              <a:t>j</a:t>
            </a:r>
            <a:r>
              <a:rPr lang="en-US" sz="1800" b="1" dirty="0">
                <a:latin typeface="Source Sans Pro"/>
                <a:cs typeface="Source Sans Pro"/>
              </a:rPr>
              <a:t> | j=1</a:t>
            </a:r>
            <a:r>
              <a:rPr lang="is-IS" sz="1800" b="1" dirty="0">
                <a:latin typeface="Source Sans Pro"/>
                <a:cs typeface="Source Sans Pro"/>
              </a:rPr>
              <a:t>…n</a:t>
            </a:r>
            <a:r>
              <a:rPr lang="en-US" sz="1800" b="1" dirty="0">
                <a:latin typeface="Source Sans Pro"/>
                <a:cs typeface="Source Sans Pro"/>
              </a:rPr>
              <a:t>} </a:t>
            </a:r>
            <a:endParaRPr lang="en-US" sz="1800" dirty="0">
              <a:latin typeface="Source Sans Pro"/>
              <a:cs typeface="Source Sans Pro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b="1" dirty="0">
                <a:latin typeface="Source Sans Pro"/>
                <a:cs typeface="Source Sans Pro"/>
              </a:rPr>
              <a:t>Assign(</a:t>
            </a:r>
            <a:r>
              <a:rPr lang="en-US" sz="1800" b="1" dirty="0" err="1">
                <a:latin typeface="Source Sans Pro"/>
                <a:cs typeface="Source Sans Pro"/>
              </a:rPr>
              <a:t>v</a:t>
            </a:r>
            <a:r>
              <a:rPr lang="en-US" sz="1800" b="1" baseline="-25000" dirty="0" err="1">
                <a:latin typeface="Source Sans Pro"/>
                <a:cs typeface="Source Sans Pro"/>
              </a:rPr>
              <a:t>i</a:t>
            </a:r>
            <a:r>
              <a:rPr lang="en-US" sz="1800" b="1" dirty="0" err="1">
                <a:latin typeface="Source Sans Pro"/>
                <a:cs typeface="Source Sans Pro"/>
              </a:rPr>
              <a:t>,v</a:t>
            </a:r>
            <a:r>
              <a:rPr lang="en-US" sz="1800" b="1" baseline="-25000" dirty="0" err="1">
                <a:latin typeface="Source Sans Pro"/>
                <a:cs typeface="Source Sans Pro"/>
              </a:rPr>
              <a:t>new</a:t>
            </a:r>
            <a:r>
              <a:rPr lang="en-US" sz="1800" b="1" dirty="0">
                <a:latin typeface="Source Sans Pro"/>
                <a:cs typeface="Source Sans Pro"/>
              </a:rPr>
              <a:t>) = </a:t>
            </a:r>
            <a:r>
              <a:rPr lang="en-US" sz="1800" b="1" dirty="0" err="1">
                <a:latin typeface="Source Sans Pro"/>
                <a:cs typeface="Source Sans Pro"/>
              </a:rPr>
              <a:t>v</a:t>
            </a:r>
            <a:r>
              <a:rPr lang="en-US" sz="1800" b="1" baseline="-25000" dirty="0" err="1">
                <a:latin typeface="Source Sans Pro"/>
                <a:cs typeface="Source Sans Pro"/>
              </a:rPr>
              <a:t>new</a:t>
            </a:r>
            <a:endParaRPr lang="en-US" sz="1800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9977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34997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Example 3. DIAMETER ESTIMATION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45563" y="1347724"/>
            <a:ext cx="8389579" cy="4786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>
              <a:lnSpc>
                <a:spcPct val="150000"/>
              </a:lnSpc>
              <a:buNone/>
            </a:pPr>
            <a:r>
              <a:rPr lang="en-US" sz="2400" dirty="0"/>
              <a:t>Main idea- estimate diameter and radius of large graphs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578293" y="1846838"/>
            <a:ext cx="6453511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dirty="0">
              <a:latin typeface="Source Sans Pro"/>
              <a:cs typeface="Source Sans Pro"/>
            </a:endParaRP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>
                <a:latin typeface="Source Sans Pro"/>
                <a:cs typeface="Source Sans Pro"/>
              </a:rPr>
              <a:t>Three operations</a:t>
            </a: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7465" y="2731520"/>
            <a:ext cx="715767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b="1" dirty="0">
                <a:latin typeface="Source Sans Pro"/>
                <a:cs typeface="Source Sans Pro"/>
              </a:rPr>
              <a:t>Combine2(</a:t>
            </a:r>
            <a:r>
              <a:rPr lang="en-US" sz="1800" b="1" dirty="0" err="1">
                <a:latin typeface="Source Sans Pro"/>
                <a:cs typeface="Source Sans Pro"/>
              </a:rPr>
              <a:t>m</a:t>
            </a:r>
            <a:r>
              <a:rPr lang="en-US" sz="1800" b="1" baseline="-25000" dirty="0" err="1">
                <a:latin typeface="Source Sans Pro"/>
                <a:cs typeface="Source Sans Pro"/>
              </a:rPr>
              <a:t>i,j</a:t>
            </a:r>
            <a:r>
              <a:rPr lang="en-US" sz="1800" b="1" dirty="0" err="1">
                <a:latin typeface="Source Sans Pro"/>
                <a:cs typeface="Source Sans Pro"/>
              </a:rPr>
              <a:t>,v</a:t>
            </a:r>
            <a:r>
              <a:rPr lang="en-US" sz="1800" b="1" baseline="-25000" dirty="0" err="1">
                <a:latin typeface="Source Sans Pro"/>
                <a:cs typeface="Source Sans Pro"/>
              </a:rPr>
              <a:t>j</a:t>
            </a:r>
            <a:r>
              <a:rPr lang="en-US" sz="1800" b="1" dirty="0">
                <a:latin typeface="Source Sans Pro"/>
                <a:cs typeface="Source Sans Pro"/>
              </a:rPr>
              <a:t>) = </a:t>
            </a:r>
            <a:r>
              <a:rPr lang="en-US" b="1" dirty="0">
                <a:latin typeface="Source Sans Pro"/>
                <a:cs typeface="Source Sans Pro"/>
              </a:rPr>
              <a:t> </a:t>
            </a:r>
            <a:r>
              <a:rPr lang="en-US" sz="1800" b="1" dirty="0" err="1">
                <a:latin typeface="Source Sans Pro"/>
                <a:cs typeface="Source Sans Pro"/>
              </a:rPr>
              <a:t>m</a:t>
            </a:r>
            <a:r>
              <a:rPr lang="en-US" sz="1800" b="1" baseline="-25000" dirty="0" err="1">
                <a:latin typeface="Source Sans Pro"/>
                <a:cs typeface="Source Sans Pro"/>
              </a:rPr>
              <a:t>i,j</a:t>
            </a:r>
            <a:r>
              <a:rPr lang="en-US" sz="1800" b="1" dirty="0">
                <a:latin typeface="Source Sans Pro"/>
                <a:cs typeface="Source Sans Pro"/>
              </a:rPr>
              <a:t> x </a:t>
            </a:r>
            <a:r>
              <a:rPr lang="en-US" sz="1800" b="1" dirty="0" err="1">
                <a:latin typeface="Source Sans Pro"/>
                <a:cs typeface="Source Sans Pro"/>
              </a:rPr>
              <a:t>v</a:t>
            </a:r>
            <a:r>
              <a:rPr lang="en-US" sz="1800" b="1" baseline="-25000" dirty="0" err="1">
                <a:latin typeface="Source Sans Pro"/>
                <a:cs typeface="Source Sans Pro"/>
              </a:rPr>
              <a:t>j</a:t>
            </a:r>
            <a:endParaRPr lang="en-US" sz="1800" b="1" dirty="0">
              <a:latin typeface="Source Sans Pro"/>
              <a:cs typeface="Source Sans Pro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b="1" dirty="0" err="1">
                <a:latin typeface="Source Sans Pro"/>
                <a:cs typeface="Source Sans Pro"/>
              </a:rPr>
              <a:t>CombineAll</a:t>
            </a:r>
            <a:r>
              <a:rPr lang="en-US" sz="1800" b="1" dirty="0">
                <a:latin typeface="Source Sans Pro"/>
                <a:cs typeface="Source Sans Pro"/>
              </a:rPr>
              <a:t>(x</a:t>
            </a:r>
            <a:r>
              <a:rPr lang="en-US" sz="1800" b="1" baseline="-25000" dirty="0">
                <a:latin typeface="Source Sans Pro"/>
                <a:cs typeface="Source Sans Pro"/>
              </a:rPr>
              <a:t>1</a:t>
            </a:r>
            <a:r>
              <a:rPr lang="en-US" sz="1800" b="1" dirty="0">
                <a:latin typeface="Source Sans Pro"/>
                <a:cs typeface="Source Sans Pro"/>
              </a:rPr>
              <a:t>,</a:t>
            </a:r>
            <a:r>
              <a:rPr lang="is-IS" sz="1800" b="1" dirty="0">
                <a:latin typeface="Source Sans Pro"/>
                <a:cs typeface="Source Sans Pro"/>
              </a:rPr>
              <a:t>…,x</a:t>
            </a:r>
            <a:r>
              <a:rPr lang="is-IS" sz="1800" b="1" baseline="-25000" dirty="0">
                <a:latin typeface="Source Sans Pro"/>
                <a:cs typeface="Source Sans Pro"/>
              </a:rPr>
              <a:t>n</a:t>
            </a:r>
            <a:r>
              <a:rPr lang="en-US" sz="1800" b="1" dirty="0">
                <a:latin typeface="Source Sans Pro"/>
                <a:cs typeface="Source Sans Pro"/>
              </a:rPr>
              <a:t>) = BITWISE-OR {</a:t>
            </a:r>
            <a:r>
              <a:rPr lang="en-US" sz="1800" b="1" dirty="0" err="1">
                <a:latin typeface="Source Sans Pro"/>
                <a:cs typeface="Source Sans Pro"/>
              </a:rPr>
              <a:t>X</a:t>
            </a:r>
            <a:r>
              <a:rPr lang="en-US" sz="1800" b="1" baseline="-25000" dirty="0" err="1">
                <a:latin typeface="Source Sans Pro"/>
                <a:cs typeface="Source Sans Pro"/>
              </a:rPr>
              <a:t>j</a:t>
            </a:r>
            <a:r>
              <a:rPr lang="en-US" sz="1800" b="1" dirty="0">
                <a:latin typeface="Source Sans Pro"/>
                <a:cs typeface="Source Sans Pro"/>
              </a:rPr>
              <a:t> | j=1</a:t>
            </a:r>
            <a:r>
              <a:rPr lang="is-IS" sz="1800" b="1" dirty="0">
                <a:latin typeface="Source Sans Pro"/>
                <a:cs typeface="Source Sans Pro"/>
              </a:rPr>
              <a:t>…n</a:t>
            </a:r>
            <a:r>
              <a:rPr lang="en-US" sz="1800" b="1" dirty="0">
                <a:latin typeface="Source Sans Pro"/>
                <a:cs typeface="Source Sans Pro"/>
              </a:rPr>
              <a:t>} </a:t>
            </a:r>
            <a:endParaRPr lang="en-US" sz="1800" dirty="0">
              <a:latin typeface="Source Sans Pro"/>
              <a:cs typeface="Source Sans Pro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b="1" dirty="0">
                <a:latin typeface="Source Sans Pro"/>
                <a:cs typeface="Source Sans Pro"/>
              </a:rPr>
              <a:t>Assign(</a:t>
            </a:r>
            <a:r>
              <a:rPr lang="en-US" sz="1800" b="1" dirty="0" err="1">
                <a:latin typeface="Source Sans Pro"/>
                <a:cs typeface="Source Sans Pro"/>
              </a:rPr>
              <a:t>v</a:t>
            </a:r>
            <a:r>
              <a:rPr lang="en-US" sz="1800" b="1" baseline="-25000" dirty="0" err="1">
                <a:latin typeface="Source Sans Pro"/>
                <a:cs typeface="Source Sans Pro"/>
              </a:rPr>
              <a:t>i</a:t>
            </a:r>
            <a:r>
              <a:rPr lang="en-US" sz="1800" b="1" dirty="0" err="1">
                <a:latin typeface="Source Sans Pro"/>
                <a:cs typeface="Source Sans Pro"/>
              </a:rPr>
              <a:t>,v</a:t>
            </a:r>
            <a:r>
              <a:rPr lang="en-US" sz="1800" b="1" baseline="-25000" dirty="0" err="1">
                <a:latin typeface="Source Sans Pro"/>
                <a:cs typeface="Source Sans Pro"/>
              </a:rPr>
              <a:t>new</a:t>
            </a:r>
            <a:r>
              <a:rPr lang="en-US" sz="1800" b="1" dirty="0">
                <a:latin typeface="Source Sans Pro"/>
                <a:cs typeface="Source Sans Pro"/>
              </a:rPr>
              <a:t>) = </a:t>
            </a:r>
            <a:r>
              <a:rPr lang="en-US" b="1" dirty="0">
                <a:latin typeface="Source Sans Pro"/>
                <a:cs typeface="Source Sans Pro"/>
              </a:rPr>
              <a:t>BITWISE-OR(</a:t>
            </a:r>
            <a:r>
              <a:rPr lang="en-US" b="1" dirty="0" err="1">
                <a:latin typeface="Source Sans Pro"/>
                <a:cs typeface="Source Sans Pro"/>
              </a:rPr>
              <a:t>v</a:t>
            </a:r>
            <a:r>
              <a:rPr lang="en-US" b="1" baseline="-25000" dirty="0" err="1">
                <a:latin typeface="Source Sans Pro"/>
                <a:cs typeface="Source Sans Pro"/>
              </a:rPr>
              <a:t>i</a:t>
            </a:r>
            <a:r>
              <a:rPr lang="en-US" b="1" dirty="0" err="1">
                <a:latin typeface="Source Sans Pro"/>
                <a:cs typeface="Source Sans Pro"/>
              </a:rPr>
              <a:t>,v</a:t>
            </a:r>
            <a:r>
              <a:rPr lang="en-US" b="1" baseline="-25000" dirty="0" err="1">
                <a:latin typeface="Source Sans Pro"/>
                <a:cs typeface="Source Sans Pro"/>
              </a:rPr>
              <a:t>new</a:t>
            </a:r>
            <a:r>
              <a:rPr lang="en-US" b="1" dirty="0">
                <a:latin typeface="Source Sans Pro"/>
                <a:cs typeface="Source Sans Pro"/>
              </a:rPr>
              <a:t>) </a:t>
            </a:r>
            <a:endParaRPr lang="en-US" sz="1800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43847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Fast Algorithm for GIM-V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562708" y="1347725"/>
            <a:ext cx="8039362" cy="269245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>
              <a:lnSpc>
                <a:spcPct val="150000"/>
              </a:lnSpc>
              <a:buNone/>
            </a:pPr>
            <a:r>
              <a:rPr lang="en-US" dirty="0"/>
              <a:t>   </a:t>
            </a:r>
            <a:r>
              <a:rPr lang="en-US" sz="2400" dirty="0">
                <a:solidFill>
                  <a:srgbClr val="FF0000"/>
                </a:solidFill>
              </a:rPr>
              <a:t>GIM-V BL</a:t>
            </a:r>
            <a:r>
              <a:rPr lang="en-US" sz="2400" dirty="0"/>
              <a:t>: Block Multiplication</a:t>
            </a:r>
          </a:p>
          <a:p>
            <a:pPr marL="457200" lvl="0" indent="-228600">
              <a:lnSpc>
                <a:spcPct val="150000"/>
              </a:lnSpc>
            </a:pPr>
            <a:r>
              <a:rPr lang="en-US" sz="2400" dirty="0"/>
              <a:t>Main idea: Group elements of the input matrix into blocks of size b by b. Elements of the input vectors are also divided into blocks of length b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335" y="3547121"/>
            <a:ext cx="5422305" cy="273514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744405"/>
              </p:ext>
            </p:extLst>
          </p:nvPr>
        </p:nvGraphicFramePr>
        <p:xfrm>
          <a:off x="283694" y="3729155"/>
          <a:ext cx="207803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9" name="Equation" r:id="rId5" imgW="1714500" imgH="2019300" progId="Equation.3">
                  <p:embed/>
                </p:oleObj>
              </mc:Choice>
              <mc:Fallback>
                <p:oleObj name="Equation" r:id="rId5" imgW="1714500" imgH="201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694" y="3729155"/>
                        <a:ext cx="2078038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905340"/>
              </p:ext>
            </p:extLst>
          </p:nvPr>
        </p:nvGraphicFramePr>
        <p:xfrm>
          <a:off x="2566791" y="4040177"/>
          <a:ext cx="123825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0" name="Equation" r:id="rId7" imgW="749300" imgH="927100" progId="Equation.3">
                  <p:embed/>
                </p:oleObj>
              </mc:Choice>
              <mc:Fallback>
                <p:oleObj name="Equation" r:id="rId7" imgW="7493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66791" y="4040177"/>
                        <a:ext cx="123825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853970" y="3729155"/>
            <a:ext cx="801427" cy="1051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27347" y="3729155"/>
            <a:ext cx="801427" cy="1051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53586" y="4887857"/>
            <a:ext cx="801427" cy="1051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26963" y="4887857"/>
            <a:ext cx="801427" cy="1051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05323" y="3729155"/>
            <a:ext cx="801427" cy="1051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06833" y="4832927"/>
            <a:ext cx="801427" cy="1051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/>
              <a:t>CONTENT</a:t>
            </a:r>
            <a:endParaRPr lang="en" sz="3200" dirty="0"/>
          </a:p>
        </p:txBody>
      </p:sp>
      <p:sp>
        <p:nvSpPr>
          <p:cNvPr id="67" name="Shape 67"/>
          <p:cNvSpPr txBox="1"/>
          <p:nvPr/>
        </p:nvSpPr>
        <p:spPr>
          <a:xfrm>
            <a:off x="1095489" y="1645590"/>
            <a:ext cx="7478668" cy="4410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30000"/>
              </a:lnSpc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/>
                <a:ea typeface="Source Sans Pro"/>
                <a:cs typeface="Source Sans Pro"/>
                <a:sym typeface="Source Sans Pro"/>
              </a:rPr>
              <a:t> Background</a:t>
            </a:r>
          </a:p>
          <a:p>
            <a:pPr marL="342900" lvl="0" indent="-342900" rtl="0">
              <a:lnSpc>
                <a:spcPct val="130000"/>
              </a:lnSpc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/>
                <a:ea typeface="Source Sans Pro"/>
                <a:cs typeface="Source Sans Pro"/>
                <a:sym typeface="Source Sans Pro"/>
              </a:rPr>
              <a:t> PEGUSUS</a:t>
            </a:r>
          </a:p>
          <a:p>
            <a:pPr marL="342900" lvl="0" indent="-342900" rtl="0">
              <a:lnSpc>
                <a:spcPct val="130000"/>
              </a:lnSpc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/>
                <a:ea typeface="Source Sans Pro"/>
                <a:cs typeface="Source Sans Pro"/>
                <a:sym typeface="Source Sans Pro"/>
              </a:rPr>
              <a:t> PageRank Example</a:t>
            </a:r>
          </a:p>
          <a:p>
            <a:pPr marL="342900" lvl="0" indent="-342900" rtl="0">
              <a:lnSpc>
                <a:spcPct val="130000"/>
              </a:lnSpc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/>
                <a:ea typeface="Source Sans Pro"/>
                <a:cs typeface="Source Sans Pro"/>
                <a:sym typeface="Source Sans Pro"/>
              </a:rPr>
              <a:t> Performance and Scalability</a:t>
            </a:r>
          </a:p>
          <a:p>
            <a:pPr marL="342900" lvl="0" indent="-342900" rtl="0">
              <a:lnSpc>
                <a:spcPct val="130000"/>
              </a:lnSpc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/>
                <a:ea typeface="Source Sans Pro"/>
                <a:cs typeface="Source Sans Pro"/>
                <a:sym typeface="Source Sans Pro"/>
              </a:rPr>
              <a:t> Real World Applications</a:t>
            </a:r>
          </a:p>
        </p:txBody>
      </p:sp>
      <p:pic>
        <p:nvPicPr>
          <p:cNvPr id="31748" name="Picture 4" descr="Image result for network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51" y="2704948"/>
            <a:ext cx="3418449" cy="41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439" y="4631397"/>
            <a:ext cx="5676900" cy="2235200"/>
          </a:xfrm>
          <a:prstGeom prst="rect">
            <a:avLst/>
          </a:prstGeom>
        </p:spPr>
      </p:pic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231270" y="140677"/>
            <a:ext cx="8912730" cy="177253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0" lvl="0" indent="-228600">
              <a:lnSpc>
                <a:spcPct val="150000"/>
              </a:lnSpc>
            </a:pPr>
            <a:r>
              <a:rPr lang="en-US" sz="2400" dirty="0"/>
              <a:t>Only blocks with at least one non-zero element are saved to disk</a:t>
            </a:r>
          </a:p>
          <a:p>
            <a:pPr marL="457200" lvl="0" indent="-228600">
              <a:lnSpc>
                <a:spcPct val="150000"/>
              </a:lnSpc>
            </a:pPr>
            <a:r>
              <a:rPr lang="en-US" sz="2400" dirty="0"/>
              <a:t>More than 5 times faster than GIM-V Base since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9752" y="2208519"/>
            <a:ext cx="823576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Source Sans Pro"/>
                <a:cs typeface="Source Sans Pro"/>
              </a:rPr>
              <a:t>The bottleneck of naïve implementation is the grouping stage which is implemented by sorting.  GIM-BL reduced the number of elements sorted. [shuffling stage of HADOOP]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Source Sans Pro"/>
                <a:cs typeface="Source Sans Pro"/>
              </a:rPr>
              <a:t>E.g. 36 elements are sorted before, 9 elements sorted now</a:t>
            </a:r>
            <a:endParaRPr lang="en-US" dirty="0">
              <a:latin typeface="Source Sans Pro"/>
              <a:cs typeface="Source Sans Pro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Source Sans Pro"/>
                <a:cs typeface="Source Sans Pro"/>
              </a:rPr>
              <a:t>Compression – the size of the data decreases significantly by converting edges and vectors to block format, which speeds up as fewer I/O operations are needed</a:t>
            </a: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43010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Fast Algorithm for GIM-V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86150" y="1347725"/>
            <a:ext cx="8357850" cy="32962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GIM-V CL</a:t>
            </a:r>
            <a:r>
              <a:rPr lang="en-US" sz="2400" dirty="0"/>
              <a:t>: Clustered Edges</a:t>
            </a:r>
          </a:p>
          <a:p>
            <a:pPr marL="457200" lvl="0" indent="-228600">
              <a:lnSpc>
                <a:spcPct val="150000"/>
              </a:lnSpc>
            </a:pPr>
            <a:r>
              <a:rPr lang="en-US" sz="2400" dirty="0"/>
              <a:t>Main idea: Clustering is a pre-processing step which can be ran only once on the data file and reused in the future. This can be used to reduce the number of used blocks.</a:t>
            </a:r>
          </a:p>
          <a:p>
            <a:pPr marL="457200" lvl="0" indent="-228600">
              <a:lnSpc>
                <a:spcPct val="150000"/>
              </a:lnSpc>
            </a:pPr>
            <a:r>
              <a:rPr lang="en-US" sz="2400" dirty="0"/>
              <a:t>Only useful when combined with block encoding.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165" y="4643968"/>
            <a:ext cx="4135966" cy="21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14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572" y="2080985"/>
            <a:ext cx="4118429" cy="4758185"/>
          </a:xfrm>
          <a:prstGeom prst="rect">
            <a:avLst/>
          </a:prstGeom>
        </p:spPr>
      </p:pic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04720" y="11683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Fast Algorithm for GIM-V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296293" y="887112"/>
            <a:ext cx="5926708" cy="60848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GIM-V DI</a:t>
            </a:r>
            <a:r>
              <a:rPr lang="en-US" sz="2400" dirty="0"/>
              <a:t>: Diagonal Block Iteration</a:t>
            </a:r>
          </a:p>
          <a:p>
            <a:pPr marL="457200" lvl="0" indent="-228600">
              <a:lnSpc>
                <a:spcPct val="150000"/>
              </a:lnSpc>
            </a:pPr>
            <a:r>
              <a:rPr lang="en-US" sz="2400" dirty="0"/>
              <a:t>Main idea: Reduce the number of iterations required to converge.</a:t>
            </a:r>
          </a:p>
          <a:p>
            <a:pPr marL="457200" lvl="0" indent="-228600">
              <a:lnSpc>
                <a:spcPct val="150000"/>
              </a:lnSpc>
            </a:pPr>
            <a:r>
              <a:rPr lang="en-US" sz="2400" dirty="0"/>
              <a:t>In HCC, (algorithm for finding connected component),the idea is to multiply diagonal matrix blocks and corresponding vector  blocks until </a:t>
            </a:r>
          </a:p>
          <a:p>
            <a:pPr marL="228600" lvl="0">
              <a:lnSpc>
                <a:spcPct val="150000"/>
              </a:lnSpc>
              <a:buNone/>
            </a:pPr>
            <a:r>
              <a:rPr lang="en-US" sz="2400" dirty="0"/>
              <a:t>   the contents of the vector don’t</a:t>
            </a:r>
          </a:p>
          <a:p>
            <a:pPr marL="228600" lvl="0">
              <a:lnSpc>
                <a:spcPct val="150000"/>
              </a:lnSpc>
              <a:buNone/>
            </a:pPr>
            <a:r>
              <a:rPr lang="en-US" sz="2400" dirty="0"/>
              <a:t>   change in one iteration.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1289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Performance and Scalability</a:t>
            </a:r>
            <a:endParaRPr lang="e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9462" y="5285965"/>
            <a:ext cx="8703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How the performance of the methods changes as we add more machines?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9" y="1993900"/>
            <a:ext cx="90551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00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Performance and Scalability</a:t>
            </a:r>
            <a:endParaRPr lang="e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17407" y="5525293"/>
            <a:ext cx="4449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GIM-V DI vs. GIM-V BL-CL for HCC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534" y="1666465"/>
            <a:ext cx="5567048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97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Real World Applications</a:t>
            </a:r>
            <a:endParaRPr lang="en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86150" y="1014942"/>
            <a:ext cx="7571700" cy="5401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0" lvl="0" indent="-228600">
              <a:lnSpc>
                <a:spcPct val="150000"/>
              </a:lnSpc>
            </a:pPr>
            <a:r>
              <a:rPr lang="en-US" sz="2400" dirty="0"/>
              <a:t>PEGASUS can be useful for finding patterns, outliers, and interesting observations.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87577" y="2910790"/>
            <a:ext cx="6614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8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Source Sans Pro"/>
                <a:cs typeface="Source Sans Pro"/>
              </a:rPr>
              <a:t>Connected Components of Real Networks</a:t>
            </a:r>
          </a:p>
          <a:p>
            <a:pPr marL="571500" lvl="8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Source Sans Pro"/>
                <a:cs typeface="Source Sans Pro"/>
              </a:rPr>
              <a:t>PageRanks</a:t>
            </a:r>
            <a:r>
              <a:rPr lang="en-US" sz="2000" dirty="0">
                <a:latin typeface="Source Sans Pro"/>
                <a:cs typeface="Source Sans Pro"/>
              </a:rPr>
              <a:t> of Real Networks</a:t>
            </a:r>
          </a:p>
          <a:p>
            <a:pPr marL="571500" lvl="8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Source Sans Pro"/>
                <a:cs typeface="Source Sans Pro"/>
              </a:rPr>
              <a:t>Diameter of Real Networks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3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INSTALLATION:ENVIrONMENT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PEGASUS needs the following software's to be installed in the system:</a:t>
            </a:r>
          </a:p>
          <a:p>
            <a:endParaRPr lang="en-US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/>
              <a:t>Hadoop 0.20.1 or greater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/>
              <a:t>Apache Ant 1.7.0 or greater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/>
              <a:t>Java 1.6.x or greater, preferably from Sun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/>
              <a:t>Python 2.4.x or greater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 err="1"/>
              <a:t>Gnuplot</a:t>
            </a:r>
            <a:r>
              <a:rPr lang="en-US" sz="2400" dirty="0"/>
              <a:t> 4.2.x or greater </a:t>
            </a:r>
          </a:p>
        </p:txBody>
      </p:sp>
    </p:spTree>
    <p:extLst>
      <p:ext uri="{BB962C8B-B14F-4D97-AF65-F5344CB8AC3E}">
        <p14:creationId xmlns:p14="http://schemas.microsoft.com/office/powerpoint/2010/main" val="865078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897602" cy="1499616"/>
          </a:xfrm>
        </p:spPr>
        <p:txBody>
          <a:bodyPr/>
          <a:lstStyle/>
          <a:p>
            <a:r>
              <a:rPr lang="en-US" dirty="0"/>
              <a:t>USE PEGASUS FOR MINING LARGE GRAPHS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7436104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PEGASUS supports an interactive shell so that users can manage graphs, run algorithms, and generate plots.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 access the shell, type </a:t>
            </a:r>
            <a:r>
              <a:rPr lang="en-US" b="1" dirty="0"/>
              <a:t>pegasus.sh</a:t>
            </a:r>
            <a:r>
              <a:rPr lang="en-US" dirty="0"/>
              <a:t> in the PEGASUS installation directory.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Then, the PEGASUS shell will appear. For available commands in the shell, type </a:t>
            </a:r>
            <a:r>
              <a:rPr lang="en-US" b="1" dirty="0"/>
              <a:t>help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7489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77404" cy="1499616"/>
          </a:xfrm>
        </p:spPr>
        <p:txBody>
          <a:bodyPr/>
          <a:lstStyle/>
          <a:p>
            <a:r>
              <a:rPr lang="en-US" dirty="0"/>
              <a:t>USE PEGASUS FOR MINING LARGE GRAPHS 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0638" y="2286000"/>
            <a:ext cx="490522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39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graphs to be analyzed should be uploaded to the Hadoop File System (HDFS).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the shell, the </a:t>
            </a:r>
            <a:r>
              <a:rPr lang="en-US" b="1" dirty="0"/>
              <a:t>add</a:t>
            </a:r>
            <a:r>
              <a:rPr lang="en-US" dirty="0"/>
              <a:t> command is used for uploading a graph to HDFS.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 add a local edge file '</a:t>
            </a:r>
            <a:r>
              <a:rPr lang="en-US" dirty="0" err="1"/>
              <a:t>www_edges.tab</a:t>
            </a:r>
            <a:r>
              <a:rPr lang="en-US" dirty="0"/>
              <a:t>' to HDFS and name it to 'www', issue the following command:</a:t>
            </a:r>
          </a:p>
          <a:p>
            <a:pPr marL="0" indent="0">
              <a:buNone/>
            </a:pPr>
            <a:r>
              <a:rPr lang="en-US" b="1" dirty="0"/>
              <a:t>  add </a:t>
            </a:r>
            <a:r>
              <a:rPr lang="en-US" b="1" dirty="0" err="1"/>
              <a:t>www_edges.tab</a:t>
            </a:r>
            <a:r>
              <a:rPr lang="en-US" b="1" dirty="0"/>
              <a:t> www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View the list of the current graphs by the </a:t>
            </a:r>
            <a:r>
              <a:rPr lang="en-US" b="1" dirty="0"/>
              <a:t>list</a:t>
            </a:r>
            <a:r>
              <a:rPr lang="en-US" dirty="0"/>
              <a:t> command.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2625" y="3404382"/>
            <a:ext cx="4327818" cy="170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6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GRAPHS?</a:t>
            </a:r>
          </a:p>
        </p:txBody>
      </p:sp>
      <p:pic>
        <p:nvPicPr>
          <p:cNvPr id="7" name="Picture 1027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5315" y="1923220"/>
            <a:ext cx="2078038" cy="1560512"/>
          </a:xfrm>
          <a:prstGeom prst="rect">
            <a:avLst/>
          </a:prstGeom>
        </p:spPr>
      </p:pic>
      <p:pic>
        <p:nvPicPr>
          <p:cNvPr id="9" name="Picture 1029" descr="protein_inter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24" y="1895378"/>
            <a:ext cx="162083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34" descr="Picture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096" y="4222336"/>
            <a:ext cx="2278063" cy="1920875"/>
          </a:xfrm>
          <a:prstGeom prst="rect">
            <a:avLst/>
          </a:prstGeom>
        </p:spPr>
      </p:pic>
      <p:sp>
        <p:nvSpPr>
          <p:cNvPr id="11" name="Text Box 1030"/>
          <p:cNvSpPr txBox="1">
            <a:spLocks noChangeArrowheads="1"/>
          </p:cNvSpPr>
          <p:nvPr/>
        </p:nvSpPr>
        <p:spPr bwMode="auto">
          <a:xfrm>
            <a:off x="949934" y="351304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Internet Map [lumeta.com]</a:t>
            </a: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3723176" y="3605703"/>
            <a:ext cx="2057400" cy="78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Social Networking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Sites</a:t>
            </a:r>
          </a:p>
        </p:txBody>
      </p:sp>
      <p:sp>
        <p:nvSpPr>
          <p:cNvPr id="13" name="Text Box 1033"/>
          <p:cNvSpPr txBox="1">
            <a:spLocks noChangeArrowheads="1"/>
          </p:cNvSpPr>
          <p:nvPr/>
        </p:nvSpPr>
        <p:spPr bwMode="auto">
          <a:xfrm>
            <a:off x="802227" y="5971219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Friendship Network [Moody ’01]</a:t>
            </a:r>
          </a:p>
        </p:txBody>
      </p:sp>
      <p:sp>
        <p:nvSpPr>
          <p:cNvPr id="14" name="Text Box 1032"/>
          <p:cNvSpPr txBox="1">
            <a:spLocks noChangeArrowheads="1"/>
          </p:cNvSpPr>
          <p:nvPr/>
        </p:nvSpPr>
        <p:spPr bwMode="auto">
          <a:xfrm>
            <a:off x="6629400" y="3580986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Protein Interactions [genomebiology.com]</a:t>
            </a: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516007" y="4512527"/>
            <a:ext cx="2601912" cy="1447800"/>
            <a:chOff x="3953" y="2448"/>
            <a:chExt cx="1639" cy="912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5088" y="3168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5088" y="2592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5088" y="2688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5088" y="2976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5088" y="3072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512" y="2640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4512" y="2736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4512" y="3024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4512" y="3120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3953" y="2474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D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3973" y="3024"/>
              <a:ext cx="3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D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5276" y="2448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T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5245" y="3072"/>
              <a:ext cx="3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T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M</a:t>
              </a:r>
            </a:p>
          </p:txBody>
        </p:sp>
        <p:cxnSp>
          <p:nvCxnSpPr>
            <p:cNvPr id="29" name="AutoShape 18"/>
            <p:cNvCxnSpPr>
              <a:cxnSpLocks noChangeShapeType="1"/>
              <a:stCxn id="21" idx="6"/>
              <a:endCxn id="18" idx="2"/>
            </p:cNvCxnSpPr>
            <p:nvPr/>
          </p:nvCxnSpPr>
          <p:spPr bwMode="auto">
            <a:xfrm>
              <a:off x="4572" y="2664"/>
              <a:ext cx="504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19"/>
            <p:cNvCxnSpPr>
              <a:cxnSpLocks noChangeShapeType="1"/>
              <a:stCxn id="21" idx="6"/>
              <a:endCxn id="19" idx="0"/>
            </p:cNvCxnSpPr>
            <p:nvPr/>
          </p:nvCxnSpPr>
          <p:spPr bwMode="auto">
            <a:xfrm>
              <a:off x="4572" y="2664"/>
              <a:ext cx="540" cy="3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0"/>
            <p:cNvCxnSpPr>
              <a:cxnSpLocks noChangeShapeType="1"/>
              <a:stCxn id="24" idx="5"/>
              <a:endCxn id="18" idx="2"/>
            </p:cNvCxnSpPr>
            <p:nvPr/>
          </p:nvCxnSpPr>
          <p:spPr bwMode="auto">
            <a:xfrm flipV="1">
              <a:off x="4553" y="2712"/>
              <a:ext cx="523" cy="4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4444" y="2714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5020" y="2688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...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752848" y="6066806"/>
            <a:ext cx="1920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IR : BI-PARTITE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GRAPHS</a:t>
            </a:r>
          </a:p>
        </p:txBody>
      </p:sp>
      <p:pic>
        <p:nvPicPr>
          <p:cNvPr id="31746" name="Picture 2" descr="Image result for we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69" y="4496183"/>
            <a:ext cx="2260635" cy="13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657508" y="6060619"/>
            <a:ext cx="2343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WEB: HYPER TEXT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</a:p>
        </p:txBody>
      </p:sp>
      <p:pic>
        <p:nvPicPr>
          <p:cNvPr id="31748" name="Picture 4" descr="Image result for social networking sit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1778000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14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ALGORITHMS: PAGE RANK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233" y="2286000"/>
            <a:ext cx="7891975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Command: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b="1" dirty="0"/>
              <a:t>compute </a:t>
            </a:r>
            <a:r>
              <a:rPr lang="en-US" b="1" dirty="0" err="1"/>
              <a:t>pagerank</a:t>
            </a:r>
            <a:r>
              <a:rPr lang="en-US" b="1" dirty="0"/>
              <a:t> [</a:t>
            </a:r>
            <a:r>
              <a:rPr lang="en-US" b="1" dirty="0" err="1"/>
              <a:t>graph_name</a:t>
            </a:r>
            <a:r>
              <a:rPr lang="en-US" b="1" dirty="0"/>
              <a:t>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Additional parameters: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number of nodes in the graph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number of reducers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whether to symmetrize the graph. (</a:t>
            </a:r>
            <a:r>
              <a:rPr lang="en-US" dirty="0" err="1"/>
              <a:t>sym</a:t>
            </a:r>
            <a:r>
              <a:rPr lang="en-US" dirty="0"/>
              <a:t> or </a:t>
            </a:r>
            <a:r>
              <a:rPr lang="en-US" dirty="0" err="1"/>
              <a:t>nosym</a:t>
            </a:r>
            <a:r>
              <a:rPr lang="en-US" dirty="0"/>
              <a:t>)</a:t>
            </a:r>
          </a:p>
          <a:p>
            <a:pPr marL="128016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53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ALGORITHMS: PAGE RANK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2330328"/>
            <a:ext cx="7290054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96" y="4949703"/>
            <a:ext cx="7185953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92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RESULT: </a:t>
            </a:r>
            <a:r>
              <a:rPr lang="en-US" dirty="0" err="1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165" y="2286000"/>
            <a:ext cx="4360985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PageRank distribution is plotted by the </a:t>
            </a:r>
          </a:p>
          <a:p>
            <a:pPr marL="0" indent="0">
              <a:buNone/>
            </a:pPr>
            <a:r>
              <a:rPr lang="en-US" b="1" dirty="0"/>
              <a:t>          plot </a:t>
            </a:r>
            <a:r>
              <a:rPr lang="en-US" b="1" dirty="0" err="1"/>
              <a:t>pagerank</a:t>
            </a:r>
            <a:r>
              <a:rPr lang="en-US" b="1" dirty="0"/>
              <a:t> [</a:t>
            </a:r>
            <a:r>
              <a:rPr lang="en-US" b="1" dirty="0" err="1"/>
              <a:t>graph_name</a:t>
            </a:r>
            <a:r>
              <a:rPr lang="en-US" b="1" dirty="0"/>
              <a:t>]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output file </a:t>
            </a:r>
            <a:r>
              <a:rPr lang="en-US" b="1" dirty="0" err="1"/>
              <a:t>yweb_pagerank.eps</a:t>
            </a:r>
            <a:r>
              <a:rPr lang="en-US" dirty="0"/>
              <a:t> is generated in the current directory.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Here is the PageRank distribution plotted.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42791" y="3064507"/>
            <a:ext cx="3565525" cy="246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40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ALGORITHMS: DEGREE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233" y="2286000"/>
            <a:ext cx="7891975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Command: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b="1" dirty="0"/>
              <a:t>compute </a:t>
            </a:r>
            <a:r>
              <a:rPr lang="en-US" b="1" dirty="0" err="1"/>
              <a:t>deg</a:t>
            </a:r>
            <a:r>
              <a:rPr lang="en-US" b="1" dirty="0"/>
              <a:t> [</a:t>
            </a:r>
            <a:r>
              <a:rPr lang="en-US" b="1" dirty="0" err="1"/>
              <a:t>graph_name</a:t>
            </a:r>
            <a:r>
              <a:rPr lang="en-US" b="1" dirty="0"/>
              <a:t>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Additional parameters: </a:t>
            </a:r>
          </a:p>
          <a:p>
            <a:pPr lvl="1"/>
            <a:r>
              <a:rPr lang="en-US" dirty="0"/>
              <a:t>the type of the degree (</a:t>
            </a:r>
            <a:r>
              <a:rPr lang="en-US" dirty="0" err="1"/>
              <a:t>inout,in,out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number of reducers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03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ALGORITHMS: DEGREE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97" y="1976437"/>
            <a:ext cx="7185952" cy="2905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96" y="4881562"/>
            <a:ext cx="718595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70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RESULT: DEGREE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165" y="2286000"/>
            <a:ext cx="4360985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Degree distribution is plotted by the </a:t>
            </a:r>
          </a:p>
          <a:p>
            <a:pPr marL="0" indent="0">
              <a:buNone/>
            </a:pPr>
            <a:r>
              <a:rPr lang="en-US" b="1" dirty="0"/>
              <a:t> 	plot </a:t>
            </a:r>
            <a:r>
              <a:rPr lang="en-US" b="1" dirty="0" err="1"/>
              <a:t>deg</a:t>
            </a:r>
            <a:r>
              <a:rPr lang="en-US" b="1" dirty="0"/>
              <a:t> [</a:t>
            </a:r>
            <a:r>
              <a:rPr lang="en-US" b="1" dirty="0" err="1"/>
              <a:t>graph_name</a:t>
            </a:r>
            <a:r>
              <a:rPr lang="en-US" b="1" dirty="0"/>
              <a:t>]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output file </a:t>
            </a:r>
            <a:r>
              <a:rPr lang="en-US" b="1" dirty="0" err="1"/>
              <a:t>www_deg_inout.eps</a:t>
            </a:r>
            <a:r>
              <a:rPr lang="en-US" dirty="0"/>
              <a:t> is generated in the current directory.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Here is the Degree distribution plotted.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1150" y="3038145"/>
            <a:ext cx="3565525" cy="25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38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ALGORITHMS: RADIUS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233" y="2286000"/>
            <a:ext cx="7891975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Command: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b="1" dirty="0"/>
              <a:t>compute radius [</a:t>
            </a:r>
            <a:r>
              <a:rPr lang="en-US" b="1" dirty="0" err="1"/>
              <a:t>graph_name</a:t>
            </a:r>
            <a:r>
              <a:rPr lang="en-US" b="1" dirty="0"/>
              <a:t>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Additional parameters: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number of nodes in the graph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number of reducers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whether to symmetrize the graph</a:t>
            </a:r>
          </a:p>
        </p:txBody>
      </p:sp>
    </p:spTree>
    <p:extLst>
      <p:ext uri="{BB962C8B-B14F-4D97-AF65-F5344CB8AC3E}">
        <p14:creationId xmlns:p14="http://schemas.microsoft.com/office/powerpoint/2010/main" val="2168239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ALGORITHMS: RADIUS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2047875"/>
            <a:ext cx="65817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39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ALGORITHMS: RADIUS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747251"/>
            <a:ext cx="65341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39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RESULT: RADIUS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165" y="2286000"/>
            <a:ext cx="4360985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Degree distribution is plotted by the </a:t>
            </a:r>
          </a:p>
          <a:p>
            <a:pPr marL="0" indent="0">
              <a:buNone/>
            </a:pPr>
            <a:r>
              <a:rPr lang="en-US" b="1" dirty="0"/>
              <a:t> 	plot radius [</a:t>
            </a:r>
            <a:r>
              <a:rPr lang="en-US" b="1" dirty="0" err="1"/>
              <a:t>graph_name</a:t>
            </a:r>
            <a:r>
              <a:rPr lang="en-US" b="1" dirty="0"/>
              <a:t>]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output file </a:t>
            </a:r>
            <a:r>
              <a:rPr lang="en-US" b="1" dirty="0" err="1"/>
              <a:t>yweb_radius.eps</a:t>
            </a:r>
            <a:r>
              <a:rPr lang="en-US" dirty="0"/>
              <a:t> is generated in the current directory.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Here is the Radius distribution plotted.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2625" y="2658794"/>
            <a:ext cx="4004261" cy="28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4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BACKGROUND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030370" y="1532215"/>
            <a:ext cx="7571700" cy="476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sz="2400" dirty="0"/>
              <a:t>What is Graph Mining ?</a:t>
            </a:r>
          </a:p>
          <a:p>
            <a:pPr marL="457200" lvl="0" indent="-228600" rtl="0">
              <a:spcBef>
                <a:spcPts val="0"/>
              </a:spcBef>
            </a:pPr>
            <a:endParaRPr lang="en-US" dirty="0"/>
          </a:p>
          <a:p>
            <a:pPr marL="228600" lvl="0" rtl="0">
              <a:spcBef>
                <a:spcPts val="0"/>
              </a:spcBef>
              <a:buNone/>
            </a:pPr>
            <a:endParaRPr lang="en-US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496146" y="2149251"/>
            <a:ext cx="6046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s-IS" sz="2000" dirty="0">
                <a:cs typeface="Source Sans Pro"/>
              </a:rPr>
              <a:t>… </a:t>
            </a:r>
            <a:r>
              <a:rPr lang="en-US" sz="2000" dirty="0">
                <a:cs typeface="Source Sans Pro"/>
              </a:rPr>
              <a:t>is an area of data mining to find patterns, rules, and anomalies of graphs</a:t>
            </a:r>
          </a:p>
          <a:p>
            <a:pPr algn="just"/>
            <a:endParaRPr lang="en-US" sz="2000" dirty="0">
              <a:cs typeface="Source Sans Pro"/>
            </a:endParaRPr>
          </a:p>
          <a:p>
            <a:pPr algn="just"/>
            <a:r>
              <a:rPr lang="is-IS" sz="2000" dirty="0">
                <a:cs typeface="Source Sans Pro"/>
              </a:rPr>
              <a:t>…graph mining tasks such as PageRank, diameter estimation, connected components etc.</a:t>
            </a:r>
            <a:endParaRPr lang="en-US" sz="2000" dirty="0">
              <a:cs typeface="Source Sans Pro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41" y="3865098"/>
            <a:ext cx="2806700" cy="1905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17685" y="4348766"/>
            <a:ext cx="260947" cy="1217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496146" y="4470531"/>
            <a:ext cx="347929" cy="1565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22418" y="4748852"/>
            <a:ext cx="121775" cy="3479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44193" y="4627087"/>
            <a:ext cx="4175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106" y="4140022"/>
            <a:ext cx="2732281" cy="2363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387" y="4627086"/>
            <a:ext cx="3125094" cy="20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022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8"/>
          <p:cNvSpPr txBox="1">
            <a:spLocks/>
          </p:cNvSpPr>
          <p:nvPr/>
        </p:nvSpPr>
        <p:spPr>
          <a:xfrm>
            <a:off x="733350" y="74536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Reference</a:t>
            </a:r>
            <a:endParaRPr lang="en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hape 352"/>
          <p:cNvSpPr txBox="1">
            <a:spLocks/>
          </p:cNvSpPr>
          <p:nvPr/>
        </p:nvSpPr>
        <p:spPr>
          <a:xfrm>
            <a:off x="733350" y="1682266"/>
            <a:ext cx="7571700" cy="476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" sz="2400" dirty="0"/>
          </a:p>
        </p:txBody>
      </p:sp>
      <p:sp>
        <p:nvSpPr>
          <p:cNvPr id="2" name="Rectangle 1"/>
          <p:cNvSpPr/>
          <p:nvPr/>
        </p:nvSpPr>
        <p:spPr>
          <a:xfrm>
            <a:off x="733350" y="1729226"/>
            <a:ext cx="82875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[1] U Kang, </a:t>
            </a:r>
            <a:r>
              <a:rPr lang="en-US" sz="2400" dirty="0" err="1"/>
              <a:t>Charalampos</a:t>
            </a:r>
            <a:r>
              <a:rPr lang="en-US" sz="2400" dirty="0"/>
              <a:t> E. </a:t>
            </a:r>
            <a:r>
              <a:rPr lang="en-US" sz="2400" dirty="0" err="1"/>
              <a:t>Tsourakakis</a:t>
            </a:r>
            <a:r>
              <a:rPr lang="en-US" sz="2400" dirty="0"/>
              <a:t>, and Christos </a:t>
            </a:r>
            <a:r>
              <a:rPr lang="en-US" sz="2400" dirty="0" err="1"/>
              <a:t>Faloutsos</a:t>
            </a:r>
            <a:r>
              <a:rPr lang="en-US" sz="2400" dirty="0"/>
              <a:t>, PEGASUS: A </a:t>
            </a:r>
            <a:r>
              <a:rPr lang="en-US" sz="2400" dirty="0" err="1"/>
              <a:t>Peta</a:t>
            </a:r>
            <a:r>
              <a:rPr lang="en-US" sz="2400" dirty="0"/>
              <a:t> Mining System - Implementation and Observations. Proc. Intl. Conf. Data Mining, 2009, 229-238</a:t>
            </a:r>
          </a:p>
          <a:p>
            <a:r>
              <a:rPr lang="en-US" sz="2400" dirty="0"/>
              <a:t>[2] U Kang. "Mining </a:t>
            </a:r>
            <a:r>
              <a:rPr lang="en-US" sz="2400" dirty="0" err="1"/>
              <a:t>Tera</a:t>
            </a:r>
            <a:r>
              <a:rPr lang="en-US" sz="2400" dirty="0"/>
              <a:t>-Scale Graphs: Theory, Engineering and Discoveries." Diss. Carnegie Mellon U, 2012. Print.</a:t>
            </a:r>
          </a:p>
          <a:p>
            <a:r>
              <a:rPr lang="en-US" sz="2400" dirty="0"/>
              <a:t>[3]Kenneth Shum. “Notes on PageRank Algorithm.”</a:t>
            </a:r>
          </a:p>
          <a:p>
            <a:r>
              <a:rPr lang="en-US" sz="2400" dirty="0">
                <a:hlinkClick r:id="rId3"/>
              </a:rPr>
              <a:t>Http://home.ie.cuhk.edu.hk/~wkshum/papers/pagerank.pdf </a:t>
            </a:r>
            <a:r>
              <a:rPr lang="en-US" sz="2400" dirty="0"/>
              <a:t>.</a:t>
            </a:r>
            <a:r>
              <a:rPr lang="en-US" sz="2400" dirty="0" err="1"/>
              <a:t>N.p</a:t>
            </a:r>
            <a:r>
              <a:rPr lang="en-US" sz="2400" dirty="0"/>
              <a:t>., n.d.Web.20 Sept.2016.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0" y="5331654"/>
            <a:ext cx="4572000" cy="1507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106" y="5331653"/>
            <a:ext cx="4572000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76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ctrTitle" idx="4294967295"/>
          </p:nvPr>
        </p:nvSpPr>
        <p:spPr>
          <a:xfrm>
            <a:off x="2442502" y="2268446"/>
            <a:ext cx="4258995" cy="154781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 dirty="0"/>
              <a:t>Thank you!!!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6" y="-70338"/>
            <a:ext cx="4572000" cy="2305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8" y="4552950"/>
            <a:ext cx="4572000" cy="2305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-70778"/>
            <a:ext cx="4572000" cy="230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552950"/>
            <a:ext cx="4572000" cy="2305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BACKGROUND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030370" y="1174055"/>
            <a:ext cx="7571700" cy="476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spcBef>
                <a:spcPts val="0"/>
              </a:spcBef>
              <a:buNone/>
            </a:pPr>
            <a:endParaRPr lang="en-US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What is the problem?</a:t>
            </a:r>
          </a:p>
          <a:p>
            <a:pPr marL="228600" lvl="0" rtl="0">
              <a:spcBef>
                <a:spcPts val="0"/>
              </a:spcBef>
              <a:buNone/>
            </a:pPr>
            <a:endParaRPr lang="en-US" dirty="0"/>
          </a:p>
          <a:p>
            <a:pPr marL="457200" lvl="0" indent="-228600" rtl="0">
              <a:spcBef>
                <a:spcPts val="0"/>
              </a:spcBef>
            </a:pPr>
            <a:endParaRPr lang="en-US" dirty="0"/>
          </a:p>
          <a:p>
            <a:pPr marL="228600" lvl="0" rtl="0">
              <a:spcBef>
                <a:spcPts val="0"/>
              </a:spcBef>
              <a:buNone/>
            </a:pPr>
            <a:endParaRPr lang="en-US" dirty="0"/>
          </a:p>
          <a:p>
            <a:pPr marL="228600" lvl="0" rtl="0">
              <a:spcBef>
                <a:spcPts val="0"/>
              </a:spcBef>
              <a:buNone/>
            </a:pPr>
            <a:endParaRPr lang="en" dirty="0"/>
          </a:p>
          <a:p>
            <a:pPr marL="457200" lvl="0" indent="-228600" rtl="0">
              <a:spcBef>
                <a:spcPts val="0"/>
              </a:spcBef>
            </a:pPr>
            <a:endParaRPr lang="en-US" dirty="0"/>
          </a:p>
          <a:p>
            <a:pPr marL="457200" lvl="0" indent="-228600" rtl="0">
              <a:spcBef>
                <a:spcPts val="0"/>
              </a:spcBef>
            </a:pPr>
            <a:endParaRPr lang="en-US" dirty="0"/>
          </a:p>
          <a:p>
            <a:pPr marL="457200" lvl="0" indent="-228600" rtl="0">
              <a:spcBef>
                <a:spcPts val="0"/>
              </a:spcBef>
            </a:pPr>
            <a:endParaRPr lang="en-US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Why is it important?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687151" y="2304404"/>
            <a:ext cx="6453511" cy="217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>
                <a:latin typeface="Source Sana Pro"/>
                <a:cs typeface="Source Sana Pro"/>
              </a:rPr>
              <a:t>Large volume of available data 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>
                <a:latin typeface="Source Sana Pro"/>
                <a:cs typeface="Source Sana Pro"/>
              </a:rPr>
              <a:t>Limited scalability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>
                <a:latin typeface="Source Sana Pro"/>
                <a:cs typeface="Source Sana Pro"/>
              </a:rPr>
              <a:t>Rely on a shared memory model 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latin typeface="Source Sana Pro"/>
                <a:cs typeface="Source Sana Pro"/>
              </a:rPr>
              <a:t>     - limits their ability to handle large disk-resident graph</a:t>
            </a:r>
          </a:p>
          <a:p>
            <a:endParaRPr lang="en-US" dirty="0">
              <a:latin typeface="Source Sana Pro"/>
              <a:cs typeface="Source Sana Pro"/>
            </a:endParaRPr>
          </a:p>
          <a:p>
            <a:endParaRPr lang="en-US" dirty="0">
              <a:latin typeface="Source Sana Pro"/>
              <a:cs typeface="Source Sana Pro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03433" y="4519544"/>
            <a:ext cx="5997634" cy="2079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>
                <a:latin typeface="Source Sans Pro"/>
                <a:cs typeface="Source Sans Pro"/>
              </a:rPr>
              <a:t>Graphs or networks are everywhere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>
                <a:latin typeface="Source Sans Pro"/>
                <a:cs typeface="Source Sans Pro"/>
              </a:rPr>
              <a:t>We must find graph mining algorithms that are faster and can scale up to billions of nodes and edges to tackle real world applications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3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PEGASUS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86150" y="1366021"/>
            <a:ext cx="7895829" cy="46099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30000"/>
              </a:lnSpc>
              <a:spcBef>
                <a:spcPts val="0"/>
              </a:spcBef>
              <a:buNone/>
            </a:pPr>
            <a:endParaRPr lang="en-US" dirty="0"/>
          </a:p>
          <a:p>
            <a:pPr marL="5715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Based on </a:t>
            </a:r>
            <a:r>
              <a:rPr lang="en-US" sz="2400" dirty="0" err="1"/>
              <a:t>Hadoop</a:t>
            </a:r>
            <a:endParaRPr lang="en-US" sz="2400" dirty="0"/>
          </a:p>
          <a:p>
            <a:pPr marL="5715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Handling graphs with billions of nodes and edges</a:t>
            </a:r>
          </a:p>
          <a:p>
            <a:pPr marL="5715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Unification of seemingly different graph mining tasks</a:t>
            </a:r>
          </a:p>
          <a:p>
            <a:pPr marL="5715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Generalized Iterated Matrix-Vector multiplication(GIM-V)</a:t>
            </a:r>
          </a:p>
          <a:p>
            <a:pPr marL="457200" lvl="0" indent="-228600" rtl="0"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024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PEGASUS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48965" y="1142044"/>
            <a:ext cx="8298830" cy="58101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30000"/>
              </a:lnSpc>
              <a:spcBef>
                <a:spcPts val="0"/>
              </a:spcBef>
              <a:buNone/>
            </a:pPr>
            <a:endParaRPr lang="en-US" dirty="0"/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Linear runtime on the numbers of edges</a:t>
            </a: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Scales up well with the number of available machines</a:t>
            </a: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Combination of optimizations can speed up 5 times</a:t>
            </a:r>
          </a:p>
          <a:p>
            <a:pPr marL="457200" lvl="0" indent="-228600" rtl="0">
              <a:lnSpc>
                <a:spcPct val="130000"/>
              </a:lnSpc>
              <a:spcBef>
                <a:spcPts val="0"/>
              </a:spcBef>
            </a:pPr>
            <a:endParaRPr lang="en-US" sz="2400" dirty="0"/>
          </a:p>
          <a:p>
            <a:pPr marL="457200" lvl="0" indent="-228600" rtl="0"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725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GIM-V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030370" y="537245"/>
            <a:ext cx="7571700" cy="5401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0" lvl="0" indent="-228600">
              <a:lnSpc>
                <a:spcPct val="150000"/>
              </a:lnSpc>
            </a:pPr>
            <a:r>
              <a:rPr lang="en-US" sz="2400" dirty="0"/>
              <a:t>Generalized Iterated Matrix-Vector multiplication</a:t>
            </a:r>
          </a:p>
          <a:p>
            <a:pPr marL="457200" lvl="0" indent="-228600">
              <a:lnSpc>
                <a:spcPct val="150000"/>
              </a:lnSpc>
            </a:pPr>
            <a:r>
              <a:rPr lang="en-US" sz="2400" dirty="0"/>
              <a:t>Main idea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687151" y="2391128"/>
            <a:ext cx="6453511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>
                <a:latin typeface="Source Sans Pro"/>
                <a:cs typeface="Source Sans Pro"/>
              </a:rPr>
              <a:t>Matrix-Vector Multiplication</a:t>
            </a: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dirty="0">
              <a:latin typeface="Source Sans Pro"/>
              <a:cs typeface="Source Sans Pro"/>
            </a:endParaRP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>
                <a:latin typeface="Source Sans Pro"/>
                <a:cs typeface="Source Sans Pro"/>
              </a:rPr>
              <a:t>Three operations</a:t>
            </a: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6322" y="2866845"/>
            <a:ext cx="715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ource Sans Pro"/>
                <a:cs typeface="Source Sans Pro"/>
              </a:rPr>
              <a:t>n by n matrix </a:t>
            </a:r>
            <a:r>
              <a:rPr lang="en-US" sz="1800" b="1" dirty="0">
                <a:latin typeface="Source Sans Pro"/>
                <a:cs typeface="Source Sans Pro"/>
              </a:rPr>
              <a:t>M</a:t>
            </a:r>
            <a:r>
              <a:rPr lang="en-US" sz="1800" dirty="0">
                <a:latin typeface="Source Sans Pro"/>
                <a:cs typeface="Source Sans Pro"/>
              </a:rPr>
              <a:t>, vector </a:t>
            </a:r>
            <a:r>
              <a:rPr lang="en-US" sz="1800" b="1" dirty="0">
                <a:latin typeface="Source Sans Pro"/>
                <a:cs typeface="Source Sans Pro"/>
              </a:rPr>
              <a:t>v</a:t>
            </a:r>
            <a:r>
              <a:rPr lang="en-US" sz="1800" dirty="0">
                <a:latin typeface="Source Sans Pro"/>
                <a:cs typeface="Source Sans Pro"/>
              </a:rPr>
              <a:t> of size n, </a:t>
            </a:r>
            <a:r>
              <a:rPr lang="en-US" sz="1800" b="1" dirty="0" err="1">
                <a:latin typeface="Source Sans Pro"/>
                <a:cs typeface="Source Sans Pro"/>
              </a:rPr>
              <a:t>m</a:t>
            </a:r>
            <a:r>
              <a:rPr lang="en-US" sz="1800" b="1" baseline="-25000" dirty="0" err="1">
                <a:latin typeface="Source Sans Pro"/>
                <a:cs typeface="Source Sans Pro"/>
              </a:rPr>
              <a:t>i,j</a:t>
            </a:r>
            <a:r>
              <a:rPr lang="en-US" sz="1800" dirty="0">
                <a:latin typeface="Source Sans Pro"/>
                <a:cs typeface="Source Sans Pro"/>
              </a:rPr>
              <a:t> denote the (</a:t>
            </a:r>
            <a:r>
              <a:rPr lang="en-US" sz="1800" dirty="0" err="1">
                <a:latin typeface="Source Sans Pro"/>
                <a:cs typeface="Source Sans Pro"/>
              </a:rPr>
              <a:t>i,j</a:t>
            </a:r>
            <a:r>
              <a:rPr lang="en-US" sz="1800" dirty="0">
                <a:latin typeface="Source Sans Pro"/>
                <a:cs typeface="Source Sans Pro"/>
              </a:rPr>
              <a:t>) element of 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934930"/>
              </p:ext>
            </p:extLst>
          </p:nvPr>
        </p:nvGraphicFramePr>
        <p:xfrm>
          <a:off x="2442190" y="3089658"/>
          <a:ext cx="5081150" cy="993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Equation" r:id="rId4" imgW="2273300" imgH="444500" progId="Equation.3">
                  <p:embed/>
                </p:oleObj>
              </mc:Choice>
              <mc:Fallback>
                <p:oleObj name="Equation" r:id="rId4" imgW="2273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2190" y="3089658"/>
                        <a:ext cx="5081150" cy="993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92193" y="4106887"/>
            <a:ext cx="7157677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AutoNum type="arabicParenR"/>
            </a:pPr>
            <a:r>
              <a:rPr lang="en-US" sz="1800" b="1" dirty="0">
                <a:latin typeface="Source Sans Pro"/>
                <a:cs typeface="Source Sans Pro"/>
              </a:rPr>
              <a:t>Combine2</a:t>
            </a:r>
            <a:r>
              <a:rPr lang="en-US" sz="1800" dirty="0">
                <a:latin typeface="Source Sans Pro"/>
                <a:cs typeface="Source Sans Pro"/>
              </a:rPr>
              <a:t>:  multiply </a:t>
            </a:r>
            <a:r>
              <a:rPr lang="en-US" sz="1800" dirty="0" err="1">
                <a:latin typeface="Source Sans Pro"/>
                <a:cs typeface="Source Sans Pro"/>
              </a:rPr>
              <a:t>m</a:t>
            </a:r>
            <a:r>
              <a:rPr lang="en-US" sz="1800" baseline="-25000" dirty="0" err="1">
                <a:latin typeface="Source Sans Pro"/>
                <a:cs typeface="Source Sans Pro"/>
              </a:rPr>
              <a:t>i,j</a:t>
            </a:r>
            <a:r>
              <a:rPr lang="en-US" sz="1800" dirty="0">
                <a:latin typeface="Source Sans Pro"/>
                <a:cs typeface="Source Sans Pro"/>
              </a:rPr>
              <a:t>, and </a:t>
            </a:r>
            <a:r>
              <a:rPr lang="en-US" sz="1800" dirty="0" err="1">
                <a:latin typeface="Source Sans Pro"/>
                <a:cs typeface="Source Sans Pro"/>
              </a:rPr>
              <a:t>v</a:t>
            </a:r>
            <a:r>
              <a:rPr lang="en-US" sz="1800" baseline="-25000" dirty="0" err="1">
                <a:latin typeface="Source Sans Pro"/>
                <a:cs typeface="Source Sans Pro"/>
              </a:rPr>
              <a:t>j</a:t>
            </a:r>
            <a:endParaRPr lang="en-US" sz="1800" dirty="0">
              <a:latin typeface="Source Sans Pro"/>
              <a:cs typeface="Source Sans Pro"/>
            </a:endParaRP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en-US" sz="1800" b="1" dirty="0" err="1">
                <a:latin typeface="Source Sans Pro"/>
                <a:cs typeface="Source Sans Pro"/>
              </a:rPr>
              <a:t>CombineAll</a:t>
            </a:r>
            <a:r>
              <a:rPr lang="en-US" sz="1800" dirty="0">
                <a:latin typeface="Source Sans Pro"/>
                <a:cs typeface="Source Sans Pro"/>
              </a:rPr>
              <a:t>: sum n multiplication results for node </a:t>
            </a:r>
            <a:r>
              <a:rPr lang="en-US" sz="1800" dirty="0" err="1">
                <a:latin typeface="Source Sans Pro"/>
                <a:cs typeface="Source Sans Pro"/>
              </a:rPr>
              <a:t>i</a:t>
            </a:r>
            <a:endParaRPr lang="en-US" sz="1800" dirty="0">
              <a:latin typeface="Source Sans Pro"/>
              <a:cs typeface="Source Sans Pro"/>
            </a:endParaRP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en-US" sz="1800" b="1" dirty="0">
                <a:latin typeface="Source Sans Pro"/>
                <a:cs typeface="Source Sans Pro"/>
              </a:rPr>
              <a:t>Assign</a:t>
            </a:r>
            <a:r>
              <a:rPr lang="en-US" sz="1800" dirty="0">
                <a:latin typeface="Source Sans Pro"/>
                <a:cs typeface="Source Sans Pro"/>
              </a:rPr>
              <a:t>:  overwrite previous value of v</a:t>
            </a:r>
            <a:r>
              <a:rPr lang="en-US" sz="1800" baseline="-25000" dirty="0">
                <a:latin typeface="Source Sans Pro"/>
                <a:cs typeface="Source Sans Pro"/>
              </a:rPr>
              <a:t>i</a:t>
            </a:r>
            <a:r>
              <a:rPr lang="en-US" sz="1800" dirty="0">
                <a:latin typeface="Source Sans Pro"/>
                <a:cs typeface="Source Sans Pro"/>
              </a:rPr>
              <a:t> with new result to make v</a:t>
            </a:r>
            <a:r>
              <a:rPr lang="en-US" sz="1800" baseline="-25000" dirty="0">
                <a:latin typeface="Source Sans Pro"/>
                <a:cs typeface="Source Sans Pro"/>
              </a:rPr>
              <a:t>i</a:t>
            </a:r>
            <a:r>
              <a:rPr lang="en-US" sz="1800" baseline="30000" dirty="0">
                <a:latin typeface="Source Sans Pro"/>
                <a:cs typeface="Source Sans Pro"/>
              </a:rPr>
              <a:t>’</a:t>
            </a:r>
            <a:endParaRPr lang="en-US" sz="1800" dirty="0">
              <a:latin typeface="Source Sans Pro"/>
              <a:cs typeface="Source Sans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140" y="5323027"/>
            <a:ext cx="4562522" cy="135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2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GIM-V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34998" y="537245"/>
            <a:ext cx="7571700" cy="5401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0" lvl="0" indent="-228600">
              <a:lnSpc>
                <a:spcPct val="150000"/>
              </a:lnSpc>
            </a:pPr>
            <a:r>
              <a:rPr lang="en-US" sz="2400" dirty="0"/>
              <a:t>Main idea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9383" y="3593274"/>
            <a:ext cx="940245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latin typeface="Source Sans Pro"/>
                <a:cs typeface="Source Sans Pro"/>
              </a:rPr>
              <a:t>Combine2(</a:t>
            </a:r>
            <a:r>
              <a:rPr lang="en-US" sz="1800" dirty="0" err="1">
                <a:latin typeface="Source Sans Pro"/>
                <a:cs typeface="Source Sans Pro"/>
              </a:rPr>
              <a:t>m</a:t>
            </a:r>
            <a:r>
              <a:rPr lang="en-US" sz="1800" baseline="-25000" dirty="0" err="1">
                <a:latin typeface="Source Sans Pro"/>
                <a:cs typeface="Source Sans Pro"/>
              </a:rPr>
              <a:t>i,j</a:t>
            </a:r>
            <a:r>
              <a:rPr lang="en-US" sz="1800" dirty="0" err="1">
                <a:latin typeface="Source Sans Pro"/>
                <a:cs typeface="Source Sans Pro"/>
              </a:rPr>
              <a:t>,v</a:t>
            </a:r>
            <a:r>
              <a:rPr lang="en-US" sz="1800" baseline="-25000" dirty="0" err="1">
                <a:latin typeface="Source Sans Pro"/>
                <a:cs typeface="Source Sans Pro"/>
              </a:rPr>
              <a:t>j</a:t>
            </a:r>
            <a:r>
              <a:rPr lang="en-US" sz="1800" dirty="0">
                <a:latin typeface="Source Sans Pro"/>
                <a:cs typeface="Source Sans Pro"/>
              </a:rPr>
              <a:t>), </a:t>
            </a:r>
            <a:r>
              <a:rPr lang="en-US" sz="1800" dirty="0" err="1">
                <a:latin typeface="Source Sans Pro"/>
                <a:cs typeface="Source Sans Pro"/>
              </a:rPr>
              <a:t>CombineAll</a:t>
            </a:r>
            <a:r>
              <a:rPr lang="en-US" sz="1800" dirty="0">
                <a:latin typeface="Source Sans Pro"/>
                <a:cs typeface="Source Sans Pro"/>
              </a:rPr>
              <a:t>(x</a:t>
            </a:r>
            <a:r>
              <a:rPr lang="en-US" sz="1800" baseline="-25000" dirty="0">
                <a:latin typeface="Source Sans Pro"/>
                <a:cs typeface="Source Sans Pro"/>
              </a:rPr>
              <a:t>1</a:t>
            </a:r>
            <a:r>
              <a:rPr lang="en-US" sz="1800" dirty="0">
                <a:latin typeface="Source Sans Pro"/>
                <a:cs typeface="Source Sans Pro"/>
              </a:rPr>
              <a:t>,</a:t>
            </a:r>
            <a:r>
              <a:rPr lang="is-IS" sz="1800" dirty="0">
                <a:latin typeface="Source Sans Pro"/>
                <a:cs typeface="Source Sans Pro"/>
              </a:rPr>
              <a:t>…,x</a:t>
            </a:r>
            <a:r>
              <a:rPr lang="is-IS" sz="1800" baseline="-25000" dirty="0">
                <a:latin typeface="Source Sans Pro"/>
                <a:cs typeface="Source Sans Pro"/>
              </a:rPr>
              <a:t>n</a:t>
            </a:r>
            <a:r>
              <a:rPr lang="en-US" sz="1800" dirty="0">
                <a:latin typeface="Source Sans Pro"/>
                <a:cs typeface="Source Sans Pro"/>
              </a:rPr>
              <a:t>), Assign(</a:t>
            </a:r>
            <a:r>
              <a:rPr lang="en-US" sz="1800" dirty="0" err="1">
                <a:latin typeface="Source Sans Pro"/>
                <a:cs typeface="Source Sans Pro"/>
              </a:rPr>
              <a:t>v</a:t>
            </a:r>
            <a:r>
              <a:rPr lang="en-US" sz="1800" baseline="-25000" dirty="0" err="1">
                <a:latin typeface="Source Sans Pro"/>
                <a:cs typeface="Source Sans Pro"/>
              </a:rPr>
              <a:t>i</a:t>
            </a:r>
            <a:r>
              <a:rPr lang="en-US" sz="1800" dirty="0" err="1">
                <a:latin typeface="Source Sans Pro"/>
                <a:cs typeface="Source Sans Pro"/>
              </a:rPr>
              <a:t>,v</a:t>
            </a:r>
            <a:r>
              <a:rPr lang="en-US" sz="1800" baseline="-25000" dirty="0" err="1">
                <a:latin typeface="Source Sans Pro"/>
                <a:cs typeface="Source Sans Pro"/>
              </a:rPr>
              <a:t>new</a:t>
            </a:r>
            <a:r>
              <a:rPr lang="en-US" sz="1800" dirty="0">
                <a:latin typeface="Source Sans Pro"/>
                <a:cs typeface="Source Sans Pro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9365" y="1534987"/>
            <a:ext cx="8000234" cy="4856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800" dirty="0">
                <a:latin typeface="Source Sans Pro"/>
                <a:cs typeface="Source Sans Pro"/>
              </a:rPr>
              <a:t>Operator </a:t>
            </a:r>
            <a:r>
              <a:rPr lang="en-US" sz="1800" b="1" dirty="0">
                <a:latin typeface="Source Sans Pro"/>
                <a:cs typeface="Source Sans Pro"/>
              </a:rPr>
              <a:t>X</a:t>
            </a:r>
            <a:r>
              <a:rPr lang="en-US" sz="1800" b="1" baseline="-25000" dirty="0">
                <a:latin typeface="Source Sans Pro"/>
                <a:cs typeface="Source Sans Pro"/>
              </a:rPr>
              <a:t>G</a:t>
            </a:r>
            <a:r>
              <a:rPr lang="en-US" sz="1800" dirty="0">
                <a:latin typeface="Source Sans Pro"/>
                <a:cs typeface="Source Sans Pro"/>
              </a:rPr>
              <a:t>, where the three functions can be defined arbitrarily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800" dirty="0">
                <a:latin typeface="Source Sans Pro"/>
                <a:cs typeface="Source Sans Pro"/>
              </a:rPr>
              <a:t>                       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Source Sans Pro"/>
                <a:cs typeface="Source Sans Pro"/>
              </a:rPr>
              <a:t>     where v</a:t>
            </a:r>
            <a:r>
              <a:rPr lang="en-US" sz="1800" baseline="-25000" dirty="0">
                <a:latin typeface="Source Sans Pro"/>
                <a:cs typeface="Source Sans Pro"/>
              </a:rPr>
              <a:t>i</a:t>
            </a:r>
            <a:r>
              <a:rPr lang="en-US" sz="1800" baseline="30000" dirty="0">
                <a:latin typeface="Source Sans Pro"/>
                <a:cs typeface="Source Sans Pro"/>
              </a:rPr>
              <a:t>’</a:t>
            </a:r>
            <a:r>
              <a:rPr lang="en-US" sz="1800" dirty="0">
                <a:latin typeface="Source Sans Pro"/>
                <a:cs typeface="Source Sans Pro"/>
              </a:rPr>
              <a:t>=assign(vi, </a:t>
            </a:r>
            <a:r>
              <a:rPr lang="en-US" sz="1800" dirty="0" err="1">
                <a:latin typeface="Source Sans Pro"/>
                <a:cs typeface="Source Sans Pro"/>
              </a:rPr>
              <a:t>combineAll</a:t>
            </a:r>
            <a:r>
              <a:rPr lang="en-US" sz="1800" baseline="-25000" dirty="0" err="1">
                <a:latin typeface="Source Sans Pro"/>
                <a:cs typeface="Source Sans Pro"/>
              </a:rPr>
              <a:t>i</a:t>
            </a:r>
            <a:r>
              <a:rPr lang="en-US" sz="1800" baseline="-25000" dirty="0">
                <a:latin typeface="Source Sans Pro"/>
                <a:cs typeface="Source Sans Pro"/>
              </a:rPr>
              <a:t> </a:t>
            </a:r>
            <a:r>
              <a:rPr lang="en-US" sz="1800" dirty="0">
                <a:latin typeface="Source Sans Pro"/>
                <a:cs typeface="Source Sans Pro"/>
              </a:rPr>
              <a:t>({</a:t>
            </a:r>
            <a:r>
              <a:rPr lang="en-US" sz="1800" dirty="0" err="1">
                <a:latin typeface="Source Sans Pro"/>
                <a:cs typeface="Source Sans Pro"/>
              </a:rPr>
              <a:t>x</a:t>
            </a:r>
            <a:r>
              <a:rPr lang="en-US" sz="1800" baseline="-25000" dirty="0" err="1">
                <a:latin typeface="Source Sans Pro"/>
                <a:cs typeface="Source Sans Pro"/>
              </a:rPr>
              <a:t>j</a:t>
            </a:r>
            <a:r>
              <a:rPr lang="en-US" sz="1800" dirty="0" err="1">
                <a:latin typeface="Source Sans Pro"/>
                <a:cs typeface="Source Sans Pro"/>
              </a:rPr>
              <a:t>|j</a:t>
            </a:r>
            <a:r>
              <a:rPr lang="en-US" sz="1800" dirty="0">
                <a:latin typeface="Source Sans Pro"/>
                <a:cs typeface="Source Sans Pro"/>
              </a:rPr>
              <a:t>=1</a:t>
            </a:r>
            <a:r>
              <a:rPr lang="is-IS" sz="1800" dirty="0">
                <a:latin typeface="Source Sans Pro"/>
                <a:cs typeface="Source Sans Pro"/>
              </a:rPr>
              <a:t>…n, and x</a:t>
            </a:r>
            <a:r>
              <a:rPr lang="is-IS" sz="1800" baseline="-25000" dirty="0">
                <a:latin typeface="Source Sans Pro"/>
                <a:cs typeface="Source Sans Pro"/>
              </a:rPr>
              <a:t>j</a:t>
            </a:r>
            <a:r>
              <a:rPr lang="is-IS" sz="1800" dirty="0">
                <a:latin typeface="Source Sans Pro"/>
                <a:cs typeface="Source Sans Pro"/>
              </a:rPr>
              <a:t>=combine2(</a:t>
            </a:r>
            <a:r>
              <a:rPr lang="en-US" sz="1800" dirty="0" err="1">
                <a:latin typeface="Source Sans Pro"/>
                <a:cs typeface="Source Sans Pro"/>
              </a:rPr>
              <a:t>m</a:t>
            </a:r>
            <a:r>
              <a:rPr lang="en-US" sz="1800" baseline="-25000" dirty="0" err="1">
                <a:latin typeface="Source Sans Pro"/>
                <a:cs typeface="Source Sans Pro"/>
              </a:rPr>
              <a:t>i,j</a:t>
            </a:r>
            <a:r>
              <a:rPr lang="en-US" sz="1800" dirty="0">
                <a:latin typeface="Source Sans Pro"/>
                <a:cs typeface="Source Sans Pro"/>
              </a:rPr>
              <a:t>, </a:t>
            </a:r>
            <a:r>
              <a:rPr lang="en-US" sz="1800" dirty="0" err="1">
                <a:latin typeface="Source Sans Pro"/>
                <a:cs typeface="Source Sans Pro"/>
              </a:rPr>
              <a:t>v</a:t>
            </a:r>
            <a:r>
              <a:rPr lang="en-US" sz="1800" baseline="-25000" dirty="0" err="1">
                <a:latin typeface="Source Sans Pro"/>
                <a:cs typeface="Source Sans Pro"/>
              </a:rPr>
              <a:t>j</a:t>
            </a:r>
            <a:r>
              <a:rPr lang="is-IS" sz="1800" dirty="0">
                <a:latin typeface="Source Sans Pro"/>
                <a:cs typeface="Source Sans Pro"/>
              </a:rPr>
              <a:t>)</a:t>
            </a:r>
            <a:r>
              <a:rPr lang="en-US" sz="1800" dirty="0">
                <a:latin typeface="Source Sans Pro"/>
                <a:cs typeface="Source Sans Pro"/>
              </a:rPr>
              <a:t>}))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800" dirty="0">
                <a:latin typeface="Source Sans Pro"/>
                <a:cs typeface="Source Sans Pro"/>
              </a:rPr>
              <a:t>Three functions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800" dirty="0">
                <a:latin typeface="Source Sans Pro"/>
                <a:cs typeface="Source Sans Pro"/>
              </a:rPr>
              <a:t>Strong connection of GIM-V with SQL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endParaRPr lang="en-US" sz="1800" dirty="0">
              <a:latin typeface="Source Sans Pro"/>
              <a:cs typeface="Source Sans Pro"/>
            </a:endParaRP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endParaRPr lang="en-US" sz="1800" dirty="0">
              <a:latin typeface="Source Sans Pro"/>
              <a:cs typeface="Source Sans Pro"/>
            </a:endParaRP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endParaRPr lang="en-US" sz="1800" dirty="0">
              <a:latin typeface="Source Sans Pro"/>
              <a:cs typeface="Source Sans Pro"/>
            </a:endParaRPr>
          </a:p>
          <a:p>
            <a:r>
              <a:rPr lang="en-US" sz="1800" dirty="0">
                <a:latin typeface="Source Sans Pro"/>
                <a:cs typeface="Source Sans Pro"/>
              </a:rPr>
              <a:t> </a:t>
            </a: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350463"/>
              </p:ext>
            </p:extLst>
          </p:nvPr>
        </p:nvGraphicFramePr>
        <p:xfrm>
          <a:off x="1846316" y="2388952"/>
          <a:ext cx="1508202" cy="449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" name="Equation" r:id="rId4" imgW="723900" imgH="215900" progId="Equation.3">
                  <p:embed/>
                </p:oleObj>
              </mc:Choice>
              <mc:Fallback>
                <p:oleObj name="Equation" r:id="rId4" imgW="723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6316" y="2388952"/>
                        <a:ext cx="1508202" cy="449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9383" y="4799176"/>
            <a:ext cx="6225384" cy="132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48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3140</TotalTime>
  <Words>1168</Words>
  <Application>Microsoft Office PowerPoint</Application>
  <PresentationFormat>On-screen Show (4:3)</PresentationFormat>
  <Paragraphs>299</Paragraphs>
  <Slides>41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Source Sana Pro</vt:lpstr>
      <vt:lpstr>Wingdings</vt:lpstr>
      <vt:lpstr>Tw Cen MT</vt:lpstr>
      <vt:lpstr>Times New Roman</vt:lpstr>
      <vt:lpstr>Arial</vt:lpstr>
      <vt:lpstr>华文仿宋</vt:lpstr>
      <vt:lpstr>Source Sans Pro</vt:lpstr>
      <vt:lpstr>Tw Cen MT Condensed</vt:lpstr>
      <vt:lpstr>Wingdings 3</vt:lpstr>
      <vt:lpstr>Roboto Slab</vt:lpstr>
      <vt:lpstr>Integral</vt:lpstr>
      <vt:lpstr>Equation</vt:lpstr>
      <vt:lpstr>PEGASUS: A PETA-SCALE GRAPH MINING SYSTEM</vt:lpstr>
      <vt:lpstr>CONTENT</vt:lpstr>
      <vt:lpstr>Why GRAPHS?</vt:lpstr>
      <vt:lpstr>BACKGROUND</vt:lpstr>
      <vt:lpstr>BACKGROUND</vt:lpstr>
      <vt:lpstr>PEGASUS</vt:lpstr>
      <vt:lpstr>PEGASUS</vt:lpstr>
      <vt:lpstr>GIM-V</vt:lpstr>
      <vt:lpstr>GIM-V</vt:lpstr>
      <vt:lpstr>Eample1. PageRank</vt:lpstr>
      <vt:lpstr>Eample1. PageRank</vt:lpstr>
      <vt:lpstr>GIM-V Base: Naïve Multiplication</vt:lpstr>
      <vt:lpstr>PowerPoint Presentation</vt:lpstr>
      <vt:lpstr>PowerPoint Presentation</vt:lpstr>
      <vt:lpstr>PowerPoint Presentation</vt:lpstr>
      <vt:lpstr>Example 2. Connected Components</vt:lpstr>
      <vt:lpstr>Example 3. RANDOM WALK WITH RESTART</vt:lpstr>
      <vt:lpstr>Example 3. DIAMETER ESTIMATION</vt:lpstr>
      <vt:lpstr>Fast Algorithm for GIM-V</vt:lpstr>
      <vt:lpstr>PowerPoint Presentation</vt:lpstr>
      <vt:lpstr>Fast Algorithm for GIM-V</vt:lpstr>
      <vt:lpstr>Fast Algorithm for GIM-V</vt:lpstr>
      <vt:lpstr>Performance and Scalability</vt:lpstr>
      <vt:lpstr>Performance and Scalability</vt:lpstr>
      <vt:lpstr>Real World Applications</vt:lpstr>
      <vt:lpstr>INSTALLATION:ENVIrONMENT</vt:lpstr>
      <vt:lpstr>USE PEGASUS FOR MINING LARGE GRAPHS </vt:lpstr>
      <vt:lpstr>USE PEGASUS FOR MINING LARGE GRAPHS </vt:lpstr>
      <vt:lpstr>MANAGING GRAPHS</vt:lpstr>
      <vt:lpstr>RUNNING ALGORITHMS: PAGE RANK</vt:lpstr>
      <vt:lpstr>RUNNING ALGORITHMS: PAGE RANK</vt:lpstr>
      <vt:lpstr>PLOTTING RESULT: PAGERANk</vt:lpstr>
      <vt:lpstr>RUNNING ALGORITHMS: DEGREE</vt:lpstr>
      <vt:lpstr>RUNNING ALGORITHMS: DEGREE</vt:lpstr>
      <vt:lpstr>PLOTTING RESULT: DEGREE</vt:lpstr>
      <vt:lpstr>RUNNING ALGORITHMS: RADIUS</vt:lpstr>
      <vt:lpstr>RUNNING ALGORITHMS: RADIUS</vt:lpstr>
      <vt:lpstr>RUNNING ALGORITHMS: RADIUS</vt:lpstr>
      <vt:lpstr>PLOTTING RESULT: RADIUS</vt:lpstr>
      <vt:lpstr>PowerPoint Presentation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Pegasus</dc:title>
  <dc:creator>Anuradha Kulkarni</dc:creator>
  <cp:lastModifiedBy>Anuradha Kulkarni</cp:lastModifiedBy>
  <cp:revision>241</cp:revision>
  <dcterms:modified xsi:type="dcterms:W3CDTF">2016-10-25T18:44:37Z</dcterms:modified>
</cp:coreProperties>
</file>