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16"/>
  </p:notesMasterIdLst>
  <p:sldIdLst>
    <p:sldId id="256" r:id="rId3"/>
    <p:sldId id="258" r:id="rId4"/>
    <p:sldId id="306" r:id="rId5"/>
    <p:sldId id="343" r:id="rId6"/>
    <p:sldId id="336" r:id="rId7"/>
    <p:sldId id="344" r:id="rId8"/>
    <p:sldId id="308" r:id="rId9"/>
    <p:sldId id="345" r:id="rId10"/>
    <p:sldId id="346" r:id="rId11"/>
    <p:sldId id="349" r:id="rId12"/>
    <p:sldId id="347" r:id="rId13"/>
    <p:sldId id="348" r:id="rId14"/>
    <p:sldId id="33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421" autoAdjust="0"/>
    <p:restoredTop sz="92037" autoAdjust="0"/>
  </p:normalViewPr>
  <p:slideViewPr>
    <p:cSldViewPr snapToGrid="0">
      <p:cViewPr varScale="1">
        <p:scale>
          <a:sx n="103" d="100"/>
          <a:sy n="103" d="100"/>
        </p:scale>
        <p:origin x="129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2" name="PlaceHolder 1"/>
          <p:cNvSpPr>
            <a:spLocks noGrp="1"/>
          </p:cNvSpPr>
          <p:nvPr>
            <p:ph type="body"/>
          </p:nvPr>
        </p:nvSpPr>
        <p:spPr>
          <a:xfrm>
            <a:off x="777240" y="4777560"/>
            <a:ext cx="6217560" cy="4525920"/>
          </a:xfrm>
          <a:prstGeom prst="rect">
            <a:avLst/>
          </a:prstGeom>
        </p:spPr>
        <p:txBody>
          <a:bodyPr lIns="0" tIns="0" rIns="0" bIns="0"/>
          <a:lstStyle/>
          <a:p>
            <a:r>
              <a:rPr lang="en-US" sz="2000">
                <a:latin typeface="Arial"/>
              </a:rPr>
              <a:t>Click to edit the notes format</a:t>
            </a:r>
            <a:endParaRPr/>
          </a:p>
        </p:txBody>
      </p:sp>
      <p:sp>
        <p:nvSpPr>
          <p:cNvPr id="83" name="PlaceHolder 2"/>
          <p:cNvSpPr>
            <a:spLocks noGrp="1"/>
          </p:cNvSpPr>
          <p:nvPr>
            <p:ph type="hdr"/>
          </p:nvPr>
        </p:nvSpPr>
        <p:spPr>
          <a:xfrm>
            <a:off x="0" y="0"/>
            <a:ext cx="3372840" cy="502560"/>
          </a:xfrm>
          <a:prstGeom prst="rect">
            <a:avLst/>
          </a:prstGeom>
        </p:spPr>
        <p:txBody>
          <a:bodyPr lIns="0" tIns="0" rIns="0" bIns="0"/>
          <a:lstStyle/>
          <a:p>
            <a:r>
              <a:rPr lang="en-US" sz="1400">
                <a:latin typeface="Times New Roman"/>
              </a:rPr>
              <a:t>&lt;header&gt;</a:t>
            </a:r>
            <a:endParaRPr/>
          </a:p>
        </p:txBody>
      </p:sp>
      <p:sp>
        <p:nvSpPr>
          <p:cNvPr id="84" name="PlaceHolder 3"/>
          <p:cNvSpPr>
            <a:spLocks noGrp="1"/>
          </p:cNvSpPr>
          <p:nvPr>
            <p:ph type="dt"/>
          </p:nvPr>
        </p:nvSpPr>
        <p:spPr>
          <a:xfrm>
            <a:off x="4399200" y="0"/>
            <a:ext cx="3372840" cy="502560"/>
          </a:xfrm>
          <a:prstGeom prst="rect">
            <a:avLst/>
          </a:prstGeom>
        </p:spPr>
        <p:txBody>
          <a:bodyPr lIns="0" tIns="0" rIns="0" bIns="0"/>
          <a:lstStyle/>
          <a:p>
            <a:pPr algn="r"/>
            <a:r>
              <a:rPr lang="en-US" sz="1400">
                <a:latin typeface="Times New Roman"/>
              </a:rPr>
              <a:t>&lt;date/time&gt;</a:t>
            </a:r>
            <a:endParaRPr/>
          </a:p>
        </p:txBody>
      </p:sp>
      <p:sp>
        <p:nvSpPr>
          <p:cNvPr id="85" name="PlaceHolder 4"/>
          <p:cNvSpPr>
            <a:spLocks noGrp="1"/>
          </p:cNvSpPr>
          <p:nvPr>
            <p:ph type="ftr"/>
          </p:nvPr>
        </p:nvSpPr>
        <p:spPr>
          <a:xfrm>
            <a:off x="0" y="9555480"/>
            <a:ext cx="3372840" cy="502560"/>
          </a:xfrm>
          <a:prstGeom prst="rect">
            <a:avLst/>
          </a:prstGeom>
        </p:spPr>
        <p:txBody>
          <a:bodyPr lIns="0" tIns="0" rIns="0" bIns="0" anchor="b"/>
          <a:lstStyle/>
          <a:p>
            <a:r>
              <a:rPr lang="en-US" sz="1400">
                <a:latin typeface="Times New Roman"/>
              </a:rPr>
              <a:t>&lt;footer&gt;</a:t>
            </a:r>
            <a:endParaRPr/>
          </a:p>
        </p:txBody>
      </p:sp>
      <p:sp>
        <p:nvSpPr>
          <p:cNvPr id="86" name="PlaceHolder 5"/>
          <p:cNvSpPr>
            <a:spLocks noGrp="1"/>
          </p:cNvSpPr>
          <p:nvPr>
            <p:ph type="sldNum"/>
          </p:nvPr>
        </p:nvSpPr>
        <p:spPr>
          <a:xfrm>
            <a:off x="4399200" y="9555480"/>
            <a:ext cx="3372840" cy="502560"/>
          </a:xfrm>
          <a:prstGeom prst="rect">
            <a:avLst/>
          </a:prstGeom>
        </p:spPr>
        <p:txBody>
          <a:bodyPr lIns="0" tIns="0" rIns="0" bIns="0" anchor="b"/>
          <a:lstStyle/>
          <a:p>
            <a:pPr algn="r"/>
            <a:fld id="{E7D75769-070C-4BF1-914A-EB6BE1CB59D6}" type="slidenum">
              <a:rPr lang="en-US" sz="1400">
                <a:latin typeface="Times New Roman"/>
              </a:rPr>
              <a:t>‹#›</a:t>
            </a:fld>
            <a:endParaRPr/>
          </a:p>
        </p:txBody>
      </p:sp>
    </p:spTree>
    <p:extLst>
      <p:ext uri="{BB962C8B-B14F-4D97-AF65-F5344CB8AC3E}">
        <p14:creationId xmlns:p14="http://schemas.microsoft.com/office/powerpoint/2010/main" val="33722041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8" Type="http://schemas.openxmlformats.org/officeDocument/2006/relationships/hyperlink" Target="https://en.wikipedia.org/wiki/Conversation_Analysis#Turn-taking_organization" TargetMode="External"/><Relationship Id="rId3" Type="http://schemas.openxmlformats.org/officeDocument/2006/relationships/hyperlink" Target="https://en.wikipedia.org/wiki/Discourse" TargetMode="External"/><Relationship Id="rId7" Type="http://schemas.openxmlformats.org/officeDocument/2006/relationships/hyperlink" Target="https://en.wikipedia.org/wiki/Speech_acts" TargetMode="External"/><Relationship Id="rId2" Type="http://schemas.openxmlformats.org/officeDocument/2006/relationships/slide" Target="../slides/slide2.xml"/><Relationship Id="rId1" Type="http://schemas.openxmlformats.org/officeDocument/2006/relationships/notesMaster" Target="../notesMasters/notesMaster1.xml"/><Relationship Id="rId6" Type="http://schemas.openxmlformats.org/officeDocument/2006/relationships/hyperlink" Target="https://en.wikipedia.org/wiki/Proposition" TargetMode="External"/><Relationship Id="rId5" Type="http://schemas.openxmlformats.org/officeDocument/2006/relationships/hyperlink" Target="https://en.wikipedia.org/wiki/Sentence_(linguistics)" TargetMode="External"/><Relationship Id="rId4" Type="http://schemas.openxmlformats.org/officeDocument/2006/relationships/hyperlink" Target="https://en.wikipedia.org/wiki/Symbolic_interactionism" TargetMode="External"/><Relationship Id="rId9" Type="http://schemas.openxmlformats.org/officeDocument/2006/relationships/hyperlink" Target="https://en.wikipedia.org/wiki/Logic" TargetMode="Externa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en.wikipedia.org/wiki/Discourse"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s://en.wikipedia.org/wiki/Coherence_(linguistics)" TargetMode="External"/><Relationship Id="rId5" Type="http://schemas.openxmlformats.org/officeDocument/2006/relationships/hyperlink" Target="https://en.wikipedia.org/wiki/Discourse_relation" TargetMode="External"/><Relationship Id="rId4" Type="http://schemas.openxmlformats.org/officeDocument/2006/relationships/hyperlink" Target="https://en.wikipedia.org/wiki/Logic"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n.wikipedia.org/wiki/Discourse" TargetMode="External"/><Relationship Id="rId2" Type="http://schemas.openxmlformats.org/officeDocument/2006/relationships/slide" Target="../slides/slide4.xml"/><Relationship Id="rId1" Type="http://schemas.openxmlformats.org/officeDocument/2006/relationships/notesMaster" Target="../notesMasters/notesMaster1.xml"/><Relationship Id="rId6" Type="http://schemas.openxmlformats.org/officeDocument/2006/relationships/hyperlink" Target="https://en.wikipedia.org/wiki/Coherence_(linguistics)" TargetMode="External"/><Relationship Id="rId5" Type="http://schemas.openxmlformats.org/officeDocument/2006/relationships/hyperlink" Target="https://en.wikipedia.org/wiki/Discourse_relation" TargetMode="External"/><Relationship Id="rId4" Type="http://schemas.openxmlformats.org/officeDocument/2006/relationships/hyperlink" Target="https://en.wikipedia.org/wiki/Logic"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en.wikipedia.org/wiki/Discourse" TargetMode="External"/><Relationship Id="rId2" Type="http://schemas.openxmlformats.org/officeDocument/2006/relationships/slide" Target="../slides/slide5.xml"/><Relationship Id="rId1" Type="http://schemas.openxmlformats.org/officeDocument/2006/relationships/notesMaster" Target="../notesMasters/notesMaster1.xml"/><Relationship Id="rId6" Type="http://schemas.openxmlformats.org/officeDocument/2006/relationships/hyperlink" Target="https://en.wikipedia.org/wiki/Coherence_(linguistics)" TargetMode="External"/><Relationship Id="rId5" Type="http://schemas.openxmlformats.org/officeDocument/2006/relationships/hyperlink" Target="https://en.wikipedia.org/wiki/Discourse_relation" TargetMode="External"/><Relationship Id="rId4" Type="http://schemas.openxmlformats.org/officeDocument/2006/relationships/hyperlink" Target="https://en.wikipedia.org/wiki/Logic"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en.wikipedia.org/wiki/Discourse" TargetMode="External"/><Relationship Id="rId2" Type="http://schemas.openxmlformats.org/officeDocument/2006/relationships/slide" Target="../slides/slide6.xml"/><Relationship Id="rId1" Type="http://schemas.openxmlformats.org/officeDocument/2006/relationships/notesMaster" Target="../notesMasters/notesMaster1.xml"/><Relationship Id="rId6" Type="http://schemas.openxmlformats.org/officeDocument/2006/relationships/hyperlink" Target="https://en.wikipedia.org/wiki/Coherence_(linguistics)" TargetMode="External"/><Relationship Id="rId5" Type="http://schemas.openxmlformats.org/officeDocument/2006/relationships/hyperlink" Target="https://en.wikipedia.org/wiki/Discourse_relation" TargetMode="External"/><Relationship Id="rId4" Type="http://schemas.openxmlformats.org/officeDocument/2006/relationships/hyperlink" Target="https://en.wikipedia.org/wiki/Logic"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PlaceHolder 1"/>
          <p:cNvSpPr>
            <a:spLocks noGrp="1"/>
          </p:cNvSpPr>
          <p:nvPr>
            <p:ph type="body"/>
          </p:nvPr>
        </p:nvSpPr>
        <p:spPr>
          <a:xfrm>
            <a:off x="685800" y="4343400"/>
            <a:ext cx="5486040" cy="4114440"/>
          </a:xfrm>
          <a:prstGeom prst="rect">
            <a:avLst/>
          </a:prstGeom>
        </p:spPr>
        <p:txBody>
          <a:bodyPr/>
          <a:lstStyle/>
          <a:p>
            <a:r>
              <a:rPr lang="en-US" sz="2000">
                <a:latin typeface="Arial"/>
                <a:ea typeface="ＭＳ Ｐゴシック"/>
              </a:rPr>
              <a:t>Instructions for editing school and department titles:</a:t>
            </a:r>
            <a:endParaRPr/>
          </a:p>
          <a:p>
            <a:endParaRPr/>
          </a:p>
          <a:p>
            <a:pPr>
              <a:lnSpc>
                <a:spcPct val="100000"/>
              </a:lnSpc>
              <a:buFont typeface="Wingdings" charset="2"/>
              <a:buChar char=""/>
            </a:pPr>
            <a:r>
              <a:rPr lang="en-US" sz="2000">
                <a:latin typeface="Arial"/>
                <a:ea typeface="ＭＳ Ｐゴシック"/>
              </a:rPr>
              <a:t> Select from menu: View &gt; Master &gt; Slide Master</a:t>
            </a:r>
            <a:endParaRPr/>
          </a:p>
          <a:p>
            <a:pPr>
              <a:lnSpc>
                <a:spcPct val="100000"/>
              </a:lnSpc>
            </a:pPr>
            <a:endParaRPr/>
          </a:p>
          <a:p>
            <a:pPr>
              <a:lnSpc>
                <a:spcPct val="100000"/>
              </a:lnSpc>
              <a:buFont typeface="Wingdings" charset="2"/>
              <a:buChar char=""/>
            </a:pPr>
            <a:r>
              <a:rPr lang="en-US" sz="2000">
                <a:latin typeface="Arial"/>
                <a:ea typeface="ＭＳ Ｐゴシック"/>
              </a:rPr>
              <a:t> Click on each text area you wish to edit. Text will become editable.</a:t>
            </a:r>
            <a:endParaRPr/>
          </a:p>
        </p:txBody>
      </p:sp>
      <p:sp>
        <p:nvSpPr>
          <p:cNvPr id="175" name="TextShape 2"/>
          <p:cNvSpPr txBox="1"/>
          <p:nvPr/>
        </p:nvSpPr>
        <p:spPr>
          <a:xfrm>
            <a:off x="3884760" y="8685360"/>
            <a:ext cx="2971440" cy="456840"/>
          </a:xfrm>
          <a:prstGeom prst="rect">
            <a:avLst/>
          </a:prstGeom>
        </p:spPr>
        <p:txBody>
          <a:bodyPr anchor="b"/>
          <a:lstStyle/>
          <a:p>
            <a:pPr>
              <a:lnSpc>
                <a:spcPct val="100000"/>
              </a:lnSpc>
            </a:pPr>
            <a:fld id="{3FD0C126-E88A-4E99-86DF-2578F8BCE07E}" type="slidenum">
              <a:rPr lang="en-US" sz="1200">
                <a:solidFill>
                  <a:srgbClr val="000000"/>
                </a:solidFill>
                <a:latin typeface="Arial"/>
                <a:ea typeface="ＭＳ Ｐゴシック"/>
              </a:rPr>
              <a:t>1</a:t>
            </a:fld>
            <a:endParaRPr/>
          </a:p>
        </p:txBody>
      </p:sp>
    </p:spTree>
    <p:extLst>
      <p:ext uri="{BB962C8B-B14F-4D97-AF65-F5344CB8AC3E}">
        <p14:creationId xmlns:p14="http://schemas.microsoft.com/office/powerpoint/2010/main" val="13085770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algn="r"/>
            <a:fld id="{E7D75769-070C-4BF1-914A-EB6BE1CB59D6}" type="slidenum">
              <a:rPr lang="en-US" sz="1400" smtClean="0">
                <a:latin typeface="Times New Roman"/>
              </a:rPr>
              <a:t>10</a:t>
            </a:fld>
            <a:endParaRPr lang="en-US"/>
          </a:p>
        </p:txBody>
      </p:sp>
    </p:spTree>
    <p:extLst>
      <p:ext uri="{BB962C8B-B14F-4D97-AF65-F5344CB8AC3E}">
        <p14:creationId xmlns:p14="http://schemas.microsoft.com/office/powerpoint/2010/main" val="16082754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algn="r"/>
            <a:fld id="{E7D75769-070C-4BF1-914A-EB6BE1CB59D6}" type="slidenum">
              <a:rPr lang="en-US" sz="1400" smtClean="0">
                <a:latin typeface="Times New Roman"/>
              </a:rPr>
              <a:t>11</a:t>
            </a:fld>
            <a:endParaRPr lang="en-US"/>
          </a:p>
        </p:txBody>
      </p:sp>
    </p:spTree>
    <p:extLst>
      <p:ext uri="{BB962C8B-B14F-4D97-AF65-F5344CB8AC3E}">
        <p14:creationId xmlns:p14="http://schemas.microsoft.com/office/powerpoint/2010/main" val="27170499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algn="r"/>
            <a:fld id="{E7D75769-070C-4BF1-914A-EB6BE1CB59D6}" type="slidenum">
              <a:rPr lang="en-US" sz="1400" smtClean="0">
                <a:latin typeface="Times New Roman"/>
              </a:rPr>
              <a:t>12</a:t>
            </a:fld>
            <a:endParaRPr lang="en-US"/>
          </a:p>
        </p:txBody>
      </p:sp>
    </p:spTree>
    <p:extLst>
      <p:ext uri="{BB962C8B-B14F-4D97-AF65-F5344CB8AC3E}">
        <p14:creationId xmlns:p14="http://schemas.microsoft.com/office/powerpoint/2010/main" val="17527866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algn="r"/>
            <a:fld id="{E7D75769-070C-4BF1-914A-EB6BE1CB59D6}" type="slidenum">
              <a:rPr lang="en-US" sz="1400" smtClean="0">
                <a:latin typeface="Times New Roman"/>
              </a:rPr>
              <a:t>13</a:t>
            </a:fld>
            <a:endParaRPr lang="en-US"/>
          </a:p>
        </p:txBody>
      </p:sp>
    </p:spTree>
    <p:extLst>
      <p:ext uri="{BB962C8B-B14F-4D97-AF65-F5344CB8AC3E}">
        <p14:creationId xmlns:p14="http://schemas.microsoft.com/office/powerpoint/2010/main" val="38626986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study of naturally occurring connected/coherent sentences</a:t>
            </a:r>
          </a:p>
          <a:p>
            <a:endParaRPr lang="en-US" sz="1200" b="0" i="0" kern="1200" dirty="0">
              <a:solidFill>
                <a:schemeClr val="tx1"/>
              </a:solidFill>
              <a:effectLst/>
              <a:latin typeface="+mn-lt"/>
              <a:ea typeface="+mn-ea"/>
              <a:cs typeface="+mn-cs"/>
            </a:endParaRPr>
          </a:p>
          <a:p>
            <a:r>
              <a:rPr lang="en-US" dirty="0"/>
              <a:t>In linguistics, the term “discourse” refers to a structural unit larger than the sentence. </a:t>
            </a:r>
          </a:p>
          <a:p>
            <a:endParaRPr lang="en-US" dirty="0"/>
          </a:p>
          <a:p>
            <a:r>
              <a:rPr lang="en-US" dirty="0"/>
              <a:t>Discourse minimally involves more than one sentence, and the sentences must be contingent. </a:t>
            </a:r>
          </a:p>
          <a:p>
            <a:endParaRPr lang="en-US" dirty="0"/>
          </a:p>
          <a:p>
            <a:r>
              <a:rPr lang="en-US" dirty="0"/>
              <a:t>Pragmatics, </a:t>
            </a:r>
            <a:r>
              <a:rPr lang="en-US" sz="1200" b="0" i="0" kern="1200" dirty="0">
                <a:solidFill>
                  <a:schemeClr val="tx1"/>
                </a:solidFill>
                <a:effectLst/>
                <a:latin typeface="+mn-lt"/>
                <a:ea typeface="+mn-ea"/>
                <a:cs typeface="+mn-cs"/>
              </a:rPr>
              <a:t>context contributes to meaning.</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 objects of discourse analysis (</a:t>
            </a:r>
            <a:r>
              <a:rPr lang="en-US" sz="1200" b="0" i="0" u="none" strike="noStrike" kern="1200" dirty="0">
                <a:solidFill>
                  <a:schemeClr val="tx1"/>
                </a:solidFill>
                <a:effectLst/>
                <a:latin typeface="+mn-lt"/>
                <a:ea typeface="+mn-ea"/>
                <a:cs typeface="+mn-cs"/>
                <a:hlinkClick r:id="rId3" tooltip="Discourse"/>
              </a:rPr>
              <a:t>discourse</a:t>
            </a:r>
            <a:r>
              <a:rPr lang="en-US" sz="1200" b="0" i="0" kern="1200" dirty="0">
                <a:solidFill>
                  <a:schemeClr val="tx1"/>
                </a:solidFill>
                <a:effectLst/>
                <a:latin typeface="+mn-lt"/>
                <a:ea typeface="+mn-ea"/>
                <a:cs typeface="+mn-cs"/>
              </a:rPr>
              <a:t>, writing, conversation, communicative </a:t>
            </a:r>
            <a:r>
              <a:rPr lang="en-US" sz="1200" b="0" i="0" u="none" strike="noStrike" kern="1200" dirty="0">
                <a:solidFill>
                  <a:schemeClr val="tx1"/>
                </a:solidFill>
                <a:effectLst/>
                <a:latin typeface="+mn-lt"/>
                <a:ea typeface="+mn-ea"/>
                <a:cs typeface="+mn-cs"/>
                <a:hlinkClick r:id="rId4" tooltip="Symbolic interactionism"/>
              </a:rPr>
              <a:t>event</a:t>
            </a:r>
            <a:r>
              <a:rPr lang="en-US" sz="1200" b="0" i="0" kern="1200" dirty="0">
                <a:solidFill>
                  <a:schemeClr val="tx1"/>
                </a:solidFill>
                <a:effectLst/>
                <a:latin typeface="+mn-lt"/>
                <a:ea typeface="+mn-ea"/>
                <a:cs typeface="+mn-cs"/>
              </a:rPr>
              <a:t>) are variously defined in terms of coherent sequences of </a:t>
            </a:r>
            <a:r>
              <a:rPr lang="en-US" sz="1200" b="0" i="0" u="none" strike="noStrike" kern="1200" dirty="0">
                <a:solidFill>
                  <a:schemeClr val="tx1"/>
                </a:solidFill>
                <a:effectLst/>
                <a:latin typeface="+mn-lt"/>
                <a:ea typeface="+mn-ea"/>
                <a:cs typeface="+mn-cs"/>
                <a:hlinkClick r:id="rId5" tooltip="Sentence (linguistics)"/>
              </a:rPr>
              <a:t>sentences</a:t>
            </a:r>
            <a:r>
              <a:rPr lang="en-US" sz="1200" b="0" i="0" kern="1200" dirty="0">
                <a:solidFill>
                  <a:schemeClr val="tx1"/>
                </a:solidFill>
                <a:effectLst/>
                <a:latin typeface="+mn-lt"/>
                <a:ea typeface="+mn-ea"/>
                <a:cs typeface="+mn-cs"/>
              </a:rPr>
              <a:t>, </a:t>
            </a:r>
            <a:r>
              <a:rPr lang="en-US" sz="1200" b="0" i="0" u="none" strike="noStrike" kern="1200" dirty="0">
                <a:solidFill>
                  <a:schemeClr val="tx1"/>
                </a:solidFill>
                <a:effectLst/>
                <a:latin typeface="+mn-lt"/>
                <a:ea typeface="+mn-ea"/>
                <a:cs typeface="+mn-cs"/>
                <a:hlinkClick r:id="rId6" tooltip="Proposition"/>
              </a:rPr>
              <a:t>propositions</a:t>
            </a:r>
            <a:r>
              <a:rPr lang="en-US" sz="1200" b="0" i="0" kern="1200" dirty="0">
                <a:solidFill>
                  <a:schemeClr val="tx1"/>
                </a:solidFill>
                <a:effectLst/>
                <a:latin typeface="+mn-lt"/>
                <a:ea typeface="+mn-ea"/>
                <a:cs typeface="+mn-cs"/>
              </a:rPr>
              <a:t>, </a:t>
            </a:r>
            <a:r>
              <a:rPr lang="en-US" sz="1200" b="0" i="0" u="none" strike="noStrike" kern="1200" dirty="0">
                <a:solidFill>
                  <a:schemeClr val="tx1"/>
                </a:solidFill>
                <a:effectLst/>
                <a:latin typeface="+mn-lt"/>
                <a:ea typeface="+mn-ea"/>
                <a:cs typeface="+mn-cs"/>
                <a:hlinkClick r:id="rId7" tooltip="Speech acts"/>
              </a:rPr>
              <a:t>speech</a:t>
            </a:r>
            <a:r>
              <a:rPr lang="en-US" sz="1200" b="0" i="0" kern="1200" dirty="0">
                <a:solidFill>
                  <a:schemeClr val="tx1"/>
                </a:solidFill>
                <a:effectLst/>
                <a:latin typeface="+mn-lt"/>
                <a:ea typeface="+mn-ea"/>
                <a:cs typeface="+mn-cs"/>
              </a:rPr>
              <a:t>, or </a:t>
            </a:r>
            <a:r>
              <a:rPr lang="en-US" sz="1200" b="0" i="0" u="none" strike="noStrike" kern="1200" dirty="0">
                <a:solidFill>
                  <a:schemeClr val="tx1"/>
                </a:solidFill>
                <a:effectLst/>
                <a:latin typeface="+mn-lt"/>
                <a:ea typeface="+mn-ea"/>
                <a:cs typeface="+mn-cs"/>
                <a:hlinkClick r:id="rId8" tooltip="Conversation Analysis"/>
              </a:rPr>
              <a:t>turns-at-talk</a:t>
            </a:r>
            <a:endParaRPr lang="en-US" sz="1200" b="0" i="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A </a:t>
            </a:r>
            <a:r>
              <a:rPr lang="en-US" sz="1200" b="1" i="0" kern="1200" dirty="0">
                <a:solidFill>
                  <a:schemeClr val="tx1"/>
                </a:solidFill>
                <a:effectLst/>
                <a:latin typeface="+mn-lt"/>
                <a:ea typeface="+mn-ea"/>
                <a:cs typeface="+mn-cs"/>
              </a:rPr>
              <a:t>discourse relation</a:t>
            </a:r>
            <a:r>
              <a:rPr lang="en-US" sz="1200" b="0" i="0" kern="1200" dirty="0">
                <a:solidFill>
                  <a:schemeClr val="tx1"/>
                </a:solidFill>
                <a:effectLst/>
                <a:latin typeface="+mn-lt"/>
                <a:ea typeface="+mn-ea"/>
                <a:cs typeface="+mn-cs"/>
              </a:rPr>
              <a:t> (or </a:t>
            </a:r>
            <a:r>
              <a:rPr lang="en-US" sz="1200" b="1" i="0" kern="1200" dirty="0">
                <a:solidFill>
                  <a:schemeClr val="tx1"/>
                </a:solidFill>
                <a:effectLst/>
                <a:latin typeface="+mn-lt"/>
                <a:ea typeface="+mn-ea"/>
                <a:cs typeface="+mn-cs"/>
              </a:rPr>
              <a:t>rhetorical relation</a:t>
            </a:r>
            <a:r>
              <a:rPr lang="en-US" sz="1200" b="0" i="0" kern="1200" dirty="0">
                <a:solidFill>
                  <a:schemeClr val="tx1"/>
                </a:solidFill>
                <a:effectLst/>
                <a:latin typeface="+mn-lt"/>
                <a:ea typeface="+mn-ea"/>
                <a:cs typeface="+mn-cs"/>
              </a:rPr>
              <a:t>) is a description of how two segments of </a:t>
            </a:r>
            <a:r>
              <a:rPr lang="en-US" sz="1200" b="0" i="0" u="none" strike="noStrike" kern="1200" dirty="0">
                <a:solidFill>
                  <a:schemeClr val="tx1"/>
                </a:solidFill>
                <a:effectLst/>
                <a:latin typeface="+mn-lt"/>
                <a:ea typeface="+mn-ea"/>
                <a:cs typeface="+mn-cs"/>
                <a:hlinkClick r:id="rId3" tooltip="Discourse"/>
              </a:rPr>
              <a:t>discourse</a:t>
            </a:r>
            <a:r>
              <a:rPr lang="en-US" sz="1200" b="0" i="0" kern="1200" dirty="0">
                <a:solidFill>
                  <a:schemeClr val="tx1"/>
                </a:solidFill>
                <a:effectLst/>
                <a:latin typeface="+mn-lt"/>
                <a:ea typeface="+mn-ea"/>
                <a:cs typeface="+mn-cs"/>
              </a:rPr>
              <a:t> are </a:t>
            </a:r>
            <a:r>
              <a:rPr lang="en-US" sz="1200" b="0" i="0" u="none" strike="noStrike" kern="1200" dirty="0">
                <a:solidFill>
                  <a:schemeClr val="tx1"/>
                </a:solidFill>
                <a:effectLst/>
                <a:latin typeface="+mn-lt"/>
                <a:ea typeface="+mn-ea"/>
                <a:cs typeface="+mn-cs"/>
                <a:hlinkClick r:id="rId9" tooltip="Logic"/>
              </a:rPr>
              <a:t>logically</a:t>
            </a:r>
            <a:r>
              <a:rPr lang="en-US" sz="1200" b="0" i="0" kern="1200" dirty="0">
                <a:solidFill>
                  <a:schemeClr val="tx1"/>
                </a:solidFill>
                <a:effectLst/>
                <a:latin typeface="+mn-lt"/>
                <a:ea typeface="+mn-ea"/>
                <a:cs typeface="+mn-cs"/>
              </a:rPr>
              <a:t> connected to one another.</a:t>
            </a:r>
          </a:p>
          <a:p>
            <a:endParaRPr lang="en-US" dirty="0"/>
          </a:p>
        </p:txBody>
      </p:sp>
      <p:sp>
        <p:nvSpPr>
          <p:cNvPr id="4" name="Slide Number Placeholder 3"/>
          <p:cNvSpPr>
            <a:spLocks noGrp="1"/>
          </p:cNvSpPr>
          <p:nvPr>
            <p:ph type="sldNum" idx="10"/>
          </p:nvPr>
        </p:nvSpPr>
        <p:spPr/>
        <p:txBody>
          <a:bodyPr/>
          <a:lstStyle/>
          <a:p>
            <a:pPr algn="r"/>
            <a:fld id="{E7D75769-070C-4BF1-914A-EB6BE1CB59D6}" type="slidenum">
              <a:rPr lang="en-US" sz="1400" smtClean="0">
                <a:latin typeface="Times New Roman"/>
              </a:rPr>
              <a:t>2</a:t>
            </a:fld>
            <a:endParaRPr lang="en-US"/>
          </a:p>
        </p:txBody>
      </p:sp>
    </p:spTree>
    <p:extLst>
      <p:ext uri="{BB962C8B-B14F-4D97-AF65-F5344CB8AC3E}">
        <p14:creationId xmlns:p14="http://schemas.microsoft.com/office/powerpoint/2010/main" val="6123634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A </a:t>
            </a:r>
            <a:r>
              <a:rPr lang="en-US" sz="1200" b="1" i="0" kern="1200" dirty="0">
                <a:solidFill>
                  <a:schemeClr val="tx1"/>
                </a:solidFill>
                <a:effectLst/>
                <a:latin typeface="+mn-lt"/>
                <a:ea typeface="+mn-ea"/>
                <a:cs typeface="+mn-cs"/>
              </a:rPr>
              <a:t>discourse relation</a:t>
            </a:r>
            <a:r>
              <a:rPr lang="en-US" sz="1200" b="0" i="0" kern="1200" dirty="0">
                <a:solidFill>
                  <a:schemeClr val="tx1"/>
                </a:solidFill>
                <a:effectLst/>
                <a:latin typeface="+mn-lt"/>
                <a:ea typeface="+mn-ea"/>
                <a:cs typeface="+mn-cs"/>
              </a:rPr>
              <a:t> (or </a:t>
            </a:r>
            <a:r>
              <a:rPr lang="en-US" sz="1200" b="1" i="0" kern="1200" dirty="0">
                <a:solidFill>
                  <a:schemeClr val="tx1"/>
                </a:solidFill>
                <a:effectLst/>
                <a:latin typeface="+mn-lt"/>
                <a:ea typeface="+mn-ea"/>
                <a:cs typeface="+mn-cs"/>
              </a:rPr>
              <a:t>rhetorical relation</a:t>
            </a:r>
            <a:r>
              <a:rPr lang="en-US" sz="1200" b="0" i="0" kern="1200" dirty="0">
                <a:solidFill>
                  <a:schemeClr val="tx1"/>
                </a:solidFill>
                <a:effectLst/>
                <a:latin typeface="+mn-lt"/>
                <a:ea typeface="+mn-ea"/>
                <a:cs typeface="+mn-cs"/>
              </a:rPr>
              <a:t>) is a description of how two segments of </a:t>
            </a:r>
            <a:r>
              <a:rPr lang="en-US" sz="1200" b="0" i="0" u="none" strike="noStrike" kern="1200" dirty="0">
                <a:solidFill>
                  <a:schemeClr val="tx1"/>
                </a:solidFill>
                <a:effectLst/>
                <a:latin typeface="+mn-lt"/>
                <a:ea typeface="+mn-ea"/>
                <a:cs typeface="+mn-cs"/>
                <a:hlinkClick r:id="rId3" tooltip="Discourse"/>
              </a:rPr>
              <a:t>discourse</a:t>
            </a:r>
            <a:r>
              <a:rPr lang="en-US" sz="1200" b="0" i="0" kern="1200" dirty="0">
                <a:solidFill>
                  <a:schemeClr val="tx1"/>
                </a:solidFill>
                <a:effectLst/>
                <a:latin typeface="+mn-lt"/>
                <a:ea typeface="+mn-ea"/>
                <a:cs typeface="+mn-cs"/>
              </a:rPr>
              <a:t> are </a:t>
            </a:r>
            <a:r>
              <a:rPr lang="en-US" sz="1200" b="0" i="0" u="none" strike="noStrike" kern="1200" dirty="0">
                <a:solidFill>
                  <a:schemeClr val="tx1"/>
                </a:solidFill>
                <a:effectLst/>
                <a:latin typeface="+mn-lt"/>
                <a:ea typeface="+mn-ea"/>
                <a:cs typeface="+mn-cs"/>
                <a:hlinkClick r:id="rId4" tooltip="Logic"/>
              </a:rPr>
              <a:t>logically</a:t>
            </a:r>
            <a:r>
              <a:rPr lang="en-US" sz="1200" b="0" i="0" kern="1200" dirty="0">
                <a:solidFill>
                  <a:schemeClr val="tx1"/>
                </a:solidFill>
                <a:effectLst/>
                <a:latin typeface="+mn-lt"/>
                <a:ea typeface="+mn-ea"/>
                <a:cs typeface="+mn-cs"/>
              </a:rPr>
              <a:t> connected to one another.</a:t>
            </a:r>
          </a:p>
          <a:p>
            <a:r>
              <a:rPr lang="en-US" sz="1200" b="0" i="0" kern="1200" dirty="0">
                <a:solidFill>
                  <a:schemeClr val="tx1"/>
                </a:solidFill>
                <a:effectLst/>
                <a:latin typeface="+mn-lt"/>
                <a:ea typeface="+mn-ea"/>
                <a:cs typeface="+mn-cs"/>
              </a:rPr>
              <a:t>Rhetorical relations or coherence relations or </a:t>
            </a:r>
            <a:r>
              <a:rPr lang="en-US" sz="1200" b="0" i="0" u="sng" kern="1200" dirty="0">
                <a:solidFill>
                  <a:schemeClr val="tx1"/>
                </a:solidFill>
                <a:effectLst/>
                <a:latin typeface="+mn-lt"/>
                <a:ea typeface="+mn-ea"/>
                <a:cs typeface="+mn-cs"/>
                <a:hlinkClick r:id="rId5" tooltip="Discourse relation"/>
              </a:rPr>
              <a:t>discourse relations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RST explains </a:t>
            </a:r>
            <a:r>
              <a:rPr lang="en-US" sz="1200" b="0" i="0" u="none" strike="noStrike" kern="1200" dirty="0">
                <a:solidFill>
                  <a:schemeClr val="tx1"/>
                </a:solidFill>
                <a:effectLst/>
                <a:latin typeface="+mn-lt"/>
                <a:ea typeface="+mn-ea"/>
                <a:cs typeface="+mn-cs"/>
                <a:hlinkClick r:id="rId6" tooltip="Coherence (linguistics)"/>
              </a:rPr>
              <a:t>coherence</a:t>
            </a:r>
            <a:r>
              <a:rPr lang="en-US" sz="1200" b="0" i="0" kern="1200" dirty="0">
                <a:solidFill>
                  <a:schemeClr val="tx1"/>
                </a:solidFill>
                <a:effectLst/>
                <a:latin typeface="+mn-lt"/>
                <a:ea typeface="+mn-ea"/>
                <a:cs typeface="+mn-cs"/>
              </a:rPr>
              <a:t> hierarchical, connected structure of texts</a:t>
            </a:r>
          </a:p>
          <a:p>
            <a:r>
              <a:rPr lang="en-US" sz="1200" b="0" i="0" kern="1200" dirty="0">
                <a:solidFill>
                  <a:schemeClr val="tx1"/>
                </a:solidFill>
                <a:effectLst/>
                <a:latin typeface="+mn-lt"/>
                <a:ea typeface="+mn-ea"/>
                <a:cs typeface="+mn-cs"/>
              </a:rPr>
              <a:t>RST relations are applied recursively in a text, until all units in that text are constituents in an RST relation. The result of such analyses is that RST structure are typically represented as trees, with one top level relation that encompasses other relations at lower levels.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Shallow discourse parsing is the task of parsing a piece of text into a set of discourse relations between two adjacent or non-adjacent discourse units. We call this task </a:t>
            </a:r>
            <a:r>
              <a:rPr lang="en-US" sz="1200" b="0" i="1" kern="1200" dirty="0">
                <a:solidFill>
                  <a:schemeClr val="tx1"/>
                </a:solidFill>
                <a:effectLst/>
                <a:latin typeface="+mn-lt"/>
                <a:ea typeface="+mn-ea"/>
                <a:cs typeface="+mn-cs"/>
              </a:rPr>
              <a:t>shallow discourse parsing</a:t>
            </a:r>
            <a:r>
              <a:rPr lang="en-US" sz="1200" b="0" i="0" kern="1200" dirty="0">
                <a:solidFill>
                  <a:schemeClr val="tx1"/>
                </a:solidFill>
                <a:effectLst/>
                <a:latin typeface="+mn-lt"/>
                <a:ea typeface="+mn-ea"/>
                <a:cs typeface="+mn-cs"/>
              </a:rPr>
              <a:t> because the relations in a text are not connected to one another to form a connected structure in the form of a tree or graph.</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Yield more reliable human annotation</a:t>
            </a:r>
            <a:endParaRPr lang="en-US" dirty="0"/>
          </a:p>
        </p:txBody>
      </p:sp>
      <p:sp>
        <p:nvSpPr>
          <p:cNvPr id="4" name="Slide Number Placeholder 3"/>
          <p:cNvSpPr>
            <a:spLocks noGrp="1"/>
          </p:cNvSpPr>
          <p:nvPr>
            <p:ph type="sldNum" idx="10"/>
          </p:nvPr>
        </p:nvSpPr>
        <p:spPr/>
        <p:txBody>
          <a:bodyPr/>
          <a:lstStyle/>
          <a:p>
            <a:pPr algn="r"/>
            <a:fld id="{E7D75769-070C-4BF1-914A-EB6BE1CB59D6}" type="slidenum">
              <a:rPr lang="en-US" sz="1400" smtClean="0">
                <a:latin typeface="Times New Roman"/>
              </a:rPr>
              <a:t>3</a:t>
            </a:fld>
            <a:endParaRPr lang="en-US"/>
          </a:p>
        </p:txBody>
      </p:sp>
    </p:spTree>
    <p:extLst>
      <p:ext uri="{BB962C8B-B14F-4D97-AF65-F5344CB8AC3E}">
        <p14:creationId xmlns:p14="http://schemas.microsoft.com/office/powerpoint/2010/main" val="18877082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A </a:t>
            </a:r>
            <a:r>
              <a:rPr lang="en-US" sz="1200" b="1" i="0" kern="1200" dirty="0">
                <a:solidFill>
                  <a:schemeClr val="tx1"/>
                </a:solidFill>
                <a:effectLst/>
                <a:latin typeface="+mn-lt"/>
                <a:ea typeface="+mn-ea"/>
                <a:cs typeface="+mn-cs"/>
              </a:rPr>
              <a:t>discourse relation</a:t>
            </a:r>
            <a:r>
              <a:rPr lang="en-US" sz="1200" b="0" i="0" kern="1200" dirty="0">
                <a:solidFill>
                  <a:schemeClr val="tx1"/>
                </a:solidFill>
                <a:effectLst/>
                <a:latin typeface="+mn-lt"/>
                <a:ea typeface="+mn-ea"/>
                <a:cs typeface="+mn-cs"/>
              </a:rPr>
              <a:t> (or </a:t>
            </a:r>
            <a:r>
              <a:rPr lang="en-US" sz="1200" b="1" i="0" kern="1200" dirty="0">
                <a:solidFill>
                  <a:schemeClr val="tx1"/>
                </a:solidFill>
                <a:effectLst/>
                <a:latin typeface="+mn-lt"/>
                <a:ea typeface="+mn-ea"/>
                <a:cs typeface="+mn-cs"/>
              </a:rPr>
              <a:t>rhetorical relation</a:t>
            </a:r>
            <a:r>
              <a:rPr lang="en-US" sz="1200" b="0" i="0" kern="1200" dirty="0">
                <a:solidFill>
                  <a:schemeClr val="tx1"/>
                </a:solidFill>
                <a:effectLst/>
                <a:latin typeface="+mn-lt"/>
                <a:ea typeface="+mn-ea"/>
                <a:cs typeface="+mn-cs"/>
              </a:rPr>
              <a:t>) is a description of how two segments of </a:t>
            </a:r>
            <a:r>
              <a:rPr lang="en-US" sz="1200" b="0" i="0" u="none" strike="noStrike" kern="1200" dirty="0">
                <a:solidFill>
                  <a:schemeClr val="tx1"/>
                </a:solidFill>
                <a:effectLst/>
                <a:latin typeface="+mn-lt"/>
                <a:ea typeface="+mn-ea"/>
                <a:cs typeface="+mn-cs"/>
                <a:hlinkClick r:id="rId3" tooltip="Discourse"/>
              </a:rPr>
              <a:t>discourse</a:t>
            </a:r>
            <a:r>
              <a:rPr lang="en-US" sz="1200" b="0" i="0" kern="1200" dirty="0">
                <a:solidFill>
                  <a:schemeClr val="tx1"/>
                </a:solidFill>
                <a:effectLst/>
                <a:latin typeface="+mn-lt"/>
                <a:ea typeface="+mn-ea"/>
                <a:cs typeface="+mn-cs"/>
              </a:rPr>
              <a:t> are </a:t>
            </a:r>
            <a:r>
              <a:rPr lang="en-US" sz="1200" b="0" i="0" u="none" strike="noStrike" kern="1200" dirty="0">
                <a:solidFill>
                  <a:schemeClr val="tx1"/>
                </a:solidFill>
                <a:effectLst/>
                <a:latin typeface="+mn-lt"/>
                <a:ea typeface="+mn-ea"/>
                <a:cs typeface="+mn-cs"/>
                <a:hlinkClick r:id="rId4" tooltip="Logic"/>
              </a:rPr>
              <a:t>logically</a:t>
            </a:r>
            <a:r>
              <a:rPr lang="en-US" sz="1200" b="0" i="0" kern="1200" dirty="0">
                <a:solidFill>
                  <a:schemeClr val="tx1"/>
                </a:solidFill>
                <a:effectLst/>
                <a:latin typeface="+mn-lt"/>
                <a:ea typeface="+mn-ea"/>
                <a:cs typeface="+mn-cs"/>
              </a:rPr>
              <a:t> connected to one another.</a:t>
            </a:r>
          </a:p>
          <a:p>
            <a:r>
              <a:rPr lang="en-US" sz="1200" b="0" i="0" kern="1200" dirty="0">
                <a:solidFill>
                  <a:schemeClr val="tx1"/>
                </a:solidFill>
                <a:effectLst/>
                <a:latin typeface="+mn-lt"/>
                <a:ea typeface="+mn-ea"/>
                <a:cs typeface="+mn-cs"/>
              </a:rPr>
              <a:t>Rhetorical relations or coherence relations or </a:t>
            </a:r>
            <a:r>
              <a:rPr lang="en-US" sz="1200" b="0" i="0" u="sng" kern="1200" dirty="0">
                <a:solidFill>
                  <a:schemeClr val="tx1"/>
                </a:solidFill>
                <a:effectLst/>
                <a:latin typeface="+mn-lt"/>
                <a:ea typeface="+mn-ea"/>
                <a:cs typeface="+mn-cs"/>
                <a:hlinkClick r:id="rId5" tooltip="Discourse relation"/>
              </a:rPr>
              <a:t>discourse relations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RST explains </a:t>
            </a:r>
            <a:r>
              <a:rPr lang="en-US" sz="1200" b="0" i="0" u="none" strike="noStrike" kern="1200" dirty="0">
                <a:solidFill>
                  <a:schemeClr val="tx1"/>
                </a:solidFill>
                <a:effectLst/>
                <a:latin typeface="+mn-lt"/>
                <a:ea typeface="+mn-ea"/>
                <a:cs typeface="+mn-cs"/>
                <a:hlinkClick r:id="rId6" tooltip="Coherence (linguistics)"/>
              </a:rPr>
              <a:t>coherence</a:t>
            </a:r>
            <a:r>
              <a:rPr lang="en-US" sz="1200" b="0" i="0" kern="1200" dirty="0">
                <a:solidFill>
                  <a:schemeClr val="tx1"/>
                </a:solidFill>
                <a:effectLst/>
                <a:latin typeface="+mn-lt"/>
                <a:ea typeface="+mn-ea"/>
                <a:cs typeface="+mn-cs"/>
              </a:rPr>
              <a:t> hierarchical, connected structure of texts</a:t>
            </a:r>
          </a:p>
          <a:p>
            <a:r>
              <a:rPr lang="en-US" sz="1200" b="0" i="0" kern="1200" dirty="0">
                <a:solidFill>
                  <a:schemeClr val="tx1"/>
                </a:solidFill>
                <a:effectLst/>
                <a:latin typeface="+mn-lt"/>
                <a:ea typeface="+mn-ea"/>
                <a:cs typeface="+mn-cs"/>
              </a:rPr>
              <a:t>RST relations are applied recursively in a text, until all units in that text are constituents in an RST relation. The result of such analyses is that RST structure are typically represented as trees, with one top level relation that encompasses other relations at lower levels.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Shallow discourse parsing is the task of parsing a piece of text into a set of discourse relations between two adjacent or non-adjacent discourse units. We call this task </a:t>
            </a:r>
            <a:r>
              <a:rPr lang="en-US" sz="1200" b="0" i="1" kern="1200" dirty="0">
                <a:solidFill>
                  <a:schemeClr val="tx1"/>
                </a:solidFill>
                <a:effectLst/>
                <a:latin typeface="+mn-lt"/>
                <a:ea typeface="+mn-ea"/>
                <a:cs typeface="+mn-cs"/>
              </a:rPr>
              <a:t>shallow discourse parsing</a:t>
            </a:r>
            <a:r>
              <a:rPr lang="en-US" sz="1200" b="0" i="0" kern="1200" dirty="0">
                <a:solidFill>
                  <a:schemeClr val="tx1"/>
                </a:solidFill>
                <a:effectLst/>
                <a:latin typeface="+mn-lt"/>
                <a:ea typeface="+mn-ea"/>
                <a:cs typeface="+mn-cs"/>
              </a:rPr>
              <a:t> because the relations in a text are not connected to one another to form a connected structure in the form of a tree or graph.</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Yield more reliable human annotation</a:t>
            </a:r>
            <a:endParaRPr lang="en-US" dirty="0"/>
          </a:p>
        </p:txBody>
      </p:sp>
      <p:sp>
        <p:nvSpPr>
          <p:cNvPr id="4" name="Slide Number Placeholder 3"/>
          <p:cNvSpPr>
            <a:spLocks noGrp="1"/>
          </p:cNvSpPr>
          <p:nvPr>
            <p:ph type="sldNum" idx="10"/>
          </p:nvPr>
        </p:nvSpPr>
        <p:spPr/>
        <p:txBody>
          <a:bodyPr/>
          <a:lstStyle/>
          <a:p>
            <a:pPr algn="r"/>
            <a:fld id="{E7D75769-070C-4BF1-914A-EB6BE1CB59D6}" type="slidenum">
              <a:rPr lang="en-US" sz="1400" smtClean="0">
                <a:latin typeface="Times New Roman"/>
              </a:rPr>
              <a:t>4</a:t>
            </a:fld>
            <a:endParaRPr lang="en-US"/>
          </a:p>
        </p:txBody>
      </p:sp>
    </p:spTree>
    <p:extLst>
      <p:ext uri="{BB962C8B-B14F-4D97-AF65-F5344CB8AC3E}">
        <p14:creationId xmlns:p14="http://schemas.microsoft.com/office/powerpoint/2010/main" val="856589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A </a:t>
            </a:r>
            <a:r>
              <a:rPr lang="en-US" sz="1200" b="1" i="0" kern="1200" dirty="0">
                <a:solidFill>
                  <a:schemeClr val="tx1"/>
                </a:solidFill>
                <a:effectLst/>
                <a:latin typeface="+mn-lt"/>
                <a:ea typeface="+mn-ea"/>
                <a:cs typeface="+mn-cs"/>
              </a:rPr>
              <a:t>discourse relation</a:t>
            </a:r>
            <a:r>
              <a:rPr lang="en-US" sz="1200" b="0" i="0" kern="1200" dirty="0">
                <a:solidFill>
                  <a:schemeClr val="tx1"/>
                </a:solidFill>
                <a:effectLst/>
                <a:latin typeface="+mn-lt"/>
                <a:ea typeface="+mn-ea"/>
                <a:cs typeface="+mn-cs"/>
              </a:rPr>
              <a:t> (or </a:t>
            </a:r>
            <a:r>
              <a:rPr lang="en-US" sz="1200" b="1" i="0" kern="1200" dirty="0">
                <a:solidFill>
                  <a:schemeClr val="tx1"/>
                </a:solidFill>
                <a:effectLst/>
                <a:latin typeface="+mn-lt"/>
                <a:ea typeface="+mn-ea"/>
                <a:cs typeface="+mn-cs"/>
              </a:rPr>
              <a:t>rhetorical relation</a:t>
            </a:r>
            <a:r>
              <a:rPr lang="en-US" sz="1200" b="0" i="0" kern="1200" dirty="0">
                <a:solidFill>
                  <a:schemeClr val="tx1"/>
                </a:solidFill>
                <a:effectLst/>
                <a:latin typeface="+mn-lt"/>
                <a:ea typeface="+mn-ea"/>
                <a:cs typeface="+mn-cs"/>
              </a:rPr>
              <a:t>) is a description of how two segments of </a:t>
            </a:r>
            <a:r>
              <a:rPr lang="en-US" sz="1200" b="0" i="0" u="none" strike="noStrike" kern="1200" dirty="0">
                <a:solidFill>
                  <a:schemeClr val="tx1"/>
                </a:solidFill>
                <a:effectLst/>
                <a:latin typeface="+mn-lt"/>
                <a:ea typeface="+mn-ea"/>
                <a:cs typeface="+mn-cs"/>
                <a:hlinkClick r:id="rId3" tooltip="Discourse"/>
              </a:rPr>
              <a:t>discourse</a:t>
            </a:r>
            <a:r>
              <a:rPr lang="en-US" sz="1200" b="0" i="0" kern="1200" dirty="0">
                <a:solidFill>
                  <a:schemeClr val="tx1"/>
                </a:solidFill>
                <a:effectLst/>
                <a:latin typeface="+mn-lt"/>
                <a:ea typeface="+mn-ea"/>
                <a:cs typeface="+mn-cs"/>
              </a:rPr>
              <a:t> are </a:t>
            </a:r>
            <a:r>
              <a:rPr lang="en-US" sz="1200" b="0" i="0" u="none" strike="noStrike" kern="1200" dirty="0">
                <a:solidFill>
                  <a:schemeClr val="tx1"/>
                </a:solidFill>
                <a:effectLst/>
                <a:latin typeface="+mn-lt"/>
                <a:ea typeface="+mn-ea"/>
                <a:cs typeface="+mn-cs"/>
                <a:hlinkClick r:id="rId4" tooltip="Logic"/>
              </a:rPr>
              <a:t>logically</a:t>
            </a:r>
            <a:r>
              <a:rPr lang="en-US" sz="1200" b="0" i="0" kern="1200" dirty="0">
                <a:solidFill>
                  <a:schemeClr val="tx1"/>
                </a:solidFill>
                <a:effectLst/>
                <a:latin typeface="+mn-lt"/>
                <a:ea typeface="+mn-ea"/>
                <a:cs typeface="+mn-cs"/>
              </a:rPr>
              <a:t> connected to one another.</a:t>
            </a:r>
          </a:p>
          <a:p>
            <a:r>
              <a:rPr lang="en-US" sz="1200" b="0" i="0" kern="1200" dirty="0">
                <a:solidFill>
                  <a:schemeClr val="tx1"/>
                </a:solidFill>
                <a:effectLst/>
                <a:latin typeface="+mn-lt"/>
                <a:ea typeface="+mn-ea"/>
                <a:cs typeface="+mn-cs"/>
              </a:rPr>
              <a:t>Rhetorical relations or coherence relations or </a:t>
            </a:r>
            <a:r>
              <a:rPr lang="en-US" sz="1200" b="0" i="0" u="sng" kern="1200" dirty="0">
                <a:solidFill>
                  <a:schemeClr val="tx1"/>
                </a:solidFill>
                <a:effectLst/>
                <a:latin typeface="+mn-lt"/>
                <a:ea typeface="+mn-ea"/>
                <a:cs typeface="+mn-cs"/>
                <a:hlinkClick r:id="rId5" tooltip="Discourse relation"/>
              </a:rPr>
              <a:t>discourse relations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RST explains </a:t>
            </a:r>
            <a:r>
              <a:rPr lang="en-US" sz="1200" b="0" i="0" u="none" strike="noStrike" kern="1200" dirty="0">
                <a:solidFill>
                  <a:schemeClr val="tx1"/>
                </a:solidFill>
                <a:effectLst/>
                <a:latin typeface="+mn-lt"/>
                <a:ea typeface="+mn-ea"/>
                <a:cs typeface="+mn-cs"/>
                <a:hlinkClick r:id="rId6" tooltip="Coherence (linguistics)"/>
              </a:rPr>
              <a:t>coherence</a:t>
            </a:r>
            <a:r>
              <a:rPr lang="en-US" sz="1200" b="0" i="0" kern="1200" dirty="0">
                <a:solidFill>
                  <a:schemeClr val="tx1"/>
                </a:solidFill>
                <a:effectLst/>
                <a:latin typeface="+mn-lt"/>
                <a:ea typeface="+mn-ea"/>
                <a:cs typeface="+mn-cs"/>
              </a:rPr>
              <a:t> hierarchical, connected structure of texts</a:t>
            </a:r>
          </a:p>
          <a:p>
            <a:r>
              <a:rPr lang="en-US" sz="1200" b="0" i="0" kern="1200" dirty="0">
                <a:solidFill>
                  <a:schemeClr val="tx1"/>
                </a:solidFill>
                <a:effectLst/>
                <a:latin typeface="+mn-lt"/>
                <a:ea typeface="+mn-ea"/>
                <a:cs typeface="+mn-cs"/>
              </a:rPr>
              <a:t>RST relations are applied recursively in a text, until all units in that text are constituents in an RST relation. The result of such analyses is that RST structure are typically represented as trees, with one top level relation that encompasses other relations at lower levels.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Shallow discourse parsing is the task of parsing a piece of text into a set of discourse relations between two adjacent or non-adjacent discourse units. We call this task </a:t>
            </a:r>
            <a:r>
              <a:rPr lang="en-US" sz="1200" b="0" i="1" kern="1200" dirty="0">
                <a:solidFill>
                  <a:schemeClr val="tx1"/>
                </a:solidFill>
                <a:effectLst/>
                <a:latin typeface="+mn-lt"/>
                <a:ea typeface="+mn-ea"/>
                <a:cs typeface="+mn-cs"/>
              </a:rPr>
              <a:t>shallow discourse parsing</a:t>
            </a:r>
            <a:r>
              <a:rPr lang="en-US" sz="1200" b="0" i="0" kern="1200" dirty="0">
                <a:solidFill>
                  <a:schemeClr val="tx1"/>
                </a:solidFill>
                <a:effectLst/>
                <a:latin typeface="+mn-lt"/>
                <a:ea typeface="+mn-ea"/>
                <a:cs typeface="+mn-cs"/>
              </a:rPr>
              <a:t> because the relations in a text are not connected to one another to form a connected structure in the form of a tree or graph.</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Yield more reliable human annotation</a:t>
            </a:r>
            <a:endParaRPr lang="en-US" dirty="0"/>
          </a:p>
        </p:txBody>
      </p:sp>
      <p:sp>
        <p:nvSpPr>
          <p:cNvPr id="4" name="Slide Number Placeholder 3"/>
          <p:cNvSpPr>
            <a:spLocks noGrp="1"/>
          </p:cNvSpPr>
          <p:nvPr>
            <p:ph type="sldNum" idx="10"/>
          </p:nvPr>
        </p:nvSpPr>
        <p:spPr/>
        <p:txBody>
          <a:bodyPr/>
          <a:lstStyle/>
          <a:p>
            <a:pPr algn="r"/>
            <a:fld id="{E7D75769-070C-4BF1-914A-EB6BE1CB59D6}" type="slidenum">
              <a:rPr lang="en-US" sz="1400" smtClean="0">
                <a:latin typeface="Times New Roman"/>
              </a:rPr>
              <a:t>5</a:t>
            </a:fld>
            <a:endParaRPr lang="en-US"/>
          </a:p>
        </p:txBody>
      </p:sp>
    </p:spTree>
    <p:extLst>
      <p:ext uri="{BB962C8B-B14F-4D97-AF65-F5344CB8AC3E}">
        <p14:creationId xmlns:p14="http://schemas.microsoft.com/office/powerpoint/2010/main" val="18642129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A </a:t>
            </a:r>
            <a:r>
              <a:rPr lang="en-US" sz="1200" b="1" i="0" kern="1200" dirty="0">
                <a:solidFill>
                  <a:schemeClr val="tx1"/>
                </a:solidFill>
                <a:effectLst/>
                <a:latin typeface="+mn-lt"/>
                <a:ea typeface="+mn-ea"/>
                <a:cs typeface="+mn-cs"/>
              </a:rPr>
              <a:t>discourse relation</a:t>
            </a:r>
            <a:r>
              <a:rPr lang="en-US" sz="1200" b="0" i="0" kern="1200" dirty="0">
                <a:solidFill>
                  <a:schemeClr val="tx1"/>
                </a:solidFill>
                <a:effectLst/>
                <a:latin typeface="+mn-lt"/>
                <a:ea typeface="+mn-ea"/>
                <a:cs typeface="+mn-cs"/>
              </a:rPr>
              <a:t> (or </a:t>
            </a:r>
            <a:r>
              <a:rPr lang="en-US" sz="1200" b="1" i="0" kern="1200" dirty="0">
                <a:solidFill>
                  <a:schemeClr val="tx1"/>
                </a:solidFill>
                <a:effectLst/>
                <a:latin typeface="+mn-lt"/>
                <a:ea typeface="+mn-ea"/>
                <a:cs typeface="+mn-cs"/>
              </a:rPr>
              <a:t>rhetorical relation</a:t>
            </a:r>
            <a:r>
              <a:rPr lang="en-US" sz="1200" b="0" i="0" kern="1200" dirty="0">
                <a:solidFill>
                  <a:schemeClr val="tx1"/>
                </a:solidFill>
                <a:effectLst/>
                <a:latin typeface="+mn-lt"/>
                <a:ea typeface="+mn-ea"/>
                <a:cs typeface="+mn-cs"/>
              </a:rPr>
              <a:t>) is a description of how two segments of </a:t>
            </a:r>
            <a:r>
              <a:rPr lang="en-US" sz="1200" b="0" i="0" u="none" strike="noStrike" kern="1200" dirty="0">
                <a:solidFill>
                  <a:schemeClr val="tx1"/>
                </a:solidFill>
                <a:effectLst/>
                <a:latin typeface="+mn-lt"/>
                <a:ea typeface="+mn-ea"/>
                <a:cs typeface="+mn-cs"/>
                <a:hlinkClick r:id="rId3" tooltip="Discourse"/>
              </a:rPr>
              <a:t>discourse</a:t>
            </a:r>
            <a:r>
              <a:rPr lang="en-US" sz="1200" b="0" i="0" kern="1200" dirty="0">
                <a:solidFill>
                  <a:schemeClr val="tx1"/>
                </a:solidFill>
                <a:effectLst/>
                <a:latin typeface="+mn-lt"/>
                <a:ea typeface="+mn-ea"/>
                <a:cs typeface="+mn-cs"/>
              </a:rPr>
              <a:t> are </a:t>
            </a:r>
            <a:r>
              <a:rPr lang="en-US" sz="1200" b="0" i="0" u="none" strike="noStrike" kern="1200" dirty="0">
                <a:solidFill>
                  <a:schemeClr val="tx1"/>
                </a:solidFill>
                <a:effectLst/>
                <a:latin typeface="+mn-lt"/>
                <a:ea typeface="+mn-ea"/>
                <a:cs typeface="+mn-cs"/>
                <a:hlinkClick r:id="rId4" tooltip="Logic"/>
              </a:rPr>
              <a:t>logically</a:t>
            </a:r>
            <a:r>
              <a:rPr lang="en-US" sz="1200" b="0" i="0" kern="1200" dirty="0">
                <a:solidFill>
                  <a:schemeClr val="tx1"/>
                </a:solidFill>
                <a:effectLst/>
                <a:latin typeface="+mn-lt"/>
                <a:ea typeface="+mn-ea"/>
                <a:cs typeface="+mn-cs"/>
              </a:rPr>
              <a:t> connected to one another.</a:t>
            </a:r>
          </a:p>
          <a:p>
            <a:r>
              <a:rPr lang="en-US" sz="1200" b="0" i="0" kern="1200" dirty="0">
                <a:solidFill>
                  <a:schemeClr val="tx1"/>
                </a:solidFill>
                <a:effectLst/>
                <a:latin typeface="+mn-lt"/>
                <a:ea typeface="+mn-ea"/>
                <a:cs typeface="+mn-cs"/>
              </a:rPr>
              <a:t>Rhetorical relations or coherence relations or </a:t>
            </a:r>
            <a:r>
              <a:rPr lang="en-US" sz="1200" b="0" i="0" u="sng" kern="1200" dirty="0">
                <a:solidFill>
                  <a:schemeClr val="tx1"/>
                </a:solidFill>
                <a:effectLst/>
                <a:latin typeface="+mn-lt"/>
                <a:ea typeface="+mn-ea"/>
                <a:cs typeface="+mn-cs"/>
                <a:hlinkClick r:id="rId5" tooltip="Discourse relation"/>
              </a:rPr>
              <a:t>discourse relations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RST explains </a:t>
            </a:r>
            <a:r>
              <a:rPr lang="en-US" sz="1200" b="0" i="0" u="none" strike="noStrike" kern="1200" dirty="0">
                <a:solidFill>
                  <a:schemeClr val="tx1"/>
                </a:solidFill>
                <a:effectLst/>
                <a:latin typeface="+mn-lt"/>
                <a:ea typeface="+mn-ea"/>
                <a:cs typeface="+mn-cs"/>
                <a:hlinkClick r:id="rId6" tooltip="Coherence (linguistics)"/>
              </a:rPr>
              <a:t>coherence</a:t>
            </a:r>
            <a:r>
              <a:rPr lang="en-US" sz="1200" b="0" i="0" kern="1200" dirty="0">
                <a:solidFill>
                  <a:schemeClr val="tx1"/>
                </a:solidFill>
                <a:effectLst/>
                <a:latin typeface="+mn-lt"/>
                <a:ea typeface="+mn-ea"/>
                <a:cs typeface="+mn-cs"/>
              </a:rPr>
              <a:t> hierarchical, connected structure of texts</a:t>
            </a:r>
          </a:p>
          <a:p>
            <a:r>
              <a:rPr lang="en-US" sz="1200" b="0" i="0" kern="1200" dirty="0">
                <a:solidFill>
                  <a:schemeClr val="tx1"/>
                </a:solidFill>
                <a:effectLst/>
                <a:latin typeface="+mn-lt"/>
                <a:ea typeface="+mn-ea"/>
                <a:cs typeface="+mn-cs"/>
              </a:rPr>
              <a:t>RST relations are applied recursively in a text, until all units in that text are constituents in an RST relation. The result of such analyses is that RST structure are typically represented as trees, with one top level relation that encompasses other relations at lower levels.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Shallow discourse parsing is the task of parsing a piece of text into a set of discourse relations between two adjacent or non-adjacent discourse units. We call this task </a:t>
            </a:r>
            <a:r>
              <a:rPr lang="en-US" sz="1200" b="0" i="1" kern="1200" dirty="0">
                <a:solidFill>
                  <a:schemeClr val="tx1"/>
                </a:solidFill>
                <a:effectLst/>
                <a:latin typeface="+mn-lt"/>
                <a:ea typeface="+mn-ea"/>
                <a:cs typeface="+mn-cs"/>
              </a:rPr>
              <a:t>shallow discourse parsing</a:t>
            </a:r>
            <a:r>
              <a:rPr lang="en-US" sz="1200" b="0" i="0" kern="1200" dirty="0">
                <a:solidFill>
                  <a:schemeClr val="tx1"/>
                </a:solidFill>
                <a:effectLst/>
                <a:latin typeface="+mn-lt"/>
                <a:ea typeface="+mn-ea"/>
                <a:cs typeface="+mn-cs"/>
              </a:rPr>
              <a:t> because the relations in a text are not connected to one another to form a connected structure in the form of a tree or graph.</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Yield more reliable human annotation</a:t>
            </a:r>
            <a:endParaRPr lang="en-US" dirty="0"/>
          </a:p>
        </p:txBody>
      </p:sp>
      <p:sp>
        <p:nvSpPr>
          <p:cNvPr id="4" name="Slide Number Placeholder 3"/>
          <p:cNvSpPr>
            <a:spLocks noGrp="1"/>
          </p:cNvSpPr>
          <p:nvPr>
            <p:ph type="sldNum" idx="10"/>
          </p:nvPr>
        </p:nvSpPr>
        <p:spPr/>
        <p:txBody>
          <a:bodyPr/>
          <a:lstStyle/>
          <a:p>
            <a:pPr algn="r"/>
            <a:fld id="{E7D75769-070C-4BF1-914A-EB6BE1CB59D6}" type="slidenum">
              <a:rPr lang="en-US" sz="1400" smtClean="0">
                <a:latin typeface="Times New Roman"/>
              </a:rPr>
              <a:t>6</a:t>
            </a:fld>
            <a:endParaRPr lang="en-US"/>
          </a:p>
        </p:txBody>
      </p:sp>
    </p:spTree>
    <p:extLst>
      <p:ext uri="{BB962C8B-B14F-4D97-AF65-F5344CB8AC3E}">
        <p14:creationId xmlns:p14="http://schemas.microsoft.com/office/powerpoint/2010/main" val="25113628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algn="r"/>
            <a:fld id="{E7D75769-070C-4BF1-914A-EB6BE1CB59D6}" type="slidenum">
              <a:rPr lang="en-US" sz="1400" smtClean="0">
                <a:latin typeface="Times New Roman"/>
              </a:rPr>
              <a:t>7</a:t>
            </a:fld>
            <a:endParaRPr lang="en-US"/>
          </a:p>
        </p:txBody>
      </p:sp>
    </p:spTree>
    <p:extLst>
      <p:ext uri="{BB962C8B-B14F-4D97-AF65-F5344CB8AC3E}">
        <p14:creationId xmlns:p14="http://schemas.microsoft.com/office/powerpoint/2010/main" val="1819313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algn="r"/>
            <a:fld id="{E7D75769-070C-4BF1-914A-EB6BE1CB59D6}" type="slidenum">
              <a:rPr lang="en-US" sz="1400" smtClean="0">
                <a:latin typeface="Times New Roman"/>
              </a:rPr>
              <a:t>8</a:t>
            </a:fld>
            <a:endParaRPr lang="en-US"/>
          </a:p>
        </p:txBody>
      </p:sp>
    </p:spTree>
    <p:extLst>
      <p:ext uri="{BB962C8B-B14F-4D97-AF65-F5344CB8AC3E}">
        <p14:creationId xmlns:p14="http://schemas.microsoft.com/office/powerpoint/2010/main" val="5360286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a:noFill/>
          <a:ln w="12700">
            <a:solidFill>
              <a:prstClr val="black"/>
            </a:solidFill>
          </a:ln>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pPr algn="r"/>
            <a:fld id="{E7D75769-070C-4BF1-914A-EB6BE1CB59D6}" type="slidenum">
              <a:rPr lang="en-US" sz="1400" smtClean="0">
                <a:latin typeface="Times New Roman"/>
              </a:rPr>
              <a:t>9</a:t>
            </a:fld>
            <a:endParaRPr lang="en-US"/>
          </a:p>
        </p:txBody>
      </p:sp>
    </p:spTree>
    <p:extLst>
      <p:ext uri="{BB962C8B-B14F-4D97-AF65-F5344CB8AC3E}">
        <p14:creationId xmlns:p14="http://schemas.microsoft.com/office/powerpoint/2010/main" val="86650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749160" y="914400"/>
            <a:ext cx="7924320" cy="838080"/>
          </a:xfrm>
          <a:prstGeom prst="rect">
            <a:avLst/>
          </a:prstGeom>
        </p:spPr>
        <p:txBody>
          <a:bodyPr lIns="0" tIns="0" rIns="0" bIns="0" anchor="ctr"/>
          <a:lstStyle/>
          <a:p>
            <a:endParaRPr/>
          </a:p>
        </p:txBody>
      </p:sp>
      <p:sp>
        <p:nvSpPr>
          <p:cNvPr id="62" name="PlaceHolder 2"/>
          <p:cNvSpPr>
            <a:spLocks noGrp="1"/>
          </p:cNvSpPr>
          <p:nvPr>
            <p:ph type="body"/>
          </p:nvPr>
        </p:nvSpPr>
        <p:spPr>
          <a:xfrm>
            <a:off x="749160" y="1981080"/>
            <a:ext cx="3866760" cy="3885840"/>
          </a:xfrm>
          <a:prstGeom prst="rect">
            <a:avLst/>
          </a:prstGeom>
        </p:spPr>
        <p:txBody>
          <a:bodyPr lIns="0" tIns="0" rIns="0" bIns="0"/>
          <a:lstStyle/>
          <a:p>
            <a:endParaRPr/>
          </a:p>
        </p:txBody>
      </p:sp>
      <p:sp>
        <p:nvSpPr>
          <p:cNvPr id="63" name="PlaceHolder 3"/>
          <p:cNvSpPr>
            <a:spLocks noGrp="1"/>
          </p:cNvSpPr>
          <p:nvPr>
            <p:ph type="body"/>
          </p:nvPr>
        </p:nvSpPr>
        <p:spPr>
          <a:xfrm>
            <a:off x="4809600" y="1981080"/>
            <a:ext cx="3866760" cy="1853280"/>
          </a:xfrm>
          <a:prstGeom prst="rect">
            <a:avLst/>
          </a:prstGeom>
        </p:spPr>
        <p:txBody>
          <a:bodyPr lIns="0" tIns="0" rIns="0" bIns="0"/>
          <a:lstStyle/>
          <a:p>
            <a:endParaRPr/>
          </a:p>
        </p:txBody>
      </p:sp>
      <p:sp>
        <p:nvSpPr>
          <p:cNvPr id="64" name="PlaceHolder 4"/>
          <p:cNvSpPr>
            <a:spLocks noGrp="1"/>
          </p:cNvSpPr>
          <p:nvPr>
            <p:ph type="body"/>
          </p:nvPr>
        </p:nvSpPr>
        <p:spPr>
          <a:xfrm>
            <a:off x="4809600" y="4010760"/>
            <a:ext cx="3866760" cy="1853280"/>
          </a:xfrm>
          <a:prstGeom prst="rect">
            <a:avLst/>
          </a:prstGeom>
        </p:spPr>
        <p:txBody>
          <a:bodyPr lIns="0" tIns="0" rIns="0" bIns="0"/>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749160" y="914400"/>
            <a:ext cx="7924320" cy="838080"/>
          </a:xfrm>
          <a:prstGeom prst="rect">
            <a:avLst/>
          </a:prstGeom>
        </p:spPr>
        <p:txBody>
          <a:bodyPr lIns="0" tIns="0" rIns="0" bIns="0" anchor="ctr"/>
          <a:lstStyle/>
          <a:p>
            <a:endParaRPr/>
          </a:p>
        </p:txBody>
      </p:sp>
      <p:sp>
        <p:nvSpPr>
          <p:cNvPr id="66" name="PlaceHolder 2"/>
          <p:cNvSpPr>
            <a:spLocks noGrp="1"/>
          </p:cNvSpPr>
          <p:nvPr>
            <p:ph type="body"/>
          </p:nvPr>
        </p:nvSpPr>
        <p:spPr>
          <a:xfrm>
            <a:off x="749160" y="1981080"/>
            <a:ext cx="3866760" cy="1853280"/>
          </a:xfrm>
          <a:prstGeom prst="rect">
            <a:avLst/>
          </a:prstGeom>
        </p:spPr>
        <p:txBody>
          <a:bodyPr lIns="0" tIns="0" rIns="0" bIns="0"/>
          <a:lstStyle/>
          <a:p>
            <a:endParaRPr/>
          </a:p>
        </p:txBody>
      </p:sp>
      <p:sp>
        <p:nvSpPr>
          <p:cNvPr id="67" name="PlaceHolder 3"/>
          <p:cNvSpPr>
            <a:spLocks noGrp="1"/>
          </p:cNvSpPr>
          <p:nvPr>
            <p:ph type="body"/>
          </p:nvPr>
        </p:nvSpPr>
        <p:spPr>
          <a:xfrm>
            <a:off x="4809600" y="1981080"/>
            <a:ext cx="3866760" cy="1853280"/>
          </a:xfrm>
          <a:prstGeom prst="rect">
            <a:avLst/>
          </a:prstGeom>
        </p:spPr>
        <p:txBody>
          <a:bodyPr lIns="0" tIns="0" rIns="0" bIns="0"/>
          <a:lstStyle/>
          <a:p>
            <a:endParaRPr/>
          </a:p>
        </p:txBody>
      </p:sp>
      <p:sp>
        <p:nvSpPr>
          <p:cNvPr id="68" name="PlaceHolder 4"/>
          <p:cNvSpPr>
            <a:spLocks noGrp="1"/>
          </p:cNvSpPr>
          <p:nvPr>
            <p:ph type="body"/>
          </p:nvPr>
        </p:nvSpPr>
        <p:spPr>
          <a:xfrm>
            <a:off x="749160" y="4010760"/>
            <a:ext cx="7924320" cy="1853280"/>
          </a:xfrm>
          <a:prstGeom prst="rect">
            <a:avLst/>
          </a:prstGeom>
        </p:spPr>
        <p:txBody>
          <a:bodyPr lIns="0" tIns="0" rIns="0" bIns="0"/>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749160" y="914400"/>
            <a:ext cx="7924320" cy="838080"/>
          </a:xfrm>
          <a:prstGeom prst="rect">
            <a:avLst/>
          </a:prstGeom>
        </p:spPr>
        <p:txBody>
          <a:bodyPr lIns="0" tIns="0" rIns="0" bIns="0" anchor="ctr"/>
          <a:lstStyle/>
          <a:p>
            <a:endParaRPr/>
          </a:p>
        </p:txBody>
      </p:sp>
      <p:sp>
        <p:nvSpPr>
          <p:cNvPr id="70" name="PlaceHolder 2"/>
          <p:cNvSpPr>
            <a:spLocks noGrp="1"/>
          </p:cNvSpPr>
          <p:nvPr>
            <p:ph type="body"/>
          </p:nvPr>
        </p:nvSpPr>
        <p:spPr>
          <a:xfrm>
            <a:off x="749160" y="1981080"/>
            <a:ext cx="7924320" cy="1853280"/>
          </a:xfrm>
          <a:prstGeom prst="rect">
            <a:avLst/>
          </a:prstGeom>
        </p:spPr>
        <p:txBody>
          <a:bodyPr lIns="0" tIns="0" rIns="0" bIns="0"/>
          <a:lstStyle/>
          <a:p>
            <a:endParaRPr/>
          </a:p>
        </p:txBody>
      </p:sp>
      <p:sp>
        <p:nvSpPr>
          <p:cNvPr id="71" name="PlaceHolder 3"/>
          <p:cNvSpPr>
            <a:spLocks noGrp="1"/>
          </p:cNvSpPr>
          <p:nvPr>
            <p:ph type="body"/>
          </p:nvPr>
        </p:nvSpPr>
        <p:spPr>
          <a:xfrm>
            <a:off x="749160" y="4010760"/>
            <a:ext cx="7924320" cy="1853280"/>
          </a:xfrm>
          <a:prstGeom prst="rect">
            <a:avLst/>
          </a:prstGeom>
        </p:spPr>
        <p:txBody>
          <a:bodyPr lIns="0" tIns="0" rIns="0" bIns="0"/>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749160" y="914400"/>
            <a:ext cx="7924320" cy="838080"/>
          </a:xfrm>
          <a:prstGeom prst="rect">
            <a:avLst/>
          </a:prstGeom>
        </p:spPr>
        <p:txBody>
          <a:bodyPr lIns="0" tIns="0" rIns="0" bIns="0" anchor="ctr"/>
          <a:lstStyle/>
          <a:p>
            <a:endParaRPr/>
          </a:p>
        </p:txBody>
      </p:sp>
      <p:sp>
        <p:nvSpPr>
          <p:cNvPr id="73" name="PlaceHolder 2"/>
          <p:cNvSpPr>
            <a:spLocks noGrp="1"/>
          </p:cNvSpPr>
          <p:nvPr>
            <p:ph type="body"/>
          </p:nvPr>
        </p:nvSpPr>
        <p:spPr>
          <a:xfrm>
            <a:off x="749160" y="1981080"/>
            <a:ext cx="3866760" cy="1853280"/>
          </a:xfrm>
          <a:prstGeom prst="rect">
            <a:avLst/>
          </a:prstGeom>
        </p:spPr>
        <p:txBody>
          <a:bodyPr lIns="0" tIns="0" rIns="0" bIns="0"/>
          <a:lstStyle/>
          <a:p>
            <a:endParaRPr/>
          </a:p>
        </p:txBody>
      </p:sp>
      <p:sp>
        <p:nvSpPr>
          <p:cNvPr id="74" name="PlaceHolder 3"/>
          <p:cNvSpPr>
            <a:spLocks noGrp="1"/>
          </p:cNvSpPr>
          <p:nvPr>
            <p:ph type="body"/>
          </p:nvPr>
        </p:nvSpPr>
        <p:spPr>
          <a:xfrm>
            <a:off x="4809600" y="1981080"/>
            <a:ext cx="3866760" cy="1853280"/>
          </a:xfrm>
          <a:prstGeom prst="rect">
            <a:avLst/>
          </a:prstGeom>
        </p:spPr>
        <p:txBody>
          <a:bodyPr lIns="0" tIns="0" rIns="0" bIns="0"/>
          <a:lstStyle/>
          <a:p>
            <a:endParaRPr/>
          </a:p>
        </p:txBody>
      </p:sp>
      <p:sp>
        <p:nvSpPr>
          <p:cNvPr id="75" name="PlaceHolder 4"/>
          <p:cNvSpPr>
            <a:spLocks noGrp="1"/>
          </p:cNvSpPr>
          <p:nvPr>
            <p:ph type="body"/>
          </p:nvPr>
        </p:nvSpPr>
        <p:spPr>
          <a:xfrm>
            <a:off x="4809600" y="4010760"/>
            <a:ext cx="3866760" cy="1853280"/>
          </a:xfrm>
          <a:prstGeom prst="rect">
            <a:avLst/>
          </a:prstGeom>
        </p:spPr>
        <p:txBody>
          <a:bodyPr lIns="0" tIns="0" rIns="0" bIns="0"/>
          <a:lstStyle/>
          <a:p>
            <a:endParaRPr/>
          </a:p>
        </p:txBody>
      </p:sp>
      <p:sp>
        <p:nvSpPr>
          <p:cNvPr id="76" name="PlaceHolder 5"/>
          <p:cNvSpPr>
            <a:spLocks noGrp="1"/>
          </p:cNvSpPr>
          <p:nvPr>
            <p:ph type="body"/>
          </p:nvPr>
        </p:nvSpPr>
        <p:spPr>
          <a:xfrm>
            <a:off x="749160" y="4010760"/>
            <a:ext cx="3866760" cy="1853280"/>
          </a:xfrm>
          <a:prstGeom prst="rect">
            <a:avLst/>
          </a:prstGeom>
        </p:spPr>
        <p:txBody>
          <a:bodyPr lIns="0" tIns="0" rIns="0" bIns="0"/>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749160" y="914400"/>
            <a:ext cx="7924320" cy="838080"/>
          </a:xfrm>
          <a:prstGeom prst="rect">
            <a:avLst/>
          </a:prstGeom>
        </p:spPr>
        <p:txBody>
          <a:bodyPr lIns="0" tIns="0" rIns="0" bIns="0" anchor="ctr"/>
          <a:lstStyle/>
          <a:p>
            <a:endParaRPr/>
          </a:p>
        </p:txBody>
      </p:sp>
      <p:sp>
        <p:nvSpPr>
          <p:cNvPr id="78" name="PlaceHolder 2"/>
          <p:cNvSpPr>
            <a:spLocks noGrp="1"/>
          </p:cNvSpPr>
          <p:nvPr>
            <p:ph type="body"/>
          </p:nvPr>
        </p:nvSpPr>
        <p:spPr>
          <a:xfrm>
            <a:off x="749160" y="1981080"/>
            <a:ext cx="7924320" cy="3885840"/>
          </a:xfrm>
          <a:prstGeom prst="rect">
            <a:avLst/>
          </a:prstGeom>
        </p:spPr>
        <p:txBody>
          <a:bodyPr lIns="0" tIns="0" rIns="0" bIns="0"/>
          <a:lstStyle/>
          <a:p>
            <a:endParaRPr/>
          </a:p>
        </p:txBody>
      </p:sp>
      <p:sp>
        <p:nvSpPr>
          <p:cNvPr id="79" name="PlaceHolder 3"/>
          <p:cNvSpPr>
            <a:spLocks noGrp="1"/>
          </p:cNvSpPr>
          <p:nvPr>
            <p:ph type="body"/>
          </p:nvPr>
        </p:nvSpPr>
        <p:spPr>
          <a:xfrm>
            <a:off x="749160" y="1981080"/>
            <a:ext cx="7924320" cy="3885840"/>
          </a:xfrm>
          <a:prstGeom prst="rect">
            <a:avLst/>
          </a:prstGeom>
        </p:spPr>
        <p:txBody>
          <a:bodyPr lIns="0" tIns="0" rIns="0" bIns="0"/>
          <a:lstStyle/>
          <a:p>
            <a:endParaRPr/>
          </a:p>
        </p:txBody>
      </p:sp>
      <p:pic>
        <p:nvPicPr>
          <p:cNvPr id="80" name="Picture 79"/>
          <p:cNvPicPr/>
          <p:nvPr/>
        </p:nvPicPr>
        <p:blipFill>
          <a:blip r:embed="rId2"/>
          <a:stretch>
            <a:fillRect/>
          </a:stretch>
        </p:blipFill>
        <p:spPr>
          <a:xfrm>
            <a:off x="2276280" y="1981080"/>
            <a:ext cx="4870080" cy="3885840"/>
          </a:xfrm>
          <a:prstGeom prst="rect">
            <a:avLst/>
          </a:prstGeom>
          <a:ln>
            <a:noFill/>
          </a:ln>
        </p:spPr>
      </p:pic>
      <p:pic>
        <p:nvPicPr>
          <p:cNvPr id="81" name="Picture 80"/>
          <p:cNvPicPr/>
          <p:nvPr/>
        </p:nvPicPr>
        <p:blipFill>
          <a:blip r:embed="rId2"/>
          <a:stretch>
            <a:fillRect/>
          </a:stretch>
        </p:blipFill>
        <p:spPr>
          <a:xfrm>
            <a:off x="2276280" y="1981080"/>
            <a:ext cx="4870080" cy="3885840"/>
          </a:xfrm>
          <a:prstGeom prst="rect">
            <a:avLst/>
          </a:prstGeom>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7" name="PlaceHolder 1"/>
          <p:cNvSpPr>
            <a:spLocks noGrp="1"/>
          </p:cNvSpPr>
          <p:nvPr>
            <p:ph type="title"/>
          </p:nvPr>
        </p:nvSpPr>
        <p:spPr>
          <a:xfrm>
            <a:off x="749160" y="914400"/>
            <a:ext cx="7924320" cy="838080"/>
          </a:xfrm>
          <a:prstGeom prst="rect">
            <a:avLst/>
          </a:prstGeom>
        </p:spPr>
        <p:txBody>
          <a:bodyPr lIns="0" tIns="0" rIns="0" bIns="0" anchor="ctr"/>
          <a:lstStyle/>
          <a:p>
            <a:endParaRPr/>
          </a:p>
        </p:txBody>
      </p:sp>
      <p:sp>
        <p:nvSpPr>
          <p:cNvPr id="8" name="PlaceHolder 2"/>
          <p:cNvSpPr>
            <a:spLocks noGrp="1"/>
          </p:cNvSpPr>
          <p:nvPr>
            <p:ph type="subTitle"/>
          </p:nvPr>
        </p:nvSpPr>
        <p:spPr>
          <a:xfrm>
            <a:off x="749160" y="1981080"/>
            <a:ext cx="7924320" cy="3886200"/>
          </a:xfrm>
          <a:prstGeom prst="rect">
            <a:avLst/>
          </a:prstGeom>
        </p:spPr>
        <p:txBody>
          <a:bodyPr lIns="0" tIns="0" rIns="0" bIns="0" anchor="ctr"/>
          <a:lstStyle/>
          <a:p>
            <a:pPr algn="ct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8" name="PlaceHolder 1"/>
          <p:cNvSpPr>
            <a:spLocks noGrp="1"/>
          </p:cNvSpPr>
          <p:nvPr>
            <p:ph type="title"/>
          </p:nvPr>
        </p:nvSpPr>
        <p:spPr>
          <a:xfrm>
            <a:off x="749160" y="914400"/>
            <a:ext cx="7924320" cy="838080"/>
          </a:xfrm>
          <a:prstGeom prst="rect">
            <a:avLst/>
          </a:prstGeom>
        </p:spPr>
        <p:txBody>
          <a:bodyPr lIns="0" tIns="0" rIns="0" bIns="0" anchor="ctr"/>
          <a:lstStyle/>
          <a:p>
            <a:endParaRPr/>
          </a:p>
        </p:txBody>
      </p:sp>
      <p:sp>
        <p:nvSpPr>
          <p:cNvPr id="49" name="PlaceHolder 2"/>
          <p:cNvSpPr>
            <a:spLocks noGrp="1"/>
          </p:cNvSpPr>
          <p:nvPr>
            <p:ph type="subTitle"/>
          </p:nvPr>
        </p:nvSpPr>
        <p:spPr>
          <a:xfrm>
            <a:off x="749160" y="1981080"/>
            <a:ext cx="7924320" cy="3886200"/>
          </a:xfrm>
          <a:prstGeom prst="rect">
            <a:avLst/>
          </a:prstGeom>
        </p:spPr>
        <p:txBody>
          <a:bodyPr lIns="0" tIns="0" rIns="0" bIns="0" anchor="ctr"/>
          <a:lstStyle/>
          <a:p>
            <a:pPr algn="ct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749160" y="914400"/>
            <a:ext cx="7924320" cy="838080"/>
          </a:xfrm>
          <a:prstGeom prst="rect">
            <a:avLst/>
          </a:prstGeom>
        </p:spPr>
        <p:txBody>
          <a:bodyPr lIns="0" tIns="0" rIns="0" bIns="0" anchor="ctr"/>
          <a:lstStyle/>
          <a:p>
            <a:endParaRPr/>
          </a:p>
        </p:txBody>
      </p:sp>
      <p:sp>
        <p:nvSpPr>
          <p:cNvPr id="51" name="PlaceHolder 2"/>
          <p:cNvSpPr>
            <a:spLocks noGrp="1"/>
          </p:cNvSpPr>
          <p:nvPr>
            <p:ph type="body"/>
          </p:nvPr>
        </p:nvSpPr>
        <p:spPr>
          <a:xfrm>
            <a:off x="749160" y="1981080"/>
            <a:ext cx="7924320" cy="3885840"/>
          </a:xfrm>
          <a:prstGeom prst="rect">
            <a:avLst/>
          </a:prstGeom>
        </p:spPr>
        <p:txBody>
          <a:bodyPr lIns="0" tIns="0" rIns="0" bIns="0"/>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749160" y="914400"/>
            <a:ext cx="7924320" cy="838080"/>
          </a:xfrm>
          <a:prstGeom prst="rect">
            <a:avLst/>
          </a:prstGeom>
        </p:spPr>
        <p:txBody>
          <a:bodyPr lIns="0" tIns="0" rIns="0" bIns="0" anchor="ctr"/>
          <a:lstStyle/>
          <a:p>
            <a:endParaRPr/>
          </a:p>
        </p:txBody>
      </p:sp>
      <p:sp>
        <p:nvSpPr>
          <p:cNvPr id="53" name="PlaceHolder 2"/>
          <p:cNvSpPr>
            <a:spLocks noGrp="1"/>
          </p:cNvSpPr>
          <p:nvPr>
            <p:ph type="body"/>
          </p:nvPr>
        </p:nvSpPr>
        <p:spPr>
          <a:xfrm>
            <a:off x="749160" y="1981080"/>
            <a:ext cx="3866760" cy="3885840"/>
          </a:xfrm>
          <a:prstGeom prst="rect">
            <a:avLst/>
          </a:prstGeom>
        </p:spPr>
        <p:txBody>
          <a:bodyPr lIns="0" tIns="0" rIns="0" bIns="0"/>
          <a:lstStyle/>
          <a:p>
            <a:endParaRPr/>
          </a:p>
        </p:txBody>
      </p:sp>
      <p:sp>
        <p:nvSpPr>
          <p:cNvPr id="54" name="PlaceHolder 3"/>
          <p:cNvSpPr>
            <a:spLocks noGrp="1"/>
          </p:cNvSpPr>
          <p:nvPr>
            <p:ph type="body"/>
          </p:nvPr>
        </p:nvSpPr>
        <p:spPr>
          <a:xfrm>
            <a:off x="4809600" y="1981080"/>
            <a:ext cx="3866760" cy="3885840"/>
          </a:xfrm>
          <a:prstGeom prst="rect">
            <a:avLst/>
          </a:prstGeom>
        </p:spPr>
        <p:txBody>
          <a:bodyPr lIns="0" tIns="0" rIns="0" bIns="0"/>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5" name="PlaceHolder 1"/>
          <p:cNvSpPr>
            <a:spLocks noGrp="1"/>
          </p:cNvSpPr>
          <p:nvPr>
            <p:ph type="title"/>
          </p:nvPr>
        </p:nvSpPr>
        <p:spPr>
          <a:xfrm>
            <a:off x="749160" y="914400"/>
            <a:ext cx="7924320" cy="838080"/>
          </a:xfrm>
          <a:prstGeom prst="rect">
            <a:avLst/>
          </a:prstGeom>
        </p:spPr>
        <p:txBody>
          <a:bodyPr lIns="0" tIns="0" rIns="0" bIns="0" anchor="ct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6" name="PlaceHolder 1"/>
          <p:cNvSpPr>
            <a:spLocks noGrp="1"/>
          </p:cNvSpPr>
          <p:nvPr>
            <p:ph type="subTitle"/>
          </p:nvPr>
        </p:nvSpPr>
        <p:spPr>
          <a:xfrm>
            <a:off x="749160" y="914400"/>
            <a:ext cx="7924320" cy="3884760"/>
          </a:xfrm>
          <a:prstGeom prst="rect">
            <a:avLst/>
          </a:prstGeom>
        </p:spPr>
        <p:txBody>
          <a:bodyPr lIns="0" tIns="0" rIns="0" bIns="0" anchor="ctr"/>
          <a:lstStyle/>
          <a:p>
            <a:pPr algn="ct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749160" y="914400"/>
            <a:ext cx="7924320" cy="838080"/>
          </a:xfrm>
          <a:prstGeom prst="rect">
            <a:avLst/>
          </a:prstGeom>
        </p:spPr>
        <p:txBody>
          <a:bodyPr lIns="0" tIns="0" rIns="0" bIns="0" anchor="ctr"/>
          <a:lstStyle/>
          <a:p>
            <a:endParaRPr/>
          </a:p>
        </p:txBody>
      </p:sp>
      <p:sp>
        <p:nvSpPr>
          <p:cNvPr id="58" name="PlaceHolder 2"/>
          <p:cNvSpPr>
            <a:spLocks noGrp="1"/>
          </p:cNvSpPr>
          <p:nvPr>
            <p:ph type="body"/>
          </p:nvPr>
        </p:nvSpPr>
        <p:spPr>
          <a:xfrm>
            <a:off x="749160" y="1981080"/>
            <a:ext cx="3866760" cy="1853280"/>
          </a:xfrm>
          <a:prstGeom prst="rect">
            <a:avLst/>
          </a:prstGeom>
        </p:spPr>
        <p:txBody>
          <a:bodyPr lIns="0" tIns="0" rIns="0" bIns="0"/>
          <a:lstStyle/>
          <a:p>
            <a:endParaRPr/>
          </a:p>
        </p:txBody>
      </p:sp>
      <p:sp>
        <p:nvSpPr>
          <p:cNvPr id="59" name="PlaceHolder 3"/>
          <p:cNvSpPr>
            <a:spLocks noGrp="1"/>
          </p:cNvSpPr>
          <p:nvPr>
            <p:ph type="body"/>
          </p:nvPr>
        </p:nvSpPr>
        <p:spPr>
          <a:xfrm>
            <a:off x="749160" y="4010760"/>
            <a:ext cx="3866760" cy="1853280"/>
          </a:xfrm>
          <a:prstGeom prst="rect">
            <a:avLst/>
          </a:prstGeom>
        </p:spPr>
        <p:txBody>
          <a:bodyPr lIns="0" tIns="0" rIns="0" bIns="0"/>
          <a:lstStyle/>
          <a:p>
            <a:endParaRPr/>
          </a:p>
        </p:txBody>
      </p:sp>
      <p:sp>
        <p:nvSpPr>
          <p:cNvPr id="60" name="PlaceHolder 4"/>
          <p:cNvSpPr>
            <a:spLocks noGrp="1"/>
          </p:cNvSpPr>
          <p:nvPr>
            <p:ph type="body"/>
          </p:nvPr>
        </p:nvSpPr>
        <p:spPr>
          <a:xfrm>
            <a:off x="4809600" y="1981080"/>
            <a:ext cx="3866760" cy="3885840"/>
          </a:xfrm>
          <a:prstGeom prst="rect">
            <a:avLst/>
          </a:prstGeom>
        </p:spPr>
        <p:txBody>
          <a:bodyPr lIns="0" tIns="0" rIns="0" bIns="0"/>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theme" Target="../theme/theme2.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7" name="Picture 7"/>
          <p:cNvPicPr/>
          <p:nvPr/>
        </p:nvPicPr>
        <p:blipFill>
          <a:blip r:embed="rId4"/>
          <a:stretch>
            <a:fillRect/>
          </a:stretch>
        </p:blipFill>
        <p:spPr>
          <a:xfrm>
            <a:off x="3240" y="0"/>
            <a:ext cx="9137160" cy="6857640"/>
          </a:xfrm>
          <a:prstGeom prst="rect">
            <a:avLst/>
          </a:prstGeom>
          <a:ln>
            <a:noFill/>
          </a:ln>
        </p:spPr>
      </p:pic>
      <p:sp>
        <p:nvSpPr>
          <p:cNvPr id="8" name="CustomShape 1"/>
          <p:cNvSpPr/>
          <p:nvPr/>
        </p:nvSpPr>
        <p:spPr>
          <a:xfrm>
            <a:off x="5173560" y="101160"/>
            <a:ext cx="3761280" cy="577080"/>
          </a:xfrm>
          <a:prstGeom prst="rect">
            <a:avLst/>
          </a:prstGeom>
          <a:noFill/>
          <a:ln>
            <a:noFill/>
          </a:ln>
        </p:spPr>
        <p:txBody>
          <a:bodyPr wrap="none" lIns="90000" tIns="45000" rIns="90000" bIns="45000"/>
          <a:lstStyle/>
          <a:p>
            <a:pPr>
              <a:lnSpc>
                <a:spcPct val="100000"/>
              </a:lnSpc>
            </a:pPr>
            <a:r>
              <a:rPr lang="en-US" sz="1600">
                <a:solidFill>
                  <a:srgbClr val="002B5E"/>
                </a:solidFill>
                <a:latin typeface="Times New Roman"/>
                <a:ea typeface="ＭＳ Ｐゴシック"/>
              </a:rPr>
              <a:t>Cross-Lingual Morphology</a:t>
            </a:r>
            <a:r>
              <a:rPr lang="en-US" sz="1600">
                <a:solidFill>
                  <a:srgbClr val="FFFFFF"/>
                </a:solidFill>
                <a:latin typeface="Times New Roman"/>
                <a:ea typeface="ＭＳ Ｐゴシック"/>
              </a:rPr>
              <a:t> </a:t>
            </a:r>
            <a:r>
              <a:rPr lang="en-US" sz="1600">
                <a:solidFill>
                  <a:srgbClr val="002B5E"/>
                </a:solidFill>
                <a:latin typeface="Times New Roman"/>
                <a:ea typeface="ＭＳ Ｐゴシック"/>
              </a:rPr>
              <a:t>Disambiguation</a:t>
            </a:r>
            <a:endParaRPr/>
          </a:p>
          <a:p>
            <a:pPr>
              <a:lnSpc>
                <a:spcPct val="100000"/>
              </a:lnSpc>
            </a:pPr>
            <a:r>
              <a:rPr lang="en-US" sz="1600">
                <a:solidFill>
                  <a:srgbClr val="002B5E"/>
                </a:solidFill>
                <a:latin typeface="Times New Roman"/>
                <a:ea typeface="ＭＳ Ｐゴシック"/>
              </a:rPr>
              <a:t>Omid Kashefi</a:t>
            </a:r>
            <a:endParaRPr/>
          </a:p>
        </p:txBody>
      </p:sp>
      <p:sp>
        <p:nvSpPr>
          <p:cNvPr id="2" name="PlaceHolder 2"/>
          <p:cNvSpPr>
            <a:spLocks noGrp="1"/>
          </p:cNvSpPr>
          <p:nvPr>
            <p:ph type="title"/>
          </p:nvPr>
        </p:nvSpPr>
        <p:spPr>
          <a:xfrm>
            <a:off x="685800" y="2130480"/>
            <a:ext cx="7772040" cy="1469520"/>
          </a:xfrm>
          <a:prstGeom prst="rect">
            <a:avLst/>
          </a:prstGeom>
        </p:spPr>
        <p:txBody>
          <a:bodyPr anchor="ctr"/>
          <a:lstStyle/>
          <a:p>
            <a:pPr>
              <a:lnSpc>
                <a:spcPct val="100000"/>
              </a:lnSpc>
            </a:pPr>
            <a:r>
              <a:rPr lang="en-US" sz="3600" b="1">
                <a:solidFill>
                  <a:srgbClr val="948151"/>
                </a:solidFill>
                <a:latin typeface="Georgia"/>
                <a:ea typeface="ＭＳ Ｐゴシック"/>
              </a:rPr>
              <a:t>Click to edit the title text formatClick to edit Master title style</a:t>
            </a:r>
            <a:endParaRPr/>
          </a:p>
        </p:txBody>
      </p:sp>
      <p:sp>
        <p:nvSpPr>
          <p:cNvPr id="3" name="PlaceHolder 3"/>
          <p:cNvSpPr>
            <a:spLocks noGrp="1"/>
          </p:cNvSpPr>
          <p:nvPr>
            <p:ph type="dt"/>
          </p:nvPr>
        </p:nvSpPr>
        <p:spPr>
          <a:xfrm>
            <a:off x="7315200" y="6299280"/>
            <a:ext cx="1447560" cy="456840"/>
          </a:xfrm>
          <a:prstGeom prst="rect">
            <a:avLst/>
          </a:prstGeom>
        </p:spPr>
        <p:txBody>
          <a:bodyPr/>
          <a:lstStyle/>
          <a:p>
            <a:pPr>
              <a:lnSpc>
                <a:spcPct val="100000"/>
              </a:lnSpc>
            </a:pPr>
            <a:r>
              <a:rPr lang="en-US" sz="900">
                <a:solidFill>
                  <a:srgbClr val="002B5E"/>
                </a:solidFill>
                <a:latin typeface="Georgia"/>
                <a:ea typeface="ＭＳ Ｐゴシック"/>
              </a:rPr>
              <a:t>Dec 2015</a:t>
            </a:r>
            <a:endParaRPr/>
          </a:p>
        </p:txBody>
      </p:sp>
      <p:sp>
        <p:nvSpPr>
          <p:cNvPr id="4" name="PlaceHolder 4"/>
          <p:cNvSpPr>
            <a:spLocks noGrp="1"/>
          </p:cNvSpPr>
          <p:nvPr>
            <p:ph type="ftr"/>
          </p:nvPr>
        </p:nvSpPr>
        <p:spPr>
          <a:xfrm>
            <a:off x="749160" y="6299280"/>
            <a:ext cx="6222600" cy="558360"/>
          </a:xfrm>
          <a:prstGeom prst="rect">
            <a:avLst/>
          </a:prstGeom>
        </p:spPr>
        <p:txBody>
          <a:bodyPr/>
          <a:lstStyle/>
          <a:p>
            <a:endParaRPr/>
          </a:p>
        </p:txBody>
      </p:sp>
      <p:sp>
        <p:nvSpPr>
          <p:cNvPr id="5" name="PlaceHolder 5"/>
          <p:cNvSpPr>
            <a:spLocks noGrp="1"/>
          </p:cNvSpPr>
          <p:nvPr>
            <p:ph type="sldNum"/>
          </p:nvPr>
        </p:nvSpPr>
        <p:spPr>
          <a:xfrm>
            <a:off x="7924680" y="6299280"/>
            <a:ext cx="837720" cy="456840"/>
          </a:xfrm>
          <a:prstGeom prst="rect">
            <a:avLst/>
          </a:prstGeom>
        </p:spPr>
        <p:txBody>
          <a:bodyPr/>
          <a:lstStyle/>
          <a:p>
            <a:pPr>
              <a:lnSpc>
                <a:spcPct val="100000"/>
              </a:lnSpc>
            </a:pPr>
            <a:fld id="{9A767AE7-6C73-4BB3-9303-1A9C5E66598C}" type="slidenum">
              <a:rPr lang="en-US" sz="2400">
                <a:solidFill>
                  <a:srgbClr val="000000"/>
                </a:solidFill>
                <a:latin typeface="Arial"/>
                <a:ea typeface="ＭＳ Ｐゴシック"/>
              </a:rPr>
              <a:t>‹#›</a:t>
            </a:fld>
            <a:endParaRPr/>
          </a:p>
        </p:txBody>
      </p:sp>
      <p:sp>
        <p:nvSpPr>
          <p:cNvPr id="6" name="PlaceHolder 6"/>
          <p:cNvSpPr>
            <a:spLocks noGrp="1"/>
          </p:cNvSpPr>
          <p:nvPr>
            <p:ph type="body"/>
          </p:nvPr>
        </p:nvSpPr>
        <p:spPr>
          <a:xfrm>
            <a:off x="457200" y="1604520"/>
            <a:ext cx="8229240" cy="3977280"/>
          </a:xfrm>
          <a:prstGeom prst="rect">
            <a:avLst/>
          </a:prstGeom>
        </p:spPr>
        <p:txBody>
          <a:bodyPr lIns="0" tIns="0" rIns="0" bIns="0"/>
          <a:lstStyle/>
          <a:p>
            <a:pPr>
              <a:buSzPct val="45000"/>
              <a:buFont typeface="StarSymbol"/>
              <a:buChar char=""/>
            </a:pPr>
            <a:r>
              <a:rPr lang="en-US" sz="3200">
                <a:latin typeface="Georgia"/>
              </a:rPr>
              <a:t>Click to edit the outline text format</a:t>
            </a:r>
            <a:endParaRPr/>
          </a:p>
          <a:p>
            <a:pPr lvl="1">
              <a:buSzPct val="75000"/>
              <a:buFont typeface="StarSymbol"/>
              <a:buChar char=""/>
            </a:pPr>
            <a:r>
              <a:rPr lang="en-US" sz="2400">
                <a:latin typeface="Georgia"/>
              </a:rPr>
              <a:t>Second Outline Level</a:t>
            </a:r>
            <a:endParaRPr/>
          </a:p>
          <a:p>
            <a:pPr lvl="2">
              <a:buSzPct val="45000"/>
              <a:buFont typeface="StarSymbol"/>
              <a:buChar char=""/>
            </a:pPr>
            <a:r>
              <a:rPr lang="en-US" sz="2000">
                <a:latin typeface="Georgia"/>
              </a:rPr>
              <a:t>Third Outline Level</a:t>
            </a:r>
            <a:endParaRPr/>
          </a:p>
          <a:p>
            <a:pPr lvl="3">
              <a:buSzPct val="75000"/>
              <a:buFont typeface="StarSymbol"/>
              <a:buChar char=""/>
            </a:pPr>
            <a:r>
              <a:rPr lang="en-US" sz="2000">
                <a:latin typeface="Georgia"/>
              </a:rPr>
              <a:t>Fourth Outline Level</a:t>
            </a:r>
            <a:endParaRPr/>
          </a:p>
          <a:p>
            <a:pPr lvl="4">
              <a:buSzPct val="45000"/>
              <a:buFont typeface="StarSymbol"/>
              <a:buChar char=""/>
            </a:pPr>
            <a:r>
              <a:rPr lang="en-US" sz="2000">
                <a:latin typeface="Georgia"/>
              </a:rPr>
              <a:t>Fifth Outline Level</a:t>
            </a:r>
            <a:endParaRPr/>
          </a:p>
          <a:p>
            <a:pPr lvl="5">
              <a:buSzPct val="45000"/>
              <a:buFont typeface="StarSymbol"/>
              <a:buChar char=""/>
            </a:pPr>
            <a:r>
              <a:rPr lang="en-US" sz="2000">
                <a:latin typeface="Georgia"/>
              </a:rPr>
              <a:t>Sixth Outline Level</a:t>
            </a:r>
            <a:endParaRPr/>
          </a:p>
          <a:p>
            <a:pPr lvl="6">
              <a:buSzPct val="45000"/>
              <a:buFont typeface="StarSymbol"/>
              <a:buChar char=""/>
            </a:pPr>
            <a:r>
              <a:rPr lang="en-US" sz="2000">
                <a:latin typeface="Georgia"/>
              </a:rPr>
              <a:t>Seventh Outline Level</a:t>
            </a: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1" name="Picture 7"/>
          <p:cNvPicPr/>
          <p:nvPr/>
        </p:nvPicPr>
        <p:blipFill>
          <a:blip r:embed="rId14"/>
          <a:stretch>
            <a:fillRect/>
          </a:stretch>
        </p:blipFill>
        <p:spPr>
          <a:xfrm>
            <a:off x="3240" y="0"/>
            <a:ext cx="9137160" cy="6857640"/>
          </a:xfrm>
          <a:prstGeom prst="rect">
            <a:avLst/>
          </a:prstGeom>
          <a:ln>
            <a:noFill/>
          </a:ln>
        </p:spPr>
      </p:pic>
      <p:sp>
        <p:nvSpPr>
          <p:cNvPr id="42" name="CustomShape 1"/>
          <p:cNvSpPr/>
          <p:nvPr/>
        </p:nvSpPr>
        <p:spPr>
          <a:xfrm>
            <a:off x="5173560" y="101160"/>
            <a:ext cx="3761280" cy="577080"/>
          </a:xfrm>
          <a:prstGeom prst="rect">
            <a:avLst/>
          </a:prstGeom>
          <a:noFill/>
          <a:ln>
            <a:noFill/>
          </a:ln>
        </p:spPr>
        <p:txBody>
          <a:bodyPr wrap="none" lIns="90000" tIns="45000" rIns="90000" bIns="45000"/>
          <a:lstStyle/>
          <a:p>
            <a:pPr>
              <a:lnSpc>
                <a:spcPct val="100000"/>
              </a:lnSpc>
            </a:pPr>
            <a:endParaRPr dirty="0"/>
          </a:p>
        </p:txBody>
      </p:sp>
      <p:sp>
        <p:nvSpPr>
          <p:cNvPr id="43" name="PlaceHolder 2"/>
          <p:cNvSpPr>
            <a:spLocks noGrp="1"/>
          </p:cNvSpPr>
          <p:nvPr>
            <p:ph type="title"/>
          </p:nvPr>
        </p:nvSpPr>
        <p:spPr>
          <a:xfrm>
            <a:off x="749160" y="914400"/>
            <a:ext cx="7924320" cy="837720"/>
          </a:xfrm>
          <a:prstGeom prst="rect">
            <a:avLst/>
          </a:prstGeom>
        </p:spPr>
        <p:txBody>
          <a:bodyPr anchor="ctr"/>
          <a:lstStyle/>
          <a:p>
            <a:pPr>
              <a:lnSpc>
                <a:spcPct val="100000"/>
              </a:lnSpc>
            </a:pPr>
            <a:r>
              <a:rPr lang="en-US" sz="3600" b="1">
                <a:solidFill>
                  <a:srgbClr val="948151"/>
                </a:solidFill>
                <a:latin typeface="Georgia"/>
                <a:ea typeface="ＭＳ Ｐゴシック"/>
              </a:rPr>
              <a:t>Click to edit the title text formatClick to edit Master title style</a:t>
            </a:r>
            <a:endParaRPr/>
          </a:p>
        </p:txBody>
      </p:sp>
      <p:sp>
        <p:nvSpPr>
          <p:cNvPr id="44" name="PlaceHolder 3"/>
          <p:cNvSpPr>
            <a:spLocks noGrp="1"/>
          </p:cNvSpPr>
          <p:nvPr>
            <p:ph type="body"/>
          </p:nvPr>
        </p:nvSpPr>
        <p:spPr>
          <a:xfrm>
            <a:off x="749160" y="1981080"/>
            <a:ext cx="7924320" cy="3885840"/>
          </a:xfrm>
          <a:prstGeom prst="rect">
            <a:avLst/>
          </a:prstGeom>
        </p:spPr>
        <p:txBody>
          <a:bodyPr/>
          <a:lstStyle/>
          <a:p>
            <a:pPr>
              <a:buSzPct val="45000"/>
              <a:buFont typeface="StarSymbol"/>
              <a:buChar char=""/>
            </a:pPr>
            <a:r>
              <a:rPr lang="en-US" sz="3200" dirty="0">
                <a:solidFill>
                  <a:srgbClr val="002B5E"/>
                </a:solidFill>
                <a:latin typeface="Georgia"/>
                <a:ea typeface="ＭＳ Ｐゴシック"/>
              </a:rPr>
              <a:t>Click to edit the outline text format</a:t>
            </a:r>
            <a:endParaRPr dirty="0"/>
          </a:p>
          <a:p>
            <a:pPr lvl="1">
              <a:buSzPct val="75000"/>
              <a:buFont typeface="StarSymbol"/>
              <a:buChar char=""/>
            </a:pPr>
            <a:r>
              <a:rPr lang="en-US" sz="3200" dirty="0">
                <a:solidFill>
                  <a:srgbClr val="002B5E"/>
                </a:solidFill>
                <a:latin typeface="Georgia"/>
                <a:ea typeface="ＭＳ Ｐゴシック"/>
              </a:rPr>
              <a:t>Second Outline Level</a:t>
            </a:r>
            <a:endParaRPr dirty="0"/>
          </a:p>
          <a:p>
            <a:pPr lvl="2">
              <a:buSzPct val="45000"/>
              <a:buFont typeface="StarSymbol"/>
              <a:buChar char=""/>
            </a:pPr>
            <a:r>
              <a:rPr lang="en-US" sz="3200" dirty="0">
                <a:solidFill>
                  <a:srgbClr val="002B5E"/>
                </a:solidFill>
                <a:latin typeface="Georgia"/>
                <a:ea typeface="ＭＳ Ｐゴシック"/>
              </a:rPr>
              <a:t>Third Outline Level</a:t>
            </a:r>
            <a:endParaRPr dirty="0"/>
          </a:p>
          <a:p>
            <a:pPr lvl="3">
              <a:buSzPct val="75000"/>
              <a:buFont typeface="StarSymbol"/>
              <a:buChar char=""/>
            </a:pPr>
            <a:r>
              <a:rPr lang="en-US" sz="3200" dirty="0">
                <a:solidFill>
                  <a:srgbClr val="002B5E"/>
                </a:solidFill>
                <a:latin typeface="Georgia"/>
                <a:ea typeface="ＭＳ Ｐゴシック"/>
              </a:rPr>
              <a:t>Fourth Outline Level</a:t>
            </a:r>
            <a:endParaRPr dirty="0"/>
          </a:p>
          <a:p>
            <a:pPr lvl="4">
              <a:buSzPct val="45000"/>
              <a:buFont typeface="StarSymbol"/>
              <a:buChar char=""/>
            </a:pPr>
            <a:r>
              <a:rPr lang="en-US" sz="3200" dirty="0">
                <a:solidFill>
                  <a:srgbClr val="002B5E"/>
                </a:solidFill>
                <a:latin typeface="Georgia"/>
                <a:ea typeface="ＭＳ Ｐゴシック"/>
              </a:rPr>
              <a:t>Fifth Outline Level</a:t>
            </a:r>
            <a:endParaRPr dirty="0"/>
          </a:p>
          <a:p>
            <a:pPr lvl="5">
              <a:buSzPct val="45000"/>
              <a:buFont typeface="StarSymbol"/>
              <a:buChar char=""/>
            </a:pPr>
            <a:r>
              <a:rPr lang="en-US" sz="3200" dirty="0">
                <a:solidFill>
                  <a:srgbClr val="002B5E"/>
                </a:solidFill>
                <a:latin typeface="Georgia"/>
                <a:ea typeface="ＭＳ Ｐゴシック"/>
              </a:rPr>
              <a:t>Sixth Outline Level</a:t>
            </a:r>
            <a:endParaRPr dirty="0"/>
          </a:p>
          <a:p>
            <a:pPr>
              <a:lnSpc>
                <a:spcPct val="100000"/>
              </a:lnSpc>
              <a:buFont typeface="StarSymbol"/>
              <a:buChar char=""/>
            </a:pPr>
            <a:r>
              <a:rPr lang="en-US" sz="3200" dirty="0">
                <a:solidFill>
                  <a:srgbClr val="002B5E"/>
                </a:solidFill>
                <a:latin typeface="Georgia"/>
                <a:ea typeface="ＭＳ Ｐゴシック"/>
              </a:rPr>
              <a:t>Seventh Outline </a:t>
            </a:r>
            <a:r>
              <a:rPr lang="en-US" sz="3200" dirty="0" err="1">
                <a:solidFill>
                  <a:srgbClr val="002B5E"/>
                </a:solidFill>
                <a:latin typeface="Georgia"/>
                <a:ea typeface="ＭＳ Ｐゴシック"/>
              </a:rPr>
              <a:t>LevelClick</a:t>
            </a:r>
            <a:r>
              <a:rPr lang="en-US" sz="3200" dirty="0">
                <a:solidFill>
                  <a:srgbClr val="002B5E"/>
                </a:solidFill>
                <a:latin typeface="Georgia"/>
                <a:ea typeface="ＭＳ Ｐゴシック"/>
              </a:rPr>
              <a:t> to edit Master text styles</a:t>
            </a:r>
            <a:endParaRPr dirty="0"/>
          </a:p>
          <a:p>
            <a:pPr lvl="1">
              <a:lnSpc>
                <a:spcPct val="100000"/>
              </a:lnSpc>
              <a:buFont typeface="StarSymbol"/>
              <a:buChar char=""/>
            </a:pPr>
            <a:r>
              <a:rPr lang="en-US" sz="2800" dirty="0">
                <a:solidFill>
                  <a:srgbClr val="002B5E"/>
                </a:solidFill>
                <a:latin typeface="Georgia"/>
                <a:ea typeface="ＭＳ Ｐゴシック"/>
              </a:rPr>
              <a:t>Second level</a:t>
            </a:r>
            <a:endParaRPr dirty="0"/>
          </a:p>
          <a:p>
            <a:pPr lvl="2">
              <a:lnSpc>
                <a:spcPct val="100000"/>
              </a:lnSpc>
              <a:buFont typeface="StarSymbol"/>
              <a:buChar char=""/>
            </a:pPr>
            <a:r>
              <a:rPr lang="en-US" sz="2400" dirty="0">
                <a:solidFill>
                  <a:srgbClr val="002B5E"/>
                </a:solidFill>
                <a:latin typeface="Georgia"/>
                <a:ea typeface="ＭＳ Ｐゴシック"/>
              </a:rPr>
              <a:t>Third level</a:t>
            </a:r>
            <a:endParaRPr dirty="0"/>
          </a:p>
          <a:p>
            <a:pPr lvl="3">
              <a:lnSpc>
                <a:spcPct val="100000"/>
              </a:lnSpc>
              <a:buFont typeface="StarSymbol"/>
              <a:buChar char=""/>
            </a:pPr>
            <a:r>
              <a:rPr lang="en-US" sz="2000" dirty="0">
                <a:solidFill>
                  <a:srgbClr val="002B5E"/>
                </a:solidFill>
                <a:latin typeface="Georgia"/>
                <a:ea typeface="ＭＳ Ｐゴシック"/>
              </a:rPr>
              <a:t>Fourth level</a:t>
            </a:r>
            <a:endParaRPr dirty="0"/>
          </a:p>
          <a:p>
            <a:pPr lvl="4">
              <a:lnSpc>
                <a:spcPct val="100000"/>
              </a:lnSpc>
              <a:buFont typeface="StarSymbol"/>
              <a:buChar char="»"/>
            </a:pPr>
            <a:r>
              <a:rPr lang="en-US" sz="2000" dirty="0">
                <a:solidFill>
                  <a:srgbClr val="002B5E"/>
                </a:solidFill>
                <a:latin typeface="Georgia"/>
                <a:ea typeface="ＭＳ Ｐゴシック"/>
              </a:rPr>
              <a:t>Fifth level</a:t>
            </a:r>
            <a:endParaRPr dirty="0"/>
          </a:p>
        </p:txBody>
      </p:sp>
      <p:sp>
        <p:nvSpPr>
          <p:cNvPr id="45" name="PlaceHolder 4"/>
          <p:cNvSpPr>
            <a:spLocks noGrp="1"/>
          </p:cNvSpPr>
          <p:nvPr>
            <p:ph type="dt"/>
          </p:nvPr>
        </p:nvSpPr>
        <p:spPr>
          <a:xfrm>
            <a:off x="7315200" y="6299280"/>
            <a:ext cx="1447560" cy="456840"/>
          </a:xfrm>
          <a:prstGeom prst="rect">
            <a:avLst/>
          </a:prstGeom>
        </p:spPr>
        <p:txBody>
          <a:bodyPr/>
          <a:lstStyle/>
          <a:p>
            <a:pPr>
              <a:lnSpc>
                <a:spcPct val="100000"/>
              </a:lnSpc>
            </a:pPr>
            <a:r>
              <a:rPr lang="en-US" sz="900">
                <a:solidFill>
                  <a:srgbClr val="002B5E"/>
                </a:solidFill>
                <a:latin typeface="Georgia"/>
                <a:ea typeface="ＭＳ Ｐゴシック"/>
              </a:rPr>
              <a:t>Dec 2015</a:t>
            </a:r>
            <a:endParaRPr/>
          </a:p>
        </p:txBody>
      </p:sp>
      <p:sp>
        <p:nvSpPr>
          <p:cNvPr id="46" name="PlaceHolder 5"/>
          <p:cNvSpPr>
            <a:spLocks noGrp="1"/>
          </p:cNvSpPr>
          <p:nvPr>
            <p:ph type="ftr"/>
          </p:nvPr>
        </p:nvSpPr>
        <p:spPr>
          <a:xfrm>
            <a:off x="749160" y="6299280"/>
            <a:ext cx="6222600" cy="558360"/>
          </a:xfrm>
          <a:prstGeom prst="rect">
            <a:avLst/>
          </a:prstGeom>
        </p:spPr>
        <p:txBody>
          <a:bodyPr/>
          <a:lstStyle/>
          <a:p>
            <a:endParaRPr/>
          </a:p>
        </p:txBody>
      </p:sp>
      <p:sp>
        <p:nvSpPr>
          <p:cNvPr id="47" name="PlaceHolder 6"/>
          <p:cNvSpPr>
            <a:spLocks noGrp="1"/>
          </p:cNvSpPr>
          <p:nvPr>
            <p:ph type="sldNum"/>
          </p:nvPr>
        </p:nvSpPr>
        <p:spPr>
          <a:xfrm>
            <a:off x="7924680" y="6299280"/>
            <a:ext cx="837720" cy="456840"/>
          </a:xfrm>
          <a:prstGeom prst="rect">
            <a:avLst/>
          </a:prstGeom>
        </p:spPr>
        <p:txBody>
          <a:bodyPr/>
          <a:lstStyle/>
          <a:p>
            <a:pPr>
              <a:lnSpc>
                <a:spcPct val="100000"/>
              </a:lnSpc>
            </a:pPr>
            <a:fld id="{BB914E4A-B796-4DBF-A270-0B7D03849183}" type="slidenum">
              <a:rPr lang="en-US" sz="2400">
                <a:solidFill>
                  <a:srgbClr val="000000"/>
                </a:solidFill>
                <a:latin typeface="Arial"/>
                <a:ea typeface="ＭＳ Ｐゴシック"/>
              </a:rPr>
              <a:t>‹#›</a:t>
            </a:fld>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 name="Picture 7"/>
          <p:cNvPicPr/>
          <p:nvPr/>
        </p:nvPicPr>
        <p:blipFill>
          <a:blip r:embed="rId3"/>
          <a:stretch>
            <a:fillRect/>
          </a:stretch>
        </p:blipFill>
        <p:spPr>
          <a:xfrm>
            <a:off x="0" y="0"/>
            <a:ext cx="9143640" cy="6857640"/>
          </a:xfrm>
          <a:prstGeom prst="rect">
            <a:avLst/>
          </a:prstGeom>
          <a:ln>
            <a:noFill/>
          </a:ln>
        </p:spPr>
      </p:pic>
      <p:sp>
        <p:nvSpPr>
          <p:cNvPr id="88" name="CustomShape 1"/>
          <p:cNvSpPr/>
          <p:nvPr/>
        </p:nvSpPr>
        <p:spPr>
          <a:xfrm>
            <a:off x="287280" y="1359000"/>
            <a:ext cx="6200280" cy="1409400"/>
          </a:xfrm>
          <a:prstGeom prst="rect">
            <a:avLst/>
          </a:prstGeom>
          <a:noFill/>
          <a:ln>
            <a:noFill/>
          </a:ln>
        </p:spPr>
        <p:txBody>
          <a:bodyPr lIns="90000" tIns="45000" rIns="90000" bIns="45000" anchor="b"/>
          <a:lstStyle/>
          <a:p>
            <a:pPr>
              <a:lnSpc>
                <a:spcPct val="100000"/>
              </a:lnSpc>
            </a:pPr>
            <a:r>
              <a:rPr lang="en-US" sz="2400" b="1" dirty="0">
                <a:solidFill>
                  <a:srgbClr val="FFFFFF"/>
                </a:solidFill>
                <a:latin typeface="Georgia"/>
                <a:ea typeface="ＭＳ Ｐゴシック"/>
              </a:rPr>
              <a:t>Neural Machine Translation</a:t>
            </a:r>
          </a:p>
          <a:p>
            <a:pPr>
              <a:lnSpc>
                <a:spcPct val="100000"/>
              </a:lnSpc>
            </a:pPr>
            <a:endParaRPr lang="en-US" sz="1000" b="1" dirty="0">
              <a:solidFill>
                <a:srgbClr val="FFFFFF"/>
              </a:solidFill>
              <a:latin typeface="Georgia"/>
              <a:ea typeface="ＭＳ Ｐゴシック"/>
            </a:endParaRPr>
          </a:p>
        </p:txBody>
      </p:sp>
      <p:sp>
        <p:nvSpPr>
          <p:cNvPr id="89" name="TextShape 2"/>
          <p:cNvSpPr txBox="1"/>
          <p:nvPr/>
        </p:nvSpPr>
        <p:spPr>
          <a:xfrm>
            <a:off x="274320" y="3287160"/>
            <a:ext cx="5943600" cy="644760"/>
          </a:xfrm>
          <a:prstGeom prst="rect">
            <a:avLst/>
          </a:prstGeom>
        </p:spPr>
        <p:txBody>
          <a:bodyPr/>
          <a:lstStyle/>
          <a:p>
            <a:pPr>
              <a:lnSpc>
                <a:spcPct val="100000"/>
              </a:lnSpc>
            </a:pPr>
            <a:r>
              <a:rPr lang="en-US" sz="1850" dirty="0">
                <a:solidFill>
                  <a:srgbClr val="CCCC90"/>
                </a:solidFill>
                <a:latin typeface="Georgia"/>
                <a:ea typeface="ＭＳ Ｐゴシック"/>
              </a:rPr>
              <a:t>Omid Kashefi</a:t>
            </a:r>
          </a:p>
          <a:p>
            <a:pPr>
              <a:lnSpc>
                <a:spcPct val="100000"/>
              </a:lnSpc>
            </a:pPr>
            <a:r>
              <a:rPr lang="en-US" sz="1600" dirty="0">
                <a:solidFill>
                  <a:srgbClr val="CCCC90"/>
                </a:solidFill>
                <a:latin typeface="Courier New"/>
                <a:ea typeface="ＭＳ Ｐゴシック"/>
              </a:rPr>
              <a:t>omid.Kashefi@pitt.edu</a:t>
            </a:r>
            <a:endParaRPr dirty="0"/>
          </a:p>
        </p:txBody>
      </p:sp>
      <p:sp>
        <p:nvSpPr>
          <p:cNvPr id="90" name="CustomShape 3"/>
          <p:cNvSpPr/>
          <p:nvPr/>
        </p:nvSpPr>
        <p:spPr>
          <a:xfrm>
            <a:off x="287280" y="4216320"/>
            <a:ext cx="5486040" cy="1193400"/>
          </a:xfrm>
          <a:prstGeom prst="rect">
            <a:avLst/>
          </a:prstGeom>
          <a:noFill/>
          <a:ln>
            <a:noFill/>
          </a:ln>
        </p:spPr>
        <p:txBody>
          <a:bodyPr lIns="90000" tIns="45000" rIns="90000" bIns="45000"/>
          <a:lstStyle/>
          <a:p>
            <a:pPr>
              <a:lnSpc>
                <a:spcPct val="100000"/>
              </a:lnSpc>
            </a:pPr>
            <a:r>
              <a:rPr lang="en-US" sz="1600" dirty="0">
                <a:solidFill>
                  <a:srgbClr val="CCCC90"/>
                </a:solidFill>
                <a:latin typeface="Georgia"/>
                <a:ea typeface="ＭＳ Ｐゴシック"/>
              </a:rPr>
              <a:t>Visual Languages Seminar</a:t>
            </a:r>
          </a:p>
          <a:p>
            <a:pPr>
              <a:lnSpc>
                <a:spcPct val="100000"/>
              </a:lnSpc>
            </a:pPr>
            <a:r>
              <a:rPr lang="en-US" sz="1600" dirty="0">
                <a:solidFill>
                  <a:srgbClr val="CCCC90"/>
                </a:solidFill>
                <a:latin typeface="Georgia"/>
                <a:ea typeface="ＭＳ Ｐゴシック"/>
              </a:rPr>
              <a:t>November, 2016</a:t>
            </a: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extShape 1"/>
          <p:cNvSpPr txBox="1"/>
          <p:nvPr/>
        </p:nvSpPr>
        <p:spPr>
          <a:xfrm>
            <a:off x="749160" y="914400"/>
            <a:ext cx="7924320" cy="837720"/>
          </a:xfrm>
          <a:prstGeom prst="rect">
            <a:avLst/>
          </a:prstGeom>
        </p:spPr>
        <p:txBody>
          <a:bodyPr anchor="ctr"/>
          <a:lstStyle/>
          <a:p>
            <a:pPr>
              <a:lnSpc>
                <a:spcPct val="100000"/>
              </a:lnSpc>
            </a:pPr>
            <a:r>
              <a:rPr lang="en-US" sz="3600" b="1" dirty="0">
                <a:solidFill>
                  <a:srgbClr val="948151"/>
                </a:solidFill>
                <a:latin typeface="Georgia"/>
                <a:ea typeface="ＭＳ Ｐゴシック"/>
              </a:rPr>
              <a:t>Neural Machine Translation</a:t>
            </a:r>
            <a:endParaRPr dirty="0"/>
          </a:p>
        </p:txBody>
      </p:sp>
      <p:sp>
        <p:nvSpPr>
          <p:cNvPr id="96" name="TextShape 2"/>
          <p:cNvSpPr txBox="1"/>
          <p:nvPr/>
        </p:nvSpPr>
        <p:spPr>
          <a:xfrm>
            <a:off x="749160" y="1787400"/>
            <a:ext cx="7924320" cy="4079520"/>
          </a:xfrm>
          <a:prstGeom prst="rect">
            <a:avLst/>
          </a:prstGeom>
        </p:spPr>
        <p:txBody>
          <a:bodyPr/>
          <a:lstStyle/>
          <a:p>
            <a:pPr marL="342900" indent="-342900">
              <a:buFont typeface="Arial" panose="020B0604020202020204" pitchFamily="34" charset="0"/>
              <a:buChar char="•"/>
            </a:pPr>
            <a:endParaRPr lang="en-US" dirty="0"/>
          </a:p>
        </p:txBody>
      </p:sp>
      <p:sp>
        <p:nvSpPr>
          <p:cNvPr id="97" name="TextShape 3"/>
          <p:cNvSpPr txBox="1"/>
          <p:nvPr/>
        </p:nvSpPr>
        <p:spPr>
          <a:xfrm>
            <a:off x="7315200" y="6299280"/>
            <a:ext cx="1447560" cy="456840"/>
          </a:xfrm>
          <a:prstGeom prst="rect">
            <a:avLst/>
          </a:prstGeom>
        </p:spPr>
        <p:txBody>
          <a:bodyPr/>
          <a:lstStyle/>
          <a:p>
            <a:endParaRPr/>
          </a:p>
        </p:txBody>
      </p:sp>
      <p:sp>
        <p:nvSpPr>
          <p:cNvPr id="98" name="TextShape 4"/>
          <p:cNvSpPr txBox="1"/>
          <p:nvPr/>
        </p:nvSpPr>
        <p:spPr>
          <a:xfrm>
            <a:off x="749160" y="6299280"/>
            <a:ext cx="6222600" cy="558360"/>
          </a:xfrm>
          <a:prstGeom prst="rect">
            <a:avLst/>
          </a:prstGeom>
        </p:spPr>
        <p:txBody>
          <a:bodyPr/>
          <a:lstStyle/>
          <a:p>
            <a:endParaRPr/>
          </a:p>
        </p:txBody>
      </p:sp>
      <p:pic>
        <p:nvPicPr>
          <p:cNvPr id="6" name="Picture 5"/>
          <p:cNvPicPr>
            <a:picLocks noChangeAspect="1"/>
          </p:cNvPicPr>
          <p:nvPr/>
        </p:nvPicPr>
        <p:blipFill>
          <a:blip r:embed="rId3"/>
          <a:stretch>
            <a:fillRect/>
          </a:stretch>
        </p:blipFill>
        <p:spPr>
          <a:xfrm>
            <a:off x="752475" y="2599450"/>
            <a:ext cx="7639050" cy="3114675"/>
          </a:xfrm>
          <a:prstGeom prst="rect">
            <a:avLst/>
          </a:prstGeom>
        </p:spPr>
      </p:pic>
    </p:spTree>
    <p:extLst>
      <p:ext uri="{BB962C8B-B14F-4D97-AF65-F5344CB8AC3E}">
        <p14:creationId xmlns:p14="http://schemas.microsoft.com/office/powerpoint/2010/main" val="283096573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extShape 1"/>
          <p:cNvSpPr txBox="1"/>
          <p:nvPr/>
        </p:nvSpPr>
        <p:spPr>
          <a:xfrm>
            <a:off x="749160" y="914400"/>
            <a:ext cx="7924320" cy="837720"/>
          </a:xfrm>
          <a:prstGeom prst="rect">
            <a:avLst/>
          </a:prstGeom>
        </p:spPr>
        <p:txBody>
          <a:bodyPr anchor="ctr"/>
          <a:lstStyle/>
          <a:p>
            <a:pPr>
              <a:lnSpc>
                <a:spcPct val="100000"/>
              </a:lnSpc>
            </a:pPr>
            <a:r>
              <a:rPr lang="en-US" sz="3600" b="1" dirty="0">
                <a:solidFill>
                  <a:srgbClr val="948151"/>
                </a:solidFill>
                <a:latin typeface="Georgia"/>
                <a:ea typeface="ＭＳ Ｐゴシック"/>
              </a:rPr>
              <a:t>Neural Machine Translation</a:t>
            </a:r>
            <a:endParaRPr dirty="0"/>
          </a:p>
        </p:txBody>
      </p:sp>
      <p:sp>
        <p:nvSpPr>
          <p:cNvPr id="96" name="TextShape 2"/>
          <p:cNvSpPr txBox="1"/>
          <p:nvPr/>
        </p:nvSpPr>
        <p:spPr>
          <a:xfrm>
            <a:off x="749160" y="1787400"/>
            <a:ext cx="7924320" cy="4079520"/>
          </a:xfrm>
          <a:prstGeom prst="rect">
            <a:avLst/>
          </a:prstGeom>
        </p:spPr>
        <p:txBody>
          <a:bodyPr/>
          <a:lstStyle/>
          <a:p>
            <a:pPr marL="342900" indent="-342900">
              <a:buFont typeface="Arial" panose="020B0604020202020204" pitchFamily="34" charset="0"/>
              <a:buChar char="•"/>
            </a:pPr>
            <a:endParaRPr lang="en-US" sz="2000" dirty="0">
              <a:latin typeface="Georgia"/>
            </a:endParaRPr>
          </a:p>
          <a:p>
            <a:pPr marL="342900" lvl="0" indent="-342900">
              <a:buFont typeface="Arial" panose="020B0604020202020204" pitchFamily="34" charset="0"/>
              <a:buChar char="•"/>
            </a:pPr>
            <a:r>
              <a:rPr lang="en-US" sz="2000" dirty="0">
                <a:latin typeface="Georgia"/>
              </a:rPr>
              <a:t>Compared to even easiest model, IBM Model 1 </a:t>
            </a:r>
            <a:r>
              <a:rPr lang="en-US" sz="1400" dirty="0">
                <a:solidFill>
                  <a:prstClr val="black"/>
                </a:solidFill>
                <a:latin typeface="Georgia"/>
              </a:rPr>
              <a:t>(Brown et al. 1993)</a:t>
            </a:r>
          </a:p>
          <a:p>
            <a:pPr marL="800100" lvl="1" indent="-342900">
              <a:buFont typeface="Arial" panose="020B0604020202020204" pitchFamily="34" charset="0"/>
              <a:buChar char="•"/>
            </a:pPr>
            <a:r>
              <a:rPr lang="en-US" dirty="0">
                <a:latin typeface="Georgia"/>
              </a:rPr>
              <a:t>Extensive domain knowledge</a:t>
            </a:r>
          </a:p>
          <a:p>
            <a:pPr marL="800100" lvl="1" indent="-342900">
              <a:buFont typeface="Arial" panose="020B0604020202020204" pitchFamily="34" charset="0"/>
              <a:buChar char="•"/>
            </a:pPr>
            <a:r>
              <a:rPr lang="en-US" dirty="0">
                <a:latin typeface="Georgia"/>
              </a:rPr>
              <a:t>20 slides of complex formula</a:t>
            </a:r>
          </a:p>
          <a:p>
            <a:pPr marL="800100" lvl="1" indent="-342900">
              <a:buFont typeface="Arial" panose="020B0604020202020204" pitchFamily="34" charset="0"/>
              <a:buChar char="•"/>
            </a:pPr>
            <a:endParaRPr lang="en-US" dirty="0"/>
          </a:p>
          <a:p>
            <a:pPr marL="800100" lvl="1" indent="-342900">
              <a:buFont typeface="Arial" panose="020B0604020202020204" pitchFamily="34" charset="0"/>
              <a:buChar char="•"/>
            </a:pPr>
            <a:endParaRPr lang="en-US" dirty="0">
              <a:latin typeface="Georgia"/>
            </a:endParaRPr>
          </a:p>
          <a:p>
            <a:pPr marL="342900" indent="-342900">
              <a:buFont typeface="Arial" panose="020B0604020202020204" pitchFamily="34" charset="0"/>
              <a:buChar char="•"/>
            </a:pPr>
            <a:r>
              <a:rPr lang="en-US" sz="2000" dirty="0">
                <a:latin typeface="Georgia" panose="02040502050405020303" pitchFamily="18" charset="0"/>
              </a:rPr>
              <a:t>Compared to state-of-the-art </a:t>
            </a:r>
            <a:r>
              <a:rPr lang="en-US" sz="1400" dirty="0">
                <a:solidFill>
                  <a:prstClr val="black"/>
                </a:solidFill>
                <a:latin typeface="Georgia"/>
              </a:rPr>
              <a:t>(Koehn et al., 2003)</a:t>
            </a:r>
            <a:endParaRPr lang="en-US" sz="2000" dirty="0">
              <a:latin typeface="Georgia" panose="02040502050405020303" pitchFamily="18" charset="0"/>
            </a:endParaRPr>
          </a:p>
          <a:p>
            <a:pPr marL="800100" lvl="1" indent="-342900">
              <a:buFont typeface="Arial" panose="020B0604020202020204" pitchFamily="34" charset="0"/>
              <a:buChar char="•"/>
            </a:pPr>
            <a:r>
              <a:rPr lang="en-US" dirty="0">
                <a:latin typeface="Georgia" panose="02040502050405020303" pitchFamily="18" charset="0"/>
              </a:rPr>
              <a:t>Performs comparably good</a:t>
            </a:r>
          </a:p>
          <a:p>
            <a:pPr marL="800100" lvl="1" indent="-342900">
              <a:buFont typeface="Arial" panose="020B0604020202020204" pitchFamily="34" charset="0"/>
              <a:buChar char="•"/>
            </a:pPr>
            <a:endParaRPr lang="en-US" dirty="0">
              <a:latin typeface="Georgia" panose="02040502050405020303" pitchFamily="18" charset="0"/>
            </a:endParaRPr>
          </a:p>
          <a:p>
            <a:pPr marL="800100" lvl="1" indent="-342900">
              <a:buFont typeface="Arial" panose="020B0604020202020204" pitchFamily="34" charset="0"/>
              <a:buChar char="•"/>
            </a:pPr>
            <a:endParaRPr lang="en-US" dirty="0">
              <a:latin typeface="Georgia" panose="02040502050405020303" pitchFamily="18" charset="0"/>
            </a:endParaRPr>
          </a:p>
          <a:p>
            <a:pPr marL="342900" indent="-342900">
              <a:buFont typeface="Arial" panose="020B0604020202020204" pitchFamily="34" charset="0"/>
              <a:buChar char="•"/>
            </a:pPr>
            <a:endParaRPr lang="en-US" dirty="0"/>
          </a:p>
        </p:txBody>
      </p:sp>
      <p:sp>
        <p:nvSpPr>
          <p:cNvPr id="97" name="TextShape 3"/>
          <p:cNvSpPr txBox="1"/>
          <p:nvPr/>
        </p:nvSpPr>
        <p:spPr>
          <a:xfrm>
            <a:off x="7315200" y="6299280"/>
            <a:ext cx="1447560" cy="456840"/>
          </a:xfrm>
          <a:prstGeom prst="rect">
            <a:avLst/>
          </a:prstGeom>
        </p:spPr>
        <p:txBody>
          <a:bodyPr/>
          <a:lstStyle/>
          <a:p>
            <a:endParaRPr/>
          </a:p>
        </p:txBody>
      </p:sp>
      <p:sp>
        <p:nvSpPr>
          <p:cNvPr id="98" name="TextShape 4"/>
          <p:cNvSpPr txBox="1"/>
          <p:nvPr/>
        </p:nvSpPr>
        <p:spPr>
          <a:xfrm>
            <a:off x="749160" y="6299280"/>
            <a:ext cx="6222600" cy="558360"/>
          </a:xfrm>
          <a:prstGeom prst="rect">
            <a:avLst/>
          </a:prstGeom>
        </p:spPr>
        <p:txBody>
          <a:bodyPr/>
          <a:lstStyle/>
          <a:p>
            <a:endParaRPr/>
          </a:p>
        </p:txBody>
      </p:sp>
    </p:spTree>
    <p:extLst>
      <p:ext uri="{BB962C8B-B14F-4D97-AF65-F5344CB8AC3E}">
        <p14:creationId xmlns:p14="http://schemas.microsoft.com/office/powerpoint/2010/main" val="4799175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extShape 1"/>
          <p:cNvSpPr txBox="1"/>
          <p:nvPr/>
        </p:nvSpPr>
        <p:spPr>
          <a:xfrm>
            <a:off x="749160" y="914400"/>
            <a:ext cx="7924320" cy="837720"/>
          </a:xfrm>
          <a:prstGeom prst="rect">
            <a:avLst/>
          </a:prstGeom>
        </p:spPr>
        <p:txBody>
          <a:bodyPr anchor="ctr"/>
          <a:lstStyle/>
          <a:p>
            <a:pPr>
              <a:lnSpc>
                <a:spcPct val="100000"/>
              </a:lnSpc>
            </a:pPr>
            <a:r>
              <a:rPr lang="en-US" sz="3600" b="1" dirty="0">
                <a:solidFill>
                  <a:srgbClr val="948151"/>
                </a:solidFill>
                <a:latin typeface="Georgia"/>
                <a:ea typeface="ＭＳ Ｐゴシック"/>
              </a:rPr>
              <a:t>Neural Machine Translation</a:t>
            </a:r>
            <a:endParaRPr dirty="0"/>
          </a:p>
        </p:txBody>
      </p:sp>
      <p:sp>
        <p:nvSpPr>
          <p:cNvPr id="96" name="TextShape 2"/>
          <p:cNvSpPr txBox="1"/>
          <p:nvPr/>
        </p:nvSpPr>
        <p:spPr>
          <a:xfrm>
            <a:off x="749160" y="1787400"/>
            <a:ext cx="7924320" cy="4079520"/>
          </a:xfrm>
          <a:prstGeom prst="rect">
            <a:avLst/>
          </a:prstGeom>
        </p:spPr>
        <p:txBody>
          <a:bodyPr/>
          <a:lstStyle/>
          <a:p>
            <a:pPr marL="342900" indent="-342900">
              <a:buFont typeface="Arial" panose="020B0604020202020204" pitchFamily="34" charset="0"/>
              <a:buChar char="•"/>
            </a:pPr>
            <a:endParaRPr lang="en-US" sz="2000" dirty="0">
              <a:latin typeface="Georgia"/>
            </a:endParaRPr>
          </a:p>
          <a:p>
            <a:pPr marL="342900" lvl="0" indent="-342900">
              <a:buFont typeface="Arial" panose="020B0604020202020204" pitchFamily="34" charset="0"/>
              <a:buChar char="•"/>
            </a:pPr>
            <a:r>
              <a:rPr lang="en-US" sz="2000" dirty="0">
                <a:latin typeface="Georgia"/>
              </a:rPr>
              <a:t>Improvements</a:t>
            </a:r>
          </a:p>
          <a:p>
            <a:pPr marL="800100" lvl="1" indent="-342900">
              <a:buFont typeface="Arial" panose="020B0604020202020204" pitchFamily="34" charset="0"/>
              <a:buChar char="•"/>
            </a:pPr>
            <a:endParaRPr lang="en-US" dirty="0">
              <a:latin typeface="Georgia"/>
            </a:endParaRPr>
          </a:p>
          <a:p>
            <a:pPr marL="800100" lvl="1" indent="-342900">
              <a:buFont typeface="Arial" panose="020B0604020202020204" pitchFamily="34" charset="0"/>
              <a:buChar char="•"/>
            </a:pPr>
            <a:r>
              <a:rPr lang="en-US" dirty="0">
                <a:latin typeface="Georgia"/>
              </a:rPr>
              <a:t>Jointly train decoder and encoder </a:t>
            </a:r>
            <a:r>
              <a:rPr lang="en-US" sz="1400" dirty="0">
                <a:latin typeface="Georgia"/>
              </a:rPr>
              <a:t>(</a:t>
            </a:r>
            <a:r>
              <a:rPr lang="en-US" sz="1400" dirty="0">
                <a:solidFill>
                  <a:prstClr val="black"/>
                </a:solidFill>
                <a:latin typeface="Georgia"/>
              </a:rPr>
              <a:t>Cho et al</a:t>
            </a:r>
            <a:r>
              <a:rPr lang="en-US" sz="1400">
                <a:solidFill>
                  <a:prstClr val="black"/>
                </a:solidFill>
                <a:latin typeface="Georgia"/>
              </a:rPr>
              <a:t>., 2015)</a:t>
            </a:r>
            <a:endParaRPr lang="en-US" dirty="0">
              <a:latin typeface="Georgia"/>
            </a:endParaRPr>
          </a:p>
          <a:p>
            <a:pPr marL="800100" lvl="1" indent="-342900">
              <a:buFont typeface="Arial" panose="020B0604020202020204" pitchFamily="34" charset="0"/>
              <a:buChar char="•"/>
            </a:pPr>
            <a:endParaRPr lang="en-US" dirty="0">
              <a:latin typeface="Georgia"/>
            </a:endParaRPr>
          </a:p>
          <a:p>
            <a:pPr marL="800100" lvl="1" indent="-342900">
              <a:buFont typeface="Arial" panose="020B0604020202020204" pitchFamily="34" charset="0"/>
              <a:buChar char="•"/>
            </a:pPr>
            <a:r>
              <a:rPr lang="en-US" dirty="0">
                <a:latin typeface="Georgia"/>
              </a:rPr>
              <a:t>Variable length context vector </a:t>
            </a:r>
            <a:r>
              <a:rPr lang="en-US" sz="1400" dirty="0">
                <a:latin typeface="Georgia"/>
              </a:rPr>
              <a:t>(</a:t>
            </a:r>
            <a:r>
              <a:rPr lang="en-US" sz="1400" dirty="0" err="1">
                <a:latin typeface="Georgia"/>
              </a:rPr>
              <a:t>Bahdanau</a:t>
            </a:r>
            <a:r>
              <a:rPr lang="en-US" sz="1400" dirty="0">
                <a:latin typeface="Georgia"/>
              </a:rPr>
              <a:t> et al., 2015)</a:t>
            </a:r>
          </a:p>
          <a:p>
            <a:pPr marL="800100" lvl="1" indent="-342900">
              <a:buFont typeface="Arial" panose="020B0604020202020204" pitchFamily="34" charset="0"/>
              <a:buChar char="•"/>
            </a:pPr>
            <a:endParaRPr lang="en-US" sz="1400" dirty="0">
              <a:latin typeface="Georgia"/>
            </a:endParaRPr>
          </a:p>
          <a:p>
            <a:pPr marL="800100" lvl="1" indent="-342900">
              <a:buFont typeface="Arial" panose="020B0604020202020204" pitchFamily="34" charset="0"/>
              <a:buChar char="•"/>
            </a:pPr>
            <a:endParaRPr lang="en-US" sz="1400" dirty="0">
              <a:latin typeface="Georgia"/>
            </a:endParaRPr>
          </a:p>
          <a:p>
            <a:pPr marL="342900" indent="-342900">
              <a:buFont typeface="Arial" panose="020B0604020202020204" pitchFamily="34" charset="0"/>
              <a:buChar char="•"/>
            </a:pPr>
            <a:endParaRPr lang="en-US" dirty="0">
              <a:latin typeface="Georgia"/>
            </a:endParaRPr>
          </a:p>
          <a:p>
            <a:pPr marL="342900" indent="-342900">
              <a:buFont typeface="Arial" panose="020B0604020202020204" pitchFamily="34" charset="0"/>
              <a:buChar char="•"/>
            </a:pPr>
            <a:r>
              <a:rPr lang="en-US" sz="2000" dirty="0">
                <a:latin typeface="Georgia"/>
              </a:rPr>
              <a:t>Hybrid Models</a:t>
            </a:r>
          </a:p>
          <a:p>
            <a:pPr marL="800100" lvl="1" indent="-342900">
              <a:buFont typeface="Arial" panose="020B0604020202020204" pitchFamily="34" charset="0"/>
              <a:buChar char="•"/>
            </a:pPr>
            <a:r>
              <a:rPr lang="en-US" dirty="0">
                <a:latin typeface="Georgia"/>
              </a:rPr>
              <a:t>Phrase-based translation</a:t>
            </a:r>
          </a:p>
          <a:p>
            <a:pPr marL="1257300" lvl="2" indent="-342900">
              <a:buFont typeface="Arial" panose="020B0604020202020204" pitchFamily="34" charset="0"/>
              <a:buChar char="•"/>
            </a:pPr>
            <a:endParaRPr lang="en-US" dirty="0">
              <a:latin typeface="Georgia"/>
            </a:endParaRPr>
          </a:p>
          <a:p>
            <a:pPr marL="1257300" lvl="2" indent="-342900">
              <a:buFont typeface="Arial" panose="020B0604020202020204" pitchFamily="34" charset="0"/>
              <a:buChar char="•"/>
            </a:pPr>
            <a:r>
              <a:rPr lang="en-US" dirty="0">
                <a:latin typeface="Georgia"/>
              </a:rPr>
              <a:t>Score phrase pairs with RNN </a:t>
            </a:r>
            <a:r>
              <a:rPr lang="en-US" sz="1400" dirty="0">
                <a:solidFill>
                  <a:prstClr val="black"/>
                </a:solidFill>
                <a:latin typeface="Georgia"/>
              </a:rPr>
              <a:t>(Cho et al., 2014)</a:t>
            </a:r>
            <a:endParaRPr lang="en-US" dirty="0">
              <a:solidFill>
                <a:prstClr val="black"/>
              </a:solidFill>
              <a:latin typeface="Georgia"/>
            </a:endParaRPr>
          </a:p>
          <a:p>
            <a:pPr marL="1257300" lvl="2" indent="-342900">
              <a:buFont typeface="Arial" panose="020B0604020202020204" pitchFamily="34" charset="0"/>
              <a:buChar char="•"/>
            </a:pPr>
            <a:endParaRPr lang="en-US" dirty="0">
              <a:latin typeface="Georgia"/>
            </a:endParaRPr>
          </a:p>
          <a:p>
            <a:pPr marL="1257300" lvl="2" indent="-342900">
              <a:buFont typeface="Arial" panose="020B0604020202020204" pitchFamily="34" charset="0"/>
              <a:buChar char="•"/>
            </a:pPr>
            <a:r>
              <a:rPr lang="en-US" dirty="0">
                <a:latin typeface="Georgia"/>
              </a:rPr>
              <a:t>Reorder translation candidates </a:t>
            </a:r>
            <a:r>
              <a:rPr lang="en-US" sz="1400" dirty="0">
                <a:solidFill>
                  <a:prstClr val="black"/>
                </a:solidFill>
                <a:latin typeface="Georgia"/>
              </a:rPr>
              <a:t>(</a:t>
            </a:r>
            <a:r>
              <a:rPr lang="en-US" sz="1400" dirty="0" err="1">
                <a:solidFill>
                  <a:prstClr val="black"/>
                </a:solidFill>
                <a:latin typeface="Georgia"/>
              </a:rPr>
              <a:t>Sutskever</a:t>
            </a:r>
            <a:r>
              <a:rPr lang="en-US" sz="1400" dirty="0">
                <a:solidFill>
                  <a:prstClr val="black"/>
                </a:solidFill>
                <a:latin typeface="Georgia"/>
              </a:rPr>
              <a:t> et al., 2014)</a:t>
            </a:r>
            <a:r>
              <a:rPr lang="en-US" dirty="0">
                <a:latin typeface="Georgia"/>
              </a:rPr>
              <a:t> </a:t>
            </a:r>
            <a:endParaRPr lang="en-US" dirty="0">
              <a:latin typeface="Georgia" panose="02040502050405020303" pitchFamily="18" charset="0"/>
            </a:endParaRPr>
          </a:p>
          <a:p>
            <a:pPr marL="800100" lvl="1" indent="-342900">
              <a:buFont typeface="Arial" panose="020B0604020202020204" pitchFamily="34" charset="0"/>
              <a:buChar char="•"/>
            </a:pPr>
            <a:endParaRPr lang="en-US" dirty="0">
              <a:latin typeface="Georgia" panose="02040502050405020303" pitchFamily="18" charset="0"/>
            </a:endParaRPr>
          </a:p>
          <a:p>
            <a:pPr marL="800100" lvl="1" indent="-342900">
              <a:buFont typeface="Arial" panose="020B0604020202020204" pitchFamily="34" charset="0"/>
              <a:buChar char="•"/>
            </a:pPr>
            <a:endParaRPr lang="en-US" dirty="0">
              <a:latin typeface="Georgia" panose="02040502050405020303" pitchFamily="18" charset="0"/>
            </a:endParaRPr>
          </a:p>
          <a:p>
            <a:pPr marL="800100" lvl="1" indent="-342900">
              <a:buFont typeface="Arial" panose="020B0604020202020204" pitchFamily="34" charset="0"/>
              <a:buChar char="•"/>
            </a:pPr>
            <a:endParaRPr lang="en-US" dirty="0">
              <a:latin typeface="Georgia" panose="02040502050405020303" pitchFamily="18" charset="0"/>
            </a:endParaRPr>
          </a:p>
          <a:p>
            <a:pPr marL="342900" indent="-342900">
              <a:buFont typeface="Arial" panose="020B0604020202020204" pitchFamily="34" charset="0"/>
              <a:buChar char="•"/>
            </a:pPr>
            <a:endParaRPr lang="en-US" dirty="0"/>
          </a:p>
        </p:txBody>
      </p:sp>
      <p:sp>
        <p:nvSpPr>
          <p:cNvPr id="97" name="TextShape 3"/>
          <p:cNvSpPr txBox="1"/>
          <p:nvPr/>
        </p:nvSpPr>
        <p:spPr>
          <a:xfrm>
            <a:off x="7315200" y="6299280"/>
            <a:ext cx="1447560" cy="456840"/>
          </a:xfrm>
          <a:prstGeom prst="rect">
            <a:avLst/>
          </a:prstGeom>
        </p:spPr>
        <p:txBody>
          <a:bodyPr/>
          <a:lstStyle/>
          <a:p>
            <a:endParaRPr/>
          </a:p>
        </p:txBody>
      </p:sp>
      <p:sp>
        <p:nvSpPr>
          <p:cNvPr id="98" name="TextShape 4"/>
          <p:cNvSpPr txBox="1"/>
          <p:nvPr/>
        </p:nvSpPr>
        <p:spPr>
          <a:xfrm>
            <a:off x="749160" y="6299280"/>
            <a:ext cx="6222600" cy="558360"/>
          </a:xfrm>
          <a:prstGeom prst="rect">
            <a:avLst/>
          </a:prstGeom>
        </p:spPr>
        <p:txBody>
          <a:bodyPr/>
          <a:lstStyle/>
          <a:p>
            <a:endParaRPr/>
          </a:p>
        </p:txBody>
      </p:sp>
    </p:spTree>
    <p:extLst>
      <p:ext uri="{BB962C8B-B14F-4D97-AF65-F5344CB8AC3E}">
        <p14:creationId xmlns:p14="http://schemas.microsoft.com/office/powerpoint/2010/main" val="1610789095"/>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extShape 1"/>
          <p:cNvSpPr txBox="1"/>
          <p:nvPr/>
        </p:nvSpPr>
        <p:spPr>
          <a:xfrm>
            <a:off x="749160" y="914400"/>
            <a:ext cx="7924320" cy="837720"/>
          </a:xfrm>
          <a:prstGeom prst="rect">
            <a:avLst/>
          </a:prstGeom>
        </p:spPr>
        <p:txBody>
          <a:bodyPr anchor="ctr"/>
          <a:lstStyle/>
          <a:p>
            <a:pPr algn="ctr"/>
            <a:r>
              <a:rPr lang="en-US" sz="3600" b="1" dirty="0">
                <a:solidFill>
                  <a:srgbClr val="948151"/>
                </a:solidFill>
                <a:latin typeface="Georgia"/>
                <a:ea typeface="ＭＳ Ｐゴシック"/>
              </a:rPr>
              <a:t>Thank You</a:t>
            </a:r>
            <a:endParaRPr lang="en-US" sz="3600" dirty="0"/>
          </a:p>
          <a:p>
            <a:pPr>
              <a:lnSpc>
                <a:spcPct val="100000"/>
              </a:lnSpc>
            </a:pPr>
            <a:endParaRPr dirty="0"/>
          </a:p>
        </p:txBody>
      </p:sp>
      <p:sp>
        <p:nvSpPr>
          <p:cNvPr id="96" name="TextShape 2"/>
          <p:cNvSpPr txBox="1"/>
          <p:nvPr/>
        </p:nvSpPr>
        <p:spPr>
          <a:xfrm>
            <a:off x="749160" y="1787400"/>
            <a:ext cx="7924320" cy="4079520"/>
          </a:xfrm>
          <a:prstGeom prst="rect">
            <a:avLst/>
          </a:prstGeom>
        </p:spPr>
        <p:txBody>
          <a:bodyPr/>
          <a:lstStyle/>
          <a:p>
            <a:pPr marL="342900" indent="-342900">
              <a:buFont typeface="Arial" panose="020B0604020202020204" pitchFamily="34" charset="0"/>
              <a:buChar char="•"/>
            </a:pPr>
            <a:endParaRPr dirty="0"/>
          </a:p>
        </p:txBody>
      </p:sp>
      <p:sp>
        <p:nvSpPr>
          <p:cNvPr id="97" name="TextShape 3"/>
          <p:cNvSpPr txBox="1"/>
          <p:nvPr/>
        </p:nvSpPr>
        <p:spPr>
          <a:xfrm>
            <a:off x="7315200" y="6299280"/>
            <a:ext cx="1447560" cy="456840"/>
          </a:xfrm>
          <a:prstGeom prst="rect">
            <a:avLst/>
          </a:prstGeom>
        </p:spPr>
        <p:txBody>
          <a:bodyPr/>
          <a:lstStyle/>
          <a:p>
            <a:endParaRPr/>
          </a:p>
        </p:txBody>
      </p:sp>
      <p:sp>
        <p:nvSpPr>
          <p:cNvPr id="98" name="TextShape 4"/>
          <p:cNvSpPr txBox="1"/>
          <p:nvPr/>
        </p:nvSpPr>
        <p:spPr>
          <a:xfrm>
            <a:off x="749160" y="6299280"/>
            <a:ext cx="6222600" cy="558360"/>
          </a:xfrm>
          <a:prstGeom prst="rect">
            <a:avLst/>
          </a:prstGeom>
        </p:spPr>
        <p:txBody>
          <a:bodyPr/>
          <a:lstStyle/>
          <a:p>
            <a:endParaRPr/>
          </a:p>
        </p:txBody>
      </p:sp>
    </p:spTree>
    <p:extLst>
      <p:ext uri="{BB962C8B-B14F-4D97-AF65-F5344CB8AC3E}">
        <p14:creationId xmlns:p14="http://schemas.microsoft.com/office/powerpoint/2010/main" val="3200852768"/>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extShape 1"/>
          <p:cNvSpPr txBox="1"/>
          <p:nvPr/>
        </p:nvSpPr>
        <p:spPr>
          <a:xfrm>
            <a:off x="749160" y="914400"/>
            <a:ext cx="7924320" cy="837720"/>
          </a:xfrm>
          <a:prstGeom prst="rect">
            <a:avLst/>
          </a:prstGeom>
        </p:spPr>
        <p:txBody>
          <a:bodyPr anchor="ctr"/>
          <a:lstStyle/>
          <a:p>
            <a:pPr>
              <a:lnSpc>
                <a:spcPct val="100000"/>
              </a:lnSpc>
            </a:pPr>
            <a:r>
              <a:rPr lang="en-US" sz="3600" b="1" dirty="0">
                <a:solidFill>
                  <a:srgbClr val="948151"/>
                </a:solidFill>
                <a:latin typeface="Georgia"/>
                <a:ea typeface="ＭＳ Ｐゴシック"/>
              </a:rPr>
              <a:t>Outline</a:t>
            </a:r>
            <a:endParaRPr dirty="0"/>
          </a:p>
        </p:txBody>
      </p:sp>
      <p:sp>
        <p:nvSpPr>
          <p:cNvPr id="96" name="TextShape 2"/>
          <p:cNvSpPr txBox="1"/>
          <p:nvPr/>
        </p:nvSpPr>
        <p:spPr>
          <a:xfrm>
            <a:off x="749160" y="1787400"/>
            <a:ext cx="7924320" cy="4079520"/>
          </a:xfrm>
          <a:prstGeom prst="rect">
            <a:avLst/>
          </a:prstGeom>
        </p:spPr>
        <p:txBody>
          <a:bodyPr/>
          <a:lstStyle/>
          <a:p>
            <a:pPr marL="342900" indent="-342900">
              <a:lnSpc>
                <a:spcPct val="100000"/>
              </a:lnSpc>
              <a:buFont typeface="Arial" panose="020B0604020202020204" pitchFamily="34" charset="0"/>
              <a:buChar char="•"/>
            </a:pPr>
            <a:endParaRPr lang="en-US" sz="2400" dirty="0">
              <a:latin typeface="Georgia" panose="02040502050405020303" pitchFamily="18" charset="0"/>
            </a:endParaRPr>
          </a:p>
          <a:p>
            <a:pPr marL="342900" indent="-342900">
              <a:lnSpc>
                <a:spcPct val="100000"/>
              </a:lnSpc>
              <a:buFont typeface="Arial" panose="020B0604020202020204" pitchFamily="34" charset="0"/>
              <a:buChar char="•"/>
            </a:pPr>
            <a:r>
              <a:rPr lang="en-US" sz="2400" dirty="0">
                <a:latin typeface="Georgia" panose="02040502050405020303" pitchFamily="18" charset="0"/>
              </a:rPr>
              <a:t>Machine Translation</a:t>
            </a:r>
          </a:p>
          <a:p>
            <a:pPr marL="342900" indent="-342900">
              <a:lnSpc>
                <a:spcPct val="100000"/>
              </a:lnSpc>
              <a:buFont typeface="Arial" panose="020B0604020202020204" pitchFamily="34" charset="0"/>
              <a:buChar char="•"/>
            </a:pPr>
            <a:endParaRPr lang="en-US" sz="2400" dirty="0">
              <a:latin typeface="Georgia" panose="02040502050405020303" pitchFamily="18" charset="0"/>
            </a:endParaRPr>
          </a:p>
          <a:p>
            <a:pPr marL="342900" indent="-342900">
              <a:lnSpc>
                <a:spcPct val="100000"/>
              </a:lnSpc>
              <a:buFont typeface="Arial" panose="020B0604020202020204" pitchFamily="34" charset="0"/>
              <a:buChar char="•"/>
            </a:pPr>
            <a:r>
              <a:rPr lang="en-US" sz="2400" dirty="0">
                <a:latin typeface="Georgia" panose="02040502050405020303" pitchFamily="18" charset="0"/>
              </a:rPr>
              <a:t>Deep Learning</a:t>
            </a:r>
          </a:p>
          <a:p>
            <a:pPr marL="342900" indent="-342900">
              <a:lnSpc>
                <a:spcPct val="100000"/>
              </a:lnSpc>
              <a:buFont typeface="Arial" panose="020B0604020202020204" pitchFamily="34" charset="0"/>
              <a:buChar char="•"/>
            </a:pPr>
            <a:endParaRPr lang="en-US" sz="2400" dirty="0">
              <a:latin typeface="Georgia" panose="02040502050405020303" pitchFamily="18" charset="0"/>
            </a:endParaRPr>
          </a:p>
          <a:p>
            <a:pPr marL="342900" indent="-342900">
              <a:lnSpc>
                <a:spcPct val="100000"/>
              </a:lnSpc>
              <a:buFont typeface="Arial" panose="020B0604020202020204" pitchFamily="34" charset="0"/>
              <a:buChar char="•"/>
            </a:pPr>
            <a:r>
              <a:rPr lang="en-US" sz="2400" dirty="0">
                <a:latin typeface="Georgia" panose="02040502050405020303" pitchFamily="18" charset="0"/>
              </a:rPr>
              <a:t>Neural Machine Translation</a:t>
            </a:r>
            <a:endParaRPr dirty="0">
              <a:latin typeface="Georgia" panose="02040502050405020303" pitchFamily="18" charset="0"/>
            </a:endParaRPr>
          </a:p>
        </p:txBody>
      </p:sp>
      <p:sp>
        <p:nvSpPr>
          <p:cNvPr id="97" name="TextShape 3"/>
          <p:cNvSpPr txBox="1"/>
          <p:nvPr/>
        </p:nvSpPr>
        <p:spPr>
          <a:xfrm>
            <a:off x="7315200" y="6299280"/>
            <a:ext cx="1447560" cy="456840"/>
          </a:xfrm>
          <a:prstGeom prst="rect">
            <a:avLst/>
          </a:prstGeom>
        </p:spPr>
        <p:txBody>
          <a:bodyPr/>
          <a:lstStyle/>
          <a:p>
            <a:endParaRPr/>
          </a:p>
        </p:txBody>
      </p:sp>
      <p:sp>
        <p:nvSpPr>
          <p:cNvPr id="98" name="TextShape 4"/>
          <p:cNvSpPr txBox="1"/>
          <p:nvPr/>
        </p:nvSpPr>
        <p:spPr>
          <a:xfrm>
            <a:off x="749160" y="6299280"/>
            <a:ext cx="6222600" cy="558360"/>
          </a:xfrm>
          <a:prstGeom prst="rect">
            <a:avLst/>
          </a:prstGeom>
        </p:spPr>
        <p:txBody>
          <a:bodyPr/>
          <a:lstStyle/>
          <a:p>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extShape 1"/>
          <p:cNvSpPr txBox="1"/>
          <p:nvPr/>
        </p:nvSpPr>
        <p:spPr>
          <a:xfrm>
            <a:off x="749160" y="914400"/>
            <a:ext cx="7924320" cy="837720"/>
          </a:xfrm>
          <a:prstGeom prst="rect">
            <a:avLst/>
          </a:prstGeom>
        </p:spPr>
        <p:txBody>
          <a:bodyPr anchor="ctr"/>
          <a:lstStyle/>
          <a:p>
            <a:pPr>
              <a:lnSpc>
                <a:spcPct val="100000"/>
              </a:lnSpc>
            </a:pPr>
            <a:r>
              <a:rPr lang="en-US" sz="3600" b="1" dirty="0">
                <a:solidFill>
                  <a:srgbClr val="948151"/>
                </a:solidFill>
                <a:latin typeface="Georgia"/>
                <a:ea typeface="ＭＳ Ｐゴシック"/>
              </a:rPr>
              <a:t>Machine Translation</a:t>
            </a:r>
            <a:endParaRPr dirty="0"/>
          </a:p>
        </p:txBody>
      </p:sp>
      <p:sp>
        <p:nvSpPr>
          <p:cNvPr id="96" name="TextShape 2"/>
          <p:cNvSpPr txBox="1"/>
          <p:nvPr/>
        </p:nvSpPr>
        <p:spPr>
          <a:xfrm>
            <a:off x="749160" y="1787400"/>
            <a:ext cx="7924320" cy="4079520"/>
          </a:xfrm>
          <a:prstGeom prst="rect">
            <a:avLst/>
          </a:prstGeom>
        </p:spPr>
        <p:txBody>
          <a:bodyPr/>
          <a:lstStyle/>
          <a:p>
            <a:pPr marL="342900" indent="-342900">
              <a:buFont typeface="Arial" panose="020B0604020202020204" pitchFamily="34" charset="0"/>
              <a:buChar char="•"/>
            </a:pPr>
            <a:endParaRPr lang="en-US" sz="2000" dirty="0">
              <a:latin typeface="Georgia"/>
            </a:endParaRPr>
          </a:p>
          <a:p>
            <a:pPr marL="342900" indent="-342900">
              <a:buFont typeface="Arial" panose="020B0604020202020204" pitchFamily="34" charset="0"/>
              <a:buChar char="•"/>
            </a:pPr>
            <a:r>
              <a:rPr lang="en-US" sz="2000" dirty="0">
                <a:latin typeface="Georgia"/>
              </a:rPr>
              <a:t>Machine Translation</a:t>
            </a:r>
          </a:p>
          <a:p>
            <a:pPr marL="800100" lvl="1" indent="-342900">
              <a:buFont typeface="Arial" panose="020B0604020202020204" pitchFamily="34" charset="0"/>
              <a:buChar char="•"/>
            </a:pPr>
            <a:r>
              <a:rPr lang="en-US" dirty="0">
                <a:latin typeface="Georgia"/>
              </a:rPr>
              <a:t>Use of software in translating from one language into another</a:t>
            </a:r>
          </a:p>
          <a:p>
            <a:pPr marL="800100" lvl="1" indent="-342900">
              <a:buFont typeface="Arial" panose="020B0604020202020204" pitchFamily="34" charset="0"/>
              <a:buChar char="•"/>
            </a:pPr>
            <a:endParaRPr lang="en-US" dirty="0">
              <a:latin typeface="Georgia"/>
            </a:endParaRPr>
          </a:p>
          <a:p>
            <a:pPr marL="342900" indent="-342900">
              <a:buFont typeface="Arial" panose="020B0604020202020204" pitchFamily="34" charset="0"/>
              <a:buChar char="•"/>
            </a:pPr>
            <a:endParaRPr lang="en-US" sz="2000" dirty="0">
              <a:latin typeface="Georgia"/>
            </a:endParaRPr>
          </a:p>
          <a:p>
            <a:pPr marL="342900" indent="-342900">
              <a:buFont typeface="Arial" panose="020B0604020202020204" pitchFamily="34" charset="0"/>
              <a:buChar char="•"/>
            </a:pPr>
            <a:r>
              <a:rPr lang="en-US" sz="2000" dirty="0">
                <a:latin typeface="Georgia"/>
              </a:rPr>
              <a:t>Oldest Natural Language Processing Problem</a:t>
            </a:r>
          </a:p>
          <a:p>
            <a:pPr marL="800100" lvl="1" indent="-342900">
              <a:buFont typeface="Arial" panose="020B0604020202020204" pitchFamily="34" charset="0"/>
              <a:buChar char="•"/>
            </a:pPr>
            <a:r>
              <a:rPr lang="en-US" dirty="0">
                <a:latin typeface="Georgia" panose="02040502050405020303" pitchFamily="18" charset="0"/>
              </a:rPr>
              <a:t>Late 40’s </a:t>
            </a:r>
            <a:r>
              <a:rPr lang="en-US" sz="1600" dirty="0">
                <a:latin typeface="Georgia" panose="02040502050405020303" pitchFamily="18" charset="0"/>
              </a:rPr>
              <a:t>(Weaver 1949)</a:t>
            </a:r>
          </a:p>
          <a:p>
            <a:pPr marL="800100" lvl="1" indent="-342900">
              <a:buFont typeface="Arial" panose="020B0604020202020204" pitchFamily="34" charset="0"/>
              <a:buChar char="•"/>
            </a:pPr>
            <a:r>
              <a:rPr lang="en-US" dirty="0" err="1">
                <a:latin typeface="Georgia" panose="02040502050405020303" pitchFamily="18" charset="0"/>
              </a:rPr>
              <a:t>Cryptoanalysis</a:t>
            </a:r>
            <a:endParaRPr lang="en-US" dirty="0">
              <a:latin typeface="Georgia" panose="02040502050405020303" pitchFamily="18" charset="0"/>
            </a:endParaRPr>
          </a:p>
          <a:p>
            <a:pPr marL="800100" lvl="1" indent="-342900">
              <a:buFont typeface="Arial" panose="020B0604020202020204" pitchFamily="34" charset="0"/>
              <a:buChar char="•"/>
            </a:pPr>
            <a:endParaRPr lang="en-US" sz="1600" dirty="0">
              <a:latin typeface="Georgia"/>
            </a:endParaRPr>
          </a:p>
          <a:p>
            <a:pPr marL="800100" lvl="1" indent="-342900">
              <a:buFont typeface="Arial" panose="020B0604020202020204" pitchFamily="34" charset="0"/>
              <a:buChar char="•"/>
            </a:pPr>
            <a:endParaRPr lang="en-US" sz="1600" dirty="0">
              <a:latin typeface="Georgia"/>
            </a:endParaRPr>
          </a:p>
          <a:p>
            <a:pPr marL="342900" indent="-342900">
              <a:buFont typeface="Arial" panose="020B0604020202020204" pitchFamily="34" charset="0"/>
              <a:buChar char="•"/>
            </a:pPr>
            <a:r>
              <a:rPr lang="en-US" sz="2000" dirty="0">
                <a:latin typeface="Georgia"/>
              </a:rPr>
              <a:t>Rule-based Approaches</a:t>
            </a:r>
          </a:p>
          <a:p>
            <a:endParaRPr lang="en-US" sz="1600" dirty="0">
              <a:latin typeface="Georgia"/>
            </a:endParaRPr>
          </a:p>
          <a:p>
            <a:pPr marL="800100" lvl="1" indent="-342900">
              <a:buFont typeface="Arial" panose="020B0604020202020204" pitchFamily="34" charset="0"/>
              <a:buChar char="•"/>
            </a:pPr>
            <a:endParaRPr lang="en-US" sz="1600" dirty="0">
              <a:latin typeface="Georgia"/>
            </a:endParaRPr>
          </a:p>
          <a:p>
            <a:pPr marL="800100" lvl="1" indent="-342900">
              <a:buFont typeface="Arial" panose="020B0604020202020204" pitchFamily="34" charset="0"/>
              <a:buChar char="•"/>
            </a:pPr>
            <a:endParaRPr lang="en-US" sz="2000" dirty="0">
              <a:latin typeface="Georgia"/>
            </a:endParaRPr>
          </a:p>
          <a:p>
            <a:pPr marL="1257300" lvl="2" indent="-342900">
              <a:buFont typeface="Arial" panose="020B0604020202020204" pitchFamily="34" charset="0"/>
              <a:buChar char="•"/>
            </a:pPr>
            <a:endParaRPr lang="en-US" sz="2000" b="1" dirty="0">
              <a:latin typeface="Georgia"/>
            </a:endParaRPr>
          </a:p>
          <a:p>
            <a:pPr marL="1257300" lvl="2" indent="-342900">
              <a:buFont typeface="Arial" panose="020B0604020202020204" pitchFamily="34" charset="0"/>
              <a:buChar char="•"/>
            </a:pPr>
            <a:endParaRPr sz="2000" b="1" dirty="0">
              <a:latin typeface="Georgia"/>
            </a:endParaRPr>
          </a:p>
          <a:p>
            <a:pPr marL="1200150" lvl="2" indent="-285750">
              <a:buSzPct val="45000"/>
              <a:buFont typeface="Arial" panose="020B0604020202020204" pitchFamily="34" charset="0"/>
              <a:buChar char="•"/>
            </a:pPr>
            <a:endParaRPr sz="2000" b="1" dirty="0">
              <a:latin typeface="Georgia"/>
            </a:endParaRPr>
          </a:p>
          <a:p>
            <a:pPr lvl="1">
              <a:buSzPct val="75000"/>
              <a:buFont typeface="StarSymbol"/>
              <a:buChar char=""/>
            </a:pPr>
            <a:endParaRPr dirty="0"/>
          </a:p>
          <a:p>
            <a:endParaRPr dirty="0"/>
          </a:p>
          <a:p>
            <a:pPr>
              <a:lnSpc>
                <a:spcPct val="100000"/>
              </a:lnSpc>
            </a:pPr>
            <a:endParaRPr dirty="0"/>
          </a:p>
          <a:p>
            <a:pPr>
              <a:lnSpc>
                <a:spcPct val="100000"/>
              </a:lnSpc>
            </a:pPr>
            <a:endParaRPr dirty="0"/>
          </a:p>
          <a:p>
            <a:pPr>
              <a:lnSpc>
                <a:spcPct val="100000"/>
              </a:lnSpc>
            </a:pPr>
            <a:endParaRPr dirty="0"/>
          </a:p>
          <a:p>
            <a:pPr>
              <a:lnSpc>
                <a:spcPct val="100000"/>
              </a:lnSpc>
            </a:pPr>
            <a:endParaRPr dirty="0"/>
          </a:p>
          <a:p>
            <a:pPr>
              <a:lnSpc>
                <a:spcPct val="100000"/>
              </a:lnSpc>
            </a:pPr>
            <a:endParaRPr dirty="0"/>
          </a:p>
        </p:txBody>
      </p:sp>
      <p:sp>
        <p:nvSpPr>
          <p:cNvPr id="97" name="TextShape 3"/>
          <p:cNvSpPr txBox="1"/>
          <p:nvPr/>
        </p:nvSpPr>
        <p:spPr>
          <a:xfrm>
            <a:off x="7315200" y="6299280"/>
            <a:ext cx="1447560" cy="456840"/>
          </a:xfrm>
          <a:prstGeom prst="rect">
            <a:avLst/>
          </a:prstGeom>
        </p:spPr>
        <p:txBody>
          <a:bodyPr/>
          <a:lstStyle/>
          <a:p>
            <a:endParaRPr/>
          </a:p>
        </p:txBody>
      </p:sp>
      <p:sp>
        <p:nvSpPr>
          <p:cNvPr id="98" name="TextShape 4"/>
          <p:cNvSpPr txBox="1"/>
          <p:nvPr/>
        </p:nvSpPr>
        <p:spPr>
          <a:xfrm>
            <a:off x="749160" y="6299280"/>
            <a:ext cx="6222600" cy="558360"/>
          </a:xfrm>
          <a:prstGeom prst="rect">
            <a:avLst/>
          </a:prstGeom>
        </p:spPr>
        <p:txBody>
          <a:bodyPr/>
          <a:lstStyle/>
          <a:p>
            <a:endParaRPr/>
          </a:p>
        </p:txBody>
      </p:sp>
    </p:spTree>
    <p:extLst>
      <p:ext uri="{BB962C8B-B14F-4D97-AF65-F5344CB8AC3E}">
        <p14:creationId xmlns:p14="http://schemas.microsoft.com/office/powerpoint/2010/main" val="1698586070"/>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extShape 1"/>
          <p:cNvSpPr txBox="1"/>
          <p:nvPr/>
        </p:nvSpPr>
        <p:spPr>
          <a:xfrm>
            <a:off x="749160" y="914400"/>
            <a:ext cx="7924320" cy="837720"/>
          </a:xfrm>
          <a:prstGeom prst="rect">
            <a:avLst/>
          </a:prstGeom>
        </p:spPr>
        <p:txBody>
          <a:bodyPr anchor="ctr"/>
          <a:lstStyle/>
          <a:p>
            <a:pPr>
              <a:lnSpc>
                <a:spcPct val="100000"/>
              </a:lnSpc>
            </a:pPr>
            <a:r>
              <a:rPr lang="en-US" sz="3600" b="1" dirty="0">
                <a:solidFill>
                  <a:srgbClr val="948151"/>
                </a:solidFill>
                <a:latin typeface="Georgia"/>
                <a:ea typeface="ＭＳ Ｐゴシック"/>
              </a:rPr>
              <a:t>Machine Translation</a:t>
            </a:r>
            <a:endParaRPr dirty="0"/>
          </a:p>
        </p:txBody>
      </p:sp>
      <p:sp>
        <p:nvSpPr>
          <p:cNvPr id="96" name="TextShape 2"/>
          <p:cNvSpPr txBox="1"/>
          <p:nvPr/>
        </p:nvSpPr>
        <p:spPr>
          <a:xfrm>
            <a:off x="749160" y="1787400"/>
            <a:ext cx="7924320" cy="4079520"/>
          </a:xfrm>
          <a:prstGeom prst="rect">
            <a:avLst/>
          </a:prstGeom>
        </p:spPr>
        <p:txBody>
          <a:bodyPr/>
          <a:lstStyle/>
          <a:p>
            <a:pPr marL="342900" indent="-342900">
              <a:buFont typeface="Arial" panose="020B0604020202020204" pitchFamily="34" charset="0"/>
              <a:buChar char="•"/>
            </a:pPr>
            <a:endParaRPr lang="en-US" sz="2000" dirty="0">
              <a:latin typeface="Georgia"/>
            </a:endParaRPr>
          </a:p>
          <a:p>
            <a:pPr marL="342900" indent="-342900">
              <a:buFont typeface="Arial" panose="020B0604020202020204" pitchFamily="34" charset="0"/>
              <a:buChar char="•"/>
            </a:pPr>
            <a:r>
              <a:rPr lang="en-US" sz="2000" dirty="0">
                <a:latin typeface="Georgia"/>
              </a:rPr>
              <a:t>Statistical Machine Translation</a:t>
            </a:r>
          </a:p>
          <a:p>
            <a:pPr marL="800100" lvl="1" indent="-342900">
              <a:buFont typeface="Arial" panose="020B0604020202020204" pitchFamily="34" charset="0"/>
              <a:buChar char="•"/>
            </a:pPr>
            <a:r>
              <a:rPr lang="en-US" dirty="0">
                <a:latin typeface="Georgia"/>
              </a:rPr>
              <a:t>Parallel corpus</a:t>
            </a:r>
            <a:endParaRPr lang="en-US" sz="2000" dirty="0">
              <a:latin typeface="Georgia"/>
            </a:endParaRPr>
          </a:p>
          <a:p>
            <a:pPr marL="342900" indent="-342900">
              <a:buFont typeface="Arial" panose="020B0604020202020204" pitchFamily="34" charset="0"/>
              <a:buChar char="•"/>
            </a:pPr>
            <a:endParaRPr lang="en-US" sz="2000" dirty="0">
              <a:latin typeface="Georgia"/>
            </a:endParaRPr>
          </a:p>
          <a:p>
            <a:pPr marL="342900" indent="-342900">
              <a:buFont typeface="Arial" panose="020B0604020202020204" pitchFamily="34" charset="0"/>
              <a:buChar char="•"/>
            </a:pPr>
            <a:endParaRPr lang="en-US" sz="2000" dirty="0">
              <a:latin typeface="Georgia"/>
            </a:endParaRPr>
          </a:p>
          <a:p>
            <a:pPr marL="342900" indent="-342900">
              <a:buFont typeface="Arial" panose="020B0604020202020204" pitchFamily="34" charset="0"/>
              <a:buChar char="•"/>
            </a:pPr>
            <a:r>
              <a:rPr lang="en-US" sz="2000" dirty="0">
                <a:latin typeface="Georgia"/>
              </a:rPr>
              <a:t>The mathematics of statistical machine translation </a:t>
            </a:r>
            <a:r>
              <a:rPr lang="en-US" sz="1400" dirty="0">
                <a:latin typeface="Georgia"/>
              </a:rPr>
              <a:t>(Brown et al. 1993)</a:t>
            </a:r>
          </a:p>
          <a:p>
            <a:pPr marL="800100" lvl="1" indent="-342900">
              <a:buFont typeface="Arial" panose="020B0604020202020204" pitchFamily="34" charset="0"/>
              <a:buChar char="•"/>
            </a:pPr>
            <a:r>
              <a:rPr lang="en-US" dirty="0">
                <a:latin typeface="Georgia"/>
              </a:rPr>
              <a:t>Introduced five models</a:t>
            </a:r>
          </a:p>
          <a:p>
            <a:pPr marL="800100" lvl="1" indent="-342900">
              <a:buFont typeface="Arial" panose="020B0604020202020204" pitchFamily="34" charset="0"/>
              <a:buChar char="•"/>
            </a:pPr>
            <a:r>
              <a:rPr lang="en-US" dirty="0">
                <a:latin typeface="Georgia"/>
              </a:rPr>
              <a:t>Word alignments</a:t>
            </a:r>
          </a:p>
          <a:p>
            <a:pPr marL="800100" lvl="1" indent="-342900">
              <a:buFont typeface="Arial" panose="020B0604020202020204" pitchFamily="34" charset="0"/>
              <a:buChar char="•"/>
            </a:pPr>
            <a:endParaRPr lang="en-US" dirty="0">
              <a:latin typeface="Georgia"/>
            </a:endParaRPr>
          </a:p>
          <a:p>
            <a:pPr marL="800100" lvl="1" indent="-342900">
              <a:buFont typeface="Arial" panose="020B0604020202020204" pitchFamily="34" charset="0"/>
              <a:buChar char="•"/>
            </a:pPr>
            <a:endParaRPr lang="en-US" dirty="0">
              <a:latin typeface="Georgia"/>
            </a:endParaRPr>
          </a:p>
          <a:p>
            <a:pPr marL="342900" indent="-342900">
              <a:buFont typeface="Arial" panose="020B0604020202020204" pitchFamily="34" charset="0"/>
              <a:buChar char="•"/>
            </a:pPr>
            <a:r>
              <a:rPr lang="en-US" dirty="0">
                <a:latin typeface="Georgia"/>
              </a:rPr>
              <a:t>Phrase-based Machine Translation </a:t>
            </a:r>
            <a:r>
              <a:rPr lang="en-US" sz="1400" dirty="0">
                <a:latin typeface="Georgia"/>
              </a:rPr>
              <a:t>(Koehn et al., 2003)</a:t>
            </a:r>
          </a:p>
          <a:p>
            <a:pPr marL="800100" lvl="1" indent="-342900">
              <a:buFont typeface="Arial" panose="020B0604020202020204" pitchFamily="34" charset="0"/>
              <a:buChar char="•"/>
            </a:pPr>
            <a:r>
              <a:rPr lang="en-US" dirty="0">
                <a:latin typeface="Georgia"/>
              </a:rPr>
              <a:t>Phrase alignment</a:t>
            </a:r>
          </a:p>
          <a:p>
            <a:pPr marL="800100" lvl="1" indent="-342900">
              <a:buFont typeface="Arial" panose="020B0604020202020204" pitchFamily="34" charset="0"/>
              <a:buChar char="•"/>
            </a:pPr>
            <a:endParaRPr lang="en-US" dirty="0">
              <a:latin typeface="Georgia"/>
            </a:endParaRPr>
          </a:p>
          <a:p>
            <a:pPr marL="800100" lvl="1" indent="-342900">
              <a:buFont typeface="Arial" panose="020B0604020202020204" pitchFamily="34" charset="0"/>
              <a:buChar char="•"/>
            </a:pPr>
            <a:endParaRPr lang="en-US" dirty="0">
              <a:latin typeface="Georgia"/>
            </a:endParaRPr>
          </a:p>
          <a:p>
            <a:pPr marL="800100" lvl="1" indent="-342900">
              <a:buFont typeface="Arial" panose="020B0604020202020204" pitchFamily="34" charset="0"/>
              <a:buChar char="•"/>
            </a:pPr>
            <a:endParaRPr lang="en-US" sz="2000" dirty="0">
              <a:latin typeface="Georgia"/>
            </a:endParaRPr>
          </a:p>
          <a:p>
            <a:pPr marL="1257300" lvl="2" indent="-342900">
              <a:buFont typeface="Arial" panose="020B0604020202020204" pitchFamily="34" charset="0"/>
              <a:buChar char="•"/>
            </a:pPr>
            <a:endParaRPr lang="en-US" sz="2000" b="1" dirty="0">
              <a:latin typeface="Georgia"/>
            </a:endParaRPr>
          </a:p>
          <a:p>
            <a:pPr marL="1257300" lvl="2" indent="-342900">
              <a:buFont typeface="Arial" panose="020B0604020202020204" pitchFamily="34" charset="0"/>
              <a:buChar char="•"/>
            </a:pPr>
            <a:endParaRPr sz="2000" b="1" dirty="0">
              <a:latin typeface="Georgia"/>
            </a:endParaRPr>
          </a:p>
          <a:p>
            <a:pPr marL="1200150" lvl="2" indent="-285750">
              <a:buSzPct val="45000"/>
              <a:buFont typeface="Arial" panose="020B0604020202020204" pitchFamily="34" charset="0"/>
              <a:buChar char="•"/>
            </a:pPr>
            <a:endParaRPr sz="2000" b="1" dirty="0">
              <a:latin typeface="Georgia"/>
            </a:endParaRPr>
          </a:p>
          <a:p>
            <a:pPr lvl="1">
              <a:buSzPct val="75000"/>
              <a:buFont typeface="StarSymbol"/>
              <a:buChar char=""/>
            </a:pPr>
            <a:endParaRPr dirty="0"/>
          </a:p>
          <a:p>
            <a:endParaRPr dirty="0"/>
          </a:p>
          <a:p>
            <a:pPr>
              <a:lnSpc>
                <a:spcPct val="100000"/>
              </a:lnSpc>
            </a:pPr>
            <a:endParaRPr dirty="0"/>
          </a:p>
          <a:p>
            <a:pPr>
              <a:lnSpc>
                <a:spcPct val="100000"/>
              </a:lnSpc>
            </a:pPr>
            <a:endParaRPr dirty="0"/>
          </a:p>
          <a:p>
            <a:pPr>
              <a:lnSpc>
                <a:spcPct val="100000"/>
              </a:lnSpc>
            </a:pPr>
            <a:endParaRPr dirty="0"/>
          </a:p>
          <a:p>
            <a:pPr>
              <a:lnSpc>
                <a:spcPct val="100000"/>
              </a:lnSpc>
            </a:pPr>
            <a:endParaRPr dirty="0"/>
          </a:p>
          <a:p>
            <a:pPr>
              <a:lnSpc>
                <a:spcPct val="100000"/>
              </a:lnSpc>
            </a:pPr>
            <a:endParaRPr dirty="0"/>
          </a:p>
        </p:txBody>
      </p:sp>
      <p:sp>
        <p:nvSpPr>
          <p:cNvPr id="97" name="TextShape 3"/>
          <p:cNvSpPr txBox="1"/>
          <p:nvPr/>
        </p:nvSpPr>
        <p:spPr>
          <a:xfrm>
            <a:off x="7315200" y="6299280"/>
            <a:ext cx="1447560" cy="456840"/>
          </a:xfrm>
          <a:prstGeom prst="rect">
            <a:avLst/>
          </a:prstGeom>
        </p:spPr>
        <p:txBody>
          <a:bodyPr/>
          <a:lstStyle/>
          <a:p>
            <a:endParaRPr/>
          </a:p>
        </p:txBody>
      </p:sp>
      <p:sp>
        <p:nvSpPr>
          <p:cNvPr id="98" name="TextShape 4"/>
          <p:cNvSpPr txBox="1"/>
          <p:nvPr/>
        </p:nvSpPr>
        <p:spPr>
          <a:xfrm>
            <a:off x="749160" y="6299280"/>
            <a:ext cx="6222600" cy="558360"/>
          </a:xfrm>
          <a:prstGeom prst="rect">
            <a:avLst/>
          </a:prstGeom>
        </p:spPr>
        <p:txBody>
          <a:bodyPr/>
          <a:lstStyle/>
          <a:p>
            <a:endParaRPr/>
          </a:p>
        </p:txBody>
      </p:sp>
    </p:spTree>
    <p:extLst>
      <p:ext uri="{BB962C8B-B14F-4D97-AF65-F5344CB8AC3E}">
        <p14:creationId xmlns:p14="http://schemas.microsoft.com/office/powerpoint/2010/main" val="419858138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extShape 1"/>
          <p:cNvSpPr txBox="1"/>
          <p:nvPr/>
        </p:nvSpPr>
        <p:spPr>
          <a:xfrm>
            <a:off x="749160" y="914400"/>
            <a:ext cx="7924320" cy="837720"/>
          </a:xfrm>
          <a:prstGeom prst="rect">
            <a:avLst/>
          </a:prstGeom>
        </p:spPr>
        <p:txBody>
          <a:bodyPr anchor="ctr"/>
          <a:lstStyle/>
          <a:p>
            <a:pPr>
              <a:lnSpc>
                <a:spcPct val="100000"/>
              </a:lnSpc>
            </a:pPr>
            <a:r>
              <a:rPr lang="en-US" sz="3600" b="1" dirty="0">
                <a:solidFill>
                  <a:srgbClr val="948151"/>
                </a:solidFill>
                <a:latin typeface="Georgia"/>
                <a:ea typeface="ＭＳ Ｐゴシック"/>
              </a:rPr>
              <a:t>Deep Learning</a:t>
            </a:r>
            <a:endParaRPr dirty="0"/>
          </a:p>
        </p:txBody>
      </p:sp>
      <p:sp>
        <p:nvSpPr>
          <p:cNvPr id="96" name="TextShape 2"/>
          <p:cNvSpPr txBox="1"/>
          <p:nvPr/>
        </p:nvSpPr>
        <p:spPr>
          <a:xfrm>
            <a:off x="749160" y="1787400"/>
            <a:ext cx="7924320" cy="4079520"/>
          </a:xfrm>
          <a:prstGeom prst="rect">
            <a:avLst/>
          </a:prstGeom>
        </p:spPr>
        <p:txBody>
          <a:bodyPr/>
          <a:lstStyle/>
          <a:p>
            <a:pPr marL="342900" indent="-342900">
              <a:buFont typeface="Arial" panose="020B0604020202020204" pitchFamily="34" charset="0"/>
              <a:buChar char="•"/>
            </a:pPr>
            <a:r>
              <a:rPr lang="en-US" sz="2000" dirty="0">
                <a:latin typeface="Georgia"/>
              </a:rPr>
              <a:t>Good Old Neural Networks</a:t>
            </a:r>
          </a:p>
          <a:p>
            <a:pPr marL="800100" lvl="1" indent="-342900">
              <a:buFont typeface="Arial" panose="020B0604020202020204" pitchFamily="34" charset="0"/>
              <a:buChar char="•"/>
            </a:pPr>
            <a:r>
              <a:rPr lang="en-US" dirty="0">
                <a:latin typeface="Georgia"/>
              </a:rPr>
              <a:t>Computation Power</a:t>
            </a:r>
          </a:p>
          <a:p>
            <a:pPr marL="800100" lvl="1" indent="-342900">
              <a:buFont typeface="Arial" panose="020B0604020202020204" pitchFamily="34" charset="0"/>
              <a:buChar char="•"/>
            </a:pPr>
            <a:r>
              <a:rPr lang="en-US" dirty="0">
                <a:latin typeface="Georgia"/>
              </a:rPr>
              <a:t>Data</a:t>
            </a:r>
          </a:p>
          <a:p>
            <a:pPr marL="1257300" lvl="2" indent="-342900">
              <a:buFont typeface="Arial" panose="020B0604020202020204" pitchFamily="34" charset="0"/>
              <a:buChar char="•"/>
            </a:pPr>
            <a:endParaRPr lang="fa-IR" sz="2000" dirty="0">
              <a:latin typeface="Georgia"/>
            </a:endParaRPr>
          </a:p>
          <a:p>
            <a:pPr marL="1257300" lvl="2" indent="-342900">
              <a:buFont typeface="Arial" panose="020B0604020202020204" pitchFamily="34" charset="0"/>
              <a:buChar char="•"/>
            </a:pPr>
            <a:endParaRPr lang="fa-IR" sz="2000" dirty="0">
              <a:latin typeface="Georgia"/>
            </a:endParaRPr>
          </a:p>
          <a:p>
            <a:pPr marL="342900" indent="-342900">
              <a:buFont typeface="Arial" panose="020B0604020202020204" pitchFamily="34" charset="0"/>
              <a:buChar char="•"/>
            </a:pPr>
            <a:r>
              <a:rPr lang="en-US" sz="2000" dirty="0">
                <a:latin typeface="Georgia"/>
              </a:rPr>
              <a:t>Deep Learning</a:t>
            </a:r>
            <a:endParaRPr sz="2000" dirty="0">
              <a:latin typeface="Georgia"/>
            </a:endParaRPr>
          </a:p>
          <a:p>
            <a:pPr marL="1200150" lvl="2" indent="-285750">
              <a:buSzPct val="45000"/>
              <a:buFont typeface="Arial" panose="020B0604020202020204" pitchFamily="34" charset="0"/>
              <a:buChar char="•"/>
            </a:pPr>
            <a:endParaRPr sz="2000" dirty="0">
              <a:latin typeface="Georgia"/>
            </a:endParaRPr>
          </a:p>
          <a:p>
            <a:pPr lvl="1">
              <a:buSzPct val="75000"/>
              <a:buFont typeface="StarSymbol"/>
              <a:buChar char=""/>
            </a:pPr>
            <a:endParaRPr dirty="0"/>
          </a:p>
          <a:p>
            <a:endParaRPr dirty="0"/>
          </a:p>
          <a:p>
            <a:pPr>
              <a:lnSpc>
                <a:spcPct val="100000"/>
              </a:lnSpc>
            </a:pPr>
            <a:endParaRPr dirty="0"/>
          </a:p>
          <a:p>
            <a:pPr>
              <a:lnSpc>
                <a:spcPct val="100000"/>
              </a:lnSpc>
            </a:pPr>
            <a:endParaRPr dirty="0"/>
          </a:p>
          <a:p>
            <a:pPr>
              <a:lnSpc>
                <a:spcPct val="100000"/>
              </a:lnSpc>
            </a:pPr>
            <a:endParaRPr dirty="0"/>
          </a:p>
          <a:p>
            <a:pPr>
              <a:lnSpc>
                <a:spcPct val="100000"/>
              </a:lnSpc>
            </a:pPr>
            <a:endParaRPr dirty="0"/>
          </a:p>
          <a:p>
            <a:pPr>
              <a:lnSpc>
                <a:spcPct val="100000"/>
              </a:lnSpc>
            </a:pPr>
            <a:endParaRPr dirty="0"/>
          </a:p>
        </p:txBody>
      </p:sp>
      <p:sp>
        <p:nvSpPr>
          <p:cNvPr id="97" name="TextShape 3"/>
          <p:cNvSpPr txBox="1"/>
          <p:nvPr/>
        </p:nvSpPr>
        <p:spPr>
          <a:xfrm>
            <a:off x="7315200" y="6299280"/>
            <a:ext cx="1447560" cy="456840"/>
          </a:xfrm>
          <a:prstGeom prst="rect">
            <a:avLst/>
          </a:prstGeom>
        </p:spPr>
        <p:txBody>
          <a:bodyPr/>
          <a:lstStyle/>
          <a:p>
            <a:endParaRPr/>
          </a:p>
        </p:txBody>
      </p:sp>
      <p:sp>
        <p:nvSpPr>
          <p:cNvPr id="98" name="TextShape 4"/>
          <p:cNvSpPr txBox="1"/>
          <p:nvPr/>
        </p:nvSpPr>
        <p:spPr>
          <a:xfrm>
            <a:off x="749160" y="6299280"/>
            <a:ext cx="6222600" cy="558360"/>
          </a:xfrm>
          <a:prstGeom prst="rect">
            <a:avLst/>
          </a:prstGeom>
        </p:spPr>
        <p:txBody>
          <a:bodyPr/>
          <a:lstStyle/>
          <a:p>
            <a:endParaRPr/>
          </a:p>
        </p:txBody>
      </p:sp>
      <p:pic>
        <p:nvPicPr>
          <p:cNvPr id="1026" name="Picture 2" descr="http://neuralnetworksanddeeplearning.com/images/tikz4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3718751"/>
            <a:ext cx="5334000" cy="2657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194253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extShape 1"/>
          <p:cNvSpPr txBox="1"/>
          <p:nvPr/>
        </p:nvSpPr>
        <p:spPr>
          <a:xfrm>
            <a:off x="749160" y="914400"/>
            <a:ext cx="7924320" cy="837720"/>
          </a:xfrm>
          <a:prstGeom prst="rect">
            <a:avLst/>
          </a:prstGeom>
        </p:spPr>
        <p:txBody>
          <a:bodyPr anchor="ctr"/>
          <a:lstStyle/>
          <a:p>
            <a:pPr>
              <a:lnSpc>
                <a:spcPct val="100000"/>
              </a:lnSpc>
            </a:pPr>
            <a:r>
              <a:rPr lang="en-US" sz="3600" b="1" dirty="0">
                <a:solidFill>
                  <a:srgbClr val="948151"/>
                </a:solidFill>
                <a:latin typeface="Georgia"/>
                <a:ea typeface="ＭＳ Ｐゴシック"/>
              </a:rPr>
              <a:t>Deep Learning</a:t>
            </a:r>
            <a:endParaRPr dirty="0"/>
          </a:p>
        </p:txBody>
      </p:sp>
      <p:sp>
        <p:nvSpPr>
          <p:cNvPr id="96" name="TextShape 2"/>
          <p:cNvSpPr txBox="1"/>
          <p:nvPr/>
        </p:nvSpPr>
        <p:spPr>
          <a:xfrm>
            <a:off x="749160" y="1787400"/>
            <a:ext cx="7924320" cy="4079520"/>
          </a:xfrm>
          <a:prstGeom prst="rect">
            <a:avLst/>
          </a:prstGeom>
        </p:spPr>
        <p:txBody>
          <a:bodyPr/>
          <a:lstStyle/>
          <a:p>
            <a:pPr marL="342900" indent="-342900">
              <a:buFont typeface="Arial" panose="020B0604020202020204" pitchFamily="34" charset="0"/>
              <a:buChar char="•"/>
            </a:pPr>
            <a:endParaRPr lang="en-US" sz="2000" dirty="0">
              <a:latin typeface="Georgia"/>
            </a:endParaRPr>
          </a:p>
          <a:p>
            <a:pPr marL="342900" indent="-342900">
              <a:buFont typeface="Arial" panose="020B0604020202020204" pitchFamily="34" charset="0"/>
              <a:buChar char="•"/>
            </a:pPr>
            <a:r>
              <a:rPr lang="en-US" sz="2000" dirty="0">
                <a:latin typeface="Georgia"/>
              </a:rPr>
              <a:t>Deep Learning</a:t>
            </a:r>
          </a:p>
          <a:p>
            <a:pPr marL="800100" lvl="1" indent="-342900">
              <a:buFont typeface="Arial" panose="020B0604020202020204" pitchFamily="34" charset="0"/>
              <a:buChar char="•"/>
            </a:pPr>
            <a:r>
              <a:rPr lang="en-US" sz="2000" dirty="0">
                <a:latin typeface="Georgia"/>
              </a:rPr>
              <a:t>Simplicity</a:t>
            </a:r>
          </a:p>
          <a:p>
            <a:pPr marL="800100" lvl="1" indent="-342900">
              <a:buFont typeface="Arial" panose="020B0604020202020204" pitchFamily="34" charset="0"/>
              <a:buChar char="•"/>
            </a:pPr>
            <a:r>
              <a:rPr lang="en-US" sz="2000" dirty="0">
                <a:latin typeface="Georgia"/>
              </a:rPr>
              <a:t>Hand-crafting features</a:t>
            </a:r>
          </a:p>
          <a:p>
            <a:pPr marL="800100" lvl="1" indent="-342900">
              <a:buFont typeface="Arial" panose="020B0604020202020204" pitchFamily="34" charset="0"/>
              <a:buChar char="•"/>
            </a:pPr>
            <a:r>
              <a:rPr lang="en-US" sz="2000" dirty="0">
                <a:latin typeface="Georgia"/>
              </a:rPr>
              <a:t>Feature engineering</a:t>
            </a:r>
          </a:p>
          <a:p>
            <a:pPr marL="800100" lvl="1" indent="-342900">
              <a:buFont typeface="Arial" panose="020B0604020202020204" pitchFamily="34" charset="0"/>
              <a:buChar char="•"/>
            </a:pPr>
            <a:r>
              <a:rPr lang="en-US" sz="2000" dirty="0">
                <a:latin typeface="Georgia"/>
              </a:rPr>
              <a:t>Representation Learning</a:t>
            </a:r>
          </a:p>
          <a:p>
            <a:pPr marL="800100" lvl="1" indent="-342900">
              <a:buFont typeface="Arial" panose="020B0604020202020204" pitchFamily="34" charset="0"/>
              <a:buChar char="•"/>
            </a:pPr>
            <a:endParaRPr lang="en-US" sz="2000" dirty="0">
              <a:latin typeface="Georgia"/>
            </a:endParaRPr>
          </a:p>
          <a:p>
            <a:pPr marL="800100" lvl="1" indent="-342900">
              <a:buFont typeface="Arial" panose="020B0604020202020204" pitchFamily="34" charset="0"/>
              <a:buChar char="•"/>
            </a:pPr>
            <a:endParaRPr lang="en-US" sz="2000" dirty="0">
              <a:latin typeface="Georgia"/>
            </a:endParaRPr>
          </a:p>
          <a:p>
            <a:pPr marL="342900" indent="-342900">
              <a:buFont typeface="Arial" panose="020B0604020202020204" pitchFamily="34" charset="0"/>
              <a:buChar char="•"/>
            </a:pPr>
            <a:r>
              <a:rPr lang="en-US" sz="2000" dirty="0">
                <a:latin typeface="Georgia"/>
              </a:rPr>
              <a:t>Does it works (remarkably) better?</a:t>
            </a:r>
          </a:p>
          <a:p>
            <a:pPr marL="800100" lvl="1" indent="-342900">
              <a:buFont typeface="Arial" panose="020B0604020202020204" pitchFamily="34" charset="0"/>
              <a:buChar char="•"/>
            </a:pPr>
            <a:r>
              <a:rPr lang="en-US" sz="2000" dirty="0">
                <a:latin typeface="Georgia"/>
              </a:rPr>
              <a:t>Not necessarily </a:t>
            </a:r>
          </a:p>
          <a:p>
            <a:pPr marL="342900" indent="-342900">
              <a:buFont typeface="Arial" panose="020B0604020202020204" pitchFamily="34" charset="0"/>
              <a:buChar char="•"/>
            </a:pPr>
            <a:endParaRPr lang="en-US" sz="2000" dirty="0">
              <a:latin typeface="Georgia"/>
            </a:endParaRPr>
          </a:p>
          <a:p>
            <a:pPr marL="342900" indent="-342900">
              <a:buFont typeface="Arial" panose="020B0604020202020204" pitchFamily="34" charset="0"/>
              <a:buChar char="•"/>
            </a:pPr>
            <a:r>
              <a:rPr lang="en-US" sz="2000" dirty="0">
                <a:latin typeface="Georgia"/>
              </a:rPr>
              <a:t>When to use it?</a:t>
            </a:r>
          </a:p>
          <a:p>
            <a:pPr marL="800100" lvl="1" indent="-342900">
              <a:buFont typeface="Arial" panose="020B0604020202020204" pitchFamily="34" charset="0"/>
              <a:buChar char="•"/>
            </a:pPr>
            <a:r>
              <a:rPr lang="en-US" sz="2000" dirty="0">
                <a:latin typeface="Georgia"/>
              </a:rPr>
              <a:t>Having a lot of data</a:t>
            </a:r>
          </a:p>
          <a:p>
            <a:pPr marL="342900" indent="-342900">
              <a:buFont typeface="Arial" panose="020B0604020202020204" pitchFamily="34" charset="0"/>
              <a:buChar char="•"/>
            </a:pPr>
            <a:endParaRPr lang="en-US" sz="2000" dirty="0">
              <a:latin typeface="Georgia"/>
            </a:endParaRPr>
          </a:p>
          <a:p>
            <a:pPr>
              <a:lnSpc>
                <a:spcPct val="100000"/>
              </a:lnSpc>
            </a:pPr>
            <a:endParaRPr lang="en-US" dirty="0"/>
          </a:p>
          <a:p>
            <a:pPr>
              <a:lnSpc>
                <a:spcPct val="100000"/>
              </a:lnSpc>
            </a:pPr>
            <a:endParaRPr dirty="0"/>
          </a:p>
          <a:p>
            <a:pPr>
              <a:lnSpc>
                <a:spcPct val="100000"/>
              </a:lnSpc>
            </a:pPr>
            <a:endParaRPr dirty="0"/>
          </a:p>
          <a:p>
            <a:pPr>
              <a:lnSpc>
                <a:spcPct val="100000"/>
              </a:lnSpc>
            </a:pPr>
            <a:endParaRPr dirty="0"/>
          </a:p>
        </p:txBody>
      </p:sp>
      <p:sp>
        <p:nvSpPr>
          <p:cNvPr id="97" name="TextShape 3"/>
          <p:cNvSpPr txBox="1"/>
          <p:nvPr/>
        </p:nvSpPr>
        <p:spPr>
          <a:xfrm>
            <a:off x="7315200" y="6299280"/>
            <a:ext cx="1447560" cy="456840"/>
          </a:xfrm>
          <a:prstGeom prst="rect">
            <a:avLst/>
          </a:prstGeom>
        </p:spPr>
        <p:txBody>
          <a:bodyPr/>
          <a:lstStyle/>
          <a:p>
            <a:endParaRPr/>
          </a:p>
        </p:txBody>
      </p:sp>
      <p:sp>
        <p:nvSpPr>
          <p:cNvPr id="98" name="TextShape 4"/>
          <p:cNvSpPr txBox="1"/>
          <p:nvPr/>
        </p:nvSpPr>
        <p:spPr>
          <a:xfrm>
            <a:off x="749160" y="6299280"/>
            <a:ext cx="6222600" cy="558360"/>
          </a:xfrm>
          <a:prstGeom prst="rect">
            <a:avLst/>
          </a:prstGeom>
        </p:spPr>
        <p:txBody>
          <a:bodyPr/>
          <a:lstStyle/>
          <a:p>
            <a:endParaRPr/>
          </a:p>
        </p:txBody>
      </p:sp>
    </p:spTree>
    <p:extLst>
      <p:ext uri="{BB962C8B-B14F-4D97-AF65-F5344CB8AC3E}">
        <p14:creationId xmlns:p14="http://schemas.microsoft.com/office/powerpoint/2010/main" val="104999967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extShape 1"/>
          <p:cNvSpPr txBox="1"/>
          <p:nvPr/>
        </p:nvSpPr>
        <p:spPr>
          <a:xfrm>
            <a:off x="749160" y="914400"/>
            <a:ext cx="7924320" cy="837720"/>
          </a:xfrm>
          <a:prstGeom prst="rect">
            <a:avLst/>
          </a:prstGeom>
        </p:spPr>
        <p:txBody>
          <a:bodyPr anchor="ctr"/>
          <a:lstStyle/>
          <a:p>
            <a:pPr>
              <a:lnSpc>
                <a:spcPct val="100000"/>
              </a:lnSpc>
            </a:pPr>
            <a:r>
              <a:rPr lang="en-US" sz="3600" b="1" dirty="0">
                <a:solidFill>
                  <a:srgbClr val="948151"/>
                </a:solidFill>
                <a:latin typeface="Georgia"/>
                <a:ea typeface="ＭＳ Ｐゴシック"/>
              </a:rPr>
              <a:t>Neural Machine Translation</a:t>
            </a:r>
            <a:endParaRPr dirty="0"/>
          </a:p>
        </p:txBody>
      </p:sp>
      <p:sp>
        <p:nvSpPr>
          <p:cNvPr id="96" name="TextShape 2"/>
          <p:cNvSpPr txBox="1"/>
          <p:nvPr/>
        </p:nvSpPr>
        <p:spPr>
          <a:xfrm>
            <a:off x="749160" y="1787400"/>
            <a:ext cx="7924320" cy="4079520"/>
          </a:xfrm>
          <a:prstGeom prst="rect">
            <a:avLst/>
          </a:prstGeom>
        </p:spPr>
        <p:txBody>
          <a:bodyPr/>
          <a:lstStyle/>
          <a:p>
            <a:pPr marL="342900" indent="-342900">
              <a:buFont typeface="Arial" panose="020B0604020202020204" pitchFamily="34" charset="0"/>
              <a:buChar char="•"/>
            </a:pPr>
            <a:r>
              <a:rPr lang="en-US" sz="2000" dirty="0">
                <a:latin typeface="Georgia"/>
              </a:rPr>
              <a:t>Translation Problem</a:t>
            </a:r>
          </a:p>
          <a:p>
            <a:pPr marL="800100" lvl="1" indent="-342900">
              <a:buFont typeface="Arial" panose="020B0604020202020204" pitchFamily="34" charset="0"/>
              <a:buChar char="•"/>
            </a:pPr>
            <a:r>
              <a:rPr lang="en-US" dirty="0">
                <a:latin typeface="Georgia"/>
              </a:rPr>
              <a:t>Find target sentence </a:t>
            </a:r>
            <a:r>
              <a:rPr lang="en-US" b="1" dirty="0">
                <a:latin typeface="Georgia"/>
              </a:rPr>
              <a:t>y</a:t>
            </a:r>
          </a:p>
          <a:p>
            <a:pPr marL="800100" lvl="1" indent="-342900">
              <a:buFont typeface="Arial" panose="020B0604020202020204" pitchFamily="34" charset="0"/>
              <a:buChar char="•"/>
            </a:pPr>
            <a:r>
              <a:rPr lang="en-US" dirty="0">
                <a:latin typeface="Georgia"/>
              </a:rPr>
              <a:t>Maximize the conditional probability of </a:t>
            </a:r>
            <a:r>
              <a:rPr lang="en-US" b="1" dirty="0">
                <a:latin typeface="Georgia"/>
              </a:rPr>
              <a:t>y</a:t>
            </a:r>
            <a:r>
              <a:rPr lang="en-US" dirty="0">
                <a:latin typeface="Georgia"/>
              </a:rPr>
              <a:t> given source sentence </a:t>
            </a:r>
            <a:r>
              <a:rPr lang="en-US" b="1" dirty="0">
                <a:latin typeface="Georgia"/>
              </a:rPr>
              <a:t>x</a:t>
            </a:r>
          </a:p>
          <a:p>
            <a:pPr marL="800100" lvl="1" indent="-342900">
              <a:buFont typeface="Arial" panose="020B0604020202020204" pitchFamily="34" charset="0"/>
              <a:buChar char="•"/>
            </a:pPr>
            <a:endParaRPr lang="en-US" sz="2000" b="1" dirty="0">
              <a:latin typeface="Georgia"/>
            </a:endParaRPr>
          </a:p>
          <a:p>
            <a:pPr marL="800100" lvl="1" indent="-342900">
              <a:buFont typeface="Arial" panose="020B0604020202020204" pitchFamily="34" charset="0"/>
              <a:buChar char="•"/>
            </a:pPr>
            <a:r>
              <a:rPr lang="en-US" sz="2000" b="1" dirty="0" err="1">
                <a:latin typeface="Georgia"/>
              </a:rPr>
              <a:t>arg</a:t>
            </a:r>
            <a:r>
              <a:rPr lang="en-US" sz="2000" b="1" dirty="0">
                <a:latin typeface="Georgia"/>
              </a:rPr>
              <a:t> max p(</a:t>
            </a:r>
            <a:r>
              <a:rPr lang="en-US" sz="2000" b="1" dirty="0" err="1">
                <a:latin typeface="Georgia"/>
              </a:rPr>
              <a:t>y|x</a:t>
            </a:r>
            <a:r>
              <a:rPr lang="en-US" sz="2000" b="1" dirty="0">
                <a:latin typeface="Georgia"/>
              </a:rPr>
              <a:t>)</a:t>
            </a:r>
          </a:p>
          <a:p>
            <a:pPr marL="800100" lvl="1" indent="-342900">
              <a:buFont typeface="Arial" panose="020B0604020202020204" pitchFamily="34" charset="0"/>
              <a:buChar char="•"/>
            </a:pPr>
            <a:endParaRPr lang="en-US" sz="1050" dirty="0">
              <a:latin typeface="Georgia"/>
            </a:endParaRPr>
          </a:p>
          <a:p>
            <a:pPr marL="342900" indent="-342900">
              <a:buFont typeface="Arial" panose="020B0604020202020204" pitchFamily="34" charset="0"/>
              <a:buChar char="•"/>
            </a:pPr>
            <a:endParaRPr lang="en-US" sz="800" dirty="0">
              <a:latin typeface="Georgia"/>
            </a:endParaRPr>
          </a:p>
          <a:p>
            <a:pPr marL="1257300" lvl="2" indent="-342900">
              <a:buFont typeface="Arial" panose="020B0604020202020204" pitchFamily="34" charset="0"/>
              <a:buChar char="•"/>
            </a:pPr>
            <a:endParaRPr lang="en-US" sz="1050" dirty="0">
              <a:latin typeface="Georgia"/>
            </a:endParaRPr>
          </a:p>
          <a:p>
            <a:pPr marL="1257300" lvl="2" indent="-342900">
              <a:buFont typeface="Arial" panose="020B0604020202020204" pitchFamily="34" charset="0"/>
              <a:buChar char="•"/>
            </a:pPr>
            <a:endParaRPr lang="en-US" sz="1050" dirty="0">
              <a:latin typeface="Georgia"/>
            </a:endParaRPr>
          </a:p>
          <a:p>
            <a:pPr marL="342900" lvl="0" indent="-342900">
              <a:buFont typeface="Arial" panose="020B0604020202020204" pitchFamily="34" charset="0"/>
              <a:buChar char="•"/>
            </a:pPr>
            <a:r>
              <a:rPr lang="en-US" sz="2000" dirty="0">
                <a:solidFill>
                  <a:prstClr val="black"/>
                </a:solidFill>
                <a:latin typeface="Georgia"/>
              </a:rPr>
              <a:t>Encoder-Decoder </a:t>
            </a:r>
            <a:r>
              <a:rPr lang="en-US" dirty="0">
                <a:solidFill>
                  <a:prstClr val="black"/>
                </a:solidFill>
                <a:latin typeface="Georgia"/>
              </a:rPr>
              <a:t> </a:t>
            </a:r>
            <a:r>
              <a:rPr lang="en-US" sz="1400" dirty="0">
                <a:solidFill>
                  <a:prstClr val="black"/>
                </a:solidFill>
                <a:latin typeface="Georgia"/>
              </a:rPr>
              <a:t>(</a:t>
            </a:r>
            <a:r>
              <a:rPr lang="en-US" sz="1400" dirty="0" err="1">
                <a:solidFill>
                  <a:prstClr val="black"/>
                </a:solidFill>
                <a:latin typeface="Georgia"/>
              </a:rPr>
              <a:t>Sutskever</a:t>
            </a:r>
            <a:r>
              <a:rPr lang="en-US" sz="1400" dirty="0">
                <a:solidFill>
                  <a:prstClr val="black"/>
                </a:solidFill>
                <a:latin typeface="Georgia"/>
              </a:rPr>
              <a:t> et al., 2014)</a:t>
            </a:r>
          </a:p>
          <a:p>
            <a:pPr marL="800100" lvl="1" indent="-342900">
              <a:buFont typeface="Arial" panose="020B0604020202020204" pitchFamily="34" charset="0"/>
              <a:buChar char="•"/>
            </a:pPr>
            <a:r>
              <a:rPr lang="en-US" dirty="0">
                <a:solidFill>
                  <a:prstClr val="black"/>
                </a:solidFill>
                <a:latin typeface="Georgia"/>
              </a:rPr>
              <a:t>Encode the source sentence </a:t>
            </a:r>
            <a:r>
              <a:rPr lang="en-US" b="1" dirty="0">
                <a:solidFill>
                  <a:prstClr val="black"/>
                </a:solidFill>
                <a:latin typeface="Georgia"/>
              </a:rPr>
              <a:t>x</a:t>
            </a:r>
          </a:p>
          <a:p>
            <a:pPr marL="800100" lvl="1" indent="-342900">
              <a:buFont typeface="Arial" panose="020B0604020202020204" pitchFamily="34" charset="0"/>
              <a:buChar char="•"/>
            </a:pPr>
            <a:r>
              <a:rPr lang="en-US" dirty="0">
                <a:solidFill>
                  <a:prstClr val="black"/>
                </a:solidFill>
                <a:latin typeface="Georgia"/>
              </a:rPr>
              <a:t>Decode that to target sentence </a:t>
            </a:r>
            <a:r>
              <a:rPr lang="en-US" b="1" dirty="0">
                <a:solidFill>
                  <a:prstClr val="black"/>
                </a:solidFill>
                <a:latin typeface="Georgia"/>
              </a:rPr>
              <a:t>y</a:t>
            </a:r>
          </a:p>
          <a:p>
            <a:pPr>
              <a:buSzPct val="45000"/>
            </a:pPr>
            <a:endParaRPr sz="2000" b="1" dirty="0">
              <a:latin typeface="Georgia"/>
            </a:endParaRPr>
          </a:p>
          <a:p>
            <a:pPr marL="1200150" lvl="2" indent="-285750">
              <a:buSzPct val="45000"/>
              <a:buFont typeface="Arial" panose="020B0604020202020204" pitchFamily="34" charset="0"/>
              <a:buChar char="•"/>
            </a:pPr>
            <a:endParaRPr sz="2000" b="1" dirty="0">
              <a:latin typeface="Georgia"/>
            </a:endParaRPr>
          </a:p>
          <a:p>
            <a:pPr lvl="1">
              <a:buSzPct val="75000"/>
              <a:buFont typeface="StarSymbol"/>
              <a:buChar char=""/>
            </a:pPr>
            <a:endParaRPr dirty="0"/>
          </a:p>
          <a:p>
            <a:endParaRPr dirty="0"/>
          </a:p>
          <a:p>
            <a:pPr>
              <a:lnSpc>
                <a:spcPct val="100000"/>
              </a:lnSpc>
            </a:pPr>
            <a:endParaRPr dirty="0"/>
          </a:p>
          <a:p>
            <a:pPr>
              <a:lnSpc>
                <a:spcPct val="100000"/>
              </a:lnSpc>
            </a:pPr>
            <a:endParaRPr dirty="0"/>
          </a:p>
          <a:p>
            <a:pPr>
              <a:lnSpc>
                <a:spcPct val="100000"/>
              </a:lnSpc>
            </a:pPr>
            <a:endParaRPr dirty="0"/>
          </a:p>
          <a:p>
            <a:pPr>
              <a:lnSpc>
                <a:spcPct val="100000"/>
              </a:lnSpc>
            </a:pPr>
            <a:endParaRPr dirty="0"/>
          </a:p>
          <a:p>
            <a:pPr>
              <a:lnSpc>
                <a:spcPct val="100000"/>
              </a:lnSpc>
            </a:pPr>
            <a:endParaRPr dirty="0"/>
          </a:p>
        </p:txBody>
      </p:sp>
      <p:sp>
        <p:nvSpPr>
          <p:cNvPr id="97" name="TextShape 3"/>
          <p:cNvSpPr txBox="1"/>
          <p:nvPr/>
        </p:nvSpPr>
        <p:spPr>
          <a:xfrm>
            <a:off x="7315200" y="6299280"/>
            <a:ext cx="1447560" cy="456840"/>
          </a:xfrm>
          <a:prstGeom prst="rect">
            <a:avLst/>
          </a:prstGeom>
        </p:spPr>
        <p:txBody>
          <a:bodyPr/>
          <a:lstStyle/>
          <a:p>
            <a:endParaRPr/>
          </a:p>
        </p:txBody>
      </p:sp>
      <p:sp>
        <p:nvSpPr>
          <p:cNvPr id="98" name="TextShape 4"/>
          <p:cNvSpPr txBox="1"/>
          <p:nvPr/>
        </p:nvSpPr>
        <p:spPr>
          <a:xfrm>
            <a:off x="749160" y="6299280"/>
            <a:ext cx="6222600" cy="558360"/>
          </a:xfrm>
          <a:prstGeom prst="rect">
            <a:avLst/>
          </a:prstGeom>
        </p:spPr>
        <p:txBody>
          <a:bodyPr/>
          <a:lstStyle/>
          <a:p>
            <a:endParaRPr/>
          </a:p>
        </p:txBody>
      </p:sp>
    </p:spTree>
    <p:extLst>
      <p:ext uri="{BB962C8B-B14F-4D97-AF65-F5344CB8AC3E}">
        <p14:creationId xmlns:p14="http://schemas.microsoft.com/office/powerpoint/2010/main" val="218116318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extShape 1"/>
          <p:cNvSpPr txBox="1"/>
          <p:nvPr/>
        </p:nvSpPr>
        <p:spPr>
          <a:xfrm>
            <a:off x="749160" y="914400"/>
            <a:ext cx="7924320" cy="837720"/>
          </a:xfrm>
          <a:prstGeom prst="rect">
            <a:avLst/>
          </a:prstGeom>
        </p:spPr>
        <p:txBody>
          <a:bodyPr anchor="ctr"/>
          <a:lstStyle/>
          <a:p>
            <a:pPr>
              <a:lnSpc>
                <a:spcPct val="100000"/>
              </a:lnSpc>
            </a:pPr>
            <a:r>
              <a:rPr lang="en-US" sz="3600" b="1" dirty="0">
                <a:solidFill>
                  <a:srgbClr val="948151"/>
                </a:solidFill>
                <a:latin typeface="Georgia"/>
                <a:ea typeface="ＭＳ Ｐゴシック"/>
              </a:rPr>
              <a:t>Neural Machine Translation</a:t>
            </a:r>
            <a:endParaRPr dirty="0"/>
          </a:p>
        </p:txBody>
      </p:sp>
      <mc:AlternateContent xmlns:mc="http://schemas.openxmlformats.org/markup-compatibility/2006">
        <mc:Choice xmlns:a14="http://schemas.microsoft.com/office/drawing/2010/main" Requires="a14">
          <p:sp>
            <p:nvSpPr>
              <p:cNvPr id="96" name="TextShape 2"/>
              <p:cNvSpPr txBox="1"/>
              <p:nvPr/>
            </p:nvSpPr>
            <p:spPr>
              <a:xfrm>
                <a:off x="749160" y="1787400"/>
                <a:ext cx="7924320" cy="4079520"/>
              </a:xfrm>
              <a:prstGeom prst="rect">
                <a:avLst/>
              </a:prstGeom>
            </p:spPr>
            <p:txBody>
              <a:bodyPr/>
              <a:lstStyle/>
              <a:p>
                <a:pPr marL="342900" indent="-342900">
                  <a:buFont typeface="Arial" panose="020B0604020202020204" pitchFamily="34" charset="0"/>
                  <a:buChar char="•"/>
                </a:pPr>
                <a:endParaRPr lang="en-US" sz="2000" dirty="0">
                  <a:latin typeface="Georgia"/>
                </a:endParaRPr>
              </a:p>
              <a:p>
                <a:pPr marL="342900" indent="-342900">
                  <a:buFont typeface="Arial" panose="020B0604020202020204" pitchFamily="34" charset="0"/>
                  <a:buChar char="•"/>
                </a:pPr>
                <a:r>
                  <a:rPr lang="en-US" sz="2000" dirty="0">
                    <a:latin typeface="Georgia"/>
                  </a:rPr>
                  <a:t>RNN Encoder</a:t>
                </a:r>
              </a:p>
              <a:p>
                <a:pPr marL="800100" lvl="1" indent="-342900">
                  <a:buFont typeface="Arial" panose="020B0604020202020204" pitchFamily="34" charset="0"/>
                  <a:buChar char="•"/>
                </a:pPr>
                <a:r>
                  <a:rPr lang="en-US" dirty="0">
                    <a:latin typeface="Georgia"/>
                  </a:rPr>
                  <a:t>Read input sentence  </a:t>
                </a:r>
                <a14:m>
                  <m:oMath xmlns:m="http://schemas.openxmlformats.org/officeDocument/2006/math">
                    <m:r>
                      <m:rPr>
                        <m:nor/>
                      </m:rPr>
                      <a:rPr lang="en-US" b="1" i="1" dirty="0" smtClean="0">
                        <a:latin typeface="Georgia"/>
                      </a:rPr>
                      <m:t>x</m:t>
                    </m:r>
                    <m:r>
                      <m:rPr>
                        <m:nor/>
                      </m:rPr>
                      <a:rPr lang="en-US" b="1" i="1" dirty="0" smtClean="0">
                        <a:latin typeface="Georgia"/>
                      </a:rPr>
                      <m:t> = (</m:t>
                    </m:r>
                    <m:r>
                      <m:rPr>
                        <m:nor/>
                      </m:rPr>
                      <a:rPr lang="en-US" b="1" i="1" dirty="0" smtClean="0">
                        <a:latin typeface="Georgia"/>
                      </a:rPr>
                      <m:t>x</m:t>
                    </m:r>
                    <m:r>
                      <m:rPr>
                        <m:nor/>
                      </m:rPr>
                      <a:rPr lang="en-US" b="1" i="1" baseline="-25000" dirty="0" smtClean="0">
                        <a:latin typeface="Georgia"/>
                      </a:rPr>
                      <m:t>1</m:t>
                    </m:r>
                    <m:r>
                      <m:rPr>
                        <m:nor/>
                      </m:rPr>
                      <a:rPr lang="en-US" b="1" i="1" dirty="0" smtClean="0">
                        <a:latin typeface="Georgia"/>
                      </a:rPr>
                      <m:t>, </m:t>
                    </m:r>
                    <m:r>
                      <m:rPr>
                        <m:nor/>
                      </m:rPr>
                      <a:rPr lang="en-US" b="1" i="1" dirty="0" smtClean="0">
                        <a:latin typeface="Georgia"/>
                      </a:rPr>
                      <m:t>x</m:t>
                    </m:r>
                    <m:r>
                      <m:rPr>
                        <m:nor/>
                      </m:rPr>
                      <a:rPr lang="en-US" b="1" i="1" baseline="-25000" dirty="0" smtClean="0">
                        <a:latin typeface="Georgia"/>
                      </a:rPr>
                      <m:t>2</m:t>
                    </m:r>
                    <m:r>
                      <m:rPr>
                        <m:nor/>
                      </m:rPr>
                      <a:rPr lang="en-US" b="1" i="1" dirty="0" smtClean="0">
                        <a:latin typeface="Georgia"/>
                      </a:rPr>
                      <m:t>, </m:t>
                    </m:r>
                    <m:r>
                      <m:rPr>
                        <m:nor/>
                      </m:rPr>
                      <a:rPr lang="en-US" b="1" i="1" dirty="0" smtClean="0">
                        <a:latin typeface="Georgia"/>
                      </a:rPr>
                      <m:t>… </m:t>
                    </m:r>
                    <m:r>
                      <m:rPr>
                        <m:nor/>
                      </m:rPr>
                      <a:rPr lang="en-US" b="1" i="1" dirty="0" smtClean="0">
                        <a:latin typeface="Georgia"/>
                      </a:rPr>
                      <m:t>, </m:t>
                    </m:r>
                    <m:r>
                      <m:rPr>
                        <m:nor/>
                      </m:rPr>
                      <a:rPr lang="en-US" b="1" i="1" dirty="0" smtClean="0">
                        <a:latin typeface="Georgia"/>
                      </a:rPr>
                      <m:t>xn</m:t>
                    </m:r>
                    <m:r>
                      <m:rPr>
                        <m:nor/>
                      </m:rPr>
                      <a:rPr lang="en-US" b="1" i="1" dirty="0" smtClean="0">
                        <a:latin typeface="Georgia"/>
                      </a:rPr>
                      <m:t>)</m:t>
                    </m:r>
                  </m:oMath>
                </a14:m>
                <a:r>
                  <a:rPr lang="en-US" b="1" dirty="0"/>
                  <a:t> </a:t>
                </a:r>
                <a:r>
                  <a:rPr lang="en-US" dirty="0">
                    <a:latin typeface="Georgia" panose="02040502050405020303" pitchFamily="18" charset="0"/>
                  </a:rPr>
                  <a:t>into a vector </a:t>
                </a:r>
                <a:r>
                  <a:rPr lang="en-US" b="1" dirty="0">
                    <a:latin typeface="Georgia" panose="02040502050405020303" pitchFamily="18" charset="0"/>
                  </a:rPr>
                  <a:t>c</a:t>
                </a:r>
              </a:p>
              <a:p>
                <a:pPr marL="800100" lvl="1" indent="-342900">
                  <a:buFont typeface="Arial" panose="020B0604020202020204" pitchFamily="34" charset="0"/>
                  <a:buChar char="•"/>
                </a:pPr>
                <a:endParaRPr lang="en-US" b="1" dirty="0">
                  <a:latin typeface="Georgia" panose="02040502050405020303" pitchFamily="18" charset="0"/>
                </a:endParaRPr>
              </a:p>
              <a:p>
                <a:pPr marL="800100" lvl="1" indent="-342900">
                  <a:buFont typeface="Arial" panose="020B0604020202020204" pitchFamily="34" charset="0"/>
                  <a:buChar char="•"/>
                </a:pPr>
                <a14:m>
                  <m:oMath xmlns:m="http://schemas.openxmlformats.org/officeDocument/2006/math">
                    <m:r>
                      <m:rPr>
                        <m:nor/>
                      </m:rPr>
                      <a:rPr lang="en-US" b="1" i="1" dirty="0" smtClean="0">
                        <a:latin typeface="Georgia"/>
                      </a:rPr>
                      <m:t>h</m:t>
                    </m:r>
                    <m:r>
                      <m:rPr>
                        <m:nor/>
                      </m:rPr>
                      <a:rPr lang="en-US" b="1" i="1" baseline="-25000" dirty="0" smtClean="0">
                        <a:latin typeface="Georgia"/>
                      </a:rPr>
                      <m:t>t</m:t>
                    </m:r>
                    <m:r>
                      <m:rPr>
                        <m:nor/>
                      </m:rPr>
                      <a:rPr lang="en-US" b="1" i="1" baseline="-25000" dirty="0" smtClean="0">
                        <a:latin typeface="Georgia"/>
                      </a:rPr>
                      <m:t> </m:t>
                    </m:r>
                    <m:r>
                      <m:rPr>
                        <m:nor/>
                      </m:rPr>
                      <a:rPr lang="en-US" b="1" i="1" baseline="-25000" dirty="0" smtClean="0">
                        <a:latin typeface="Georgia"/>
                      </a:rPr>
                      <m:t>= </m:t>
                    </m:r>
                    <m:r>
                      <m:rPr>
                        <m:nor/>
                      </m:rPr>
                      <a:rPr lang="en-US" b="1" i="1" dirty="0" smtClean="0">
                        <a:latin typeface="Georgia"/>
                      </a:rPr>
                      <m:t>f</m:t>
                    </m:r>
                    <m:r>
                      <m:rPr>
                        <m:nor/>
                      </m:rPr>
                      <a:rPr lang="en-US" b="1" i="1" dirty="0" smtClean="0">
                        <a:latin typeface="Georgia"/>
                      </a:rPr>
                      <m:t>(</m:t>
                    </m:r>
                    <m:r>
                      <m:rPr>
                        <m:nor/>
                      </m:rPr>
                      <a:rPr lang="en-US" b="1" i="1" dirty="0" smtClean="0">
                        <a:latin typeface="Georgia"/>
                      </a:rPr>
                      <m:t>xt</m:t>
                    </m:r>
                    <m:r>
                      <m:rPr>
                        <m:nor/>
                      </m:rPr>
                      <a:rPr lang="en-US" b="1" i="1" dirty="0" smtClean="0">
                        <a:latin typeface="Georgia"/>
                      </a:rPr>
                      <m:t>,</m:t>
                    </m:r>
                    <m:r>
                      <m:rPr>
                        <m:nor/>
                      </m:rPr>
                      <a:rPr lang="en-US" b="1" i="1" dirty="0" smtClean="0">
                        <a:latin typeface="Georgia"/>
                      </a:rPr>
                      <m:t>h</m:t>
                    </m:r>
                    <m:r>
                      <m:rPr>
                        <m:nor/>
                      </m:rPr>
                      <a:rPr lang="en-US" b="1" i="1" baseline="-25000" dirty="0" smtClean="0">
                        <a:latin typeface="Georgia"/>
                      </a:rPr>
                      <m:t>t</m:t>
                    </m:r>
                    <m:r>
                      <m:rPr>
                        <m:nor/>
                      </m:rPr>
                      <a:rPr lang="en-US" b="1" i="1" baseline="-25000" dirty="0" smtClean="0">
                        <a:latin typeface="Georgia"/>
                      </a:rPr>
                      <m:t>-</m:t>
                    </m:r>
                    <m:r>
                      <m:rPr>
                        <m:nor/>
                      </m:rPr>
                      <a:rPr lang="en-US" b="1" i="1" baseline="-25000" dirty="0" smtClean="0">
                        <a:latin typeface="Georgia"/>
                      </a:rPr>
                      <m:t>1</m:t>
                    </m:r>
                  </m:oMath>
                </a14:m>
                <a:r>
                  <a:rPr lang="en-US" b="1" i="1" dirty="0">
                    <a:latin typeface="Georgia" panose="02040502050405020303" pitchFamily="18" charset="0"/>
                  </a:rPr>
                  <a:t>)</a:t>
                </a:r>
              </a:p>
              <a:p>
                <a:pPr marL="800100" lvl="1" indent="-342900">
                  <a:buFont typeface="Arial" panose="020B0604020202020204" pitchFamily="34" charset="0"/>
                  <a:buChar char="•"/>
                </a:pPr>
                <a:endParaRPr lang="en-US" b="1" dirty="0">
                  <a:latin typeface="Georgia" panose="02040502050405020303" pitchFamily="18" charset="0"/>
                </a:endParaRPr>
              </a:p>
              <a:p>
                <a:pPr marL="800100" lvl="1" indent="-342900">
                  <a:buFont typeface="Arial" panose="020B0604020202020204" pitchFamily="34" charset="0"/>
                  <a:buChar char="•"/>
                </a:pPr>
                <a:r>
                  <a:rPr lang="en-US" b="1" i="1" dirty="0">
                    <a:latin typeface="Georgia" panose="02040502050405020303" pitchFamily="18" charset="0"/>
                  </a:rPr>
                  <a:t>c = q({</a:t>
                </a:r>
                <a14:m>
                  <m:oMath xmlns:m="http://schemas.openxmlformats.org/officeDocument/2006/math">
                    <m:r>
                      <a:rPr lang="en-US" b="1" i="1" dirty="0" smtClean="0">
                        <a:latin typeface="Cambria Math" panose="02040503050406030204" pitchFamily="18" charset="0"/>
                      </a:rPr>
                      <m:t> </m:t>
                    </m:r>
                    <m:r>
                      <m:rPr>
                        <m:nor/>
                      </m:rPr>
                      <a:rPr lang="en-US" b="1" i="1" dirty="0" smtClean="0">
                        <a:latin typeface="Georgia"/>
                      </a:rPr>
                      <m:t>h</m:t>
                    </m:r>
                    <m:r>
                      <m:rPr>
                        <m:nor/>
                      </m:rPr>
                      <a:rPr lang="en-US" b="1" i="1" baseline="-25000" dirty="0">
                        <a:latin typeface="Georgia"/>
                      </a:rPr>
                      <m:t>1</m:t>
                    </m:r>
                    <m:r>
                      <m:rPr>
                        <m:nor/>
                      </m:rPr>
                      <a:rPr lang="en-US" b="1" i="1" dirty="0">
                        <a:latin typeface="Georgia"/>
                      </a:rPr>
                      <m:t>,</m:t>
                    </m:r>
                    <m:r>
                      <m:rPr>
                        <m:nor/>
                      </m:rPr>
                      <a:rPr lang="en-US" b="1" i="1" dirty="0" smtClean="0">
                        <a:latin typeface="Georgia"/>
                      </a:rPr>
                      <m:t> </m:t>
                    </m:r>
                    <m:r>
                      <m:rPr>
                        <m:nor/>
                      </m:rPr>
                      <a:rPr lang="en-US" b="1" i="1" dirty="0">
                        <a:latin typeface="Georgia"/>
                      </a:rPr>
                      <m:t>h</m:t>
                    </m:r>
                    <m:r>
                      <m:rPr>
                        <m:nor/>
                      </m:rPr>
                      <a:rPr lang="en-US" b="1" i="1" baseline="-25000" dirty="0" smtClean="0">
                        <a:latin typeface="Georgia"/>
                      </a:rPr>
                      <m:t>2</m:t>
                    </m:r>
                    <m:r>
                      <m:rPr>
                        <m:nor/>
                      </m:rPr>
                      <a:rPr lang="en-US" b="1" i="1" dirty="0">
                        <a:latin typeface="Georgia"/>
                      </a:rPr>
                      <m:t>,</m:t>
                    </m:r>
                  </m:oMath>
                </a14:m>
                <a:r>
                  <a:rPr lang="en-US" b="1" i="1" dirty="0">
                    <a:latin typeface="Georgia" panose="02040502050405020303" pitchFamily="18" charset="0"/>
                  </a:rPr>
                  <a:t> … ,</a:t>
                </a:r>
                <a14:m>
                  <m:oMath xmlns:m="http://schemas.openxmlformats.org/officeDocument/2006/math">
                    <m:r>
                      <m:rPr>
                        <m:nor/>
                      </m:rPr>
                      <a:rPr lang="en-US" b="1" i="1" dirty="0">
                        <a:latin typeface="Georgia"/>
                      </a:rPr>
                      <m:t>h</m:t>
                    </m:r>
                    <m:r>
                      <m:rPr>
                        <m:nor/>
                      </m:rPr>
                      <a:rPr lang="en-US" b="1" i="1" baseline="-25000" dirty="0" smtClean="0">
                        <a:latin typeface="Georgia"/>
                      </a:rPr>
                      <m:t>n</m:t>
                    </m:r>
                  </m:oMath>
                </a14:m>
                <a:r>
                  <a:rPr lang="en-US" b="1" i="1" dirty="0">
                    <a:latin typeface="Georgia" panose="02040502050405020303" pitchFamily="18" charset="0"/>
                  </a:rPr>
                  <a:t> })</a:t>
                </a:r>
              </a:p>
              <a:p>
                <a:pPr marL="1257300" lvl="2" indent="-342900">
                  <a:buFont typeface="Arial" panose="020B0604020202020204" pitchFamily="34" charset="0"/>
                  <a:buChar char="•"/>
                </a:pPr>
                <a:endParaRPr lang="en-US" dirty="0"/>
              </a:p>
              <a:p>
                <a:pPr marL="1257300" lvl="2"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mc:Choice>
        <mc:Fallback>
          <p:sp>
            <p:nvSpPr>
              <p:cNvPr id="96" name="TextShape 2"/>
              <p:cNvSpPr txBox="1">
                <a:spLocks noRot="1" noChangeAspect="1" noMove="1" noResize="1" noEditPoints="1" noAdjustHandles="1" noChangeArrowheads="1" noChangeShapeType="1" noTextEdit="1"/>
              </p:cNvSpPr>
              <p:nvPr/>
            </p:nvSpPr>
            <p:spPr>
              <a:xfrm>
                <a:off x="749160" y="1787400"/>
                <a:ext cx="7924320" cy="4079520"/>
              </a:xfrm>
              <a:prstGeom prst="rect">
                <a:avLst/>
              </a:prstGeom>
              <a:blipFill>
                <a:blip r:embed="rId3"/>
                <a:stretch>
                  <a:fillRect l="-692"/>
                </a:stretch>
              </a:blipFill>
            </p:spPr>
            <p:txBody>
              <a:bodyPr/>
              <a:lstStyle/>
              <a:p>
                <a:r>
                  <a:rPr lang="en-US">
                    <a:noFill/>
                  </a:rPr>
                  <a:t> </a:t>
                </a:r>
              </a:p>
            </p:txBody>
          </p:sp>
        </mc:Fallback>
      </mc:AlternateContent>
      <p:sp>
        <p:nvSpPr>
          <p:cNvPr id="97" name="TextShape 3"/>
          <p:cNvSpPr txBox="1"/>
          <p:nvPr/>
        </p:nvSpPr>
        <p:spPr>
          <a:xfrm>
            <a:off x="7315200" y="6299280"/>
            <a:ext cx="1447560" cy="456840"/>
          </a:xfrm>
          <a:prstGeom prst="rect">
            <a:avLst/>
          </a:prstGeom>
        </p:spPr>
        <p:txBody>
          <a:bodyPr/>
          <a:lstStyle/>
          <a:p>
            <a:endParaRPr/>
          </a:p>
        </p:txBody>
      </p:sp>
      <p:sp>
        <p:nvSpPr>
          <p:cNvPr id="98" name="TextShape 4"/>
          <p:cNvSpPr txBox="1"/>
          <p:nvPr/>
        </p:nvSpPr>
        <p:spPr>
          <a:xfrm>
            <a:off x="749160" y="6299280"/>
            <a:ext cx="6222600" cy="558360"/>
          </a:xfrm>
          <a:prstGeom prst="rect">
            <a:avLst/>
          </a:prstGeom>
        </p:spPr>
        <p:txBody>
          <a:bodyPr/>
          <a:lstStyle/>
          <a:p>
            <a:endParaRPr/>
          </a:p>
        </p:txBody>
      </p:sp>
    </p:spTree>
    <p:extLst>
      <p:ext uri="{BB962C8B-B14F-4D97-AF65-F5344CB8AC3E}">
        <p14:creationId xmlns:p14="http://schemas.microsoft.com/office/powerpoint/2010/main" val="3367782640"/>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extShape 1"/>
          <p:cNvSpPr txBox="1"/>
          <p:nvPr/>
        </p:nvSpPr>
        <p:spPr>
          <a:xfrm>
            <a:off x="749160" y="914400"/>
            <a:ext cx="7924320" cy="837720"/>
          </a:xfrm>
          <a:prstGeom prst="rect">
            <a:avLst/>
          </a:prstGeom>
        </p:spPr>
        <p:txBody>
          <a:bodyPr anchor="ctr"/>
          <a:lstStyle/>
          <a:p>
            <a:pPr>
              <a:lnSpc>
                <a:spcPct val="100000"/>
              </a:lnSpc>
            </a:pPr>
            <a:r>
              <a:rPr lang="en-US" sz="3600" b="1" dirty="0">
                <a:solidFill>
                  <a:srgbClr val="948151"/>
                </a:solidFill>
                <a:latin typeface="Georgia"/>
                <a:ea typeface="ＭＳ Ｐゴシック"/>
              </a:rPr>
              <a:t>Neural Machine Translation</a:t>
            </a:r>
            <a:endParaRPr dirty="0"/>
          </a:p>
        </p:txBody>
      </p:sp>
      <mc:AlternateContent xmlns:mc="http://schemas.openxmlformats.org/markup-compatibility/2006">
        <mc:Choice xmlns:a14="http://schemas.microsoft.com/office/drawing/2010/main" Requires="a14">
          <p:sp>
            <p:nvSpPr>
              <p:cNvPr id="96" name="TextShape 2"/>
              <p:cNvSpPr txBox="1"/>
              <p:nvPr/>
            </p:nvSpPr>
            <p:spPr>
              <a:xfrm>
                <a:off x="749160" y="1787400"/>
                <a:ext cx="7924320" cy="4079520"/>
              </a:xfrm>
              <a:prstGeom prst="rect">
                <a:avLst/>
              </a:prstGeom>
            </p:spPr>
            <p:txBody>
              <a:bodyPr/>
              <a:lstStyle/>
              <a:p>
                <a:pPr marL="342900" indent="-342900">
                  <a:buFont typeface="Arial" panose="020B0604020202020204" pitchFamily="34" charset="0"/>
                  <a:buChar char="•"/>
                </a:pPr>
                <a:endParaRPr lang="en-US" sz="2000" dirty="0">
                  <a:latin typeface="Georgia"/>
                </a:endParaRPr>
              </a:p>
              <a:p>
                <a:pPr marL="342900" indent="-342900">
                  <a:buFont typeface="Arial" panose="020B0604020202020204" pitchFamily="34" charset="0"/>
                  <a:buChar char="•"/>
                </a:pPr>
                <a:r>
                  <a:rPr lang="en-US" sz="2000" dirty="0">
                    <a:latin typeface="Georgia"/>
                  </a:rPr>
                  <a:t>RNN Decoder</a:t>
                </a:r>
              </a:p>
              <a:p>
                <a:pPr marL="800100" lvl="1" indent="-342900">
                  <a:buFont typeface="Arial" panose="020B0604020202020204" pitchFamily="34" charset="0"/>
                  <a:buChar char="•"/>
                </a:pPr>
                <a:r>
                  <a:rPr lang="en-US" dirty="0">
                    <a:latin typeface="Georgia"/>
                  </a:rPr>
                  <a:t>Predict the next word </a:t>
                </a:r>
                <a14:m>
                  <m:oMath xmlns:m="http://schemas.openxmlformats.org/officeDocument/2006/math">
                    <m:r>
                      <m:rPr>
                        <m:nor/>
                      </m:rPr>
                      <a:rPr lang="en-US" b="1" i="1" dirty="0" smtClean="0">
                        <a:latin typeface="Georgia"/>
                      </a:rPr>
                      <m:t>y</m:t>
                    </m:r>
                    <m:r>
                      <m:rPr>
                        <m:nor/>
                      </m:rPr>
                      <a:rPr lang="en-US" b="1" i="1" baseline="-25000" dirty="0" smtClean="0">
                        <a:latin typeface="Georgia"/>
                      </a:rPr>
                      <m:t>t</m:t>
                    </m:r>
                  </m:oMath>
                </a14:m>
                <a:endParaRPr lang="en-US" dirty="0">
                  <a:latin typeface="Georgia"/>
                </a:endParaRPr>
              </a:p>
              <a:p>
                <a:pPr marL="800100" lvl="1" indent="-342900">
                  <a:buFont typeface="Arial" panose="020B0604020202020204" pitchFamily="34" charset="0"/>
                  <a:buChar char="•"/>
                </a:pPr>
                <a:r>
                  <a:rPr lang="en-US" dirty="0">
                    <a:latin typeface="Georgia"/>
                  </a:rPr>
                  <a:t>Given the context vector </a:t>
                </a:r>
                <a:r>
                  <a:rPr lang="en-US" b="1" dirty="0">
                    <a:latin typeface="Georgia"/>
                  </a:rPr>
                  <a:t>c</a:t>
                </a:r>
              </a:p>
              <a:p>
                <a:pPr marL="800100" lvl="1" indent="-342900">
                  <a:buFont typeface="Arial" panose="020B0604020202020204" pitchFamily="34" charset="0"/>
                  <a:buChar char="•"/>
                </a:pPr>
                <a:r>
                  <a:rPr lang="en-US" dirty="0">
                    <a:latin typeface="Georgia"/>
                  </a:rPr>
                  <a:t>And all previously predicted words</a:t>
                </a:r>
                <a:r>
                  <a:rPr lang="en-US" b="1" dirty="0"/>
                  <a:t> </a:t>
                </a:r>
                <a14:m>
                  <m:oMath xmlns:m="http://schemas.openxmlformats.org/officeDocument/2006/math">
                    <m:r>
                      <m:rPr>
                        <m:nor/>
                      </m:rPr>
                      <a:rPr lang="en-US" b="1" i="1" dirty="0">
                        <a:latin typeface="Georgia"/>
                      </a:rPr>
                      <m:t>(</m:t>
                    </m:r>
                    <m:r>
                      <m:rPr>
                        <m:nor/>
                      </m:rPr>
                      <a:rPr lang="en-US" b="1" i="1" dirty="0" smtClean="0">
                        <a:latin typeface="Georgia"/>
                      </a:rPr>
                      <m:t>y</m:t>
                    </m:r>
                    <m:r>
                      <m:rPr>
                        <m:nor/>
                      </m:rPr>
                      <a:rPr lang="en-US" b="1" i="1" baseline="-25000" dirty="0">
                        <a:latin typeface="Georgia"/>
                      </a:rPr>
                      <m:t>1</m:t>
                    </m:r>
                    <m:r>
                      <m:rPr>
                        <m:nor/>
                      </m:rPr>
                      <a:rPr lang="en-US" b="1" i="1" dirty="0">
                        <a:latin typeface="Georgia"/>
                      </a:rPr>
                      <m:t>, </m:t>
                    </m:r>
                    <m:r>
                      <m:rPr>
                        <m:nor/>
                      </m:rPr>
                      <a:rPr lang="en-US" b="1" i="1" dirty="0" smtClean="0">
                        <a:latin typeface="Georgia"/>
                      </a:rPr>
                      <m:t>y</m:t>
                    </m:r>
                    <m:r>
                      <m:rPr>
                        <m:nor/>
                      </m:rPr>
                      <a:rPr lang="en-US" b="1" i="1" baseline="-25000" dirty="0">
                        <a:latin typeface="Georgia"/>
                      </a:rPr>
                      <m:t>2</m:t>
                    </m:r>
                    <m:r>
                      <m:rPr>
                        <m:nor/>
                      </m:rPr>
                      <a:rPr lang="en-US" b="1" i="1" dirty="0">
                        <a:latin typeface="Georgia"/>
                      </a:rPr>
                      <m:t>, … , </m:t>
                    </m:r>
                    <m:r>
                      <m:rPr>
                        <m:nor/>
                      </m:rPr>
                      <a:rPr lang="en-US" b="1" i="1" dirty="0" smtClean="0">
                        <a:latin typeface="Georgia"/>
                      </a:rPr>
                      <m:t>y</m:t>
                    </m:r>
                    <m:r>
                      <m:rPr>
                        <m:nor/>
                      </m:rPr>
                      <a:rPr lang="en-US" b="1" i="1" baseline="-25000" dirty="0" smtClean="0">
                        <a:latin typeface="Georgia"/>
                      </a:rPr>
                      <m:t>t</m:t>
                    </m:r>
                    <m:r>
                      <m:rPr>
                        <m:nor/>
                      </m:rPr>
                      <a:rPr lang="en-US" b="1" i="1" baseline="-25000" dirty="0" smtClean="0">
                        <a:latin typeface="Georgia"/>
                      </a:rPr>
                      <m:t>−1)</m:t>
                    </m:r>
                  </m:oMath>
                </a14:m>
                <a:endParaRPr lang="en-US" dirty="0">
                  <a:latin typeface="Georgia"/>
                </a:endParaRPr>
              </a:p>
              <a:p>
                <a:pPr marL="800100" lvl="1" indent="-342900">
                  <a:buFont typeface="Arial" panose="020B0604020202020204" pitchFamily="34" charset="0"/>
                  <a:buChar char="•"/>
                </a:pPr>
                <a:endParaRPr lang="en-US" dirty="0">
                  <a:latin typeface="Georgia"/>
                </a:endParaRPr>
              </a:p>
              <a:p>
                <a:pPr marL="800100" lvl="1" indent="-342900">
                  <a:buFont typeface="Arial" panose="020B0604020202020204" pitchFamily="34" charset="0"/>
                  <a:buChar char="•"/>
                </a:pPr>
                <a:r>
                  <a:rPr lang="en-US" b="1" dirty="0">
                    <a:latin typeface="Georgia"/>
                  </a:rPr>
                  <a:t>p(</a:t>
                </a:r>
                <a:r>
                  <a:rPr lang="en-US" b="1" dirty="0" err="1">
                    <a:latin typeface="Georgia"/>
                  </a:rPr>
                  <a:t>y|x</a:t>
                </a:r>
                <a:r>
                  <a:rPr lang="en-US" b="1" dirty="0">
                    <a:latin typeface="Georgia"/>
                  </a:rPr>
                  <a:t>) ≈</a:t>
                </a:r>
              </a:p>
              <a:p>
                <a:pPr marL="800100" lvl="1" indent="-342900">
                  <a:buFont typeface="Arial" panose="020B0604020202020204" pitchFamily="34" charset="0"/>
                  <a:buChar char="•"/>
                </a:pPr>
                <a:endParaRPr lang="en-US" b="1" dirty="0">
                  <a:latin typeface="Georgia"/>
                </a:endParaRPr>
              </a:p>
              <a:p>
                <a:pPr marL="800100" lvl="1" indent="-342900">
                  <a:buFont typeface="Arial" panose="020B0604020202020204" pitchFamily="34" charset="0"/>
                  <a:buChar char="•"/>
                </a:pPr>
                <a:r>
                  <a:rPr lang="en-US" b="1" dirty="0">
                    <a:latin typeface="Georgia"/>
                  </a:rPr>
                  <a:t>p(y) =</a:t>
                </a:r>
                <a:r>
                  <a:rPr lang="en-US" sz="2000" b="1" dirty="0">
                    <a:latin typeface="Georgia"/>
                  </a:rPr>
                  <a:t> </a:t>
                </a:r>
                <a14:m>
                  <m:oMath xmlns:m="http://schemas.openxmlformats.org/officeDocument/2006/math">
                    <m:nary>
                      <m:naryPr>
                        <m:chr m:val="∏"/>
                        <m:ctrlPr>
                          <a:rPr lang="en-US" sz="2000" b="1" i="1" smtClean="0">
                            <a:latin typeface="Cambria Math" panose="02040503050406030204" pitchFamily="18" charset="0"/>
                          </a:rPr>
                        </m:ctrlPr>
                      </m:naryPr>
                      <m:sub>
                        <m:r>
                          <m:rPr>
                            <m:brk m:alnAt="23"/>
                          </m:rPr>
                          <a:rPr lang="en-US" sz="2000" b="1" i="1" smtClean="0">
                            <a:latin typeface="Cambria Math" panose="02040503050406030204" pitchFamily="18" charset="0"/>
                          </a:rPr>
                          <m:t>𝒕</m:t>
                        </m:r>
                        <m:r>
                          <a:rPr lang="en-US" sz="2000" b="1" i="1" smtClean="0">
                            <a:latin typeface="Cambria Math" panose="02040503050406030204" pitchFamily="18" charset="0"/>
                          </a:rPr>
                          <m:t>=</m:t>
                        </m:r>
                        <m:r>
                          <a:rPr lang="en-US" sz="2000" b="1" i="1" smtClean="0">
                            <a:latin typeface="Cambria Math" panose="02040503050406030204" pitchFamily="18" charset="0"/>
                          </a:rPr>
                          <m:t>𝟏</m:t>
                        </m:r>
                      </m:sub>
                      <m:sup>
                        <m:r>
                          <a:rPr lang="en-US" sz="2000" b="1" i="1" smtClean="0">
                            <a:latin typeface="Cambria Math" panose="02040503050406030204" pitchFamily="18" charset="0"/>
                          </a:rPr>
                          <m:t>𝒏</m:t>
                        </m:r>
                      </m:sup>
                      <m:e>
                        <m:r>
                          <a:rPr lang="en-US" sz="2000" b="1" i="1" smtClean="0">
                            <a:latin typeface="Cambria Math" panose="02040503050406030204" pitchFamily="18" charset="0"/>
                          </a:rPr>
                          <m:t>𝑷</m:t>
                        </m:r>
                        <m:d>
                          <m:dPr>
                            <m:endChr m:val="|"/>
                            <m:ctrlPr>
                              <a:rPr lang="en-US" sz="2000" b="1" i="1" smtClean="0">
                                <a:latin typeface="Cambria Math" panose="02040503050406030204" pitchFamily="18" charset="0"/>
                              </a:rPr>
                            </m:ctrlPr>
                          </m:dPr>
                          <m:e>
                            <m:sSub>
                              <m:sSubPr>
                                <m:ctrlPr>
                                  <a:rPr lang="en-US" sz="2000" b="1" i="1" smtClean="0">
                                    <a:latin typeface="Cambria Math" panose="02040503050406030204" pitchFamily="18" charset="0"/>
                                  </a:rPr>
                                </m:ctrlPr>
                              </m:sSubPr>
                              <m:e>
                                <m:r>
                                  <a:rPr lang="en-US" sz="2000" b="1" i="1" smtClean="0">
                                    <a:latin typeface="Cambria Math" panose="02040503050406030204" pitchFamily="18" charset="0"/>
                                  </a:rPr>
                                  <m:t>𝒚</m:t>
                                </m:r>
                              </m:e>
                              <m:sub>
                                <m:r>
                                  <a:rPr lang="en-US" sz="2000" b="1" i="1" smtClean="0">
                                    <a:latin typeface="Cambria Math" panose="02040503050406030204" pitchFamily="18" charset="0"/>
                                  </a:rPr>
                                  <m:t>𝒕</m:t>
                                </m:r>
                              </m:sub>
                            </m:sSub>
                          </m:e>
                        </m:d>
                        <m:d>
                          <m:dPr>
                            <m:begChr m:val="{"/>
                            <m:endChr m:val="}"/>
                            <m:ctrlPr>
                              <a:rPr lang="en-US" sz="2000" b="1" i="1" smtClean="0">
                                <a:latin typeface="Cambria Math" panose="02040503050406030204" pitchFamily="18" charset="0"/>
                              </a:rPr>
                            </m:ctrlPr>
                          </m:dPr>
                          <m:e>
                            <m:sSub>
                              <m:sSubPr>
                                <m:ctrlPr>
                                  <a:rPr lang="en-US" sz="2000" b="1" i="1" smtClean="0">
                                    <a:latin typeface="Cambria Math" panose="02040503050406030204" pitchFamily="18" charset="0"/>
                                  </a:rPr>
                                </m:ctrlPr>
                              </m:sSubPr>
                              <m:e>
                                <m:r>
                                  <a:rPr lang="en-US" sz="2000" b="1" i="1" smtClean="0">
                                    <a:latin typeface="Cambria Math" panose="02040503050406030204" pitchFamily="18" charset="0"/>
                                  </a:rPr>
                                  <m:t>𝒚</m:t>
                                </m:r>
                              </m:e>
                              <m:sub>
                                <m:r>
                                  <a:rPr lang="en-US" sz="2000" b="1" i="1" smtClean="0">
                                    <a:latin typeface="Cambria Math" panose="02040503050406030204" pitchFamily="18" charset="0"/>
                                  </a:rPr>
                                  <m:t>𝟏</m:t>
                                </m:r>
                              </m:sub>
                            </m:sSub>
                            <m:r>
                              <a:rPr lang="en-US" sz="2000" b="1" i="1" smtClean="0">
                                <a:latin typeface="Cambria Math" panose="02040503050406030204" pitchFamily="18" charset="0"/>
                              </a:rPr>
                              <m:t>, …, </m:t>
                            </m:r>
                            <m:sSub>
                              <m:sSubPr>
                                <m:ctrlPr>
                                  <a:rPr lang="en-US" sz="2000" b="1" i="1" smtClean="0">
                                    <a:latin typeface="Cambria Math" panose="02040503050406030204" pitchFamily="18" charset="0"/>
                                  </a:rPr>
                                </m:ctrlPr>
                              </m:sSubPr>
                              <m:e>
                                <m:r>
                                  <a:rPr lang="en-US" sz="2000" b="1" i="1" smtClean="0">
                                    <a:latin typeface="Cambria Math" panose="02040503050406030204" pitchFamily="18" charset="0"/>
                                  </a:rPr>
                                  <m:t>𝒚</m:t>
                                </m:r>
                              </m:e>
                              <m:sub>
                                <m:r>
                                  <a:rPr lang="en-US" sz="2000" b="1" i="1" smtClean="0">
                                    <a:latin typeface="Cambria Math" panose="02040503050406030204" pitchFamily="18" charset="0"/>
                                  </a:rPr>
                                  <m:t>𝒕</m:t>
                                </m:r>
                                <m:r>
                                  <a:rPr lang="en-US" sz="2000" b="1" i="1" smtClean="0">
                                    <a:latin typeface="Cambria Math" panose="02040503050406030204" pitchFamily="18" charset="0"/>
                                  </a:rPr>
                                  <m:t>−</m:t>
                                </m:r>
                                <m:r>
                                  <a:rPr lang="en-US" sz="2000" b="1" i="1" smtClean="0">
                                    <a:latin typeface="Cambria Math" panose="02040503050406030204" pitchFamily="18" charset="0"/>
                                  </a:rPr>
                                  <m:t>𝟏</m:t>
                                </m:r>
                              </m:sub>
                            </m:sSub>
                          </m:e>
                        </m:d>
                        <m:r>
                          <a:rPr lang="en-US" sz="2000" b="1" i="1" smtClean="0">
                            <a:latin typeface="Cambria Math" panose="02040503050406030204" pitchFamily="18" charset="0"/>
                          </a:rPr>
                          <m:t>, </m:t>
                        </m:r>
                        <m:r>
                          <a:rPr lang="en-US" sz="2000" b="1" i="1" smtClean="0">
                            <a:latin typeface="Cambria Math" panose="02040503050406030204" pitchFamily="18" charset="0"/>
                          </a:rPr>
                          <m:t>𝒄</m:t>
                        </m:r>
                        <m:r>
                          <a:rPr lang="en-US" sz="2000" b="1" i="1" smtClean="0">
                            <a:latin typeface="Cambria Math" panose="02040503050406030204" pitchFamily="18" charset="0"/>
                          </a:rPr>
                          <m:t>)</m:t>
                        </m:r>
                      </m:e>
                    </m:nary>
                  </m:oMath>
                </a14:m>
                <a:endParaRPr lang="en-US" b="1" dirty="0">
                  <a:latin typeface="Georgia"/>
                </a:endParaRPr>
              </a:p>
              <a:p>
                <a:pPr marL="800100" lvl="1" indent="-342900">
                  <a:buFont typeface="Arial" panose="020B0604020202020204" pitchFamily="34" charset="0"/>
                  <a:buChar char="•"/>
                </a:pPr>
                <a:endParaRPr lang="en-US" b="1" dirty="0">
                  <a:latin typeface="Georgia" panose="02040502050405020303" pitchFamily="18" charset="0"/>
                </a:endParaRPr>
              </a:p>
              <a:p>
                <a:pPr marL="800100" lvl="1" indent="-342900">
                  <a:buFont typeface="Arial" panose="020B0604020202020204" pitchFamily="34" charset="0"/>
                  <a:buChar char="•"/>
                </a:pPr>
                <a:r>
                  <a:rPr lang="en-US" b="1" dirty="0">
                    <a:latin typeface="Georgia" panose="02040502050405020303" pitchFamily="18" charset="0"/>
                  </a:rPr>
                  <a:t>RNN</a:t>
                </a:r>
              </a:p>
              <a:p>
                <a:pPr marL="1257300" lvl="2" indent="-342900">
                  <a:buFont typeface="Arial" panose="020B0604020202020204" pitchFamily="34" charset="0"/>
                  <a:buChar char="•"/>
                </a:pPr>
                <a14:m>
                  <m:oMath xmlns:m="http://schemas.openxmlformats.org/officeDocument/2006/math">
                    <m:r>
                      <a:rPr lang="en-US" b="1" i="1">
                        <a:latin typeface="Cambria Math" panose="02040503050406030204" pitchFamily="18" charset="0"/>
                      </a:rPr>
                      <m:t>𝑷</m:t>
                    </m:r>
                    <m:d>
                      <m:dPr>
                        <m:endChr m:val="|"/>
                        <m:ctrlPr>
                          <a:rPr lang="en-US" b="1" i="1">
                            <a:latin typeface="Cambria Math" panose="02040503050406030204" pitchFamily="18" charset="0"/>
                          </a:rPr>
                        </m:ctrlPr>
                      </m:dPr>
                      <m:e>
                        <m:sSub>
                          <m:sSubPr>
                            <m:ctrlPr>
                              <a:rPr lang="en-US" b="1" i="1">
                                <a:latin typeface="Cambria Math" panose="02040503050406030204" pitchFamily="18" charset="0"/>
                              </a:rPr>
                            </m:ctrlPr>
                          </m:sSubPr>
                          <m:e>
                            <m:r>
                              <a:rPr lang="en-US" b="1" i="1">
                                <a:latin typeface="Cambria Math" panose="02040503050406030204" pitchFamily="18" charset="0"/>
                              </a:rPr>
                              <m:t>𝒚</m:t>
                            </m:r>
                          </m:e>
                          <m:sub>
                            <m:r>
                              <a:rPr lang="en-US" b="1" i="1">
                                <a:latin typeface="Cambria Math" panose="02040503050406030204" pitchFamily="18" charset="0"/>
                              </a:rPr>
                              <m:t>𝒕</m:t>
                            </m:r>
                          </m:sub>
                        </m:sSub>
                      </m:e>
                    </m:d>
                    <m:d>
                      <m:dPr>
                        <m:begChr m:val="{"/>
                        <m:endChr m:val="}"/>
                        <m:ctrlPr>
                          <a:rPr lang="en-US" b="1" i="1">
                            <a:latin typeface="Cambria Math" panose="02040503050406030204" pitchFamily="18" charset="0"/>
                          </a:rPr>
                        </m:ctrlPr>
                      </m:dPr>
                      <m:e>
                        <m:sSub>
                          <m:sSubPr>
                            <m:ctrlPr>
                              <a:rPr lang="en-US" b="1" i="1">
                                <a:latin typeface="Cambria Math" panose="02040503050406030204" pitchFamily="18" charset="0"/>
                              </a:rPr>
                            </m:ctrlPr>
                          </m:sSubPr>
                          <m:e>
                            <m:r>
                              <a:rPr lang="en-US" b="1" i="1">
                                <a:latin typeface="Cambria Math" panose="02040503050406030204" pitchFamily="18" charset="0"/>
                              </a:rPr>
                              <m:t>𝒚</m:t>
                            </m:r>
                          </m:e>
                          <m:sub>
                            <m:r>
                              <a:rPr lang="en-US" b="1" i="1">
                                <a:latin typeface="Cambria Math" panose="02040503050406030204" pitchFamily="18" charset="0"/>
                              </a:rPr>
                              <m:t>𝟏</m:t>
                            </m:r>
                          </m:sub>
                        </m:sSub>
                        <m:r>
                          <a:rPr lang="en-US" b="1" i="1">
                            <a:latin typeface="Cambria Math" panose="02040503050406030204" pitchFamily="18" charset="0"/>
                          </a:rPr>
                          <m:t>, …, </m:t>
                        </m:r>
                        <m:sSub>
                          <m:sSubPr>
                            <m:ctrlPr>
                              <a:rPr lang="en-US" b="1" i="1">
                                <a:latin typeface="Cambria Math" panose="02040503050406030204" pitchFamily="18" charset="0"/>
                              </a:rPr>
                            </m:ctrlPr>
                          </m:sSubPr>
                          <m:e>
                            <m:r>
                              <a:rPr lang="en-US" b="1" i="1">
                                <a:latin typeface="Cambria Math" panose="02040503050406030204" pitchFamily="18" charset="0"/>
                              </a:rPr>
                              <m:t>𝒚</m:t>
                            </m:r>
                          </m:e>
                          <m:sub>
                            <m:r>
                              <a:rPr lang="en-US" b="1" i="1">
                                <a:latin typeface="Cambria Math" panose="02040503050406030204" pitchFamily="18" charset="0"/>
                              </a:rPr>
                              <m:t>𝒕</m:t>
                            </m:r>
                            <m:r>
                              <a:rPr lang="en-US" b="1" i="1">
                                <a:latin typeface="Cambria Math" panose="02040503050406030204" pitchFamily="18" charset="0"/>
                              </a:rPr>
                              <m:t>−</m:t>
                            </m:r>
                            <m:r>
                              <a:rPr lang="en-US" b="1" i="1">
                                <a:latin typeface="Cambria Math" panose="02040503050406030204" pitchFamily="18" charset="0"/>
                              </a:rPr>
                              <m:t>𝟏</m:t>
                            </m:r>
                          </m:sub>
                        </m:sSub>
                      </m:e>
                    </m:d>
                    <m:r>
                      <a:rPr lang="en-US" b="1" i="1">
                        <a:latin typeface="Cambria Math" panose="02040503050406030204" pitchFamily="18" charset="0"/>
                      </a:rPr>
                      <m:t>, </m:t>
                    </m:r>
                    <m:r>
                      <a:rPr lang="en-US" b="1" i="1">
                        <a:latin typeface="Cambria Math" panose="02040503050406030204" pitchFamily="18" charset="0"/>
                      </a:rPr>
                      <m:t>𝒄</m:t>
                    </m:r>
                    <m:r>
                      <a:rPr lang="en-US" b="1" i="1">
                        <a:latin typeface="Cambria Math" panose="02040503050406030204" pitchFamily="18" charset="0"/>
                      </a:rPr>
                      <m:t>)=</m:t>
                    </m:r>
                    <m:r>
                      <a:rPr lang="en-US" b="1" i="1" smtClean="0">
                        <a:latin typeface="Cambria Math" panose="02040503050406030204" pitchFamily="18" charset="0"/>
                      </a:rPr>
                      <m:t>𝒈</m:t>
                    </m:r>
                    <m:r>
                      <a:rPr lang="en-US" b="1" i="1" smtClean="0">
                        <a:latin typeface="Cambria Math" panose="02040503050406030204" pitchFamily="18" charset="0"/>
                      </a:rPr>
                      <m:t>(</m:t>
                    </m:r>
                    <m:sSub>
                      <m:sSubPr>
                        <m:ctrlPr>
                          <a:rPr lang="en-US" b="1" i="1" smtClean="0">
                            <a:latin typeface="Cambria Math" panose="02040503050406030204" pitchFamily="18" charset="0"/>
                          </a:rPr>
                        </m:ctrlPr>
                      </m:sSubPr>
                      <m:e>
                        <m:r>
                          <a:rPr lang="en-US" b="1" i="1" smtClean="0">
                            <a:latin typeface="Cambria Math" panose="02040503050406030204" pitchFamily="18" charset="0"/>
                          </a:rPr>
                          <m:t>𝒚</m:t>
                        </m:r>
                      </m:e>
                      <m:sub>
                        <m:r>
                          <a:rPr lang="en-US" b="1" i="1" smtClean="0">
                            <a:latin typeface="Cambria Math" panose="02040503050406030204" pitchFamily="18" charset="0"/>
                          </a:rPr>
                          <m:t>𝒕</m:t>
                        </m:r>
                        <m:r>
                          <a:rPr lang="en-US" b="1" i="1" smtClean="0">
                            <a:latin typeface="Cambria Math" panose="02040503050406030204" pitchFamily="18" charset="0"/>
                          </a:rPr>
                          <m:t>−</m:t>
                        </m:r>
                        <m:r>
                          <a:rPr lang="en-US" b="1" i="1" smtClean="0">
                            <a:latin typeface="Cambria Math" panose="02040503050406030204" pitchFamily="18" charset="0"/>
                          </a:rPr>
                          <m:t>𝟏</m:t>
                        </m:r>
                      </m:sub>
                    </m:sSub>
                    <m:r>
                      <a:rPr lang="en-US" b="1" i="1" smtClean="0">
                        <a:latin typeface="Cambria Math" panose="02040503050406030204" pitchFamily="18" charset="0"/>
                      </a:rPr>
                      <m:t>, </m:t>
                    </m:r>
                    <m:sSub>
                      <m:sSubPr>
                        <m:ctrlPr>
                          <a:rPr lang="en-US" b="1" i="1" smtClean="0">
                            <a:latin typeface="Cambria Math" panose="02040503050406030204" pitchFamily="18" charset="0"/>
                          </a:rPr>
                        </m:ctrlPr>
                      </m:sSubPr>
                      <m:e>
                        <m:r>
                          <a:rPr lang="en-US" b="1" i="1" smtClean="0">
                            <a:latin typeface="Cambria Math" panose="02040503050406030204" pitchFamily="18" charset="0"/>
                          </a:rPr>
                          <m:t>𝒔</m:t>
                        </m:r>
                      </m:e>
                      <m:sub>
                        <m:r>
                          <a:rPr lang="en-US" b="1" i="1" smtClean="0">
                            <a:latin typeface="Cambria Math" panose="02040503050406030204" pitchFamily="18" charset="0"/>
                          </a:rPr>
                          <m:t>𝒕</m:t>
                        </m:r>
                      </m:sub>
                    </m:sSub>
                    <m:r>
                      <a:rPr lang="en-US" b="1" i="1" smtClean="0">
                        <a:latin typeface="Cambria Math" panose="02040503050406030204" pitchFamily="18" charset="0"/>
                      </a:rPr>
                      <m:t>, </m:t>
                    </m:r>
                    <m:r>
                      <a:rPr lang="en-US" b="1" i="1" smtClean="0">
                        <a:latin typeface="Cambria Math" panose="02040503050406030204" pitchFamily="18" charset="0"/>
                      </a:rPr>
                      <m:t>𝒄</m:t>
                    </m:r>
                    <m:r>
                      <a:rPr lang="en-US" b="1" i="1" smtClean="0">
                        <a:latin typeface="Cambria Math" panose="02040503050406030204" pitchFamily="18" charset="0"/>
                      </a:rPr>
                      <m:t>)</m:t>
                    </m:r>
                  </m:oMath>
                </a14:m>
                <a:endParaRPr lang="en-US" b="1" dirty="0">
                  <a:latin typeface="Georgia" panose="02040502050405020303" pitchFamily="18" charset="0"/>
                </a:endParaRPr>
              </a:p>
              <a:p>
                <a:pPr marL="1257300" lvl="2"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mc:Choice>
        <mc:Fallback>
          <p:sp>
            <p:nvSpPr>
              <p:cNvPr id="96" name="TextShape 2"/>
              <p:cNvSpPr txBox="1">
                <a:spLocks noRot="1" noChangeAspect="1" noMove="1" noResize="1" noEditPoints="1" noAdjustHandles="1" noChangeArrowheads="1" noChangeShapeType="1" noTextEdit="1"/>
              </p:cNvSpPr>
              <p:nvPr/>
            </p:nvSpPr>
            <p:spPr>
              <a:xfrm>
                <a:off x="749160" y="1787400"/>
                <a:ext cx="7924320" cy="4079520"/>
              </a:xfrm>
              <a:prstGeom prst="rect">
                <a:avLst/>
              </a:prstGeom>
              <a:blipFill>
                <a:blip r:embed="rId3"/>
                <a:stretch>
                  <a:fillRect l="-692"/>
                </a:stretch>
              </a:blipFill>
            </p:spPr>
            <p:txBody>
              <a:bodyPr/>
              <a:lstStyle/>
              <a:p>
                <a:r>
                  <a:rPr lang="en-US">
                    <a:noFill/>
                  </a:rPr>
                  <a:t> </a:t>
                </a:r>
              </a:p>
            </p:txBody>
          </p:sp>
        </mc:Fallback>
      </mc:AlternateContent>
      <p:sp>
        <p:nvSpPr>
          <p:cNvPr id="97" name="TextShape 3"/>
          <p:cNvSpPr txBox="1"/>
          <p:nvPr/>
        </p:nvSpPr>
        <p:spPr>
          <a:xfrm>
            <a:off x="7315200" y="6299280"/>
            <a:ext cx="1447560" cy="456840"/>
          </a:xfrm>
          <a:prstGeom prst="rect">
            <a:avLst/>
          </a:prstGeom>
        </p:spPr>
        <p:txBody>
          <a:bodyPr/>
          <a:lstStyle/>
          <a:p>
            <a:endParaRPr/>
          </a:p>
        </p:txBody>
      </p:sp>
      <p:sp>
        <p:nvSpPr>
          <p:cNvPr id="98" name="TextShape 4"/>
          <p:cNvSpPr txBox="1"/>
          <p:nvPr/>
        </p:nvSpPr>
        <p:spPr>
          <a:xfrm>
            <a:off x="749160" y="6299280"/>
            <a:ext cx="6222600" cy="558360"/>
          </a:xfrm>
          <a:prstGeom prst="rect">
            <a:avLst/>
          </a:prstGeom>
        </p:spPr>
        <p:txBody>
          <a:bodyPr/>
          <a:lstStyle/>
          <a:p>
            <a:endParaRPr/>
          </a:p>
        </p:txBody>
      </p:sp>
    </p:spTree>
    <p:extLst>
      <p:ext uri="{BB962C8B-B14F-4D97-AF65-F5344CB8AC3E}">
        <p14:creationId xmlns:p14="http://schemas.microsoft.com/office/powerpoint/2010/main" val="3488369250"/>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2904</TotalTime>
  <Words>455</Words>
  <Application>Microsoft Office PowerPoint</Application>
  <PresentationFormat>On-screen Show (4:3)</PresentationFormat>
  <Paragraphs>221</Paragraphs>
  <Slides>13</Slides>
  <Notes>13</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13</vt:i4>
      </vt:variant>
    </vt:vector>
  </HeadingPairs>
  <TitlesOfParts>
    <vt:vector size="24" baseType="lpstr">
      <vt:lpstr>ＭＳ Ｐゴシック</vt:lpstr>
      <vt:lpstr>Arial</vt:lpstr>
      <vt:lpstr>Cambria Math</vt:lpstr>
      <vt:lpstr>Courier New</vt:lpstr>
      <vt:lpstr>DejaVu Sans</vt:lpstr>
      <vt:lpstr>Georgia</vt:lpstr>
      <vt:lpstr>StarSymbol</vt:lpstr>
      <vt:lpstr>Times New Roman</vt:lpstr>
      <vt:lpstr>Wingdings</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Omid Kashefi</dc:creator>
  <cp:lastModifiedBy>Omid Kashefi</cp:lastModifiedBy>
  <cp:revision>79</cp:revision>
  <dcterms:modified xsi:type="dcterms:W3CDTF">2016-11-09T22:13:40Z</dcterms:modified>
</cp:coreProperties>
</file>