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7" r:id="rId3"/>
    <p:sldId id="258" r:id="rId4"/>
    <p:sldId id="265" r:id="rId5"/>
    <p:sldId id="264" r:id="rId6"/>
    <p:sldId id="267" r:id="rId7"/>
    <p:sldId id="307" r:id="rId8"/>
    <p:sldId id="308" r:id="rId9"/>
    <p:sldId id="277" r:id="rId10"/>
    <p:sldId id="312" r:id="rId11"/>
    <p:sldId id="364" r:id="rId12"/>
    <p:sldId id="279" r:id="rId13"/>
    <p:sldId id="263" r:id="rId14"/>
    <p:sldId id="329" r:id="rId15"/>
    <p:sldId id="331" r:id="rId16"/>
    <p:sldId id="332" r:id="rId17"/>
    <p:sldId id="333" r:id="rId18"/>
    <p:sldId id="359" r:id="rId19"/>
    <p:sldId id="362" r:id="rId20"/>
    <p:sldId id="341" r:id="rId21"/>
    <p:sldId id="361" r:id="rId22"/>
    <p:sldId id="343" r:id="rId23"/>
    <p:sldId id="345" r:id="rId24"/>
    <p:sldId id="284" r:id="rId25"/>
    <p:sldId id="285" r:id="rId26"/>
    <p:sldId id="318" r:id="rId27"/>
    <p:sldId id="320" r:id="rId28"/>
    <p:sldId id="321" r:id="rId29"/>
    <p:sldId id="322" r:id="rId30"/>
    <p:sldId id="323" r:id="rId31"/>
    <p:sldId id="324" r:id="rId32"/>
    <p:sldId id="326" r:id="rId33"/>
    <p:sldId id="259" r:id="rId34"/>
    <p:sldId id="328" r:id="rId35"/>
    <p:sldId id="365" r:id="rId36"/>
    <p:sldId id="257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9" autoAdjust="0"/>
  </p:normalViewPr>
  <p:slideViewPr>
    <p:cSldViewPr snapToObjects="1">
      <p:cViewPr>
        <p:scale>
          <a:sx n="90" d="100"/>
          <a:sy n="90" d="100"/>
        </p:scale>
        <p:origin x="-900" y="-29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52734F0-6EBF-4C8E-B49B-E600DC8B988D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3D4EDC0-8F1F-4968-AEDD-383ECC51C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218334-B40C-4662-95B4-E7ABC03E54D3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B2B63F-105C-4A74-89BD-001915290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Traditional non-adaptive focused crawlers: suitable for user communities w/ shared interests &amp; goals that do not change with time.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F290769-3FE8-42F9-AC6B-367DD06F38A5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 think each method have embedded concept of SIS.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It needs careful resource allocation to collect huge amount of up-to-date data based on limited computing resource.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ta-IN" altLang="zh-TW" dirty="0" smtClean="0">
                <a:latin typeface="Arial" charset="0"/>
                <a:ea typeface="Latha" pitchFamily="2" charset="0"/>
              </a:rPr>
              <a:t>It is unlikely to collect all web data based on limited amount of computing resources.</a:t>
            </a:r>
            <a:r>
              <a:rPr lang="en-US" altLang="zh-TW" dirty="0" smtClean="0">
                <a:ea typeface="Latha" pitchFamily="2" charset="0"/>
                <a:cs typeface="Latha" pitchFamily="2" charset="0"/>
              </a:rPr>
              <a:t> The system needs to develop </a:t>
            </a:r>
            <a:r>
              <a:rPr lang="en-US" altLang="zh-TW" u="sng" dirty="0" smtClean="0">
                <a:ea typeface="Latha" pitchFamily="2" charset="0"/>
                <a:cs typeface="Latha" pitchFamily="2" charset="0"/>
              </a:rPr>
              <a:t>data collection strategies</a:t>
            </a:r>
            <a:r>
              <a:rPr lang="en-US" altLang="zh-TW" dirty="0" smtClean="0">
                <a:ea typeface="Latha" pitchFamily="2" charset="0"/>
                <a:cs typeface="Latha" pitchFamily="2" charset="0"/>
              </a:rPr>
              <a:t> which can concentrate limited resources on collecting important web data.</a:t>
            </a:r>
            <a:endParaRPr lang="zh-TW" alt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Crawler &amp; Extractor: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 Collect web pages from internet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 Needs to be selective: only collect web pages that satisfy redefined requirements.  </a:t>
            </a: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3BC10-5188-4E59-A2B7-06E5C285BE4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3C4E-8BF3-46A6-A133-DB970013EF27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E5CC-58EF-42E3-95EF-DE5E65DD1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72AE-82E8-4661-B344-C556D990F7BE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DAEF-490E-4771-B3A0-1C6B8A6FA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AF8C-5D8E-4FFA-9E20-3D1D35625194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0E5C-0593-4D4B-9DFD-EFEB1C97F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AB62-5416-4C84-B015-3491BA435387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88C8-1D9E-4609-AE2E-ACA15C99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F42F-483A-4984-87C6-C2800790B849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172AF39-85E5-409C-9484-0B324BA5CEA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BA47-E53B-4D9E-8DDF-E4E4E4A5F063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ACEB-0DF0-46BE-986A-0DEA49D90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FBE9-10FE-4026-A280-DA4DC753B934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DE12-7DAD-4736-AF47-E80C2AD1B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7688-2CA8-44CB-A75F-B47BFF631554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027E-D8FC-46F7-83E0-6D2A06867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39A1-D618-415A-A0AC-2C20019185B3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63FE9-97E0-41CD-AF36-1D7729B0A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AE37F-7394-4D52-8767-456DCD84ACDD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F225-F453-4EE3-AAA0-46D28E0C7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5918-3EED-41F7-8C9E-0686526ABE72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83A7-3027-4301-9C3B-F5C39C988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E4269-8275-4C68-90A2-E17E9121D3B6}" type="datetimeFigureOut">
              <a:rPr lang="en-US"/>
              <a:pPr>
                <a:defRPr/>
              </a:pPr>
              <a:t>11/17/2010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BDE393-A14D-4488-97A2-833A80C0B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6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 Range of Data Collection</a:t>
            </a:r>
            <a:br>
              <a:rPr lang="en-US" smtClean="0"/>
            </a:br>
            <a:r>
              <a:rPr lang="en-US" smtClean="0"/>
              <a:t>for Topic Trend Detection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Ji Eun Kim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November 9, 2010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CS2650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focused crawlers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Tunneling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allow a limited number of ‘bad’ pages, to avoid loosing info (close topic pages may not point to each other)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Contextual crawling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Context graph: for each page with a related distance (min no links to traverse from initial set)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Naïve Bayes classifiers – category identification, according to distance; predictions of a generic document’s distance is possible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Semantic Web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Ontologies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Improvements in performance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Adaptive Focus Crawler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Focused crawler + learning methods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to adapt its behavior to the particular environment and its relationships with the given input parameters (e.g. set of retrieved pages and the user-defined topic 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Researcher’s pages vs. companies pages.</a:t>
            </a:r>
          </a:p>
          <a:p>
            <a:pPr eaLnBrk="1" hangingPunct="1"/>
            <a:r>
              <a:rPr lang="en-US" sz="2400" smtClean="0"/>
              <a:t>Genetic-based crawling </a:t>
            </a:r>
          </a:p>
          <a:p>
            <a:pPr lvl="1" eaLnBrk="1" hangingPunct="1"/>
            <a:r>
              <a:rPr lang="en-US" sz="2400" smtClean="0"/>
              <a:t>Genetic operations: inheritance, mutation, crossover+ population evolution </a:t>
            </a:r>
          </a:p>
          <a:p>
            <a:pPr lvl="1" eaLnBrk="1" hangingPunct="1"/>
            <a:r>
              <a:rPr lang="en-US" sz="2400" smtClean="0"/>
              <a:t>GA crawler agent (InfoSpiders) 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Extraction of Web Data</a:t>
            </a:r>
          </a:p>
        </p:txBody>
      </p:sp>
      <p:sp>
        <p:nvSpPr>
          <p:cNvPr id="40962" name="Rectang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Extraction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Information Extraction resource </a:t>
            </a:r>
          </a:p>
          <a:p>
            <a:pPr lvl="1" eaLnBrk="1" hangingPunct="1"/>
            <a:r>
              <a:rPr lang="en-US" smtClean="0"/>
              <a:t>Unstructured </a:t>
            </a:r>
          </a:p>
          <a:p>
            <a:pPr lvl="2" eaLnBrk="1" hangingPunct="1"/>
            <a:r>
              <a:rPr lang="en-US" smtClean="0"/>
              <a:t>free text written in natural language</a:t>
            </a:r>
          </a:p>
          <a:p>
            <a:pPr lvl="1" eaLnBrk="1" hangingPunct="1"/>
            <a:r>
              <a:rPr lang="en-US" smtClean="0"/>
              <a:t>Semi-structured </a:t>
            </a:r>
          </a:p>
          <a:p>
            <a:pPr lvl="2" eaLnBrk="1" hangingPunct="1"/>
            <a:r>
              <a:rPr lang="en-US" smtClean="0"/>
              <a:t>HTML Tables</a:t>
            </a:r>
          </a:p>
          <a:p>
            <a:pPr lvl="1" eaLnBrk="1" hangingPunct="1"/>
            <a:r>
              <a:rPr lang="en-US" smtClean="0"/>
              <a:t>Structured </a:t>
            </a:r>
          </a:p>
          <a:p>
            <a:pPr lvl="2" eaLnBrk="1" hangingPunct="1"/>
            <a:r>
              <a:rPr lang="en-US" smtClean="0"/>
              <a:t>(XML)</a:t>
            </a:r>
          </a:p>
          <a:p>
            <a:pPr lvl="2" eaLnBrk="1" hangingPunct="1"/>
            <a:r>
              <a:rPr lang="en-US" smtClean="0"/>
              <a:t>Relational Database</a:t>
            </a:r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auto">
          <a:xfrm>
            <a:off x="5867400" y="5334000"/>
            <a:ext cx="2819400" cy="1143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/>
              <a:t>Web DB</a:t>
            </a:r>
          </a:p>
        </p:txBody>
      </p:sp>
      <p:sp>
        <p:nvSpPr>
          <p:cNvPr id="43012" name="AutoShape 8"/>
          <p:cNvSpPr>
            <a:spLocks/>
          </p:cNvSpPr>
          <p:nvPr/>
        </p:nvSpPr>
        <p:spPr bwMode="auto">
          <a:xfrm>
            <a:off x="6096000" y="2133600"/>
            <a:ext cx="685800" cy="2209800"/>
          </a:xfrm>
          <a:prstGeom prst="rightBracket">
            <a:avLst>
              <a:gd name="adj" fmla="val 26852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13" name="AutoShape 9"/>
          <p:cNvCxnSpPr>
            <a:cxnSpLocks noChangeShapeType="1"/>
            <a:stCxn id="43012" idx="2"/>
            <a:endCxn id="43011" idx="1"/>
          </p:cNvCxnSpPr>
          <p:nvPr/>
        </p:nvCxnSpPr>
        <p:spPr bwMode="auto">
          <a:xfrm>
            <a:off x="6796088" y="3238500"/>
            <a:ext cx="481012" cy="2095500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43014" name="Oval 10"/>
          <p:cNvSpPr>
            <a:spLocks noChangeArrowheads="1"/>
          </p:cNvSpPr>
          <p:nvPr/>
        </p:nvSpPr>
        <p:spPr bwMode="auto">
          <a:xfrm>
            <a:off x="7239000" y="3200400"/>
            <a:ext cx="1676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/>
              <a:t>Wrapper </a:t>
            </a:r>
          </a:p>
          <a:p>
            <a:pPr algn="ctr" defTabSz="914400"/>
            <a:r>
              <a:rPr lang="en-US"/>
              <a:t>Induction</a:t>
            </a:r>
          </a:p>
        </p:txBody>
      </p:sp>
      <p:sp>
        <p:nvSpPr>
          <p:cNvPr id="43015" name="Oval 11"/>
          <p:cNvSpPr>
            <a:spLocks noChangeArrowheads="1"/>
          </p:cNvSpPr>
          <p:nvPr/>
        </p:nvSpPr>
        <p:spPr bwMode="auto">
          <a:xfrm>
            <a:off x="7467600" y="4114800"/>
            <a:ext cx="14478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Automation</a:t>
            </a:r>
          </a:p>
        </p:txBody>
      </p:sp>
      <p:sp>
        <p:nvSpPr>
          <p:cNvPr id="43016" name="Oval 10"/>
          <p:cNvSpPr>
            <a:spLocks noChangeArrowheads="1"/>
          </p:cNvSpPr>
          <p:nvPr/>
        </p:nvSpPr>
        <p:spPr bwMode="auto">
          <a:xfrm>
            <a:off x="7239000" y="2286000"/>
            <a:ext cx="1676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/>
              <a:t>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Concepts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Given a Web page:</a:t>
            </a:r>
          </a:p>
          <a:p>
            <a:pPr lvl="1" eaLnBrk="1" hangingPunct="1"/>
            <a:r>
              <a:rPr lang="en-US" sz="2000" smtClean="0"/>
              <a:t>Build the HTML tag tree</a:t>
            </a:r>
          </a:p>
          <a:p>
            <a:pPr lvl="1" eaLnBrk="1" hangingPunct="1"/>
            <a:r>
              <a:rPr lang="en-US" sz="2000" smtClean="0"/>
              <a:t>Mine data regions</a:t>
            </a:r>
          </a:p>
          <a:p>
            <a:pPr lvl="2" eaLnBrk="1" hangingPunct="1"/>
            <a:r>
              <a:rPr lang="en-US" sz="1800" smtClean="0"/>
              <a:t>Mining data records directly is hard</a:t>
            </a:r>
          </a:p>
          <a:p>
            <a:pPr lvl="1" eaLnBrk="1" hangingPunct="1"/>
            <a:r>
              <a:rPr lang="en-US" sz="2000" smtClean="0"/>
              <a:t>Identify data records from each data region</a:t>
            </a:r>
          </a:p>
          <a:p>
            <a:pPr lvl="1" eaLnBrk="1" hangingPunct="1"/>
            <a:r>
              <a:rPr lang="en-US" sz="2000" smtClean="0"/>
              <a:t>Learn the structure of a general data record</a:t>
            </a:r>
          </a:p>
          <a:p>
            <a:pPr lvl="2" eaLnBrk="1" hangingPunct="1"/>
            <a:r>
              <a:rPr lang="en-US" sz="1800" smtClean="0"/>
              <a:t>A data record can contain optional fields</a:t>
            </a:r>
          </a:p>
          <a:p>
            <a:pPr lvl="1" eaLnBrk="1" hangingPunct="1"/>
            <a:r>
              <a:rPr lang="en-US" sz="2000" smtClean="0"/>
              <a:t>Extract the data</a:t>
            </a:r>
          </a:p>
          <a:p>
            <a:pPr lvl="2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a tag tree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Most HTML tags work in pairs. Within each corresponding tag-pair, there can be other pairs of tags, resulting in a </a:t>
            </a:r>
            <a:r>
              <a:rPr lang="en-US" altLang="zh-CN" sz="2400" smtClean="0">
                <a:solidFill>
                  <a:schemeClr val="accent1"/>
                </a:solidFill>
              </a:rPr>
              <a:t>nested structure</a:t>
            </a:r>
            <a:r>
              <a:rPr lang="en-US" altLang="zh-CN" sz="2400" smtClean="0"/>
              <a:t>. </a:t>
            </a:r>
          </a:p>
          <a:p>
            <a:pPr lvl="1" eaLnBrk="1" hangingPunct="1"/>
            <a:r>
              <a:rPr lang="en-US" altLang="zh-CN" sz="2000" smtClean="0"/>
              <a:t>Some tags do not require closing tags (e.g., &lt;li&gt;, &lt;hr&gt; and &lt;p&gt;) although they have closing tags.</a:t>
            </a:r>
          </a:p>
          <a:p>
            <a:pPr lvl="1" eaLnBrk="1" hangingPunct="1"/>
            <a:r>
              <a:rPr lang="en-US" altLang="zh-CN" sz="2000" smtClean="0"/>
              <a:t>Additional closing tags need to be inserted to ensure all tags are balanced.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smtClean="0"/>
          </a:p>
          <a:p>
            <a:pPr eaLnBrk="1" hangingPunct="1"/>
            <a:r>
              <a:rPr lang="en-US" altLang="zh-CN" sz="2400" smtClean="0"/>
              <a:t>Building a tag tree</a:t>
            </a:r>
            <a:r>
              <a:rPr lang="en-US" altLang="zh-CN" sz="2400" i="1" smtClean="0"/>
              <a:t> </a:t>
            </a:r>
            <a:r>
              <a:rPr lang="en-US" altLang="zh-CN" sz="2400" smtClean="0"/>
              <a:t>from a page using its HTML code is thus natural. </a:t>
            </a:r>
            <a:endParaRPr lang="en-US" sz="240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</a:t>
            </a:r>
          </a:p>
        </p:txBody>
      </p:sp>
      <p:pic>
        <p:nvPicPr>
          <p:cNvPr id="49154" name="Picture 4" descr="appl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66850"/>
            <a:ext cx="7162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tag tree</a:t>
            </a:r>
          </a:p>
        </p:txBody>
      </p:sp>
      <p:pic>
        <p:nvPicPr>
          <p:cNvPr id="5120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828800"/>
            <a:ext cx="7696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Region Example 1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3251" name="Picture 4" descr="ub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1295400" y="2286000"/>
            <a:ext cx="4267200" cy="1676400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1295400" y="4114800"/>
            <a:ext cx="4267200" cy="1752600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5791200" y="2514600"/>
            <a:ext cx="2819400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More than one</a:t>
            </a:r>
          </a:p>
          <a:p>
            <a:pPr algn="ctr"/>
            <a:r>
              <a:rPr lang="en-US"/>
              <a:t> data region!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30" grpId="0" animBg="1"/>
      <p:bldP spid="1546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Mining Data Regions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Definition:</a:t>
            </a:r>
            <a:r>
              <a:rPr lang="en-US" sz="2400" smtClean="0"/>
              <a:t> A </a:t>
            </a:r>
            <a:r>
              <a:rPr lang="en-US" sz="2400" b="1" i="1" smtClean="0"/>
              <a:t>generalized node</a:t>
            </a:r>
            <a:r>
              <a:rPr lang="en-US" sz="2400" smtClean="0"/>
              <a:t> of length r consists of r (r </a:t>
            </a:r>
            <a:r>
              <a:rPr lang="en-US" sz="2400" smtClean="0">
                <a:sym typeface="Symbol" pitchFamily="18" charset="2"/>
              </a:rPr>
              <a:t></a:t>
            </a:r>
            <a:r>
              <a:rPr lang="en-US" sz="2400" smtClean="0"/>
              <a:t> 1) nodes in the tag tree with the following two properties:  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nodes all have the same parent.    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nodes are adjacent.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Definition:</a:t>
            </a:r>
            <a:r>
              <a:rPr lang="en-US" sz="2400" smtClean="0"/>
              <a:t> A </a:t>
            </a:r>
            <a:r>
              <a:rPr lang="en-US" sz="2400" b="1" i="1" smtClean="0"/>
              <a:t>data region</a:t>
            </a:r>
            <a:r>
              <a:rPr lang="en-US" sz="2400" smtClean="0"/>
              <a:t> is a collection of two or more </a:t>
            </a:r>
            <a:r>
              <a:rPr lang="en-US" sz="2400" b="1" i="1" smtClean="0"/>
              <a:t>generalized nodes</a:t>
            </a:r>
            <a:r>
              <a:rPr lang="en-US" sz="2400" smtClean="0"/>
              <a:t> with the following properties: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generalized nodes all have the same parent.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generalized nodes all have the same length.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generalized nodes are all adjacent.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similarity between adjacent generalized nodes is greater than a </a:t>
            </a:r>
            <a:r>
              <a:rPr lang="en-US" sz="2000" smtClean="0">
                <a:solidFill>
                  <a:srgbClr val="3333CC"/>
                </a:solidFill>
              </a:rPr>
              <a:t>fixed threshold</a:t>
            </a:r>
            <a:r>
              <a:rPr lang="en-US" sz="2000" smtClean="0"/>
              <a:t>. 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Crawler &amp; Extractor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-152400" y="1570038"/>
            <a:ext cx="8229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2"/>
          <p:cNvSpPr>
            <a:spLocks noChangeArrowheads="1"/>
          </p:cNvSpPr>
          <p:nvPr/>
        </p:nvSpPr>
        <p:spPr bwMode="auto">
          <a:xfrm>
            <a:off x="98425" y="1814513"/>
            <a:ext cx="8858250" cy="4176712"/>
          </a:xfrm>
          <a:prstGeom prst="rect">
            <a:avLst/>
          </a:prstGeom>
          <a:solidFill>
            <a:srgbClr val="FFFF99">
              <a:alpha val="5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18436" name="Rectangle 19"/>
          <p:cNvSpPr>
            <a:spLocks noChangeArrowheads="1"/>
          </p:cNvSpPr>
          <p:nvPr/>
        </p:nvSpPr>
        <p:spPr bwMode="auto">
          <a:xfrm>
            <a:off x="1708150" y="2965450"/>
            <a:ext cx="5470525" cy="2665413"/>
          </a:xfrm>
          <a:prstGeom prst="rect">
            <a:avLst/>
          </a:prstGeom>
          <a:noFill/>
          <a:ln w="12700">
            <a:solidFill>
              <a:srgbClr val="CC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auto">
          <a:xfrm>
            <a:off x="5884863" y="4262438"/>
            <a:ext cx="1079500" cy="720725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Web data</a:t>
            </a:r>
          </a:p>
          <a:p>
            <a:pPr algn="ctr"/>
            <a:r>
              <a:rPr lang="en-US" altLang="zh-TW" sz="1400"/>
              <a:t>DB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1924050" y="3281363"/>
            <a:ext cx="122396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 b="1"/>
              <a:t>Web</a:t>
            </a:r>
          </a:p>
          <a:p>
            <a:pPr algn="ctr"/>
            <a:r>
              <a:rPr lang="en-US" altLang="zh-TW" sz="1400" b="1"/>
              <a:t>Crawler</a:t>
            </a:r>
          </a:p>
        </p:txBody>
      </p:sp>
      <p:sp>
        <p:nvSpPr>
          <p:cNvPr id="18439" name="AutoShape 15"/>
          <p:cNvSpPr>
            <a:spLocks noChangeArrowheads="1"/>
          </p:cNvSpPr>
          <p:nvPr/>
        </p:nvSpPr>
        <p:spPr bwMode="auto">
          <a:xfrm>
            <a:off x="3868738" y="3136900"/>
            <a:ext cx="1368425" cy="86360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HTML</a:t>
            </a:r>
          </a:p>
          <a:p>
            <a:pPr algn="ctr"/>
            <a:r>
              <a:rPr lang="en-US" altLang="zh-TW" sz="1400"/>
              <a:t>documents</a:t>
            </a: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3940175" y="4360863"/>
            <a:ext cx="122396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 b="1"/>
              <a:t>Information</a:t>
            </a:r>
          </a:p>
          <a:p>
            <a:pPr algn="ctr"/>
            <a:r>
              <a:rPr lang="en-US" altLang="zh-TW" sz="1400" b="1"/>
              <a:t>Extractor</a:t>
            </a:r>
          </a:p>
        </p:txBody>
      </p:sp>
      <p:sp>
        <p:nvSpPr>
          <p:cNvPr id="18441" name="Line 20"/>
          <p:cNvSpPr>
            <a:spLocks noChangeShapeType="1"/>
          </p:cNvSpPr>
          <p:nvPr/>
        </p:nvSpPr>
        <p:spPr bwMode="auto">
          <a:xfrm flipV="1">
            <a:off x="3148013" y="3541713"/>
            <a:ext cx="7207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21"/>
          <p:cNvSpPr>
            <a:spLocks noChangeShapeType="1"/>
          </p:cNvSpPr>
          <p:nvPr/>
        </p:nvSpPr>
        <p:spPr bwMode="auto">
          <a:xfrm flipV="1">
            <a:off x="5164138" y="4622800"/>
            <a:ext cx="7207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22"/>
          <p:cNvSpPr>
            <a:spLocks noChangeShapeType="1"/>
          </p:cNvSpPr>
          <p:nvPr/>
        </p:nvSpPr>
        <p:spPr bwMode="auto">
          <a:xfrm>
            <a:off x="4516438" y="3973513"/>
            <a:ext cx="1587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23"/>
          <p:cNvSpPr>
            <a:spLocks noChangeShapeType="1"/>
          </p:cNvSpPr>
          <p:nvPr/>
        </p:nvSpPr>
        <p:spPr bwMode="auto">
          <a:xfrm>
            <a:off x="2571750" y="2676525"/>
            <a:ext cx="0" cy="5762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Text Box 47"/>
          <p:cNvSpPr txBox="1">
            <a:spLocks noChangeArrowheads="1"/>
          </p:cNvSpPr>
          <p:nvPr/>
        </p:nvSpPr>
        <p:spPr bwMode="auto">
          <a:xfrm>
            <a:off x="3797300" y="4865688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/>
              <a:t>* Extract articles and metadata (title, author, content, etc) from semi-structured web content</a:t>
            </a:r>
          </a:p>
        </p:txBody>
      </p:sp>
      <p:sp>
        <p:nvSpPr>
          <p:cNvPr id="18446" name="AutoShape 7"/>
          <p:cNvSpPr>
            <a:spLocks noChangeArrowheads="1"/>
          </p:cNvSpPr>
          <p:nvPr/>
        </p:nvSpPr>
        <p:spPr bwMode="auto">
          <a:xfrm>
            <a:off x="242888" y="3181350"/>
            <a:ext cx="1033462" cy="785813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200"/>
              <a:t>User’s</a:t>
            </a:r>
          </a:p>
          <a:p>
            <a:pPr algn="ctr"/>
            <a:r>
              <a:rPr lang="en-US" altLang="zh-TW" sz="1200"/>
              <a:t>Keywords of</a:t>
            </a:r>
          </a:p>
          <a:p>
            <a:pPr algn="ctr"/>
            <a:r>
              <a:rPr lang="en-US" altLang="zh-TW" sz="1200"/>
              <a:t>Interests</a:t>
            </a:r>
            <a:endParaRPr lang="en-US" altLang="zh-TW" sz="800"/>
          </a:p>
        </p:txBody>
      </p:sp>
      <p:sp>
        <p:nvSpPr>
          <p:cNvPr id="18447" name="Line 20"/>
          <p:cNvSpPr>
            <a:spLocks noChangeShapeType="1"/>
          </p:cNvSpPr>
          <p:nvPr/>
        </p:nvSpPr>
        <p:spPr bwMode="auto">
          <a:xfrm flipV="1">
            <a:off x="1276350" y="3541713"/>
            <a:ext cx="647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20"/>
          <p:cNvSpPr>
            <a:spLocks noChangeShapeType="1"/>
          </p:cNvSpPr>
          <p:nvPr/>
        </p:nvSpPr>
        <p:spPr bwMode="auto">
          <a:xfrm flipV="1">
            <a:off x="6964363" y="4621213"/>
            <a:ext cx="5762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Rectangle 10"/>
          <p:cNvSpPr>
            <a:spLocks noChangeArrowheads="1"/>
          </p:cNvSpPr>
          <p:nvPr/>
        </p:nvSpPr>
        <p:spPr bwMode="auto">
          <a:xfrm>
            <a:off x="7504113" y="4332288"/>
            <a:ext cx="12239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 b="1"/>
              <a:t>Topic </a:t>
            </a:r>
          </a:p>
          <a:p>
            <a:pPr algn="ctr"/>
            <a:r>
              <a:rPr lang="en-US" altLang="zh-TW" sz="1400" b="1"/>
              <a:t>Extractor</a:t>
            </a:r>
          </a:p>
        </p:txBody>
      </p:sp>
      <p:sp>
        <p:nvSpPr>
          <p:cNvPr id="18450" name="Cloud"/>
          <p:cNvSpPr>
            <a:spLocks noChangeAspect="1" noEditPoints="1" noChangeArrowheads="1"/>
          </p:cNvSpPr>
          <p:nvPr/>
        </p:nvSpPr>
        <p:spPr bwMode="auto">
          <a:xfrm>
            <a:off x="1852613" y="2030413"/>
            <a:ext cx="1511300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lang="en-US" altLang="zh-TW" sz="1200" b="1"/>
              <a:t>Social Media</a:t>
            </a:r>
          </a:p>
        </p:txBody>
      </p:sp>
      <p:sp>
        <p:nvSpPr>
          <p:cNvPr id="18451" name="Text Box 47"/>
          <p:cNvSpPr txBox="1">
            <a:spLocks noChangeArrowheads="1"/>
          </p:cNvSpPr>
          <p:nvPr/>
        </p:nvSpPr>
        <p:spPr bwMode="auto">
          <a:xfrm>
            <a:off x="5067300" y="42259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000" i="1"/>
              <a:t>Text</a:t>
            </a:r>
          </a:p>
          <a:p>
            <a:pPr algn="ctr"/>
            <a:r>
              <a:rPr lang="en-US" altLang="zh-TW" sz="1000" i="1"/>
              <a:t>documents</a:t>
            </a:r>
          </a:p>
        </p:txBody>
      </p:sp>
      <p:sp>
        <p:nvSpPr>
          <p:cNvPr id="18452" name="Text Box 35"/>
          <p:cNvSpPr txBox="1">
            <a:spLocks noChangeArrowheads="1"/>
          </p:cNvSpPr>
          <p:nvPr/>
        </p:nvSpPr>
        <p:spPr bwMode="auto">
          <a:xfrm>
            <a:off x="3340100" y="56245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i="1"/>
              <a:t>Crawler &amp; Extractor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Region Example 2</a:t>
            </a:r>
          </a:p>
        </p:txBody>
      </p:sp>
      <p:sp>
        <p:nvSpPr>
          <p:cNvPr id="57346" name="Line 4"/>
          <p:cNvSpPr>
            <a:spLocks noChangeShapeType="1"/>
          </p:cNvSpPr>
          <p:nvPr/>
        </p:nvSpPr>
        <p:spPr bwMode="auto">
          <a:xfrm flipH="1">
            <a:off x="2484438" y="2286000"/>
            <a:ext cx="1236662" cy="547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47" name="Line 5"/>
          <p:cNvSpPr>
            <a:spLocks noChangeShapeType="1"/>
          </p:cNvSpPr>
          <p:nvPr/>
        </p:nvSpPr>
        <p:spPr bwMode="auto">
          <a:xfrm>
            <a:off x="3944938" y="2262188"/>
            <a:ext cx="1169987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Line 6"/>
          <p:cNvSpPr>
            <a:spLocks noChangeShapeType="1"/>
          </p:cNvSpPr>
          <p:nvPr/>
        </p:nvSpPr>
        <p:spPr bwMode="auto">
          <a:xfrm>
            <a:off x="3854450" y="2286000"/>
            <a:ext cx="1588" cy="404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Oval 7"/>
          <p:cNvSpPr>
            <a:spLocks noChangeArrowheads="1"/>
          </p:cNvSpPr>
          <p:nvPr/>
        </p:nvSpPr>
        <p:spPr bwMode="auto">
          <a:xfrm>
            <a:off x="3608388" y="1857375"/>
            <a:ext cx="450850" cy="452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3657600" y="1905000"/>
            <a:ext cx="6969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1" name="Oval 9"/>
          <p:cNvSpPr>
            <a:spLocks noChangeArrowheads="1"/>
          </p:cNvSpPr>
          <p:nvPr/>
        </p:nvSpPr>
        <p:spPr bwMode="auto">
          <a:xfrm>
            <a:off x="3627438" y="2690813"/>
            <a:ext cx="447675" cy="452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3673475" y="2733675"/>
            <a:ext cx="89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3" name="Oval 11"/>
          <p:cNvSpPr>
            <a:spLocks noChangeArrowheads="1"/>
          </p:cNvSpPr>
          <p:nvPr/>
        </p:nvSpPr>
        <p:spPr bwMode="auto">
          <a:xfrm>
            <a:off x="3630613" y="3643313"/>
            <a:ext cx="446087" cy="45085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Text Box 12"/>
          <p:cNvSpPr txBox="1">
            <a:spLocks noChangeArrowheads="1"/>
          </p:cNvSpPr>
          <p:nvPr/>
        </p:nvSpPr>
        <p:spPr bwMode="auto">
          <a:xfrm>
            <a:off x="3581400" y="3657600"/>
            <a:ext cx="9001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5" name="Oval 13"/>
          <p:cNvSpPr>
            <a:spLocks noChangeArrowheads="1"/>
          </p:cNvSpPr>
          <p:nvPr/>
        </p:nvSpPr>
        <p:spPr bwMode="auto">
          <a:xfrm>
            <a:off x="2057400" y="2714625"/>
            <a:ext cx="447675" cy="452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56" name="Group 14"/>
          <p:cNvGrpSpPr>
            <a:grpSpLocks/>
          </p:cNvGrpSpPr>
          <p:nvPr/>
        </p:nvGrpSpPr>
        <p:grpSpPr bwMode="auto">
          <a:xfrm>
            <a:off x="3113088" y="4095750"/>
            <a:ext cx="360362" cy="476250"/>
            <a:chOff x="4632" y="5586"/>
            <a:chExt cx="224" cy="322"/>
          </a:xfrm>
        </p:grpSpPr>
        <p:sp>
          <p:nvSpPr>
            <p:cNvPr id="57447" name="Line 15"/>
            <p:cNvSpPr>
              <a:spLocks noChangeShapeType="1"/>
            </p:cNvSpPr>
            <p:nvPr/>
          </p:nvSpPr>
          <p:spPr bwMode="auto">
            <a:xfrm flipH="1">
              <a:off x="4632" y="5586"/>
              <a:ext cx="112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8" name="Line 16"/>
            <p:cNvSpPr>
              <a:spLocks noChangeShapeType="1"/>
            </p:cNvSpPr>
            <p:nvPr/>
          </p:nvSpPr>
          <p:spPr bwMode="auto">
            <a:xfrm flipH="1">
              <a:off x="4744" y="5600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9" name="Line 17"/>
            <p:cNvSpPr>
              <a:spLocks noChangeShapeType="1"/>
            </p:cNvSpPr>
            <p:nvPr/>
          </p:nvSpPr>
          <p:spPr bwMode="auto">
            <a:xfrm>
              <a:off x="4744" y="5586"/>
              <a:ext cx="112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7" name="Line 18"/>
          <p:cNvSpPr>
            <a:spLocks noChangeShapeType="1"/>
          </p:cNvSpPr>
          <p:nvPr/>
        </p:nvSpPr>
        <p:spPr bwMode="auto">
          <a:xfrm flipH="1">
            <a:off x="1112838" y="3071813"/>
            <a:ext cx="989012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Line 19"/>
          <p:cNvSpPr>
            <a:spLocks noChangeShapeType="1"/>
          </p:cNvSpPr>
          <p:nvPr/>
        </p:nvSpPr>
        <p:spPr bwMode="auto">
          <a:xfrm flipH="1">
            <a:off x="1630363" y="3119438"/>
            <a:ext cx="517525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Line 20"/>
          <p:cNvSpPr>
            <a:spLocks noChangeShapeType="1"/>
          </p:cNvSpPr>
          <p:nvPr/>
        </p:nvSpPr>
        <p:spPr bwMode="auto">
          <a:xfrm>
            <a:off x="2462213" y="3048000"/>
            <a:ext cx="1303337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Line 21"/>
          <p:cNvSpPr>
            <a:spLocks noChangeShapeType="1"/>
          </p:cNvSpPr>
          <p:nvPr/>
        </p:nvSpPr>
        <p:spPr bwMode="auto">
          <a:xfrm>
            <a:off x="2416175" y="3119438"/>
            <a:ext cx="765175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61" name="Text Box 22"/>
          <p:cNvSpPr txBox="1">
            <a:spLocks noChangeArrowheads="1"/>
          </p:cNvSpPr>
          <p:nvPr/>
        </p:nvSpPr>
        <p:spPr bwMode="auto">
          <a:xfrm>
            <a:off x="2108200" y="2724150"/>
            <a:ext cx="78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2" name="Oval 23"/>
          <p:cNvSpPr>
            <a:spLocks noChangeArrowheads="1"/>
          </p:cNvSpPr>
          <p:nvPr/>
        </p:nvSpPr>
        <p:spPr bwMode="auto">
          <a:xfrm>
            <a:off x="1935163" y="3619500"/>
            <a:ext cx="446087" cy="450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3" name="Text Box 24"/>
          <p:cNvSpPr txBox="1">
            <a:spLocks noChangeArrowheads="1"/>
          </p:cNvSpPr>
          <p:nvPr/>
        </p:nvSpPr>
        <p:spPr bwMode="auto">
          <a:xfrm>
            <a:off x="1981200" y="3667125"/>
            <a:ext cx="78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4" name="Oval 25"/>
          <p:cNvSpPr>
            <a:spLocks noChangeArrowheads="1"/>
          </p:cNvSpPr>
          <p:nvPr/>
        </p:nvSpPr>
        <p:spPr bwMode="auto">
          <a:xfrm>
            <a:off x="2503488" y="3633788"/>
            <a:ext cx="446087" cy="455612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Text Box 26"/>
          <p:cNvSpPr txBox="1">
            <a:spLocks noChangeArrowheads="1"/>
          </p:cNvSpPr>
          <p:nvPr/>
        </p:nvSpPr>
        <p:spPr bwMode="auto">
          <a:xfrm>
            <a:off x="2565400" y="3667125"/>
            <a:ext cx="78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6" name="Oval 27"/>
          <p:cNvSpPr>
            <a:spLocks noChangeArrowheads="1"/>
          </p:cNvSpPr>
          <p:nvPr/>
        </p:nvSpPr>
        <p:spPr bwMode="auto">
          <a:xfrm>
            <a:off x="3070225" y="3643313"/>
            <a:ext cx="446088" cy="45085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Text Box 28"/>
          <p:cNvSpPr txBox="1">
            <a:spLocks noChangeArrowheads="1"/>
          </p:cNvSpPr>
          <p:nvPr/>
        </p:nvSpPr>
        <p:spPr bwMode="auto">
          <a:xfrm>
            <a:off x="3140075" y="3648075"/>
            <a:ext cx="89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8" name="AutoShape 29"/>
          <p:cNvSpPr>
            <a:spLocks/>
          </p:cNvSpPr>
          <p:nvPr/>
        </p:nvSpPr>
        <p:spPr bwMode="auto">
          <a:xfrm rot="-5400000">
            <a:off x="3184526" y="3890962"/>
            <a:ext cx="285750" cy="1552575"/>
          </a:xfrm>
          <a:prstGeom prst="leftBrace">
            <a:avLst>
              <a:gd name="adj1" fmla="val 4527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Text Box 30"/>
          <p:cNvSpPr txBox="1">
            <a:spLocks noChangeArrowheads="1"/>
          </p:cNvSpPr>
          <p:nvPr/>
        </p:nvSpPr>
        <p:spPr bwMode="auto">
          <a:xfrm>
            <a:off x="2597150" y="4733925"/>
            <a:ext cx="16176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FF0000"/>
                </a:solidFill>
              </a:rPr>
              <a:t>Region 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7370" name="Oval 31"/>
          <p:cNvSpPr>
            <a:spLocks noChangeArrowheads="1"/>
          </p:cNvSpPr>
          <p:nvPr/>
        </p:nvSpPr>
        <p:spPr bwMode="auto">
          <a:xfrm>
            <a:off x="776288" y="3636963"/>
            <a:ext cx="446087" cy="45085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Text Box 32"/>
          <p:cNvSpPr txBox="1">
            <a:spLocks noChangeArrowheads="1"/>
          </p:cNvSpPr>
          <p:nvPr/>
        </p:nvSpPr>
        <p:spPr bwMode="auto">
          <a:xfrm>
            <a:off x="838200" y="3667125"/>
            <a:ext cx="89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72" name="Oval 33"/>
          <p:cNvSpPr>
            <a:spLocks noChangeArrowheads="1"/>
          </p:cNvSpPr>
          <p:nvPr/>
        </p:nvSpPr>
        <p:spPr bwMode="auto">
          <a:xfrm>
            <a:off x="1360488" y="3619500"/>
            <a:ext cx="446087" cy="45085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3" name="Text Box 34"/>
          <p:cNvSpPr txBox="1">
            <a:spLocks noChangeArrowheads="1"/>
          </p:cNvSpPr>
          <p:nvPr/>
        </p:nvSpPr>
        <p:spPr bwMode="auto">
          <a:xfrm>
            <a:off x="1385888" y="3648075"/>
            <a:ext cx="9001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74" name="Line 35"/>
          <p:cNvSpPr>
            <a:spLocks noChangeShapeType="1"/>
          </p:cNvSpPr>
          <p:nvPr/>
        </p:nvSpPr>
        <p:spPr bwMode="auto">
          <a:xfrm>
            <a:off x="2327275" y="3167063"/>
            <a:ext cx="314325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75" name="Line 36"/>
          <p:cNvSpPr>
            <a:spLocks noChangeShapeType="1"/>
          </p:cNvSpPr>
          <p:nvPr/>
        </p:nvSpPr>
        <p:spPr bwMode="auto">
          <a:xfrm flipH="1">
            <a:off x="2101850" y="3167063"/>
            <a:ext cx="112713" cy="452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76" name="AutoShape 37"/>
          <p:cNvSpPr>
            <a:spLocks/>
          </p:cNvSpPr>
          <p:nvPr/>
        </p:nvSpPr>
        <p:spPr bwMode="auto">
          <a:xfrm rot="-5400000">
            <a:off x="1151732" y="4125119"/>
            <a:ext cx="261937" cy="1012825"/>
          </a:xfrm>
          <a:prstGeom prst="leftBrace">
            <a:avLst>
              <a:gd name="adj1" fmla="val 3222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77" name="Group 38"/>
          <p:cNvGrpSpPr>
            <a:grpSpLocks/>
          </p:cNvGrpSpPr>
          <p:nvPr/>
        </p:nvGrpSpPr>
        <p:grpSpPr bwMode="auto">
          <a:xfrm>
            <a:off x="2551113" y="4071938"/>
            <a:ext cx="360362" cy="428625"/>
            <a:chOff x="4632" y="5586"/>
            <a:chExt cx="224" cy="322"/>
          </a:xfrm>
        </p:grpSpPr>
        <p:sp>
          <p:nvSpPr>
            <p:cNvPr id="57444" name="Line 39"/>
            <p:cNvSpPr>
              <a:spLocks noChangeShapeType="1"/>
            </p:cNvSpPr>
            <p:nvPr/>
          </p:nvSpPr>
          <p:spPr bwMode="auto">
            <a:xfrm flipH="1">
              <a:off x="4632" y="5586"/>
              <a:ext cx="112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5" name="Line 40"/>
            <p:cNvSpPr>
              <a:spLocks noChangeShapeType="1"/>
            </p:cNvSpPr>
            <p:nvPr/>
          </p:nvSpPr>
          <p:spPr bwMode="auto">
            <a:xfrm flipH="1">
              <a:off x="4744" y="5600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6" name="Line 41"/>
            <p:cNvSpPr>
              <a:spLocks noChangeShapeType="1"/>
            </p:cNvSpPr>
            <p:nvPr/>
          </p:nvSpPr>
          <p:spPr bwMode="auto">
            <a:xfrm>
              <a:off x="4744" y="5586"/>
              <a:ext cx="112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78" name="Line 42"/>
          <p:cNvSpPr>
            <a:spLocks noChangeShapeType="1"/>
          </p:cNvSpPr>
          <p:nvPr/>
        </p:nvSpPr>
        <p:spPr bwMode="auto">
          <a:xfrm flipH="1">
            <a:off x="3676650" y="4095750"/>
            <a:ext cx="201613" cy="404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79" name="Line 43"/>
          <p:cNvSpPr>
            <a:spLocks noChangeShapeType="1"/>
          </p:cNvSpPr>
          <p:nvPr/>
        </p:nvSpPr>
        <p:spPr bwMode="auto">
          <a:xfrm flipH="1">
            <a:off x="3856038" y="4116388"/>
            <a:ext cx="23812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380" name="Oval 45"/>
          <p:cNvSpPr>
            <a:spLocks noChangeArrowheads="1"/>
          </p:cNvSpPr>
          <p:nvPr/>
        </p:nvSpPr>
        <p:spPr bwMode="auto">
          <a:xfrm>
            <a:off x="5045075" y="2690813"/>
            <a:ext cx="450850" cy="452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1" name="Text Box 46"/>
          <p:cNvSpPr txBox="1">
            <a:spLocks noChangeArrowheads="1"/>
          </p:cNvSpPr>
          <p:nvPr/>
        </p:nvSpPr>
        <p:spPr bwMode="auto">
          <a:xfrm>
            <a:off x="5121275" y="2733675"/>
            <a:ext cx="89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4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7382" name="Group 47"/>
          <p:cNvGrpSpPr>
            <a:grpSpLocks/>
          </p:cNvGrpSpPr>
          <p:nvPr/>
        </p:nvGrpSpPr>
        <p:grpSpPr bwMode="auto">
          <a:xfrm>
            <a:off x="4803775" y="3143250"/>
            <a:ext cx="963613" cy="1143000"/>
            <a:chOff x="6452" y="5320"/>
            <a:chExt cx="644" cy="252"/>
          </a:xfrm>
        </p:grpSpPr>
        <p:sp>
          <p:nvSpPr>
            <p:cNvPr id="57442" name="Line 48"/>
            <p:cNvSpPr>
              <a:spLocks noChangeShapeType="1"/>
            </p:cNvSpPr>
            <p:nvPr/>
          </p:nvSpPr>
          <p:spPr bwMode="auto">
            <a:xfrm flipH="1">
              <a:off x="6452" y="5320"/>
              <a:ext cx="322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3" name="Line 49"/>
            <p:cNvSpPr>
              <a:spLocks noChangeShapeType="1"/>
            </p:cNvSpPr>
            <p:nvPr/>
          </p:nvSpPr>
          <p:spPr bwMode="auto">
            <a:xfrm>
              <a:off x="6774" y="5320"/>
              <a:ext cx="322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83" name="Oval 50"/>
          <p:cNvSpPr>
            <a:spLocks noChangeArrowheads="1"/>
          </p:cNvSpPr>
          <p:nvPr/>
        </p:nvSpPr>
        <p:spPr bwMode="auto">
          <a:xfrm>
            <a:off x="4530725" y="4310063"/>
            <a:ext cx="446088" cy="4492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4" name="Text Box 51"/>
          <p:cNvSpPr txBox="1">
            <a:spLocks noChangeArrowheads="1"/>
          </p:cNvSpPr>
          <p:nvPr/>
        </p:nvSpPr>
        <p:spPr bwMode="auto">
          <a:xfrm>
            <a:off x="4495800" y="4352925"/>
            <a:ext cx="78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85" name="Oval 52"/>
          <p:cNvSpPr>
            <a:spLocks noChangeArrowheads="1"/>
          </p:cNvSpPr>
          <p:nvPr/>
        </p:nvSpPr>
        <p:spPr bwMode="auto">
          <a:xfrm>
            <a:off x="5610225" y="4286250"/>
            <a:ext cx="450850" cy="452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6" name="Text Box 53"/>
          <p:cNvSpPr txBox="1">
            <a:spLocks noChangeArrowheads="1"/>
          </p:cNvSpPr>
          <p:nvPr/>
        </p:nvSpPr>
        <p:spPr bwMode="auto">
          <a:xfrm>
            <a:off x="5562600" y="4324350"/>
            <a:ext cx="785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87" name="Oval 54"/>
          <p:cNvSpPr>
            <a:spLocks noChangeArrowheads="1"/>
          </p:cNvSpPr>
          <p:nvPr/>
        </p:nvSpPr>
        <p:spPr bwMode="auto">
          <a:xfrm>
            <a:off x="3432175" y="5383213"/>
            <a:ext cx="446088" cy="450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8" name="Oval 55"/>
          <p:cNvSpPr>
            <a:spLocks noChangeArrowheads="1"/>
          </p:cNvSpPr>
          <p:nvPr/>
        </p:nvSpPr>
        <p:spPr bwMode="auto">
          <a:xfrm>
            <a:off x="3962400" y="5267325"/>
            <a:ext cx="1216025" cy="66675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9" name="Oval 56"/>
          <p:cNvSpPr>
            <a:spLocks noChangeArrowheads="1"/>
          </p:cNvSpPr>
          <p:nvPr/>
        </p:nvSpPr>
        <p:spPr bwMode="auto">
          <a:xfrm>
            <a:off x="4616450" y="5362575"/>
            <a:ext cx="446088" cy="4492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0" name="Oval 57"/>
          <p:cNvSpPr>
            <a:spLocks noChangeArrowheads="1"/>
          </p:cNvSpPr>
          <p:nvPr/>
        </p:nvSpPr>
        <p:spPr bwMode="auto">
          <a:xfrm>
            <a:off x="4100513" y="5362575"/>
            <a:ext cx="4476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1" name="Oval 58"/>
          <p:cNvSpPr>
            <a:spLocks noChangeArrowheads="1"/>
          </p:cNvSpPr>
          <p:nvPr/>
        </p:nvSpPr>
        <p:spPr bwMode="auto">
          <a:xfrm>
            <a:off x="8012113" y="5335588"/>
            <a:ext cx="446087" cy="450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92" name="Group 59"/>
          <p:cNvGrpSpPr>
            <a:grpSpLocks/>
          </p:cNvGrpSpPr>
          <p:nvPr/>
        </p:nvGrpSpPr>
        <p:grpSpPr bwMode="auto">
          <a:xfrm>
            <a:off x="4505325" y="5810250"/>
            <a:ext cx="741363" cy="381000"/>
            <a:chOff x="6648" y="6454"/>
            <a:chExt cx="462" cy="308"/>
          </a:xfrm>
        </p:grpSpPr>
        <p:sp>
          <p:nvSpPr>
            <p:cNvPr id="57438" name="Line 60"/>
            <p:cNvSpPr>
              <a:spLocks noChangeShapeType="1"/>
            </p:cNvSpPr>
            <p:nvPr/>
          </p:nvSpPr>
          <p:spPr bwMode="auto">
            <a:xfrm flipH="1">
              <a:off x="6648" y="6454"/>
              <a:ext cx="224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9" name="Line 61"/>
            <p:cNvSpPr>
              <a:spLocks noChangeShapeType="1"/>
            </p:cNvSpPr>
            <p:nvPr/>
          </p:nvSpPr>
          <p:spPr bwMode="auto">
            <a:xfrm flipH="1">
              <a:off x="6802" y="6468"/>
              <a:ext cx="71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0" name="Line 62"/>
            <p:cNvSpPr>
              <a:spLocks noChangeShapeType="1"/>
            </p:cNvSpPr>
            <p:nvPr/>
          </p:nvSpPr>
          <p:spPr bwMode="auto">
            <a:xfrm>
              <a:off x="6872" y="6454"/>
              <a:ext cx="98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1" name="Line 63"/>
            <p:cNvSpPr>
              <a:spLocks noChangeShapeType="1"/>
            </p:cNvSpPr>
            <p:nvPr/>
          </p:nvSpPr>
          <p:spPr bwMode="auto">
            <a:xfrm>
              <a:off x="6886" y="6454"/>
              <a:ext cx="224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93" name="Text Box 64"/>
          <p:cNvSpPr txBox="1">
            <a:spLocks noChangeArrowheads="1"/>
          </p:cNvSpPr>
          <p:nvPr/>
        </p:nvSpPr>
        <p:spPr bwMode="auto">
          <a:xfrm>
            <a:off x="4114800" y="5400675"/>
            <a:ext cx="9001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94" name="Text Box 65"/>
          <p:cNvSpPr txBox="1">
            <a:spLocks noChangeArrowheads="1"/>
          </p:cNvSpPr>
          <p:nvPr/>
        </p:nvSpPr>
        <p:spPr bwMode="auto">
          <a:xfrm>
            <a:off x="4586288" y="5400675"/>
            <a:ext cx="9001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395" name="AutoShape 66"/>
          <p:cNvSpPr>
            <a:spLocks/>
          </p:cNvSpPr>
          <p:nvPr/>
        </p:nvSpPr>
        <p:spPr bwMode="auto">
          <a:xfrm rot="-5400000">
            <a:off x="5830094" y="4544219"/>
            <a:ext cx="95250" cy="3484562"/>
          </a:xfrm>
          <a:prstGeom prst="leftBrace">
            <a:avLst>
              <a:gd name="adj1" fmla="val 3048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6" name="Oval 67"/>
          <p:cNvSpPr>
            <a:spLocks noChangeArrowheads="1"/>
          </p:cNvSpPr>
          <p:nvPr/>
        </p:nvSpPr>
        <p:spPr bwMode="auto">
          <a:xfrm>
            <a:off x="5291138" y="5262563"/>
            <a:ext cx="1217612" cy="66675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7" name="Oval 68"/>
          <p:cNvSpPr>
            <a:spLocks noChangeArrowheads="1"/>
          </p:cNvSpPr>
          <p:nvPr/>
        </p:nvSpPr>
        <p:spPr bwMode="auto">
          <a:xfrm>
            <a:off x="5946775" y="5357813"/>
            <a:ext cx="446088" cy="4492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8" name="Oval 69"/>
          <p:cNvSpPr>
            <a:spLocks noChangeArrowheads="1"/>
          </p:cNvSpPr>
          <p:nvPr/>
        </p:nvSpPr>
        <p:spPr bwMode="auto">
          <a:xfrm>
            <a:off x="5429250" y="5357813"/>
            <a:ext cx="4476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9" name="Oval 70"/>
          <p:cNvSpPr>
            <a:spLocks noChangeArrowheads="1"/>
          </p:cNvSpPr>
          <p:nvPr/>
        </p:nvSpPr>
        <p:spPr bwMode="auto">
          <a:xfrm>
            <a:off x="6640513" y="5262563"/>
            <a:ext cx="1217612" cy="66675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0" name="Oval 71"/>
          <p:cNvSpPr>
            <a:spLocks noChangeArrowheads="1"/>
          </p:cNvSpPr>
          <p:nvPr/>
        </p:nvSpPr>
        <p:spPr bwMode="auto">
          <a:xfrm>
            <a:off x="7296150" y="5357813"/>
            <a:ext cx="446088" cy="4492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1" name="Oval 72"/>
          <p:cNvSpPr>
            <a:spLocks noChangeArrowheads="1"/>
          </p:cNvSpPr>
          <p:nvPr/>
        </p:nvSpPr>
        <p:spPr bwMode="auto">
          <a:xfrm>
            <a:off x="6778625" y="5357813"/>
            <a:ext cx="447675" cy="450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402" name="Group 73"/>
          <p:cNvGrpSpPr>
            <a:grpSpLocks/>
          </p:cNvGrpSpPr>
          <p:nvPr/>
        </p:nvGrpSpPr>
        <p:grpSpPr bwMode="auto">
          <a:xfrm>
            <a:off x="5808663" y="5810250"/>
            <a:ext cx="741362" cy="357188"/>
            <a:chOff x="6648" y="6454"/>
            <a:chExt cx="462" cy="308"/>
          </a:xfrm>
        </p:grpSpPr>
        <p:sp>
          <p:nvSpPr>
            <p:cNvPr id="57434" name="Line 74"/>
            <p:cNvSpPr>
              <a:spLocks noChangeShapeType="1"/>
            </p:cNvSpPr>
            <p:nvPr/>
          </p:nvSpPr>
          <p:spPr bwMode="auto">
            <a:xfrm flipH="1">
              <a:off x="6648" y="6454"/>
              <a:ext cx="224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5" name="Line 75"/>
            <p:cNvSpPr>
              <a:spLocks noChangeShapeType="1"/>
            </p:cNvSpPr>
            <p:nvPr/>
          </p:nvSpPr>
          <p:spPr bwMode="auto">
            <a:xfrm flipH="1">
              <a:off x="6802" y="6468"/>
              <a:ext cx="71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6" name="Line 76"/>
            <p:cNvSpPr>
              <a:spLocks noChangeShapeType="1"/>
            </p:cNvSpPr>
            <p:nvPr/>
          </p:nvSpPr>
          <p:spPr bwMode="auto">
            <a:xfrm>
              <a:off x="6872" y="6454"/>
              <a:ext cx="98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7" name="Line 77"/>
            <p:cNvSpPr>
              <a:spLocks noChangeShapeType="1"/>
            </p:cNvSpPr>
            <p:nvPr/>
          </p:nvSpPr>
          <p:spPr bwMode="auto">
            <a:xfrm>
              <a:off x="6886" y="6454"/>
              <a:ext cx="224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3" name="Group 78"/>
          <p:cNvGrpSpPr>
            <a:grpSpLocks/>
          </p:cNvGrpSpPr>
          <p:nvPr/>
        </p:nvGrpSpPr>
        <p:grpSpPr bwMode="auto">
          <a:xfrm>
            <a:off x="7158038" y="5810250"/>
            <a:ext cx="741362" cy="357188"/>
            <a:chOff x="6648" y="6454"/>
            <a:chExt cx="462" cy="308"/>
          </a:xfrm>
        </p:grpSpPr>
        <p:sp>
          <p:nvSpPr>
            <p:cNvPr id="57430" name="Line 79"/>
            <p:cNvSpPr>
              <a:spLocks noChangeShapeType="1"/>
            </p:cNvSpPr>
            <p:nvPr/>
          </p:nvSpPr>
          <p:spPr bwMode="auto">
            <a:xfrm flipH="1">
              <a:off x="6648" y="6454"/>
              <a:ext cx="224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1" name="Line 80"/>
            <p:cNvSpPr>
              <a:spLocks noChangeShapeType="1"/>
            </p:cNvSpPr>
            <p:nvPr/>
          </p:nvSpPr>
          <p:spPr bwMode="auto">
            <a:xfrm flipH="1">
              <a:off x="6802" y="6468"/>
              <a:ext cx="71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81"/>
            <p:cNvSpPr>
              <a:spLocks noChangeShapeType="1"/>
            </p:cNvSpPr>
            <p:nvPr/>
          </p:nvSpPr>
          <p:spPr bwMode="auto">
            <a:xfrm>
              <a:off x="6872" y="6454"/>
              <a:ext cx="98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Line 82"/>
            <p:cNvSpPr>
              <a:spLocks noChangeShapeType="1"/>
            </p:cNvSpPr>
            <p:nvPr/>
          </p:nvSpPr>
          <p:spPr bwMode="auto">
            <a:xfrm>
              <a:off x="6886" y="6454"/>
              <a:ext cx="224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4" name="Group 83"/>
          <p:cNvGrpSpPr>
            <a:grpSpLocks/>
          </p:cNvGrpSpPr>
          <p:nvPr/>
        </p:nvGrpSpPr>
        <p:grpSpPr bwMode="auto">
          <a:xfrm>
            <a:off x="3733800" y="4581525"/>
            <a:ext cx="4384675" cy="785813"/>
            <a:chOff x="8316" y="9901"/>
            <a:chExt cx="2730" cy="560"/>
          </a:xfrm>
        </p:grpSpPr>
        <p:sp>
          <p:nvSpPr>
            <p:cNvPr id="57422" name="Line 84"/>
            <p:cNvSpPr>
              <a:spLocks noChangeShapeType="1"/>
            </p:cNvSpPr>
            <p:nvPr/>
          </p:nvSpPr>
          <p:spPr bwMode="auto">
            <a:xfrm flipH="1">
              <a:off x="8316" y="9915"/>
              <a:ext cx="1176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3" name="Line 85"/>
            <p:cNvSpPr>
              <a:spLocks noChangeShapeType="1"/>
            </p:cNvSpPr>
            <p:nvPr/>
          </p:nvSpPr>
          <p:spPr bwMode="auto">
            <a:xfrm flipH="1">
              <a:off x="9506" y="9999"/>
              <a:ext cx="112" cy="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4" name="Line 86"/>
            <p:cNvSpPr>
              <a:spLocks noChangeShapeType="1"/>
            </p:cNvSpPr>
            <p:nvPr/>
          </p:nvSpPr>
          <p:spPr bwMode="auto">
            <a:xfrm>
              <a:off x="9660" y="9985"/>
              <a:ext cx="168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5" name="Line 87"/>
            <p:cNvSpPr>
              <a:spLocks noChangeShapeType="1"/>
            </p:cNvSpPr>
            <p:nvPr/>
          </p:nvSpPr>
          <p:spPr bwMode="auto">
            <a:xfrm flipH="1">
              <a:off x="9072" y="9985"/>
              <a:ext cx="518" cy="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6" name="Line 88"/>
            <p:cNvSpPr>
              <a:spLocks noChangeShapeType="1"/>
            </p:cNvSpPr>
            <p:nvPr/>
          </p:nvSpPr>
          <p:spPr bwMode="auto">
            <a:xfrm>
              <a:off x="9688" y="9957"/>
              <a:ext cx="574" cy="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7" name="Line 89"/>
            <p:cNvSpPr>
              <a:spLocks noChangeShapeType="1"/>
            </p:cNvSpPr>
            <p:nvPr/>
          </p:nvSpPr>
          <p:spPr bwMode="auto">
            <a:xfrm>
              <a:off x="9758" y="9901"/>
              <a:ext cx="1288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8" name="Line 90"/>
            <p:cNvSpPr>
              <a:spLocks noChangeShapeType="1"/>
            </p:cNvSpPr>
            <p:nvPr/>
          </p:nvSpPr>
          <p:spPr bwMode="auto">
            <a:xfrm>
              <a:off x="9730" y="9929"/>
              <a:ext cx="882" cy="4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9" name="Line 91"/>
            <p:cNvSpPr>
              <a:spLocks noChangeShapeType="1"/>
            </p:cNvSpPr>
            <p:nvPr/>
          </p:nvSpPr>
          <p:spPr bwMode="auto">
            <a:xfrm flipH="1">
              <a:off x="8750" y="9957"/>
              <a:ext cx="784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405" name="Text Box 92"/>
          <p:cNvSpPr txBox="1">
            <a:spLocks noChangeArrowheads="1"/>
          </p:cNvSpPr>
          <p:nvPr/>
        </p:nvSpPr>
        <p:spPr bwMode="auto">
          <a:xfrm>
            <a:off x="5384800" y="5391150"/>
            <a:ext cx="787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406" name="Text Box 93"/>
          <p:cNvSpPr txBox="1">
            <a:spLocks noChangeArrowheads="1"/>
          </p:cNvSpPr>
          <p:nvPr/>
        </p:nvSpPr>
        <p:spPr bwMode="auto">
          <a:xfrm>
            <a:off x="5919788" y="5391150"/>
            <a:ext cx="785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407" name="Text Box 94"/>
          <p:cNvSpPr txBox="1">
            <a:spLocks noChangeArrowheads="1"/>
          </p:cNvSpPr>
          <p:nvPr/>
        </p:nvSpPr>
        <p:spPr bwMode="auto">
          <a:xfrm>
            <a:off x="7253288" y="5400675"/>
            <a:ext cx="9001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408" name="Text Box 95"/>
          <p:cNvSpPr txBox="1">
            <a:spLocks noChangeArrowheads="1"/>
          </p:cNvSpPr>
          <p:nvPr/>
        </p:nvSpPr>
        <p:spPr bwMode="auto">
          <a:xfrm>
            <a:off x="6721475" y="5400675"/>
            <a:ext cx="89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7409" name="Text Box 96"/>
          <p:cNvSpPr txBox="1">
            <a:spLocks noChangeArrowheads="1"/>
          </p:cNvSpPr>
          <p:nvPr/>
        </p:nvSpPr>
        <p:spPr bwMode="auto">
          <a:xfrm>
            <a:off x="3405188" y="5391150"/>
            <a:ext cx="785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>
                <a:solidFill>
                  <a:srgbClr val="000000"/>
                </a:solidFill>
              </a:rPr>
              <a:t>13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7410" name="Group 97"/>
          <p:cNvGrpSpPr>
            <a:grpSpLocks/>
          </p:cNvGrpSpPr>
          <p:nvPr/>
        </p:nvGrpSpPr>
        <p:grpSpPr bwMode="auto">
          <a:xfrm>
            <a:off x="1404938" y="4095750"/>
            <a:ext cx="360362" cy="428625"/>
            <a:chOff x="4632" y="5586"/>
            <a:chExt cx="224" cy="322"/>
          </a:xfrm>
        </p:grpSpPr>
        <p:sp>
          <p:nvSpPr>
            <p:cNvPr id="57419" name="Line 98"/>
            <p:cNvSpPr>
              <a:spLocks noChangeShapeType="1"/>
            </p:cNvSpPr>
            <p:nvPr/>
          </p:nvSpPr>
          <p:spPr bwMode="auto">
            <a:xfrm flipH="1">
              <a:off x="4632" y="5586"/>
              <a:ext cx="112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Line 99"/>
            <p:cNvSpPr>
              <a:spLocks noChangeShapeType="1"/>
            </p:cNvSpPr>
            <p:nvPr/>
          </p:nvSpPr>
          <p:spPr bwMode="auto">
            <a:xfrm flipH="1">
              <a:off x="4744" y="5600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1" name="Line 100"/>
            <p:cNvSpPr>
              <a:spLocks noChangeShapeType="1"/>
            </p:cNvSpPr>
            <p:nvPr/>
          </p:nvSpPr>
          <p:spPr bwMode="auto">
            <a:xfrm>
              <a:off x="4744" y="5586"/>
              <a:ext cx="112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11" name="Group 101"/>
          <p:cNvGrpSpPr>
            <a:grpSpLocks/>
          </p:cNvGrpSpPr>
          <p:nvPr/>
        </p:nvGrpSpPr>
        <p:grpSpPr bwMode="auto">
          <a:xfrm>
            <a:off x="820738" y="4071938"/>
            <a:ext cx="360362" cy="404812"/>
            <a:chOff x="4632" y="5586"/>
            <a:chExt cx="224" cy="322"/>
          </a:xfrm>
        </p:grpSpPr>
        <p:sp>
          <p:nvSpPr>
            <p:cNvPr id="57416" name="Line 102"/>
            <p:cNvSpPr>
              <a:spLocks noChangeShapeType="1"/>
            </p:cNvSpPr>
            <p:nvPr/>
          </p:nvSpPr>
          <p:spPr bwMode="auto">
            <a:xfrm flipH="1">
              <a:off x="4632" y="5586"/>
              <a:ext cx="112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7" name="Line 103"/>
            <p:cNvSpPr>
              <a:spLocks noChangeShapeType="1"/>
            </p:cNvSpPr>
            <p:nvPr/>
          </p:nvSpPr>
          <p:spPr bwMode="auto">
            <a:xfrm flipH="1">
              <a:off x="4744" y="5600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104"/>
            <p:cNvSpPr>
              <a:spLocks noChangeShapeType="1"/>
            </p:cNvSpPr>
            <p:nvPr/>
          </p:nvSpPr>
          <p:spPr bwMode="auto">
            <a:xfrm>
              <a:off x="4744" y="5586"/>
              <a:ext cx="112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412" name="Line 105"/>
          <p:cNvSpPr>
            <a:spLocks noChangeShapeType="1"/>
          </p:cNvSpPr>
          <p:nvPr/>
        </p:nvSpPr>
        <p:spPr bwMode="auto">
          <a:xfrm>
            <a:off x="3900488" y="4071938"/>
            <a:ext cx="138112" cy="423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7413" name="Text Box 106"/>
          <p:cNvSpPr txBox="1">
            <a:spLocks noChangeArrowheads="1"/>
          </p:cNvSpPr>
          <p:nvPr/>
        </p:nvSpPr>
        <p:spPr bwMode="auto">
          <a:xfrm>
            <a:off x="685800" y="47339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Region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7414" name="Text Box 107"/>
          <p:cNvSpPr txBox="1">
            <a:spLocks noChangeArrowheads="1"/>
          </p:cNvSpPr>
          <p:nvPr/>
        </p:nvSpPr>
        <p:spPr bwMode="auto">
          <a:xfrm>
            <a:off x="5410200" y="63341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Region 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48" name="AutoShape 108"/>
          <p:cNvSpPr>
            <a:spLocks noChangeArrowheads="1"/>
          </p:cNvSpPr>
          <p:nvPr/>
        </p:nvSpPr>
        <p:spPr bwMode="auto">
          <a:xfrm>
            <a:off x="5638800" y="1524000"/>
            <a:ext cx="3276600" cy="2252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 regions were found using </a:t>
            </a:r>
          </a:p>
          <a:p>
            <a:pPr algn="ctr"/>
            <a:r>
              <a:rPr lang="en-US" b="1"/>
              <a:t>tree edit distance.</a:t>
            </a:r>
          </a:p>
          <a:p>
            <a:pPr algn="ctr"/>
            <a:r>
              <a:rPr lang="en-US"/>
              <a:t>For example, nodes 5 and 6</a:t>
            </a:r>
          </a:p>
          <a:p>
            <a:pPr algn="ctr"/>
            <a:r>
              <a:rPr lang="en-US"/>
              <a:t> are similar (low cost mapping),</a:t>
            </a:r>
          </a:p>
          <a:p>
            <a:pPr algn="ctr"/>
            <a:r>
              <a:rPr lang="en-US"/>
              <a:t>have same parents</a:t>
            </a:r>
          </a:p>
          <a:p>
            <a:pPr algn="ctr"/>
            <a:r>
              <a:rPr lang="en-US"/>
              <a:t>and are adjacent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 Edit Distance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69288" cy="4114800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Tree edit distance between two trees </a:t>
            </a:r>
            <a:r>
              <a:rPr lang="en-US" altLang="ja-JP" sz="2400" i="1" smtClean="0"/>
              <a:t>A</a:t>
            </a:r>
            <a:r>
              <a:rPr lang="en-US" altLang="ja-JP" sz="2400" smtClean="0"/>
              <a:t> and </a:t>
            </a:r>
            <a:r>
              <a:rPr lang="en-US" altLang="ja-JP" sz="2400" i="1" smtClean="0"/>
              <a:t>B</a:t>
            </a:r>
            <a:r>
              <a:rPr lang="en-US" altLang="ja-JP" sz="2400" smtClean="0"/>
              <a:t> is the cost associated with the minimum set of operations needed to transform </a:t>
            </a:r>
            <a:r>
              <a:rPr lang="en-US" altLang="ja-JP" sz="2400" i="1" smtClean="0"/>
              <a:t>A</a:t>
            </a:r>
            <a:r>
              <a:rPr lang="en-US" altLang="ja-JP" sz="2400" smtClean="0"/>
              <a:t> into </a:t>
            </a:r>
            <a:r>
              <a:rPr lang="en-US" altLang="ja-JP" sz="2400" i="1" smtClean="0"/>
              <a:t>B</a:t>
            </a:r>
            <a:r>
              <a:rPr lang="en-US" altLang="ja-JP" sz="2400" smtClean="0"/>
              <a:t>. </a:t>
            </a:r>
          </a:p>
          <a:p>
            <a:pPr eaLnBrk="1" hangingPunct="1"/>
            <a:endParaRPr lang="en-US" altLang="ja-JP" sz="2400" smtClean="0"/>
          </a:p>
          <a:p>
            <a:pPr eaLnBrk="1" hangingPunct="1"/>
            <a:r>
              <a:rPr lang="en-US" altLang="ja-JP" sz="2400" smtClean="0"/>
              <a:t>The set of operations used to define tree edit distance includes three operations: </a:t>
            </a:r>
          </a:p>
          <a:p>
            <a:pPr lvl="1" eaLnBrk="1" hangingPunct="1"/>
            <a:r>
              <a:rPr lang="en-US" altLang="ja-JP" sz="2000" smtClean="0"/>
              <a:t>node removal</a:t>
            </a:r>
          </a:p>
          <a:p>
            <a:pPr lvl="1" eaLnBrk="1" hangingPunct="1"/>
            <a:r>
              <a:rPr lang="en-US" altLang="ja-JP" sz="2000" smtClean="0"/>
              <a:t>node insertion</a:t>
            </a:r>
          </a:p>
          <a:p>
            <a:pPr lvl="1" eaLnBrk="1" hangingPunct="1"/>
            <a:r>
              <a:rPr lang="en-US" altLang="ja-JP" sz="2000" smtClean="0"/>
              <a:t>node replacement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ja-JP" sz="2000" smtClean="0"/>
              <a:t>A cost is assigned to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ja-JP" sz="2000" smtClean="0"/>
              <a:t>each of the operations. </a:t>
            </a:r>
            <a:endParaRPr lang="en-US" sz="2000" smtClean="0"/>
          </a:p>
          <a:p>
            <a:pPr eaLnBrk="1" hangingPunct="1"/>
            <a:endParaRPr lang="en-US" altLang="ja-JP" sz="2000" smtClean="0"/>
          </a:p>
          <a:p>
            <a:pPr eaLnBrk="1" hangingPunct="1"/>
            <a:endParaRPr lang="en-US" sz="2400" smtClean="0"/>
          </a:p>
        </p:txBody>
      </p:sp>
      <p:pic>
        <p:nvPicPr>
          <p:cNvPr id="59395" name="Picture 4" descr="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Partial Tree Alignment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For each data region we have found we need to understand the </a:t>
            </a:r>
            <a:r>
              <a:rPr lang="en-US" sz="2400" smtClean="0">
                <a:solidFill>
                  <a:schemeClr val="accent1"/>
                </a:solidFill>
              </a:rPr>
              <a:t>structure</a:t>
            </a:r>
            <a:r>
              <a:rPr lang="en-US" sz="2400" smtClean="0"/>
              <a:t> of the data records in the region.</a:t>
            </a:r>
          </a:p>
          <a:p>
            <a:pPr lvl="1" eaLnBrk="1" hangingPunct="1"/>
            <a:r>
              <a:rPr lang="en-US" sz="2000" smtClean="0"/>
              <a:t>Not all data records contain the same fields (optional fields are possible)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400" smtClean="0"/>
              <a:t>We will use (partial) tree alignment to gather the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45463" cy="1462088"/>
          </a:xfrm>
        </p:spPr>
        <p:txBody>
          <a:bodyPr/>
          <a:lstStyle/>
          <a:p>
            <a:pPr eaLnBrk="1" hangingPunct="1"/>
            <a:r>
              <a:rPr lang="en-US" sz="4000" smtClean="0"/>
              <a:t>Partial Tree Alignment of two trees</a:t>
            </a:r>
          </a:p>
        </p:txBody>
      </p:sp>
      <p:grpSp>
        <p:nvGrpSpPr>
          <p:cNvPr id="63490" name="Group 75"/>
          <p:cNvGrpSpPr>
            <a:grpSpLocks/>
          </p:cNvGrpSpPr>
          <p:nvPr/>
        </p:nvGrpSpPr>
        <p:grpSpPr bwMode="auto">
          <a:xfrm>
            <a:off x="950913" y="1812925"/>
            <a:ext cx="8062912" cy="4884738"/>
            <a:chOff x="950913" y="1812925"/>
            <a:chExt cx="8062912" cy="4884738"/>
          </a:xfrm>
        </p:grpSpPr>
        <p:sp>
          <p:nvSpPr>
            <p:cNvPr id="63491" name="Oval 5"/>
            <p:cNvSpPr>
              <a:spLocks noChangeArrowheads="1"/>
            </p:cNvSpPr>
            <p:nvPr/>
          </p:nvSpPr>
          <p:spPr bwMode="auto">
            <a:xfrm>
              <a:off x="1887538" y="4479925"/>
              <a:ext cx="385762" cy="395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Oval 6"/>
            <p:cNvSpPr>
              <a:spLocks noChangeArrowheads="1"/>
            </p:cNvSpPr>
            <p:nvPr/>
          </p:nvSpPr>
          <p:spPr bwMode="auto">
            <a:xfrm>
              <a:off x="2420938" y="4479925"/>
              <a:ext cx="385762" cy="395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Oval 7"/>
            <p:cNvSpPr>
              <a:spLocks noChangeArrowheads="1"/>
            </p:cNvSpPr>
            <p:nvPr/>
          </p:nvSpPr>
          <p:spPr bwMode="auto">
            <a:xfrm>
              <a:off x="1679575" y="1985963"/>
              <a:ext cx="352425" cy="3413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Text Box 8"/>
            <p:cNvSpPr txBox="1">
              <a:spLocks noChangeArrowheads="1"/>
            </p:cNvSpPr>
            <p:nvPr/>
          </p:nvSpPr>
          <p:spPr bwMode="auto">
            <a:xfrm>
              <a:off x="1679575" y="1909763"/>
              <a:ext cx="817563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p</a:t>
              </a:r>
            </a:p>
          </p:txBody>
        </p:sp>
        <p:sp>
          <p:nvSpPr>
            <p:cNvPr id="63495" name="Oval 9"/>
            <p:cNvSpPr>
              <a:spLocks noChangeArrowheads="1"/>
            </p:cNvSpPr>
            <p:nvPr/>
          </p:nvSpPr>
          <p:spPr bwMode="auto">
            <a:xfrm>
              <a:off x="4395788" y="1965325"/>
              <a:ext cx="354012" cy="342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Text Box 10"/>
            <p:cNvSpPr txBox="1">
              <a:spLocks noChangeArrowheads="1"/>
            </p:cNvSpPr>
            <p:nvPr/>
          </p:nvSpPr>
          <p:spPr bwMode="auto">
            <a:xfrm>
              <a:off x="4419600" y="1889125"/>
              <a:ext cx="820738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p</a:t>
              </a:r>
            </a:p>
          </p:txBody>
        </p:sp>
        <p:sp>
          <p:nvSpPr>
            <p:cNvPr id="63497" name="Oval 11"/>
            <p:cNvSpPr>
              <a:spLocks noChangeArrowheads="1"/>
            </p:cNvSpPr>
            <p:nvPr/>
          </p:nvSpPr>
          <p:spPr bwMode="auto">
            <a:xfrm>
              <a:off x="971550" y="2857500"/>
              <a:ext cx="354013" cy="3413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Text Box 12"/>
            <p:cNvSpPr txBox="1">
              <a:spLocks noChangeArrowheads="1"/>
            </p:cNvSpPr>
            <p:nvPr/>
          </p:nvSpPr>
          <p:spPr bwMode="auto">
            <a:xfrm>
              <a:off x="950913" y="2781300"/>
              <a:ext cx="708025" cy="68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a</a:t>
              </a:r>
            </a:p>
          </p:txBody>
        </p:sp>
        <p:sp>
          <p:nvSpPr>
            <p:cNvPr id="63499" name="Line 13"/>
            <p:cNvSpPr>
              <a:spLocks noChangeShapeType="1"/>
            </p:cNvSpPr>
            <p:nvPr/>
          </p:nvSpPr>
          <p:spPr bwMode="auto">
            <a:xfrm flipH="1">
              <a:off x="1212850" y="2306638"/>
              <a:ext cx="650875" cy="56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14"/>
            <p:cNvSpPr>
              <a:spLocks noChangeShapeType="1"/>
            </p:cNvSpPr>
            <p:nvPr/>
          </p:nvSpPr>
          <p:spPr bwMode="auto">
            <a:xfrm>
              <a:off x="1863725" y="2306638"/>
              <a:ext cx="671513" cy="531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Oval 15"/>
            <p:cNvSpPr>
              <a:spLocks noChangeArrowheads="1"/>
            </p:cNvSpPr>
            <p:nvPr/>
          </p:nvSpPr>
          <p:spPr bwMode="auto">
            <a:xfrm>
              <a:off x="1697038" y="2838450"/>
              <a:ext cx="354012" cy="339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Text Box 16"/>
            <p:cNvSpPr txBox="1">
              <a:spLocks noChangeArrowheads="1"/>
            </p:cNvSpPr>
            <p:nvPr/>
          </p:nvSpPr>
          <p:spPr bwMode="auto">
            <a:xfrm>
              <a:off x="1735138" y="2787650"/>
              <a:ext cx="744537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b</a:t>
              </a:r>
            </a:p>
          </p:txBody>
        </p:sp>
        <p:sp>
          <p:nvSpPr>
            <p:cNvPr id="63503" name="Oval 17"/>
            <p:cNvSpPr>
              <a:spLocks noChangeArrowheads="1"/>
            </p:cNvSpPr>
            <p:nvPr/>
          </p:nvSpPr>
          <p:spPr bwMode="auto">
            <a:xfrm>
              <a:off x="2443163" y="2822575"/>
              <a:ext cx="354012" cy="3413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Text Box 18"/>
            <p:cNvSpPr txBox="1">
              <a:spLocks noChangeArrowheads="1"/>
            </p:cNvSpPr>
            <p:nvPr/>
          </p:nvSpPr>
          <p:spPr bwMode="auto">
            <a:xfrm>
              <a:off x="2474913" y="2805113"/>
              <a:ext cx="708025" cy="684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e</a:t>
              </a:r>
            </a:p>
          </p:txBody>
        </p:sp>
        <p:sp>
          <p:nvSpPr>
            <p:cNvPr id="63505" name="Line 19"/>
            <p:cNvSpPr>
              <a:spLocks noChangeShapeType="1"/>
            </p:cNvSpPr>
            <p:nvPr/>
          </p:nvSpPr>
          <p:spPr bwMode="auto">
            <a:xfrm flipH="1">
              <a:off x="1863725" y="2306638"/>
              <a:ext cx="3175" cy="531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Oval 20"/>
            <p:cNvSpPr>
              <a:spLocks noChangeArrowheads="1"/>
            </p:cNvSpPr>
            <p:nvPr/>
          </p:nvSpPr>
          <p:spPr bwMode="auto">
            <a:xfrm>
              <a:off x="4676775" y="2800350"/>
              <a:ext cx="352425" cy="3429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21"/>
            <p:cNvSpPr txBox="1">
              <a:spLocks noChangeArrowheads="1"/>
            </p:cNvSpPr>
            <p:nvPr/>
          </p:nvSpPr>
          <p:spPr bwMode="auto">
            <a:xfrm>
              <a:off x="4648200" y="2746375"/>
              <a:ext cx="820738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d</a:t>
              </a:r>
            </a:p>
          </p:txBody>
        </p:sp>
        <p:sp>
          <p:nvSpPr>
            <p:cNvPr id="63508" name="Line 22"/>
            <p:cNvSpPr>
              <a:spLocks noChangeShapeType="1"/>
            </p:cNvSpPr>
            <p:nvPr/>
          </p:nvSpPr>
          <p:spPr bwMode="auto">
            <a:xfrm>
              <a:off x="4583113" y="2289175"/>
              <a:ext cx="668337" cy="528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Oval 23"/>
            <p:cNvSpPr>
              <a:spLocks noChangeArrowheads="1"/>
            </p:cNvSpPr>
            <p:nvPr/>
          </p:nvSpPr>
          <p:spPr bwMode="auto">
            <a:xfrm>
              <a:off x="4191000" y="2817813"/>
              <a:ext cx="355600" cy="3429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Text Box 24"/>
            <p:cNvSpPr txBox="1">
              <a:spLocks noChangeArrowheads="1"/>
            </p:cNvSpPr>
            <p:nvPr/>
          </p:nvSpPr>
          <p:spPr bwMode="auto">
            <a:xfrm>
              <a:off x="4191000" y="2784475"/>
              <a:ext cx="74453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c</a:t>
              </a:r>
            </a:p>
          </p:txBody>
        </p:sp>
        <p:sp>
          <p:nvSpPr>
            <p:cNvPr id="63511" name="Oval 25"/>
            <p:cNvSpPr>
              <a:spLocks noChangeArrowheads="1"/>
            </p:cNvSpPr>
            <p:nvPr/>
          </p:nvSpPr>
          <p:spPr bwMode="auto">
            <a:xfrm>
              <a:off x="5159375" y="2801938"/>
              <a:ext cx="354013" cy="339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26"/>
            <p:cNvSpPr txBox="1">
              <a:spLocks noChangeArrowheads="1"/>
            </p:cNvSpPr>
            <p:nvPr/>
          </p:nvSpPr>
          <p:spPr bwMode="auto">
            <a:xfrm>
              <a:off x="5141913" y="2732088"/>
              <a:ext cx="708025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e</a:t>
              </a:r>
            </a:p>
          </p:txBody>
        </p:sp>
        <p:sp>
          <p:nvSpPr>
            <p:cNvPr id="63513" name="Line 27"/>
            <p:cNvSpPr>
              <a:spLocks noChangeShapeType="1"/>
            </p:cNvSpPr>
            <p:nvPr/>
          </p:nvSpPr>
          <p:spPr bwMode="auto">
            <a:xfrm flipH="1">
              <a:off x="4376738" y="2289175"/>
              <a:ext cx="206375" cy="528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28"/>
            <p:cNvSpPr>
              <a:spLocks noChangeShapeType="1"/>
            </p:cNvSpPr>
            <p:nvPr/>
          </p:nvSpPr>
          <p:spPr bwMode="auto">
            <a:xfrm>
              <a:off x="4583113" y="2306638"/>
              <a:ext cx="242887" cy="4937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Oval 29"/>
            <p:cNvSpPr>
              <a:spLocks noChangeArrowheads="1"/>
            </p:cNvSpPr>
            <p:nvPr/>
          </p:nvSpPr>
          <p:spPr bwMode="auto">
            <a:xfrm>
              <a:off x="3706813" y="2840038"/>
              <a:ext cx="354012" cy="339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Text Box 30"/>
            <p:cNvSpPr txBox="1">
              <a:spLocks noChangeArrowheads="1"/>
            </p:cNvSpPr>
            <p:nvPr/>
          </p:nvSpPr>
          <p:spPr bwMode="auto">
            <a:xfrm>
              <a:off x="3694113" y="2808288"/>
              <a:ext cx="708025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b</a:t>
              </a:r>
            </a:p>
          </p:txBody>
        </p:sp>
        <p:sp>
          <p:nvSpPr>
            <p:cNvPr id="63517" name="Line 31"/>
            <p:cNvSpPr>
              <a:spLocks noChangeShapeType="1"/>
            </p:cNvSpPr>
            <p:nvPr/>
          </p:nvSpPr>
          <p:spPr bwMode="auto">
            <a:xfrm flipH="1">
              <a:off x="3932238" y="2306638"/>
              <a:ext cx="650875" cy="56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32"/>
            <p:cNvSpPr>
              <a:spLocks noChangeShapeType="1"/>
            </p:cNvSpPr>
            <p:nvPr/>
          </p:nvSpPr>
          <p:spPr bwMode="auto">
            <a:xfrm>
              <a:off x="2644775" y="3255963"/>
              <a:ext cx="558800" cy="284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33"/>
            <p:cNvSpPr>
              <a:spLocks noChangeShapeType="1"/>
            </p:cNvSpPr>
            <p:nvPr/>
          </p:nvSpPr>
          <p:spPr bwMode="auto">
            <a:xfrm flipH="1">
              <a:off x="3373438" y="3238500"/>
              <a:ext cx="522287" cy="3016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Oval 34"/>
            <p:cNvSpPr>
              <a:spLocks noChangeArrowheads="1"/>
            </p:cNvSpPr>
            <p:nvPr/>
          </p:nvSpPr>
          <p:spPr bwMode="auto">
            <a:xfrm>
              <a:off x="3409950" y="4489450"/>
              <a:ext cx="352425" cy="3429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Text Box 35"/>
            <p:cNvSpPr txBox="1">
              <a:spLocks noChangeArrowheads="1"/>
            </p:cNvSpPr>
            <p:nvPr/>
          </p:nvSpPr>
          <p:spPr bwMode="auto">
            <a:xfrm>
              <a:off x="3432175" y="4427538"/>
              <a:ext cx="817563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d</a:t>
              </a:r>
            </a:p>
          </p:txBody>
        </p:sp>
        <p:sp>
          <p:nvSpPr>
            <p:cNvPr id="63522" name="Line 36"/>
            <p:cNvSpPr>
              <a:spLocks noChangeShapeType="1"/>
            </p:cNvSpPr>
            <p:nvPr/>
          </p:nvSpPr>
          <p:spPr bwMode="auto">
            <a:xfrm>
              <a:off x="3316288" y="3978275"/>
              <a:ext cx="671512" cy="531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Oval 37"/>
            <p:cNvSpPr>
              <a:spLocks noChangeArrowheads="1"/>
            </p:cNvSpPr>
            <p:nvPr/>
          </p:nvSpPr>
          <p:spPr bwMode="auto">
            <a:xfrm>
              <a:off x="2924175" y="4510088"/>
              <a:ext cx="355600" cy="3429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Text Box 38"/>
            <p:cNvSpPr txBox="1">
              <a:spLocks noChangeArrowheads="1"/>
            </p:cNvSpPr>
            <p:nvPr/>
          </p:nvSpPr>
          <p:spPr bwMode="auto">
            <a:xfrm>
              <a:off x="2954338" y="4464050"/>
              <a:ext cx="744537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c</a:t>
              </a:r>
            </a:p>
          </p:txBody>
        </p:sp>
        <p:sp>
          <p:nvSpPr>
            <p:cNvPr id="63525" name="Oval 39"/>
            <p:cNvSpPr>
              <a:spLocks noChangeArrowheads="1"/>
            </p:cNvSpPr>
            <p:nvPr/>
          </p:nvSpPr>
          <p:spPr bwMode="auto">
            <a:xfrm>
              <a:off x="3894138" y="4491038"/>
              <a:ext cx="352425" cy="3413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Text Box 40"/>
            <p:cNvSpPr txBox="1">
              <a:spLocks noChangeArrowheads="1"/>
            </p:cNvSpPr>
            <p:nvPr/>
          </p:nvSpPr>
          <p:spPr bwMode="auto">
            <a:xfrm>
              <a:off x="3868738" y="4403725"/>
              <a:ext cx="704850" cy="68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e</a:t>
              </a:r>
            </a:p>
          </p:txBody>
        </p:sp>
        <p:sp>
          <p:nvSpPr>
            <p:cNvPr id="63527" name="Line 41"/>
            <p:cNvSpPr>
              <a:spLocks noChangeShapeType="1"/>
            </p:cNvSpPr>
            <p:nvPr/>
          </p:nvSpPr>
          <p:spPr bwMode="auto">
            <a:xfrm flipH="1">
              <a:off x="3111500" y="3978275"/>
              <a:ext cx="204788" cy="531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Line 42"/>
            <p:cNvSpPr>
              <a:spLocks noChangeShapeType="1"/>
            </p:cNvSpPr>
            <p:nvPr/>
          </p:nvSpPr>
          <p:spPr bwMode="auto">
            <a:xfrm>
              <a:off x="3316288" y="3997325"/>
              <a:ext cx="242887" cy="492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Oval 43"/>
            <p:cNvSpPr>
              <a:spLocks noChangeArrowheads="1"/>
            </p:cNvSpPr>
            <p:nvPr/>
          </p:nvSpPr>
          <p:spPr bwMode="auto">
            <a:xfrm>
              <a:off x="3132138" y="3654425"/>
              <a:ext cx="352425" cy="3413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Text Box 44"/>
            <p:cNvSpPr txBox="1">
              <a:spLocks noChangeArrowheads="1"/>
            </p:cNvSpPr>
            <p:nvPr/>
          </p:nvSpPr>
          <p:spPr bwMode="auto">
            <a:xfrm>
              <a:off x="3127375" y="3578225"/>
              <a:ext cx="817563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p</a:t>
              </a:r>
            </a:p>
          </p:txBody>
        </p:sp>
        <p:sp>
          <p:nvSpPr>
            <p:cNvPr id="63531" name="Line 45"/>
            <p:cNvSpPr>
              <a:spLocks noChangeShapeType="1"/>
            </p:cNvSpPr>
            <p:nvPr/>
          </p:nvSpPr>
          <p:spPr bwMode="auto">
            <a:xfrm flipH="1">
              <a:off x="2665413" y="3997325"/>
              <a:ext cx="650875" cy="569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Text Box 46"/>
            <p:cNvSpPr txBox="1">
              <a:spLocks noChangeArrowheads="1"/>
            </p:cNvSpPr>
            <p:nvPr/>
          </p:nvSpPr>
          <p:spPr bwMode="auto">
            <a:xfrm>
              <a:off x="1443038" y="3581400"/>
              <a:ext cx="182403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1200"/>
                <a:t>New part of </a:t>
              </a:r>
              <a:r>
                <a:rPr lang="en-US" sz="1200" i="1"/>
                <a:t>T</a:t>
              </a:r>
              <a:r>
                <a:rPr lang="en-US" sz="1200" i="1" baseline="-25000"/>
                <a:t>s</a:t>
              </a:r>
              <a:endParaRPr lang="en-US" sz="3000"/>
            </a:p>
          </p:txBody>
        </p:sp>
        <p:sp>
          <p:nvSpPr>
            <p:cNvPr id="63533" name="Line 47"/>
            <p:cNvSpPr>
              <a:spLocks noChangeShapeType="1"/>
            </p:cNvSpPr>
            <p:nvPr/>
          </p:nvSpPr>
          <p:spPr bwMode="auto">
            <a:xfrm flipH="1">
              <a:off x="2179638" y="3997325"/>
              <a:ext cx="1136650" cy="528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4" name="Oval 48"/>
            <p:cNvSpPr>
              <a:spLocks noChangeArrowheads="1"/>
            </p:cNvSpPr>
            <p:nvPr/>
          </p:nvSpPr>
          <p:spPr bwMode="auto">
            <a:xfrm>
              <a:off x="5670550" y="6007100"/>
              <a:ext cx="382588" cy="3921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Oval 49"/>
            <p:cNvSpPr>
              <a:spLocks noChangeArrowheads="1"/>
            </p:cNvSpPr>
            <p:nvPr/>
          </p:nvSpPr>
          <p:spPr bwMode="auto">
            <a:xfrm>
              <a:off x="7024688" y="6024563"/>
              <a:ext cx="385762" cy="3937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Line 50"/>
            <p:cNvSpPr>
              <a:spLocks noChangeShapeType="1"/>
            </p:cNvSpPr>
            <p:nvPr/>
          </p:nvSpPr>
          <p:spPr bwMode="auto">
            <a:xfrm flipH="1">
              <a:off x="4330700" y="5414963"/>
              <a:ext cx="709613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Line 51"/>
            <p:cNvSpPr>
              <a:spLocks noChangeShapeType="1"/>
            </p:cNvSpPr>
            <p:nvPr/>
          </p:nvSpPr>
          <p:spPr bwMode="auto">
            <a:xfrm>
              <a:off x="5021263" y="5411788"/>
              <a:ext cx="728662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8" name="Oval 52"/>
            <p:cNvSpPr>
              <a:spLocks noChangeArrowheads="1"/>
            </p:cNvSpPr>
            <p:nvPr/>
          </p:nvSpPr>
          <p:spPr bwMode="auto">
            <a:xfrm>
              <a:off x="4857750" y="6027738"/>
              <a:ext cx="385763" cy="3921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9" name="Text Box 53"/>
            <p:cNvSpPr txBox="1">
              <a:spLocks noChangeArrowheads="1"/>
            </p:cNvSpPr>
            <p:nvPr/>
          </p:nvSpPr>
          <p:spPr bwMode="auto">
            <a:xfrm>
              <a:off x="4953000" y="6019800"/>
              <a:ext cx="811213" cy="63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b</a:t>
              </a:r>
            </a:p>
          </p:txBody>
        </p:sp>
        <p:sp>
          <p:nvSpPr>
            <p:cNvPr id="63540" name="Line 54"/>
            <p:cNvSpPr>
              <a:spLocks noChangeShapeType="1"/>
            </p:cNvSpPr>
            <p:nvPr/>
          </p:nvSpPr>
          <p:spPr bwMode="auto">
            <a:xfrm flipH="1">
              <a:off x="5040313" y="5414963"/>
              <a:ext cx="1587" cy="631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Oval 55"/>
            <p:cNvSpPr>
              <a:spLocks noChangeArrowheads="1"/>
            </p:cNvSpPr>
            <p:nvPr/>
          </p:nvSpPr>
          <p:spPr bwMode="auto">
            <a:xfrm>
              <a:off x="7848600" y="6019800"/>
              <a:ext cx="384175" cy="39370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Text Box 56"/>
            <p:cNvSpPr txBox="1">
              <a:spLocks noChangeArrowheads="1"/>
            </p:cNvSpPr>
            <p:nvPr/>
          </p:nvSpPr>
          <p:spPr bwMode="auto">
            <a:xfrm>
              <a:off x="7924800" y="6019800"/>
              <a:ext cx="890588" cy="67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x</a:t>
              </a:r>
            </a:p>
          </p:txBody>
        </p:sp>
        <p:sp>
          <p:nvSpPr>
            <p:cNvPr id="63543" name="Line 57"/>
            <p:cNvSpPr>
              <a:spLocks noChangeShapeType="1"/>
            </p:cNvSpPr>
            <p:nvPr/>
          </p:nvSpPr>
          <p:spPr bwMode="auto">
            <a:xfrm flipH="1">
              <a:off x="7291388" y="5411788"/>
              <a:ext cx="709612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Line 58"/>
            <p:cNvSpPr>
              <a:spLocks noChangeShapeType="1"/>
            </p:cNvSpPr>
            <p:nvPr/>
          </p:nvSpPr>
          <p:spPr bwMode="auto">
            <a:xfrm>
              <a:off x="8001000" y="5414963"/>
              <a:ext cx="7286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Oval 59"/>
            <p:cNvSpPr>
              <a:spLocks noChangeArrowheads="1"/>
            </p:cNvSpPr>
            <p:nvPr/>
          </p:nvSpPr>
          <p:spPr bwMode="auto">
            <a:xfrm>
              <a:off x="8628063" y="6024563"/>
              <a:ext cx="385762" cy="3937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Line 60"/>
            <p:cNvSpPr>
              <a:spLocks noChangeShapeType="1"/>
            </p:cNvSpPr>
            <p:nvPr/>
          </p:nvSpPr>
          <p:spPr bwMode="auto">
            <a:xfrm>
              <a:off x="8001000" y="5437188"/>
              <a:ext cx="0" cy="565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7" name="Oval 61"/>
            <p:cNvSpPr>
              <a:spLocks noChangeArrowheads="1"/>
            </p:cNvSpPr>
            <p:nvPr/>
          </p:nvSpPr>
          <p:spPr bwMode="auto">
            <a:xfrm>
              <a:off x="4838700" y="5040313"/>
              <a:ext cx="384175" cy="3937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8" name="Text Box 62"/>
            <p:cNvSpPr txBox="1">
              <a:spLocks noChangeArrowheads="1"/>
            </p:cNvSpPr>
            <p:nvPr/>
          </p:nvSpPr>
          <p:spPr bwMode="auto">
            <a:xfrm>
              <a:off x="4876800" y="4960938"/>
              <a:ext cx="890588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p</a:t>
              </a:r>
            </a:p>
          </p:txBody>
        </p:sp>
        <p:sp>
          <p:nvSpPr>
            <p:cNvPr id="63549" name="Oval 63"/>
            <p:cNvSpPr>
              <a:spLocks noChangeArrowheads="1"/>
            </p:cNvSpPr>
            <p:nvPr/>
          </p:nvSpPr>
          <p:spPr bwMode="auto">
            <a:xfrm>
              <a:off x="7818438" y="5040313"/>
              <a:ext cx="384175" cy="3937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Text Box 64"/>
            <p:cNvSpPr txBox="1">
              <a:spLocks noChangeArrowheads="1"/>
            </p:cNvSpPr>
            <p:nvPr/>
          </p:nvSpPr>
          <p:spPr bwMode="auto">
            <a:xfrm>
              <a:off x="7848600" y="4953000"/>
              <a:ext cx="890588" cy="67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p</a:t>
              </a:r>
            </a:p>
          </p:txBody>
        </p:sp>
        <p:sp>
          <p:nvSpPr>
            <p:cNvPr id="63551" name="Text Box 65"/>
            <p:cNvSpPr txBox="1">
              <a:spLocks noChangeArrowheads="1"/>
            </p:cNvSpPr>
            <p:nvPr/>
          </p:nvSpPr>
          <p:spPr bwMode="auto">
            <a:xfrm>
              <a:off x="4114800" y="4978400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 i="1"/>
                <a:t>T</a:t>
              </a:r>
              <a:r>
                <a:rPr lang="en-US" sz="2000" i="1" baseline="-25000"/>
                <a:t>s</a:t>
              </a:r>
              <a:endParaRPr lang="en-US" sz="2000"/>
            </a:p>
          </p:txBody>
        </p:sp>
        <p:sp>
          <p:nvSpPr>
            <p:cNvPr id="63552" name="Text Box 66"/>
            <p:cNvSpPr txBox="1">
              <a:spLocks noChangeArrowheads="1"/>
            </p:cNvSpPr>
            <p:nvPr/>
          </p:nvSpPr>
          <p:spPr bwMode="auto">
            <a:xfrm>
              <a:off x="7239000" y="4953000"/>
              <a:ext cx="4572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 i="1"/>
                <a:t>T</a:t>
              </a:r>
              <a:r>
                <a:rPr lang="en-US" sz="2000" i="1" baseline="-25000"/>
                <a:t>i</a:t>
              </a:r>
              <a:endParaRPr lang="en-US" sz="2000"/>
            </a:p>
          </p:txBody>
        </p:sp>
        <p:sp>
          <p:nvSpPr>
            <p:cNvPr id="63553" name="Oval 67"/>
            <p:cNvSpPr>
              <a:spLocks noChangeArrowheads="1"/>
            </p:cNvSpPr>
            <p:nvPr/>
          </p:nvSpPr>
          <p:spPr bwMode="auto">
            <a:xfrm>
              <a:off x="4067175" y="6046788"/>
              <a:ext cx="385763" cy="3952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4" name="Text Box 68"/>
            <p:cNvSpPr txBox="1">
              <a:spLocks noChangeArrowheads="1"/>
            </p:cNvSpPr>
            <p:nvPr/>
          </p:nvSpPr>
          <p:spPr bwMode="auto">
            <a:xfrm>
              <a:off x="2438400" y="4479925"/>
              <a:ext cx="744538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b</a:t>
              </a:r>
            </a:p>
          </p:txBody>
        </p:sp>
        <p:sp>
          <p:nvSpPr>
            <p:cNvPr id="63555" name="Text Box 69"/>
            <p:cNvSpPr txBox="1">
              <a:spLocks noChangeArrowheads="1"/>
            </p:cNvSpPr>
            <p:nvPr/>
          </p:nvSpPr>
          <p:spPr bwMode="auto">
            <a:xfrm>
              <a:off x="1887538" y="4481513"/>
              <a:ext cx="708025" cy="684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a</a:t>
              </a:r>
            </a:p>
          </p:txBody>
        </p:sp>
        <p:sp>
          <p:nvSpPr>
            <p:cNvPr id="63556" name="Text Box 70"/>
            <p:cNvSpPr txBox="1">
              <a:spLocks noChangeArrowheads="1"/>
            </p:cNvSpPr>
            <p:nvPr/>
          </p:nvSpPr>
          <p:spPr bwMode="auto">
            <a:xfrm>
              <a:off x="1119188" y="1817688"/>
              <a:ext cx="5334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 i="1"/>
                <a:t>T</a:t>
              </a:r>
              <a:r>
                <a:rPr lang="en-US" sz="2000" i="1" baseline="-25000"/>
                <a:t>s</a:t>
              </a:r>
              <a:endParaRPr lang="en-US" sz="2000"/>
            </a:p>
          </p:txBody>
        </p:sp>
        <p:sp>
          <p:nvSpPr>
            <p:cNvPr id="63557" name="Text Box 71"/>
            <p:cNvSpPr txBox="1">
              <a:spLocks noChangeArrowheads="1"/>
            </p:cNvSpPr>
            <p:nvPr/>
          </p:nvSpPr>
          <p:spPr bwMode="auto">
            <a:xfrm>
              <a:off x="3868738" y="1812925"/>
              <a:ext cx="4572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 i="1"/>
                <a:t>T</a:t>
              </a:r>
              <a:r>
                <a:rPr lang="en-US" sz="2000" i="1" baseline="-25000"/>
                <a:t>i</a:t>
              </a:r>
              <a:endParaRPr lang="en-US" sz="2000"/>
            </a:p>
          </p:txBody>
        </p:sp>
        <p:sp>
          <p:nvSpPr>
            <p:cNvPr id="63558" name="Text Box 72"/>
            <p:cNvSpPr txBox="1">
              <a:spLocks noChangeArrowheads="1"/>
            </p:cNvSpPr>
            <p:nvPr/>
          </p:nvSpPr>
          <p:spPr bwMode="auto">
            <a:xfrm>
              <a:off x="4648200" y="3257550"/>
              <a:ext cx="3124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400"/>
                <a:t>Insertion is possible</a:t>
              </a:r>
            </a:p>
          </p:txBody>
        </p:sp>
        <p:sp>
          <p:nvSpPr>
            <p:cNvPr id="63559" name="Text Box 73"/>
            <p:cNvSpPr txBox="1">
              <a:spLocks noChangeArrowheads="1"/>
            </p:cNvSpPr>
            <p:nvPr/>
          </p:nvSpPr>
          <p:spPr bwMode="auto">
            <a:xfrm>
              <a:off x="1665288" y="5405438"/>
              <a:ext cx="22860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400"/>
                <a:t>Insertion is not possible</a:t>
              </a:r>
            </a:p>
          </p:txBody>
        </p:sp>
        <p:sp>
          <p:nvSpPr>
            <p:cNvPr id="63560" name="Text Box 74"/>
            <p:cNvSpPr txBox="1">
              <a:spLocks noChangeArrowheads="1"/>
            </p:cNvSpPr>
            <p:nvPr/>
          </p:nvSpPr>
          <p:spPr bwMode="auto">
            <a:xfrm>
              <a:off x="4114800" y="6019800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63561" name="Text Box 75"/>
            <p:cNvSpPr txBox="1">
              <a:spLocks noChangeArrowheads="1"/>
            </p:cNvSpPr>
            <p:nvPr/>
          </p:nvSpPr>
          <p:spPr bwMode="auto">
            <a:xfrm>
              <a:off x="5715000" y="59436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63562" name="Text Box 76"/>
            <p:cNvSpPr txBox="1">
              <a:spLocks noChangeArrowheads="1"/>
            </p:cNvSpPr>
            <p:nvPr/>
          </p:nvSpPr>
          <p:spPr bwMode="auto">
            <a:xfrm>
              <a:off x="7010400" y="60198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63563" name="Text Box 77"/>
            <p:cNvSpPr txBox="1">
              <a:spLocks noChangeArrowheads="1"/>
            </p:cNvSpPr>
            <p:nvPr/>
          </p:nvSpPr>
          <p:spPr bwMode="auto">
            <a:xfrm>
              <a:off x="8610600" y="60198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Extraction given multiple pages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described technique is good for a single </a:t>
            </a:r>
            <a:r>
              <a:rPr lang="en-US" sz="2400" smtClean="0">
                <a:solidFill>
                  <a:schemeClr val="accent1"/>
                </a:solidFill>
              </a:rPr>
              <a:t>list page</a:t>
            </a:r>
            <a:r>
              <a:rPr lang="en-US" sz="2400" smtClean="0"/>
              <a:t>.</a:t>
            </a:r>
          </a:p>
          <a:p>
            <a:pPr lvl="1" eaLnBrk="1" hangingPunct="1"/>
            <a:r>
              <a:rPr lang="en-US" altLang="ja-JP" sz="2000" smtClean="0"/>
              <a:t>It can clearly be used for multiple list pages.</a:t>
            </a:r>
          </a:p>
          <a:p>
            <a:pPr lvl="1" eaLnBrk="1" hangingPunct="1"/>
            <a:r>
              <a:rPr lang="en-US" altLang="ja-JP" sz="2000" smtClean="0"/>
              <a:t>Templates from all input pages may be found separately and merged to produce a single refined pattern. </a:t>
            </a:r>
          </a:p>
          <a:p>
            <a:pPr lvl="1" eaLnBrk="1" hangingPunct="1"/>
            <a:r>
              <a:rPr lang="en-US" altLang="ja-JP" sz="2000" smtClean="0"/>
              <a:t>Extraction results will get more accurate.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ea typeface="ＭＳ Ｐゴシック" pitchFamily="34" charset="-128"/>
              </a:rPr>
              <a:t>In many applications, one needs to extract the data from the </a:t>
            </a:r>
            <a:r>
              <a:rPr lang="en-US" sz="2400" smtClean="0">
                <a:solidFill>
                  <a:schemeClr val="accent1"/>
                </a:solidFill>
                <a:ea typeface="ＭＳ Ｐゴシック" pitchFamily="34" charset="-128"/>
              </a:rPr>
              <a:t>detail pages</a:t>
            </a:r>
            <a:r>
              <a:rPr lang="en-US" sz="2400" smtClean="0">
                <a:ea typeface="ＭＳ Ｐゴシック" pitchFamily="34" charset="-128"/>
              </a:rPr>
              <a:t> as they contain more information on the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Detail pages – an example</a:t>
            </a:r>
          </a:p>
        </p:txBody>
      </p:sp>
      <p:pic>
        <p:nvPicPr>
          <p:cNvPr id="67586" name="Picture 4" descr="soff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AutoShape 5"/>
          <p:cNvSpPr>
            <a:spLocks noChangeArrowheads="1"/>
          </p:cNvSpPr>
          <p:nvPr/>
        </p:nvSpPr>
        <p:spPr bwMode="auto">
          <a:xfrm>
            <a:off x="7086600" y="2514600"/>
            <a:ext cx="1524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A list page</a:t>
            </a:r>
          </a:p>
        </p:txBody>
      </p:sp>
      <p:sp>
        <p:nvSpPr>
          <p:cNvPr id="178183" name="Oval 7"/>
          <p:cNvSpPr>
            <a:spLocks noChangeArrowheads="1"/>
          </p:cNvSpPr>
          <p:nvPr/>
        </p:nvSpPr>
        <p:spPr bwMode="auto">
          <a:xfrm>
            <a:off x="4724400" y="4800600"/>
            <a:ext cx="3048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8184" name="Picture 8" descr="as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6" name="Line 10"/>
          <p:cNvSpPr>
            <a:spLocks noChangeShapeType="1"/>
          </p:cNvSpPr>
          <p:nvPr/>
        </p:nvSpPr>
        <p:spPr bwMode="auto">
          <a:xfrm flipH="1" flipV="1">
            <a:off x="4191000" y="4648200"/>
            <a:ext cx="533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8187" name="Picture 11" descr="asas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9050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8" name="Oval 12"/>
          <p:cNvSpPr>
            <a:spLocks noChangeArrowheads="1"/>
          </p:cNvSpPr>
          <p:nvPr/>
        </p:nvSpPr>
        <p:spPr bwMode="auto">
          <a:xfrm>
            <a:off x="4724400" y="3733800"/>
            <a:ext cx="3048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 flipV="1">
            <a:off x="5029200" y="3657600"/>
            <a:ext cx="4572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0" name="AutoShape 14"/>
          <p:cNvSpPr>
            <a:spLocks noChangeArrowheads="1"/>
          </p:cNvSpPr>
          <p:nvPr/>
        </p:nvSpPr>
        <p:spPr bwMode="auto">
          <a:xfrm>
            <a:off x="7315200" y="2057400"/>
            <a:ext cx="1676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More data in </a:t>
            </a:r>
          </a:p>
          <a:p>
            <a:pPr algn="ctr"/>
            <a:r>
              <a:rPr lang="en-US">
                <a:latin typeface="Calibri" pitchFamily="34" charset="0"/>
              </a:rPr>
              <a:t>the detail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nimBg="1"/>
      <p:bldP spid="178186" grpId="0" animBg="1"/>
      <p:bldP spid="178188" grpId="0" animBg="1"/>
      <p:bldP spid="178189" grpId="0" animBg="1"/>
      <p:bldP spid="1781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</a:t>
            </a:r>
          </a:p>
        </p:txBody>
      </p:sp>
      <p:sp>
        <p:nvSpPr>
          <p:cNvPr id="69634" name="Rectangle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4114800" y="1828800"/>
            <a:ext cx="6350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4343400" y="1889125"/>
            <a:ext cx="8969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/>
              <a:t>r</a:t>
            </a:r>
          </a:p>
        </p:txBody>
      </p:sp>
      <p:pic>
        <p:nvPicPr>
          <p:cNvPr id="186374" name="Picture 6" descr="as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220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 descr="asas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895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8" descr="sds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8956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56388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…</a:t>
            </a:r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 flipH="1">
            <a:off x="2362200" y="2514600"/>
            <a:ext cx="2057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Line 11"/>
          <p:cNvSpPr>
            <a:spLocks noChangeShapeType="1"/>
          </p:cNvSpPr>
          <p:nvPr/>
        </p:nvSpPr>
        <p:spPr bwMode="auto">
          <a:xfrm>
            <a:off x="44196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2"/>
          <p:cNvSpPr>
            <a:spLocks noChangeShapeType="1"/>
          </p:cNvSpPr>
          <p:nvPr/>
        </p:nvSpPr>
        <p:spPr bwMode="auto">
          <a:xfrm>
            <a:off x="4419600" y="2514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Text Box 13"/>
          <p:cNvSpPr txBox="1">
            <a:spLocks noChangeArrowheads="1"/>
          </p:cNvSpPr>
          <p:nvPr/>
        </p:nvSpPr>
        <p:spPr bwMode="auto">
          <a:xfrm>
            <a:off x="1524000" y="56388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We already know how to extract data from a data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14313"/>
            <a:ext cx="8297863" cy="1462087"/>
          </a:xfrm>
        </p:spPr>
        <p:txBody>
          <a:bodyPr/>
          <a:lstStyle/>
          <a:p>
            <a:pPr eaLnBrk="1" hangingPunct="1"/>
            <a:r>
              <a:rPr lang="en-US" smtClean="0"/>
              <a:t>A lot of noise in a detailed page</a:t>
            </a:r>
          </a:p>
        </p:txBody>
      </p:sp>
      <p:pic>
        <p:nvPicPr>
          <p:cNvPr id="71682" name="Picture 4" descr="逅矷헰矶៦矵᝸矵ឲ矵돴ӕ䨈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2600"/>
            <a:ext cx="6697663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Solution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To start, a sample page is taken as the </a:t>
            </a:r>
            <a:r>
              <a:rPr lang="en-US" sz="2400" smtClean="0">
                <a:solidFill>
                  <a:schemeClr val="accent2"/>
                </a:solidFill>
              </a:rPr>
              <a:t>wrapper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wrapper is then refined by solving </a:t>
            </a:r>
            <a:r>
              <a:rPr lang="en-US" sz="2400" smtClean="0">
                <a:solidFill>
                  <a:schemeClr val="accent2"/>
                </a:solidFill>
              </a:rPr>
              <a:t>mismatches </a:t>
            </a:r>
            <a:r>
              <a:rPr lang="en-US" sz="2400" smtClean="0"/>
              <a:t>between the wrapper and each sample page, which generalizes the wrapper.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mismatch occurs when some token in the sample does not match the grammar of the wrapper.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Wrapper Generalization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Different types of mismatches:</a:t>
            </a:r>
          </a:p>
          <a:p>
            <a:pPr lvl="1" eaLnBrk="1" hangingPunct="1"/>
            <a:r>
              <a:rPr lang="en-US" sz="2000" smtClean="0"/>
              <a:t>Text string mismatches: indicate data fields (or items). </a:t>
            </a:r>
          </a:p>
          <a:p>
            <a:pPr lvl="1" eaLnBrk="1" hangingPunct="1"/>
            <a:r>
              <a:rPr lang="en-US" sz="2000" smtClean="0"/>
              <a:t>Tag mismatches: indicate list of repeated patterns or optional elements.</a:t>
            </a:r>
          </a:p>
          <a:p>
            <a:pPr lvl="2" eaLnBrk="1" hangingPunct="1"/>
            <a:r>
              <a:rPr lang="en-US" sz="2000" smtClean="0"/>
              <a:t>Find the last token of the mismatch position and identify some candidate repeated patterns from the wrapper and sample by searching forward.</a:t>
            </a:r>
            <a:r>
              <a:rPr lang="en-US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Restriction of data </a:t>
            </a:r>
          </a:p>
          <a:p>
            <a:pPr lvl="1" eaLnBrk="1" hangingPunct="1"/>
            <a:r>
              <a:rPr lang="en-US" smtClean="0"/>
              <a:t>Focused Crawler </a:t>
            </a:r>
          </a:p>
          <a:p>
            <a:pPr lvl="1" eaLnBrk="1" hangingPunct="1"/>
            <a:r>
              <a:rPr lang="en-US" smtClean="0"/>
              <a:t>Other approaches</a:t>
            </a:r>
          </a:p>
          <a:p>
            <a:pPr eaLnBrk="1" hangingPunct="1"/>
            <a:r>
              <a:rPr lang="en-US" smtClean="0"/>
              <a:t>Extraction of Web data </a:t>
            </a:r>
          </a:p>
          <a:p>
            <a:pPr lvl="1" eaLnBrk="1" hangingPunct="1"/>
            <a:r>
              <a:rPr lang="en-US" smtClean="0"/>
              <a:t>Partial Tree Alignment</a:t>
            </a:r>
          </a:p>
          <a:p>
            <a:pPr eaLnBrk="1" hangingPunct="1"/>
            <a:r>
              <a:rPr lang="en-US" smtClean="0"/>
              <a:t>Implication to 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</a:t>
            </a:r>
          </a:p>
        </p:txBody>
      </p:sp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Automatic extraction of data from a web page requires understanding of the data records’ structure.</a:t>
            </a:r>
          </a:p>
          <a:p>
            <a:pPr lvl="1" eaLnBrk="1" hangingPunct="1"/>
            <a:r>
              <a:rPr lang="en-US" sz="2000" smtClean="0"/>
              <a:t>First step is finding the data records in the page.</a:t>
            </a:r>
          </a:p>
          <a:p>
            <a:pPr lvl="1" eaLnBrk="1" hangingPunct="1"/>
            <a:r>
              <a:rPr lang="en-US" sz="2000" smtClean="0"/>
              <a:t>Second step is merging the different structures and build a generic template for a data record.</a:t>
            </a:r>
          </a:p>
          <a:p>
            <a:pPr lvl="2" eaLnBrk="1" hangingPunct="1"/>
            <a:r>
              <a:rPr lang="en-US" sz="1800" smtClean="0"/>
              <a:t>Partial tree alignment is one method for building the template.</a:t>
            </a:r>
          </a:p>
          <a:p>
            <a:pPr lvl="2" eaLnBrk="1" hangingPunct="1"/>
            <a:endParaRPr lang="en-US" sz="1800" smtClean="0"/>
          </a:p>
          <a:p>
            <a:pPr lvl="2" eaLnBrk="1" hangingPunct="1"/>
            <a:endParaRPr lang="en-US" sz="18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Implication to SIS </a:t>
            </a:r>
          </a:p>
        </p:txBody>
      </p:sp>
      <p:sp>
        <p:nvSpPr>
          <p:cNvPr id="81922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altLang="zh-TW" kern="0" dirty="0" smtClean="0">
                <a:cs typeface="新細明體" charset="-120"/>
              </a:rPr>
              <a:t>SIS to help restrict the range of data collection</a:t>
            </a:r>
            <a:endParaRPr lang="en-US" dirty="0"/>
          </a:p>
        </p:txBody>
      </p:sp>
      <p:grpSp>
        <p:nvGrpSpPr>
          <p:cNvPr id="83970" name="Group 9"/>
          <p:cNvGrpSpPr>
            <a:grpSpLocks/>
          </p:cNvGrpSpPr>
          <p:nvPr/>
        </p:nvGrpSpPr>
        <p:grpSpPr bwMode="auto">
          <a:xfrm>
            <a:off x="-44450" y="1752600"/>
            <a:ext cx="9264650" cy="4638675"/>
            <a:chOff x="107950" y="1916113"/>
            <a:chExt cx="9264650" cy="4638377"/>
          </a:xfrm>
        </p:grpSpPr>
        <p:pic>
          <p:nvPicPr>
            <p:cNvPr id="8397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950" y="1916113"/>
              <a:ext cx="8785225" cy="439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2" name="Text Box 7"/>
            <p:cNvSpPr txBox="1">
              <a:spLocks noChangeArrowheads="1"/>
            </p:cNvSpPr>
            <p:nvPr/>
          </p:nvSpPr>
          <p:spPr bwMode="auto">
            <a:xfrm>
              <a:off x="8308975" y="4149725"/>
              <a:ext cx="1063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TW" sz="1200">
                  <a:latin typeface="Calibri" pitchFamily="34" charset="0"/>
                </a:rPr>
                <a:t>Knowledge of data</a:t>
              </a:r>
            </a:p>
          </p:txBody>
        </p:sp>
        <p:sp>
          <p:nvSpPr>
            <p:cNvPr id="83973" name="Text Box 8"/>
            <p:cNvSpPr txBox="1">
              <a:spLocks noChangeArrowheads="1"/>
            </p:cNvSpPr>
            <p:nvPr/>
          </p:nvSpPr>
          <p:spPr bwMode="auto">
            <a:xfrm>
              <a:off x="5283200" y="6092825"/>
              <a:ext cx="271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TW" sz="1200">
                  <a:latin typeface="Calibri" pitchFamily="34" charset="0"/>
                </a:rPr>
                <a:t>Knowledge of user’s profile and algorithm</a:t>
              </a:r>
            </a:p>
          </p:txBody>
        </p:sp>
        <p:sp>
          <p:nvSpPr>
            <p:cNvPr id="83974" name="Freeform 10"/>
            <p:cNvSpPr>
              <a:spLocks/>
            </p:cNvSpPr>
            <p:nvPr/>
          </p:nvSpPr>
          <p:spPr bwMode="auto">
            <a:xfrm>
              <a:off x="4706938" y="5516563"/>
              <a:ext cx="865187" cy="649287"/>
            </a:xfrm>
            <a:custGeom>
              <a:avLst/>
              <a:gdLst>
                <a:gd name="T0" fmla="*/ 0 w 545"/>
                <a:gd name="T1" fmla="*/ 0 h 409"/>
                <a:gd name="T2" fmla="*/ 2147483647 w 545"/>
                <a:gd name="T3" fmla="*/ 2147483647 h 409"/>
                <a:gd name="T4" fmla="*/ 2147483647 w 545"/>
                <a:gd name="T5" fmla="*/ 2147483647 h 409"/>
                <a:gd name="T6" fmla="*/ 0 60000 65536"/>
                <a:gd name="T7" fmla="*/ 0 60000 65536"/>
                <a:gd name="T8" fmla="*/ 0 60000 65536"/>
                <a:gd name="T9" fmla="*/ 0 w 545"/>
                <a:gd name="T10" fmla="*/ 0 h 409"/>
                <a:gd name="T11" fmla="*/ 545 w 545"/>
                <a:gd name="T12" fmla="*/ 409 h 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409">
                  <a:moveTo>
                    <a:pt x="0" y="0"/>
                  </a:moveTo>
                  <a:cubicBezTo>
                    <a:pt x="181" y="34"/>
                    <a:pt x="363" y="69"/>
                    <a:pt x="454" y="137"/>
                  </a:cubicBezTo>
                  <a:cubicBezTo>
                    <a:pt x="545" y="205"/>
                    <a:pt x="545" y="307"/>
                    <a:pt x="545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5" name="Freeform 11"/>
            <p:cNvSpPr>
              <a:spLocks/>
            </p:cNvSpPr>
            <p:nvPr/>
          </p:nvSpPr>
          <p:spPr bwMode="auto">
            <a:xfrm>
              <a:off x="8667750" y="3933825"/>
              <a:ext cx="336550" cy="287338"/>
            </a:xfrm>
            <a:custGeom>
              <a:avLst/>
              <a:gdLst>
                <a:gd name="T0" fmla="*/ 0 w 212"/>
                <a:gd name="T1" fmla="*/ 0 h 181"/>
                <a:gd name="T2" fmla="*/ 2147483647 w 212"/>
                <a:gd name="T3" fmla="*/ 2147483647 h 181"/>
                <a:gd name="T4" fmla="*/ 2147483647 w 212"/>
                <a:gd name="T5" fmla="*/ 2147483647 h 181"/>
                <a:gd name="T6" fmla="*/ 0 60000 65536"/>
                <a:gd name="T7" fmla="*/ 0 60000 65536"/>
                <a:gd name="T8" fmla="*/ 0 60000 65536"/>
                <a:gd name="T9" fmla="*/ 0 w 212"/>
                <a:gd name="T10" fmla="*/ 0 h 181"/>
                <a:gd name="T11" fmla="*/ 212 w 212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" h="181">
                  <a:moveTo>
                    <a:pt x="0" y="0"/>
                  </a:moveTo>
                  <a:cubicBezTo>
                    <a:pt x="76" y="7"/>
                    <a:pt x="152" y="15"/>
                    <a:pt x="182" y="45"/>
                  </a:cubicBezTo>
                  <a:cubicBezTo>
                    <a:pt x="212" y="75"/>
                    <a:pt x="197" y="128"/>
                    <a:pt x="182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19" name="Picture 94" descr="圖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838200"/>
            <a:ext cx="85185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</a:t>
            </a:r>
          </a:p>
        </p:txBody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SIS concepts are embedded in many solutions of Crawlers and Extractors </a:t>
            </a:r>
          </a:p>
          <a:p>
            <a:pPr lvl="1"/>
            <a:r>
              <a:rPr lang="en-US" smtClean="0"/>
              <a:t>How do we distinguish or incorporate already available approaches to the SIS model? </a:t>
            </a:r>
          </a:p>
          <a:p>
            <a:pPr lvl="1"/>
            <a:r>
              <a:rPr lang="en-US" smtClean="0"/>
              <a:t>Selection of the most proper solutions can be modeled in SIS</a:t>
            </a:r>
          </a:p>
          <a:p>
            <a:pPr lvl="1"/>
            <a:r>
              <a:rPr lang="en-US" smtClean="0"/>
              <a:t>Maintenance of existing solutions can exploit SIS concepts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know what users are currently concerned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automatically adjust the range of data collection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500" smtClean="0"/>
              <a:t>[1] Building Topic/Trend Detection System based on Slow Intelligence, Shin and Peng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500" smtClean="0"/>
              <a:t>[2] Focused crawling: a new approach to topic-specific web resource discovery, Computer Networks, Vol. 310, pp. 1623-1640, 1999, Chakravarti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500" smtClean="0"/>
              <a:t>[3] A survey of web information extraction systems, IEEE transactions on knowledge and data engineering, vol. 18, pp.1411-1428, 2006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500" smtClean="0"/>
              <a:t>[4] Web data extraction based on partial tree alignment, Proceedings of the 14</a:t>
            </a:r>
            <a:r>
              <a:rPr lang="en-US" sz="2500" baseline="30000" smtClean="0"/>
              <a:t>th</a:t>
            </a:r>
            <a:r>
              <a:rPr lang="en-US" sz="2500" smtClean="0"/>
              <a:t> international conference on World Wide Web, 2005, p.85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500" smtClean="0"/>
              <a:t>[5] Lecture Notes: Adaptive Focused Crawler, http://www.dcs.warwick.ac.uk/~acristea/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US" sz="2500" smtClean="0"/>
              <a:t>[6] http://en.wikipedia.org/wiki/Focused_crawler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Restriction of Data</a:t>
            </a:r>
          </a:p>
        </p:txBody>
      </p:sp>
      <p:sp>
        <p:nvSpPr>
          <p:cNvPr id="22530" name="Rectang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 amount of info on web</a:t>
            </a:r>
          </a:p>
          <a:p>
            <a:pPr eaLnBrk="1" hangingPunct="1"/>
            <a:r>
              <a:rPr lang="en-US" smtClean="0"/>
              <a:t>Standard crawler: traverses web download all </a:t>
            </a:r>
          </a:p>
          <a:p>
            <a:pPr eaLnBrk="1" hangingPunct="1"/>
            <a:r>
              <a:rPr lang="en-US" smtClean="0"/>
              <a:t>Burden of indexing millions of pages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Focused, adaptive crawler: selects only related documents, ignores rest </a:t>
            </a:r>
          </a:p>
          <a:p>
            <a:pPr eaLnBrk="1" hangingPunct="1"/>
            <a:r>
              <a:rPr lang="en-US" smtClean="0"/>
              <a:t>Small investment in hardware</a:t>
            </a:r>
          </a:p>
          <a:p>
            <a:pPr eaLnBrk="1" hangingPunct="1"/>
            <a:r>
              <a:rPr lang="en-US" smtClean="0"/>
              <a:t>Low network resource usage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Focused Crawler Key Concepts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Example-driven </a:t>
            </a:r>
            <a:r>
              <a:rPr lang="en-US" smtClean="0"/>
              <a:t>automatic porthole generator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Based on </a:t>
            </a:r>
            <a:r>
              <a:rPr lang="en-US" b="1" smtClean="0"/>
              <a:t>canonical topic taxonomy</a:t>
            </a:r>
            <a:r>
              <a:rPr lang="en-US" smtClean="0"/>
              <a:t> with examples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Guided by a </a:t>
            </a:r>
            <a:r>
              <a:rPr lang="en-US" b="1" smtClean="0"/>
              <a:t>classifier </a:t>
            </a:r>
            <a:r>
              <a:rPr lang="en-US" smtClean="0"/>
              <a:t>and a </a:t>
            </a:r>
            <a:r>
              <a:rPr lang="en-US" b="1" smtClean="0"/>
              <a:t>distiller</a:t>
            </a:r>
            <a:r>
              <a:rPr lang="en-US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smtClean="0">
                <a:solidFill>
                  <a:srgbClr val="000090"/>
                </a:solidFill>
              </a:rPr>
              <a:t>Classifier</a:t>
            </a:r>
            <a:r>
              <a:rPr lang="en-US" smtClean="0"/>
              <a:t>: evaluates the </a:t>
            </a:r>
            <a:r>
              <a:rPr lang="en-US" b="1" smtClean="0"/>
              <a:t>relevance</a:t>
            </a:r>
            <a:r>
              <a:rPr lang="en-US" smtClean="0"/>
              <a:t> of a hypertext document with respect to the focus 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smtClean="0">
                <a:solidFill>
                  <a:srgbClr val="000090"/>
                </a:solidFill>
              </a:rPr>
              <a:t>Distiller</a:t>
            </a:r>
            <a:r>
              <a:rPr lang="en-US" smtClean="0"/>
              <a:t>: identifies hypertext nodes that are </a:t>
            </a:r>
            <a:r>
              <a:rPr lang="en-US" b="1" smtClean="0"/>
              <a:t>great access points</a:t>
            </a:r>
            <a:r>
              <a:rPr lang="en-US" smtClean="0"/>
              <a:t> to many relevant pages within a few links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457200" y="1066800"/>
            <a:ext cx="28194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/>
              <a:t>Taxonomy Creation</a:t>
            </a:r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457200" y="2209800"/>
            <a:ext cx="28194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Example Collection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457200" y="3352800"/>
            <a:ext cx="28194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Taxonomy Selection </a:t>
            </a:r>
          </a:p>
          <a:p>
            <a:pPr algn="ctr"/>
            <a:r>
              <a:rPr lang="en-US"/>
              <a:t>and Refinement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57200" y="4495800"/>
            <a:ext cx="28194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Interactive Exploration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457200" y="5715000"/>
            <a:ext cx="28194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Training</a:t>
            </a:r>
          </a:p>
        </p:txBody>
      </p:sp>
      <p:pic>
        <p:nvPicPr>
          <p:cNvPr id="28678" name="Picture 3"/>
          <p:cNvPicPr>
            <a:picLocks noChangeAspect="1"/>
          </p:cNvPicPr>
          <p:nvPr/>
        </p:nvPicPr>
        <p:blipFill>
          <a:blip r:embed="rId3"/>
          <a:srcRect l="15604" r="17143" b="9987"/>
          <a:stretch>
            <a:fillRect/>
          </a:stretch>
        </p:blipFill>
        <p:spPr bwMode="auto">
          <a:xfrm>
            <a:off x="5257800" y="333375"/>
            <a:ext cx="3581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228600" y="319088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3600" b="1"/>
              <a:t>Classification</a:t>
            </a:r>
            <a:endParaRPr lang="en-US" sz="3600" b="1"/>
          </a:p>
        </p:txBody>
      </p:sp>
      <p:cxnSp>
        <p:nvCxnSpPr>
          <p:cNvPr id="28680" name="AutoShape 11"/>
          <p:cNvCxnSpPr>
            <a:cxnSpLocks noChangeShapeType="1"/>
            <a:stCxn id="28673" idx="2"/>
            <a:endCxn id="28674" idx="0"/>
          </p:cNvCxnSpPr>
          <p:nvPr/>
        </p:nvCxnSpPr>
        <p:spPr bwMode="auto">
          <a:xfrm>
            <a:off x="1866900" y="1847850"/>
            <a:ext cx="0" cy="3429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28681" name="AutoShape 12"/>
          <p:cNvCxnSpPr>
            <a:cxnSpLocks noChangeShapeType="1"/>
            <a:stCxn id="28674" idx="2"/>
            <a:endCxn id="28675" idx="0"/>
          </p:cNvCxnSpPr>
          <p:nvPr/>
        </p:nvCxnSpPr>
        <p:spPr bwMode="auto">
          <a:xfrm>
            <a:off x="1866900" y="2990850"/>
            <a:ext cx="0" cy="3429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28682" name="AutoShape 13"/>
          <p:cNvCxnSpPr>
            <a:cxnSpLocks noChangeShapeType="1"/>
            <a:stCxn id="28675" idx="2"/>
            <a:endCxn id="28676" idx="0"/>
          </p:cNvCxnSpPr>
          <p:nvPr/>
        </p:nvCxnSpPr>
        <p:spPr bwMode="auto">
          <a:xfrm>
            <a:off x="1866900" y="4133850"/>
            <a:ext cx="0" cy="3429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</p:cxnSp>
      <p:cxnSp>
        <p:nvCxnSpPr>
          <p:cNvPr id="28683" name="AutoShape 14"/>
          <p:cNvCxnSpPr>
            <a:cxnSpLocks noChangeShapeType="1"/>
            <a:stCxn id="28676" idx="2"/>
            <a:endCxn id="28677" idx="0"/>
          </p:cNvCxnSpPr>
          <p:nvPr/>
        </p:nvCxnSpPr>
        <p:spPr bwMode="auto">
          <a:xfrm>
            <a:off x="1866900" y="5276850"/>
            <a:ext cx="0" cy="4191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28684" name="Rectangle 15"/>
          <p:cNvSpPr>
            <a:spLocks noChangeArrowheads="1"/>
          </p:cNvSpPr>
          <p:nvPr/>
        </p:nvSpPr>
        <p:spPr bwMode="auto">
          <a:xfrm>
            <a:off x="3384550" y="3275013"/>
            <a:ext cx="4797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Tx/>
              <a:buChar char="•"/>
            </a:pPr>
            <a:r>
              <a:rPr lang="en-US"/>
              <a:t> System proposes the most common classes</a:t>
            </a:r>
          </a:p>
          <a:p>
            <a:pPr defTabSz="914400">
              <a:buFontTx/>
              <a:buChar char="•"/>
            </a:pPr>
            <a:r>
              <a:rPr lang="en-US"/>
              <a:t> User marks as GOOD</a:t>
            </a:r>
          </a:p>
          <a:p>
            <a:pPr defTabSz="914400">
              <a:buFontTx/>
              <a:buChar char="•"/>
            </a:pPr>
            <a:r>
              <a:rPr lang="en-US"/>
              <a:t> User change trees</a:t>
            </a:r>
          </a:p>
        </p:txBody>
      </p:sp>
      <p:sp>
        <p:nvSpPr>
          <p:cNvPr id="28685" name="Rectangle 16"/>
          <p:cNvSpPr>
            <a:spLocks noChangeArrowheads="1"/>
          </p:cNvSpPr>
          <p:nvPr/>
        </p:nvSpPr>
        <p:spPr bwMode="auto">
          <a:xfrm>
            <a:off x="3581400" y="990600"/>
            <a:ext cx="1784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Yahoo!</a:t>
            </a:r>
          </a:p>
          <a:p>
            <a:r>
              <a:rPr lang="en-US"/>
              <a:t>Open Directory </a:t>
            </a:r>
          </a:p>
          <a:p>
            <a:r>
              <a:rPr lang="en-US"/>
              <a:t>Project</a:t>
            </a:r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 flipV="1">
            <a:off x="3276600" y="366713"/>
            <a:ext cx="2079625" cy="70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18"/>
          <p:cNvSpPr>
            <a:spLocks noChangeShapeType="1"/>
          </p:cNvSpPr>
          <p:nvPr/>
        </p:nvSpPr>
        <p:spPr bwMode="auto">
          <a:xfrm>
            <a:off x="3276600" y="1828800"/>
            <a:ext cx="20796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3429000" y="2330450"/>
            <a:ext cx="1266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URLs</a:t>
            </a:r>
          </a:p>
          <a:p>
            <a:pPr>
              <a:buFontTx/>
              <a:buChar char="•"/>
            </a:pPr>
            <a:r>
              <a:rPr lang="en-US"/>
              <a:t> Browsing</a:t>
            </a: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3384550" y="4343400"/>
            <a:ext cx="5454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System propose URLs found in small neighborhood of examples.</a:t>
            </a:r>
          </a:p>
          <a:p>
            <a:pPr>
              <a:buFontTx/>
              <a:buChar char="•"/>
            </a:pPr>
            <a:r>
              <a:rPr lang="en-US"/>
              <a:t> User examines and includes some of these examples.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3384550" y="5835650"/>
            <a:ext cx="525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Integrate refinements into statistical class model </a:t>
            </a:r>
          </a:p>
          <a:p>
            <a:r>
              <a:rPr lang="en-US"/>
              <a:t>(classifier-specific action).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5410200" y="1600200"/>
            <a:ext cx="28194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Distillation</a:t>
            </a:r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410200" y="3810000"/>
            <a:ext cx="28194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Feedback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5486400" y="319088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/>
              <a:t>Distillation</a:t>
            </a:r>
            <a:endParaRPr lang="en-US" sz="3600" b="1"/>
          </a:p>
        </p:txBody>
      </p:sp>
      <p:cxnSp>
        <p:nvCxnSpPr>
          <p:cNvPr id="30724" name="AutoShape 11"/>
          <p:cNvCxnSpPr>
            <a:cxnSpLocks noChangeShapeType="1"/>
            <a:stCxn id="30721" idx="2"/>
            <a:endCxn id="30722" idx="0"/>
          </p:cNvCxnSpPr>
          <p:nvPr/>
        </p:nvCxnSpPr>
        <p:spPr bwMode="auto">
          <a:xfrm>
            <a:off x="6819900" y="2381250"/>
            <a:ext cx="0" cy="14097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30725" name="Rectangle 22"/>
          <p:cNvSpPr>
            <a:spLocks noChangeArrowheads="1"/>
          </p:cNvSpPr>
          <p:nvPr/>
        </p:nvSpPr>
        <p:spPr bwMode="auto">
          <a:xfrm>
            <a:off x="466725" y="1279525"/>
            <a:ext cx="4714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Identify </a:t>
            </a:r>
            <a:r>
              <a:rPr lang="en-US" sz="2000" b="1"/>
              <a:t>relevant hubs</a:t>
            </a:r>
            <a:r>
              <a:rPr lang="en-US" sz="2000"/>
              <a:t> by running a topic distillation algorithm.</a:t>
            </a:r>
          </a:p>
          <a:p>
            <a:pPr>
              <a:buFontTx/>
              <a:buChar char="•"/>
            </a:pPr>
            <a:r>
              <a:rPr lang="en-US" sz="2000"/>
              <a:t> Raise visit </a:t>
            </a:r>
            <a:r>
              <a:rPr lang="en-US" sz="2000" b="1"/>
              <a:t>priorities</a:t>
            </a:r>
            <a:r>
              <a:rPr lang="en-US" sz="2000"/>
              <a:t> of hubs and immediate neighbors.</a:t>
            </a:r>
          </a:p>
        </p:txBody>
      </p:sp>
      <p:sp>
        <p:nvSpPr>
          <p:cNvPr id="30726" name="Rectangle 23"/>
          <p:cNvSpPr>
            <a:spLocks noChangeArrowheads="1"/>
          </p:cNvSpPr>
          <p:nvPr/>
        </p:nvSpPr>
        <p:spPr bwMode="auto">
          <a:xfrm>
            <a:off x="457200" y="3489325"/>
            <a:ext cx="4714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Report most popular sites and resources.</a:t>
            </a:r>
          </a:p>
          <a:p>
            <a:pPr>
              <a:buFontTx/>
              <a:buChar char="•"/>
            </a:pPr>
            <a:r>
              <a:rPr lang="en-US" sz="2000"/>
              <a:t> Mark results as useful/useless.</a:t>
            </a:r>
          </a:p>
          <a:p>
            <a:pPr>
              <a:buFontTx/>
              <a:buChar char="•"/>
            </a:pPr>
            <a:r>
              <a:rPr lang="en-US" sz="2000"/>
              <a:t> Send feedback to classifier and distiller.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 t="3497"/>
          <a:stretch>
            <a:fillRect/>
          </a:stretch>
        </p:blipFill>
        <p:spPr bwMode="auto">
          <a:xfrm>
            <a:off x="914400" y="1341438"/>
            <a:ext cx="7559675" cy="521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1324</Words>
  <Application>Microsoft Macintosh PowerPoint</Application>
  <PresentationFormat>On-screen Show (4:3)</PresentationFormat>
  <Paragraphs>279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新細明體</vt:lpstr>
      <vt:lpstr>宋体</vt:lpstr>
      <vt:lpstr>Wingdings</vt:lpstr>
      <vt:lpstr>Symbol</vt:lpstr>
      <vt:lpstr>ＭＳ Ｐゴシック</vt:lpstr>
      <vt:lpstr>Tahoma</vt:lpstr>
      <vt:lpstr>Times New Roman</vt:lpstr>
      <vt:lpstr>Latha</vt:lpstr>
      <vt:lpstr>Office Theme</vt:lpstr>
      <vt:lpstr>Office Theme</vt:lpstr>
      <vt:lpstr>Restrict Range of Data Collection for Topic Trend Detection</vt:lpstr>
      <vt:lpstr>Crawler &amp; Extractor</vt:lpstr>
      <vt:lpstr>Outline</vt:lpstr>
      <vt:lpstr>Restriction of Data</vt:lpstr>
      <vt:lpstr>Motivation</vt:lpstr>
      <vt:lpstr>Focused Crawler Key Concepts</vt:lpstr>
      <vt:lpstr>Slide 7</vt:lpstr>
      <vt:lpstr>Slide 8</vt:lpstr>
      <vt:lpstr>Integration</vt:lpstr>
      <vt:lpstr>Other focused crawlers</vt:lpstr>
      <vt:lpstr>Adaptive Focus Crawler</vt:lpstr>
      <vt:lpstr>Extraction of Web Data</vt:lpstr>
      <vt:lpstr>Information Extraction</vt:lpstr>
      <vt:lpstr>General Concepts</vt:lpstr>
      <vt:lpstr>Building a tag tree</vt:lpstr>
      <vt:lpstr>An example</vt:lpstr>
      <vt:lpstr>The tag tree</vt:lpstr>
      <vt:lpstr>Data Region Example 1</vt:lpstr>
      <vt:lpstr>Mining Data Regions</vt:lpstr>
      <vt:lpstr>Data Region Example 2</vt:lpstr>
      <vt:lpstr>Tree Edit Distance</vt:lpstr>
      <vt:lpstr>Partial Tree Alignment</vt:lpstr>
      <vt:lpstr>Partial Tree Alignment of two trees</vt:lpstr>
      <vt:lpstr>Extraction given multiple pages</vt:lpstr>
      <vt:lpstr>Detail pages – an example</vt:lpstr>
      <vt:lpstr>An example</vt:lpstr>
      <vt:lpstr>A lot of noise in a detailed page</vt:lpstr>
      <vt:lpstr>The Solution</vt:lpstr>
      <vt:lpstr>Wrapper Generalization</vt:lpstr>
      <vt:lpstr>An example</vt:lpstr>
      <vt:lpstr>Summary</vt:lpstr>
      <vt:lpstr>Implication to SIS </vt:lpstr>
      <vt:lpstr>SIS to help restrict the range of data collection</vt:lpstr>
      <vt:lpstr>Slide 34</vt:lpstr>
      <vt:lpstr>Implications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Restrict Range of Data Collection</dc:title>
  <dc:creator>Ji Eun Kim</dc:creator>
  <cp:lastModifiedBy>kmj1pit</cp:lastModifiedBy>
  <cp:revision>95</cp:revision>
  <dcterms:created xsi:type="dcterms:W3CDTF">2010-11-09T04:46:57Z</dcterms:created>
  <dcterms:modified xsi:type="dcterms:W3CDTF">2010-11-17T21:45:42Z</dcterms:modified>
</cp:coreProperties>
</file>