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7" r:id="rId14"/>
    <p:sldId id="276" r:id="rId15"/>
    <p:sldId id="275" r:id="rId16"/>
    <p:sldId id="269" r:id="rId17"/>
    <p:sldId id="270" r:id="rId18"/>
    <p:sldId id="271" r:id="rId19"/>
    <p:sldId id="272" r:id="rId20"/>
    <p:sldId id="273" r:id="rId21"/>
    <p:sldId id="277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071AEF5-E8B8-4246-8C59-A22F2F0FFC8D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ED68304-D678-4194-A55B-FAA000880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Slow Social Network Intelligence Systems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93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Period of ongoing growth in which both membership and linkage increases</a:t>
            </a:r>
          </a:p>
          <a:p>
            <a:r>
              <a:rPr lang="en-US" dirty="0" smtClean="0"/>
              <a:t>Early adopters form links between themselves and other users</a:t>
            </a:r>
          </a:p>
          <a:p>
            <a:r>
              <a:rPr lang="en-US" dirty="0" smtClean="0"/>
              <a:t>Users share multitudes of photos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642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users start out as power users</a:t>
            </a:r>
          </a:p>
          <a:p>
            <a:r>
              <a:rPr lang="en-US" dirty="0" smtClean="0"/>
              <a:t>Settle into their user class</a:t>
            </a:r>
          </a:p>
          <a:p>
            <a:pPr lvl="1"/>
            <a:r>
              <a:rPr lang="en-US" dirty="0" smtClean="0"/>
              <a:t>Singletons</a:t>
            </a:r>
          </a:p>
          <a:p>
            <a:pPr lvl="1"/>
            <a:r>
              <a:rPr lang="en-US" dirty="0" smtClean="0"/>
              <a:t>Middle region</a:t>
            </a:r>
          </a:p>
          <a:p>
            <a:pPr lvl="1"/>
            <a:r>
              <a:rPr lang="en-US" dirty="0" smtClean="0"/>
              <a:t>Giant component</a:t>
            </a:r>
          </a:p>
          <a:p>
            <a:r>
              <a:rPr lang="en-US" dirty="0" smtClean="0"/>
              <a:t>Stay at this level for the rest of their membership</a:t>
            </a:r>
          </a:p>
        </p:txBody>
      </p:sp>
    </p:spTree>
    <p:extLst>
      <p:ext uri="{BB962C8B-B14F-4D97-AF65-F5344CB8AC3E}">
        <p14:creationId xmlns="" xmlns:p14="http://schemas.microsoft.com/office/powerpoint/2010/main" val="408650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Singletons contribute little to the social network</a:t>
            </a:r>
          </a:p>
          <a:p>
            <a:r>
              <a:rPr lang="en-US" dirty="0" smtClean="0"/>
              <a:t>Their photos are only viewed by them</a:t>
            </a:r>
          </a:p>
          <a:p>
            <a:r>
              <a:rPr lang="en-US" dirty="0" smtClean="0"/>
              <a:t>Lack of contribution or all out abandonment of the social network</a:t>
            </a:r>
          </a:p>
          <a:p>
            <a:r>
              <a:rPr lang="en-US" dirty="0" smtClean="0"/>
              <a:t>Can be considered to no longer be a part of the social network</a:t>
            </a:r>
          </a:p>
          <a:p>
            <a:r>
              <a:rPr lang="en-US" dirty="0" smtClean="0"/>
              <a:t>Giant component and Middle region become the driving force of the social network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341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Views, comments, </a:t>
            </a:r>
            <a:r>
              <a:rPr lang="en-US" dirty="0" err="1" smtClean="0"/>
              <a:t>faves</a:t>
            </a:r>
            <a:r>
              <a:rPr lang="en-US" dirty="0" smtClean="0"/>
              <a:t>, tags</a:t>
            </a:r>
          </a:p>
          <a:p>
            <a:r>
              <a:rPr lang="en-US" dirty="0" smtClean="0"/>
              <a:t>Top contributors</a:t>
            </a:r>
          </a:p>
          <a:p>
            <a:r>
              <a:rPr lang="en-US" dirty="0" smtClean="0"/>
              <a:t>Members of the Giant component</a:t>
            </a:r>
          </a:p>
          <a:p>
            <a:r>
              <a:rPr lang="en-US" dirty="0" smtClean="0"/>
              <a:t>Showcase the best the social network has to offer</a:t>
            </a:r>
          </a:p>
          <a:p>
            <a:r>
              <a:rPr lang="en-US" dirty="0" smtClean="0"/>
              <a:t>All the photos that users decide to share with the world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301" t="23573" r="27401" b="73283"/>
          <a:stretch/>
        </p:blipFill>
        <p:spPr bwMode="auto">
          <a:xfrm>
            <a:off x="3886200" y="5410200"/>
            <a:ext cx="349837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0613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</a:t>
            </a:r>
            <a:endParaRPr lang="en-US" dirty="0"/>
          </a:p>
        </p:txBody>
      </p:sp>
      <p:pic>
        <p:nvPicPr>
          <p:cNvPr id="1026" name="Picture 2" descr="C:\Users\David\Desktop\BeginningP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9140597" cy="2652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Everyday Use of Established Social Network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Enumeration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have established profiles and set of friendships</a:t>
            </a:r>
          </a:p>
          <a:p>
            <a:r>
              <a:rPr lang="en-US" dirty="0" smtClean="0"/>
              <a:t>Prepare photos for addition to social network</a:t>
            </a:r>
          </a:p>
          <a:p>
            <a:r>
              <a:rPr lang="en-US" dirty="0" smtClean="0"/>
              <a:t>Create photo albums to store their newly uploaded photos</a:t>
            </a:r>
          </a:p>
          <a:p>
            <a:r>
              <a:rPr lang="en-US" dirty="0" smtClean="0"/>
              <a:t>Possibly </a:t>
            </a:r>
            <a:r>
              <a:rPr lang="en-US" dirty="0" err="1" smtClean="0"/>
              <a:t>geotagged</a:t>
            </a:r>
            <a:r>
              <a:rPr lang="en-US" dirty="0" smtClean="0"/>
              <a:t> and/or commented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of photos/albums to friends in network</a:t>
            </a:r>
          </a:p>
          <a:p>
            <a:r>
              <a:rPr lang="en-US" dirty="0" smtClean="0"/>
              <a:t>Makes links between users and friends stronger</a:t>
            </a:r>
          </a:p>
          <a:p>
            <a:r>
              <a:rPr lang="en-US" dirty="0" smtClean="0"/>
              <a:t>May make albums public and share with entire network</a:t>
            </a:r>
          </a:p>
          <a:p>
            <a:r>
              <a:rPr lang="en-US" dirty="0" smtClean="0"/>
              <a:t>Adds content to network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in users and photos transparency</a:t>
            </a:r>
          </a:p>
          <a:p>
            <a:r>
              <a:rPr lang="en-US" dirty="0" smtClean="0"/>
              <a:t>Public vs. Private</a:t>
            </a:r>
          </a:p>
          <a:p>
            <a:r>
              <a:rPr lang="en-US" dirty="0" smtClean="0"/>
              <a:t>Making photos public adds more value to the network as a whole</a:t>
            </a:r>
          </a:p>
          <a:p>
            <a:r>
              <a:rPr lang="en-US" dirty="0" smtClean="0"/>
              <a:t>Making photos private (only visible by friends) limits the exposure along the network</a:t>
            </a:r>
          </a:p>
          <a:p>
            <a:r>
              <a:rPr lang="en-US" dirty="0" smtClean="0"/>
              <a:t>Personal preference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Photos that are not viewed or shared</a:t>
            </a:r>
          </a:p>
          <a:p>
            <a:r>
              <a:rPr lang="en-US" dirty="0" smtClean="0"/>
              <a:t>Have no bearing on the network itself</a:t>
            </a:r>
          </a:p>
          <a:p>
            <a:r>
              <a:rPr lang="en-US" dirty="0" smtClean="0"/>
              <a:t>Contribute very little to the overall user’s experience</a:t>
            </a:r>
          </a:p>
          <a:p>
            <a:r>
              <a:rPr lang="en-US" dirty="0" smtClean="0"/>
              <a:t>These photos will be lost among the more popular albums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Share your photos.</a:t>
            </a:r>
            <a:br>
              <a:rPr lang="en-US" dirty="0" smtClean="0"/>
            </a:br>
            <a:r>
              <a:rPr lang="en-US" dirty="0" smtClean="0"/>
              <a:t>Watch the world.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Yahoo service</a:t>
            </a:r>
          </a:p>
          <a:p>
            <a:r>
              <a:rPr lang="en-US" dirty="0" smtClean="0"/>
              <a:t>Upload pictures/albums</a:t>
            </a:r>
          </a:p>
          <a:p>
            <a:r>
              <a:rPr lang="en-US" dirty="0" smtClean="0"/>
              <a:t>Make friends and share images</a:t>
            </a:r>
          </a:p>
          <a:p>
            <a:r>
              <a:rPr lang="en-US" dirty="0" smtClean="0"/>
              <a:t>Edit pictures</a:t>
            </a:r>
          </a:p>
          <a:p>
            <a:r>
              <a:rPr lang="en-US" dirty="0" smtClean="0"/>
              <a:t>Over 4 billion photos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92397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previous model concentration</a:t>
            </a:r>
          </a:p>
          <a:p>
            <a:r>
              <a:rPr lang="en-US" dirty="0" smtClean="0"/>
              <a:t>Focus is more on photos and network content</a:t>
            </a:r>
          </a:p>
          <a:p>
            <a:r>
              <a:rPr lang="en-US" dirty="0" smtClean="0"/>
              <a:t>Network becomes concentrated on popular photos/albums</a:t>
            </a:r>
          </a:p>
          <a:p>
            <a:r>
              <a:rPr lang="en-US" dirty="0" smtClean="0"/>
              <a:t>Popularity determined by comments/</a:t>
            </a:r>
            <a:r>
              <a:rPr lang="en-US" dirty="0" err="1" smtClean="0"/>
              <a:t>faves</a:t>
            </a:r>
            <a:r>
              <a:rPr lang="en-US" dirty="0" smtClean="0"/>
              <a:t>/views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</a:t>
            </a:r>
            <a:endParaRPr lang="en-US" dirty="0"/>
          </a:p>
        </p:txBody>
      </p:sp>
      <p:pic>
        <p:nvPicPr>
          <p:cNvPr id="2050" name="Picture 2" descr="C:\Users\David\Desktop\EstablishedP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14" y="2895600"/>
            <a:ext cx="9077786" cy="2705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Social Network Analysis: An Approach and Technique for the Study of Information Exchange</a:t>
            </a:r>
            <a:r>
              <a:rPr lang="en-US" dirty="0" smtClean="0"/>
              <a:t>, Caroline </a:t>
            </a:r>
            <a:r>
              <a:rPr lang="en-US" dirty="0" err="1" smtClean="0"/>
              <a:t>Haythornthwaite</a:t>
            </a:r>
            <a:endParaRPr lang="en-US" dirty="0" smtClean="0"/>
          </a:p>
          <a:p>
            <a:r>
              <a:rPr lang="en-US" i="1" dirty="0" smtClean="0"/>
              <a:t>Structure and Evolution of Online Social Networks</a:t>
            </a:r>
            <a:r>
              <a:rPr lang="en-US" dirty="0" smtClean="0"/>
              <a:t>, Ravi Kumar, Jasmine Novak, Andrew Tomkins</a:t>
            </a:r>
          </a:p>
          <a:p>
            <a:r>
              <a:rPr lang="en-US" i="1" dirty="0" smtClean="0"/>
              <a:t>Beyond Friendship Graphs: A Study of User Interactions in </a:t>
            </a:r>
            <a:r>
              <a:rPr lang="en-US" i="1" dirty="0" err="1" smtClean="0"/>
              <a:t>Flickr</a:t>
            </a:r>
            <a:r>
              <a:rPr lang="en-US" dirty="0" smtClean="0"/>
              <a:t>, </a:t>
            </a:r>
            <a:r>
              <a:rPr lang="en-US" dirty="0" err="1" smtClean="0"/>
              <a:t>Masoud</a:t>
            </a:r>
            <a:r>
              <a:rPr lang="en-US" dirty="0" smtClean="0"/>
              <a:t> </a:t>
            </a:r>
            <a:r>
              <a:rPr lang="en-US" dirty="0" err="1" smtClean="0"/>
              <a:t>Valafar</a:t>
            </a:r>
            <a:r>
              <a:rPr lang="en-US" dirty="0" smtClean="0"/>
              <a:t>, Reza </a:t>
            </a:r>
            <a:r>
              <a:rPr lang="en-US" dirty="0" err="1" smtClean="0"/>
              <a:t>Rejaie</a:t>
            </a:r>
            <a:r>
              <a:rPr lang="en-US" dirty="0" smtClean="0"/>
              <a:t>, Walter </a:t>
            </a:r>
            <a:r>
              <a:rPr lang="en-US" dirty="0" err="1" smtClean="0"/>
              <a:t>Willinger</a:t>
            </a:r>
            <a:endParaRPr lang="en-US" dirty="0" smtClean="0"/>
          </a:p>
          <a:p>
            <a:r>
              <a:rPr lang="en-US" i="1" dirty="0" smtClean="0"/>
              <a:t>Typical Examples of Slow Intelligence Systems</a:t>
            </a:r>
            <a:r>
              <a:rPr lang="en-US" dirty="0" smtClean="0"/>
              <a:t>, </a:t>
            </a:r>
            <a:r>
              <a:rPr lang="en-US" dirty="0" err="1" smtClean="0"/>
              <a:t>Yingze</a:t>
            </a:r>
            <a:r>
              <a:rPr lang="en-US" dirty="0" smtClean="0"/>
              <a:t> Wang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210693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who can comment on your photos</a:t>
            </a:r>
          </a:p>
          <a:p>
            <a:r>
              <a:rPr lang="en-US" dirty="0" smtClean="0"/>
              <a:t>Add notes to your photos</a:t>
            </a:r>
          </a:p>
          <a:p>
            <a:r>
              <a:rPr lang="en-US" dirty="0" smtClean="0"/>
              <a:t>Favorite yours and others photos</a:t>
            </a:r>
          </a:p>
          <a:p>
            <a:r>
              <a:rPr lang="en-US" dirty="0" smtClean="0"/>
              <a:t>Tag people in your photos</a:t>
            </a:r>
          </a:p>
          <a:p>
            <a:r>
              <a:rPr lang="en-US" dirty="0" smtClean="0"/>
              <a:t>Categorize your photos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2387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people by name or email</a:t>
            </a:r>
          </a:p>
          <a:p>
            <a:r>
              <a:rPr lang="en-US" dirty="0" smtClean="0"/>
              <a:t>Import contacts </a:t>
            </a:r>
            <a:r>
              <a:rPr lang="en-US" dirty="0" smtClean="0"/>
              <a:t>from </a:t>
            </a:r>
            <a:r>
              <a:rPr lang="en-US" dirty="0" smtClean="0"/>
              <a:t>Yahoo! Mail, Gmail, or Hotmail</a:t>
            </a:r>
          </a:p>
          <a:p>
            <a:r>
              <a:rPr lang="en-US" dirty="0" smtClean="0"/>
              <a:t>Invite friends by email</a:t>
            </a:r>
          </a:p>
          <a:p>
            <a:r>
              <a:rPr lang="en-US" dirty="0" smtClean="0"/>
              <a:t>Categorize friends as “family” or “friend”</a:t>
            </a:r>
          </a:p>
          <a:p>
            <a:r>
              <a:rPr lang="en-US" dirty="0" smtClean="0"/>
              <a:t>Share photos with non-users through a “Guest Pass”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74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Uber</a:t>
            </a:r>
            <a:r>
              <a:rPr lang="en-US" dirty="0" smtClean="0"/>
              <a:t> 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your Flickr account to:</a:t>
            </a:r>
          </a:p>
          <a:p>
            <a:pPr lvl="1"/>
            <a:r>
              <a:rPr lang="en-US" dirty="0" smtClean="0"/>
              <a:t>Facebook</a:t>
            </a:r>
          </a:p>
          <a:p>
            <a:pPr lvl="1"/>
            <a:r>
              <a:rPr lang="en-US" dirty="0" smtClean="0"/>
              <a:t>Twitter</a:t>
            </a:r>
          </a:p>
          <a:p>
            <a:pPr lvl="1"/>
            <a:r>
              <a:rPr lang="en-US" dirty="0" smtClean="0"/>
              <a:t>Blogging tools</a:t>
            </a:r>
          </a:p>
          <a:p>
            <a:pPr lvl="1"/>
            <a:r>
              <a:rPr lang="en-US" dirty="0" smtClean="0"/>
              <a:t>Yahoo! Updates</a:t>
            </a:r>
          </a:p>
          <a:p>
            <a:r>
              <a:rPr lang="en-US" dirty="0" smtClean="0"/>
              <a:t>Add Flickr “Badge” to your website</a:t>
            </a:r>
          </a:p>
          <a:p>
            <a:r>
              <a:rPr lang="en-US" dirty="0" smtClean="0"/>
              <a:t>Embed a slideshow on your website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76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 anywhere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Upload from:</a:t>
            </a:r>
          </a:p>
          <a:p>
            <a:pPr lvl="1"/>
            <a:r>
              <a:rPr lang="en-US" dirty="0" smtClean="0"/>
              <a:t>Browser</a:t>
            </a:r>
          </a:p>
          <a:p>
            <a:pPr lvl="1"/>
            <a:r>
              <a:rPr lang="en-US" dirty="0" smtClean="0"/>
              <a:t>Desktop App</a:t>
            </a:r>
          </a:p>
          <a:p>
            <a:pPr lvl="1"/>
            <a:r>
              <a:rPr lang="en-US" dirty="0" smtClean="0"/>
              <a:t>Mobile Device</a:t>
            </a:r>
          </a:p>
          <a:p>
            <a:pPr lvl="1"/>
            <a:r>
              <a:rPr lang="en-US" dirty="0" smtClean="0"/>
              <a:t>Third Party Apps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786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Grouping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location/tags</a:t>
            </a:r>
          </a:p>
          <a:p>
            <a:r>
              <a:rPr lang="en-US" dirty="0" err="1" smtClean="0"/>
              <a:t>Geotag</a:t>
            </a:r>
            <a:r>
              <a:rPr lang="en-US" dirty="0" smtClean="0"/>
              <a:t> vacation photos</a:t>
            </a:r>
          </a:p>
          <a:p>
            <a:r>
              <a:rPr lang="en-US" dirty="0" smtClean="0"/>
              <a:t>Add to previous collections or create new ones</a:t>
            </a:r>
          </a:p>
          <a:p>
            <a:r>
              <a:rPr lang="en-US" dirty="0" smtClean="0"/>
              <a:t>Public collections like NASA Goddard Space Flight Center, White House </a:t>
            </a:r>
            <a:r>
              <a:rPr lang="en-US" dirty="0" err="1" smtClean="0"/>
              <a:t>photostream</a:t>
            </a:r>
            <a:r>
              <a:rPr lang="en-US" dirty="0" smtClean="0"/>
              <a:t>, Library of Congress, Smithsonian, US National Archives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565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Social Network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Enumeration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 growth</a:t>
            </a:r>
          </a:p>
          <a:p>
            <a:r>
              <a:rPr lang="en-US" dirty="0" smtClean="0"/>
              <a:t>Countless users in the beginning (Early Adopters)</a:t>
            </a:r>
          </a:p>
          <a:p>
            <a:r>
              <a:rPr lang="en-US" dirty="0" smtClean="0"/>
              <a:t>Low network connectedness</a:t>
            </a:r>
          </a:p>
          <a:p>
            <a:r>
              <a:rPr lang="en-US" dirty="0" smtClean="0"/>
              <a:t>New members join more quickly than friendships can be established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6802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435</TotalTime>
  <Words>570</Words>
  <Application>Microsoft Office PowerPoint</Application>
  <PresentationFormat>On-screen Show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Flickr</vt:lpstr>
      <vt:lpstr>Share your photos. Watch the world.</vt:lpstr>
      <vt:lpstr>Photo sharing</vt:lpstr>
      <vt:lpstr>Friending</vt:lpstr>
      <vt:lpstr>Uber Social</vt:lpstr>
      <vt:lpstr>Upload anywhere</vt:lpstr>
      <vt:lpstr>Photo Grouping</vt:lpstr>
      <vt:lpstr>Beginning of Social Network</vt:lpstr>
      <vt:lpstr>Enumeration</vt:lpstr>
      <vt:lpstr>Propagation</vt:lpstr>
      <vt:lpstr>Adaptation</vt:lpstr>
      <vt:lpstr>Elimination</vt:lpstr>
      <vt:lpstr>Concentration</vt:lpstr>
      <vt:lpstr>Petri Net</vt:lpstr>
      <vt:lpstr>Everyday Use of Established Social Network</vt:lpstr>
      <vt:lpstr>Enumeration</vt:lpstr>
      <vt:lpstr>Propagation</vt:lpstr>
      <vt:lpstr>Adaptation</vt:lpstr>
      <vt:lpstr>Elimination</vt:lpstr>
      <vt:lpstr>Concentration</vt:lpstr>
      <vt:lpstr>Petri Net</vt:lpstr>
      <vt:lpstr>References</vt:lpstr>
    </vt:vector>
  </TitlesOfParts>
  <Company>cnp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COMET – SIS?</dc:title>
  <dc:creator>visc12</dc:creator>
  <cp:lastModifiedBy>David</cp:lastModifiedBy>
  <cp:revision>23</cp:revision>
  <dcterms:created xsi:type="dcterms:W3CDTF">2010-11-15T19:48:42Z</dcterms:created>
  <dcterms:modified xsi:type="dcterms:W3CDTF">2010-11-30T18:11:36Z</dcterms:modified>
</cp:coreProperties>
</file>