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1"/>
  </p:handoutMasterIdLst>
  <p:sldIdLst>
    <p:sldId id="256" r:id="rId3"/>
    <p:sldId id="257" r:id="rId5"/>
    <p:sldId id="258" r:id="rId6"/>
    <p:sldId id="259" r:id="rId7"/>
    <p:sldId id="261" r:id="rId8"/>
    <p:sldId id="262" r:id="rId9"/>
    <p:sldId id="263" r:id="rId10"/>
    <p:sldId id="265" r:id="rId11"/>
    <p:sldId id="268" r:id="rId12"/>
    <p:sldId id="266" r:id="rId13"/>
    <p:sldId id="269" r:id="rId14"/>
    <p:sldId id="270" r:id="rId15"/>
    <p:sldId id="271" r:id="rId16"/>
    <p:sldId id="272" r:id="rId17"/>
    <p:sldId id="273" r:id="rId18"/>
    <p:sldId id="274" r:id="rId19"/>
    <p:sldId id="275" r:id="rId20"/>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60"/>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 altLang="en-US"/>
              <a:t>Hey everyone, I am Ronian. Today, I am going to present a paper named “</a:t>
            </a:r>
            <a:r>
              <a:rPr lang="en-US">
                <a:sym typeface="+mn-ea"/>
              </a:rPr>
              <a:t>Exploring Extreme Programming in Context: An Industrial Case Study</a:t>
            </a:r>
            <a:r>
              <a:rPr lang="" altLang="en-US">
                <a:sym typeface="+mn-ea"/>
              </a:rPr>
              <a:t>”.</a:t>
            </a:r>
            <a:endParaRPr lang="" altLang="en-US">
              <a:sym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 altLang="en-US"/>
              <a:t>The size of the new and changed classes are similar for each release, though many</a:t>
            </a:r>
            <a:endParaRPr lang="" altLang="en-US"/>
          </a:p>
          <a:p>
            <a:r>
              <a:rPr lang="" altLang="en-US"/>
              <a:t>more functions and classes were altered in the old release. </a:t>
            </a:r>
            <a:endParaRPr lang="" altLang="en-US"/>
          </a:p>
          <a:p>
            <a:endParaRPr lang="" altLang="en-US"/>
          </a:p>
          <a:p>
            <a:r>
              <a:rPr lang="" altLang="en-US"/>
              <a:t>A code review policy was in place during the old release, but it was not strictly enforced. Pair programming took the place of code reviews in the new release. </a:t>
            </a:r>
            <a:endParaRPr lang="" altLang="en-US"/>
          </a:p>
          <a:p>
            <a:endParaRPr lang="" altLang="en-US"/>
          </a:p>
          <a:p>
            <a:r>
              <a:rPr lang="" altLang="en-US"/>
              <a:t>Customer tests were also integrated into the new release. </a:t>
            </a:r>
            <a:endParaRPr lang="" altLang="en-US"/>
          </a:p>
          <a:p>
            <a:endParaRPr lang=""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 in the old release the team sat in semi-private cubicles, most of which were</a:t>
            </a:r>
            <a:endParaRPr lang="en-US"/>
          </a:p>
          <a:p>
            <a:r>
              <a:rPr lang="en-US"/>
              <a:t>along the same hallway. In the new release, the team sat in an open office environment with furniture and pair programming stations arranged by the developers.</a:t>
            </a:r>
            <a:endParaRPr lang="en-US"/>
          </a:p>
          <a:p>
            <a:endParaRPr lang="en-US"/>
          </a:p>
          <a:p>
            <a:r>
              <a:rPr lang="en-US"/>
              <a:t>In the old release, the product delivery team and the lead developers were responsible for customer communication. </a:t>
            </a:r>
            <a:endParaRPr lang="en-US"/>
          </a:p>
          <a:p>
            <a:endParaRPr lang="en-US"/>
          </a:p>
          <a:p>
            <a:r>
              <a:rPr lang="en-US"/>
              <a:t> In the new release, a representative from Sabre’s product marketing department served as the XP customer. </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According to team members, the daily stand-up meetings were a valuable asset for problem resolution and team communication. Team members also stated that the</a:t>
            </a:r>
            <a:endParaRPr lang="en-US"/>
          </a:p>
          <a:p>
            <a:r>
              <a:rPr lang="en-US"/>
              <a:t>short iterations were helpful and allowed them to create more accurate estimates.</a:t>
            </a:r>
            <a:endParaRPr lang="en-US"/>
          </a:p>
          <a:p>
            <a:endParaRPr lang="" altLang="en-US"/>
          </a:p>
          <a:p>
            <a:r>
              <a:rPr lang="" altLang="en-US"/>
              <a:t>Almost all interviewees disliked mandated pairing and saw no value in pairing on trivial tasks. However, everyone agreed that it was a valuable process for solving problems and overcoming technical difficulties. </a:t>
            </a:r>
            <a:endParaRPr lang=""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automated tests were difficult to write for some GUI components because of limitations in available unit testing technology</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18 months of continuous internal testing, while the new release was internally tested for only 3.5 months. </a:t>
            </a:r>
            <a:endParaRPr lang="en-US"/>
          </a:p>
          <a:p>
            <a:endParaRPr lang="en-US"/>
          </a:p>
          <a:p>
            <a:r>
              <a:rPr lang="en-US"/>
              <a:t>The team’s defect rates were well-below industry averages in both the old and the new releases.</a:t>
            </a:r>
            <a:endParaRPr lang="en-US"/>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 altLang="en-US"/>
              <a:t>In summary,  the results can be used to build up the weight of evidence about XP:  the adoption of XP practices can</a:t>
            </a:r>
            <a:endParaRPr lang="" altLang="en-US"/>
          </a:p>
          <a:p>
            <a:r>
              <a:rPr lang="" altLang="en-US"/>
              <a:t>improve programmer productivity and can improve product quality.</a:t>
            </a:r>
            <a:endParaRPr lang=""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 altLang="en-US"/>
              <a:t>Here is the strength and limitations of the paper:</a:t>
            </a:r>
            <a:endParaRPr lang="" altLang="en-US"/>
          </a:p>
          <a:p>
            <a:r>
              <a:rPr lang="" altLang="en-US"/>
              <a:t>The case study only shows the case where xp is applied to small, co-related teams,</a:t>
            </a:r>
            <a:endParaRPr lang="" altLang="en-US"/>
          </a:p>
          <a:p>
            <a:r>
              <a:rPr lang="" altLang="en-US"/>
              <a:t>However in this way, it also </a:t>
            </a:r>
            <a:r>
              <a:rPr lang="en-US" altLang="en-US">
                <a:sym typeface="+mn-ea"/>
              </a:rPr>
              <a:t>reduce</a:t>
            </a:r>
            <a:r>
              <a:rPr lang="" altLang="en-US">
                <a:sym typeface="+mn-ea"/>
              </a:rPr>
              <a:t>s</a:t>
            </a:r>
            <a:r>
              <a:rPr lang="en-US" altLang="en-US">
                <a:sym typeface="+mn-ea"/>
              </a:rPr>
              <a:t> internal validity concerns</a:t>
            </a:r>
            <a:r>
              <a:rPr lang="" altLang="en-US">
                <a:sym typeface="+mn-ea"/>
              </a:rPr>
              <a:t>, as</a:t>
            </a:r>
            <a:r>
              <a:rPr lang="en-US" altLang="en-US">
                <a:sym typeface="+mn-ea"/>
              </a:rPr>
              <a:t> the same software project with a team comprised largely of the same personnel.</a:t>
            </a:r>
            <a:endParaRPr lang="en-US" altLang="en-US"/>
          </a:p>
          <a:p>
            <a:endParaRPr lang="" altLang="en-US"/>
          </a:p>
          <a:p>
            <a:r>
              <a:rPr lang="" altLang="en-US"/>
              <a:t>Even though t</a:t>
            </a:r>
            <a:r>
              <a:rPr lang="en-US" altLang="en-US">
                <a:sym typeface="+mn-ea"/>
              </a:rPr>
              <a:t>he amount of new and changed LOEC in the new release was approximately </a:t>
            </a:r>
            <a:r>
              <a:rPr lang="" altLang="en-US">
                <a:sym typeface="+mn-ea"/>
              </a:rPr>
              <a:t>1/5</a:t>
            </a:r>
            <a:r>
              <a:rPr lang="en-US" altLang="en-US">
                <a:sym typeface="+mn-ea"/>
              </a:rPr>
              <a:t> the size of the old release</a:t>
            </a:r>
            <a:r>
              <a:rPr lang="" altLang="en-US">
                <a:sym typeface="+mn-ea"/>
              </a:rPr>
              <a:t>, </a:t>
            </a:r>
            <a:r>
              <a:rPr lang="en-US" altLang="en-US">
                <a:sym typeface="+mn-ea"/>
              </a:rPr>
              <a:t>the system size increased 65% between the old and new releases, and overall system cyclomatic complexity increased by 20%</a:t>
            </a:r>
            <a:r>
              <a:rPr lang="" altLang="en-US">
                <a:sym typeface="+mn-ea"/>
              </a:rPr>
              <a:t>. </a:t>
            </a:r>
            <a:endParaRPr lang="" altLang="en-US">
              <a:sym typeface="+mn-ea"/>
            </a:endParaRPr>
          </a:p>
          <a:p>
            <a:endParaRPr lang="" altLang="en-US">
              <a:sym typeface="+mn-ea"/>
            </a:endParaRPr>
          </a:p>
          <a:p>
            <a:r>
              <a:rPr lang="en-US" altLang="en-US"/>
              <a:t>Furthermore, the amount of test code written in the new release was not included in effort calculations or total system size. Therefore, productivity and effort results in the new release may be underestimated. </a:t>
            </a:r>
            <a:endParaRPr lang="en-US" altLang="en-US"/>
          </a:p>
          <a:p>
            <a:endParaRPr lang="" altLang="en-US">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 altLang="en-US"/>
              <a:t>First, some basics about extreme programming:</a:t>
            </a:r>
            <a:endParaRPr lang="" altLang="en-US"/>
          </a:p>
          <a:p>
            <a:pPr marL="0" indent="0">
              <a:buNone/>
            </a:pPr>
            <a:r>
              <a:rPr lang="" altLang="en-US"/>
              <a:t>1. xp is </a:t>
            </a:r>
            <a:r>
              <a:rPr lang="en-US" altLang="en-US">
                <a:sym typeface="+mn-ea"/>
              </a:rPr>
              <a:t>for rapid development of web-based applicatins</a:t>
            </a:r>
            <a:endParaRPr lang="en-US" altLang="en-US"/>
          </a:p>
          <a:p>
            <a:r>
              <a:rPr lang="" altLang="en-US">
                <a:sym typeface="+mn-ea"/>
              </a:rPr>
              <a:t>2. xp </a:t>
            </a:r>
            <a:r>
              <a:rPr lang="en-US" altLang="en-US">
                <a:sym typeface="+mn-ea"/>
              </a:rPr>
              <a:t>aims to increase a software organization’s responsiveness while decreasing development overhead</a:t>
            </a:r>
            <a:endParaRPr lang="en-US" altLang="en-US"/>
          </a:p>
          <a:p>
            <a:r>
              <a:rPr lang="" altLang="en-US">
                <a:sym typeface="+mn-ea"/>
              </a:rPr>
              <a:t>3. xp </a:t>
            </a:r>
            <a:r>
              <a:rPr lang="en-US" altLang="en-US">
                <a:sym typeface="+mn-ea"/>
              </a:rPr>
              <a:t>works bestfor small teams of 5 to 15 developers</a:t>
            </a:r>
            <a:endParaRPr lang="en-US" altLang="en-US"/>
          </a:p>
          <a:p>
            <a:r>
              <a:rPr lang="" altLang="en-US">
                <a:sym typeface="+mn-ea"/>
              </a:rPr>
              <a:t>4. xp </a:t>
            </a:r>
            <a:r>
              <a:rPr lang="en-US" altLang="en-US">
                <a:sym typeface="+mn-ea"/>
              </a:rPr>
              <a:t>concentrates on producing executable code and automated test drivers</a:t>
            </a:r>
            <a:endParaRPr lang="en-US" altLang="en-US"/>
          </a:p>
          <a:p>
            <a:r>
              <a:rPr lang="" altLang="en-US">
                <a:sym typeface="+mn-ea"/>
              </a:rPr>
              <a:t>5. xp</a:t>
            </a:r>
            <a:r>
              <a:rPr lang="en-US" altLang="en-US">
                <a:sym typeface="+mn-ea"/>
              </a:rPr>
              <a:t>replaces paperbased documentation with face-to-face communication</a:t>
            </a:r>
            <a:endParaRPr lang="en-US" altLang="en-US"/>
          </a:p>
          <a:p>
            <a:endParaRPr lang="" altLang="en-US"/>
          </a:p>
          <a:p>
            <a:r>
              <a:rPr lang="" altLang="en-US"/>
              <a:t>Table 1 shows productivity gains between 66.3 percent and 302.1 percent based on hard metrics.</a:t>
            </a:r>
            <a:endParaRPr lang=""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sym typeface="+mn-ea"/>
              </a:rPr>
              <a:t>XP proposes a set of software development practices to increase productivity while maintaining quality.  </a:t>
            </a:r>
            <a:r>
              <a:rPr lang="en-US" altLang="en-US">
                <a:sym typeface="+mn-ea"/>
              </a:rPr>
              <a:t>the 12  practices according to </a:t>
            </a:r>
            <a:r>
              <a:rPr lang="en-US">
                <a:sym typeface="+mn-ea"/>
              </a:rPr>
              <a:t>three key areas: customer satisfaction, software quality, and development process organization.</a:t>
            </a:r>
            <a:endParaRPr lang="en-US"/>
          </a:p>
          <a:p>
            <a:endParaRPr lang="en-US"/>
          </a:p>
          <a:p>
            <a:r>
              <a:rPr lang="en-US" altLang="en-US">
                <a:sym typeface="+mn-ea"/>
              </a:rPr>
              <a:t>To raise Customer Satisfaction, xp tries to </a:t>
            </a:r>
            <a:r>
              <a:rPr lang="" altLang="en-US">
                <a:sym typeface="+mn-ea"/>
              </a:rPr>
              <a:t>“</a:t>
            </a:r>
            <a:r>
              <a:rPr lang="en-US" altLang="en-US">
                <a:sym typeface="+mn-ea"/>
              </a:rPr>
              <a:t>get the requirements right” before the software is designed,  and uses short cycles reduce customer risk.</a:t>
            </a:r>
            <a:endParaRPr lang=""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
            <a:r>
              <a:rPr lang=""/>
              <a:t>M</a:t>
            </a:r>
            <a:r>
              <a:t>etaphor represents a coherent view of the system that makes sense to both the business and technical sides and represents “what we are trying to do.”</a:t>
            </a:r>
          </a:p>
          <a:p/>
          <a:p>
            <a:r>
              <a:rPr lang=""/>
              <a:t>T</a:t>
            </a:r>
            <a:r>
              <a:t>ests verify that the program does what it is supposed to do</a:t>
            </a:r>
            <a:r>
              <a:rPr lang=""/>
              <a:t>.</a:t>
            </a:r>
            <a:endParaRPr lang=""/>
          </a:p>
          <a:p>
            <a:endParaRPr lang=""/>
          </a:p>
          <a:p/>
          <a:p>
            <a:r>
              <a:t>Keeping the software design as simple as possible improves a team’s ability to work productively</a:t>
            </a:r>
          </a:p>
          <a:p/>
          <a:p>
            <a:r>
              <a:rPr lang=""/>
              <a:t>it is nessary to </a:t>
            </a:r>
            <a:r>
              <a:t>change the code’s structure to improve its understandability and maintainability</a:t>
            </a:r>
          </a:p>
          <a:p/>
          <a:p>
            <a:r>
              <a:rPr lang=""/>
              <a:t>Using </a:t>
            </a:r>
            <a:r>
              <a:rPr lang="en-US" altLang="en-US">
                <a:sym typeface="+mn-ea"/>
              </a:rPr>
              <a:t>Pair programming</a:t>
            </a:r>
            <a:r>
              <a:rPr lang="" altLang="en-US">
                <a:sym typeface="+mn-ea"/>
              </a:rPr>
              <a:t>,  it takes only approximately 15 percent more effort , but increases both software quality and programmers’ job satisfaction.</a:t>
            </a:r>
            <a:endParaRPr lang="" altLang="en-US">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t>The team estimates task effort, while the customer picks the tasks for the next iteration</a:t>
            </a:r>
            <a:r>
              <a:rPr lang=""/>
              <a:t>.</a:t>
            </a:r>
            <a:endParaRPr lang=""/>
          </a:p>
          <a:p>
            <a:endParaRPr lang=""/>
          </a:p>
          <a:p>
            <a:r>
              <a:rPr lang=""/>
              <a:t>Work under reasonable amount of time to keep </a:t>
            </a:r>
            <a:r>
              <a:rPr lang="en-US" altLang="en-US">
                <a:sym typeface="+mn-ea"/>
              </a:rPr>
              <a:t>product quality</a:t>
            </a:r>
            <a:endParaRPr lang="en-US" altLang="en-US">
              <a:sym typeface="+mn-ea"/>
            </a:endParaRPr>
          </a:p>
          <a:p>
            <a:endParaRPr lang=""/>
          </a:p>
          <a:p>
            <a:r>
              <a:rPr lang=""/>
              <a:t> Anyone who can add value to any portion of the code at any time.</a:t>
            </a:r>
            <a:endParaRPr lang=""/>
          </a:p>
          <a:p>
            <a:endParaRPr lang=""/>
          </a:p>
          <a:p>
            <a:r>
              <a:rPr lang=""/>
              <a:t> A coding standard makes the code easier to understand and</a:t>
            </a:r>
            <a:endParaRPr lang=""/>
          </a:p>
          <a:p>
            <a:r>
              <a:rPr lang=""/>
              <a:t>improves consistency among team members.</a:t>
            </a:r>
            <a:endParaRPr lang=""/>
          </a:p>
          <a:p>
            <a:endParaRPr lang=""/>
          </a:p>
          <a:p>
            <a:r>
              <a:rPr lang=""/>
              <a:t>dedicate a machine, letting pair programmers take turns integrating and testing their code</a:t>
            </a:r>
            <a:endParaRPr lan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 altLang="en-US"/>
              <a:t>In this case study, the author compared </a:t>
            </a:r>
            <a:r>
              <a:rPr lang="en-US">
                <a:sym typeface="+mn-ea"/>
              </a:rPr>
              <a:t>two releases of the same product</a:t>
            </a:r>
            <a:r>
              <a:rPr lang="" altLang="en-US">
                <a:sym typeface="+mn-ea"/>
              </a:rPr>
              <a:t>.</a:t>
            </a:r>
            <a:endParaRPr lang="" altLang="en-US">
              <a:sym typeface="+mn-ea"/>
            </a:endParaRPr>
          </a:p>
          <a:p>
            <a:r>
              <a:rPr lang="en-US">
                <a:sym typeface="+mn-ea"/>
              </a:rPr>
              <a:t>One release was completed just prior to the team’s adoption of the XP methodology </a:t>
            </a:r>
            <a:r>
              <a:rPr lang="en-US" altLang="en-US">
                <a:sym typeface="+mn-ea"/>
              </a:rPr>
              <a:t>(traditional, waterfall-based software process). The </a:t>
            </a:r>
            <a:r>
              <a:rPr lang="en-US">
                <a:sym typeface="+mn-ea"/>
              </a:rPr>
              <a:t>other was completed after approximately two years of XP use.</a:t>
            </a:r>
            <a:endParaRPr lang="en-US">
              <a:sym typeface="+mn-ea"/>
            </a:endParaRPr>
          </a:p>
          <a:p>
            <a:endParaRPr lang=""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marL="0" indent="0">
              <a:buNone/>
            </a:pPr>
            <a:r>
              <a:rPr lang="" altLang="en-US"/>
              <a:t>The goal of the case study is to </a:t>
            </a:r>
            <a:r>
              <a:rPr lang="en-US">
                <a:sym typeface="+mn-ea"/>
              </a:rPr>
              <a:t>examined five null hypotheses regarding XP’s effectiveness</a:t>
            </a:r>
            <a:r>
              <a:rPr lang="en-US" altLang="en-US">
                <a:sym typeface="+mn-ea"/>
              </a:rPr>
              <a:t>: </a:t>
            </a:r>
            <a:endParaRPr lang="en-US"/>
          </a:p>
          <a:p>
            <a:r>
              <a:rPr lang="en-US">
                <a:sym typeface="+mn-ea"/>
              </a:rPr>
              <a:t>H1: pre-release quality (as measured by defects found before product release)</a:t>
            </a:r>
            <a:endParaRPr lang="en-US"/>
          </a:p>
          <a:p>
            <a:r>
              <a:rPr lang="en-US">
                <a:sym typeface="+mn-ea"/>
              </a:rPr>
              <a:t>H2: post-release quality (as measured by defects found by the customer after release)</a:t>
            </a:r>
            <a:endParaRPr lang="en-US"/>
          </a:p>
          <a:p>
            <a:r>
              <a:rPr lang="en-US">
                <a:sym typeface="+mn-ea"/>
              </a:rPr>
              <a:t>H3: programmer productivity (as measured by both user stories and lines of code per person-month)</a:t>
            </a:r>
            <a:endParaRPr lang="en-US"/>
          </a:p>
          <a:p>
            <a:r>
              <a:rPr lang="en-US">
                <a:sym typeface="+mn-ea"/>
              </a:rPr>
              <a:t>H4: customer satisfaction (measured via interview and customer feedback)</a:t>
            </a:r>
            <a:endParaRPr lang="en-US"/>
          </a:p>
          <a:p>
            <a:r>
              <a:rPr lang="en-US">
                <a:sym typeface="+mn-ea"/>
              </a:rPr>
              <a:t>H5: team morale (assessed via a survey) </a:t>
            </a:r>
            <a:endParaRPr lang="en-US"/>
          </a:p>
          <a:p>
            <a:endParaRPr lang=""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context factors can help explain differences in the results of applying the methodology</a:t>
            </a:r>
            <a:endParaRPr lang="en-US"/>
          </a:p>
          <a:p>
            <a:endParaRPr lang="en-US"/>
          </a:p>
          <a:p>
            <a:r>
              <a:rPr lang="en-US"/>
              <a:t>The researchers were not present for the old release, and the team was not aware that any research would be done on their product or on their documentation. Consequently, some in-process XPEF metrics were not available. </a:t>
            </a:r>
            <a:endParaRPr lang="en-US"/>
          </a:p>
          <a:p>
            <a:endParaRPr lang="en-US"/>
          </a:p>
          <a:p>
            <a:r>
              <a:rPr lang="en-US"/>
              <a:t>Six of the team</a:t>
            </a:r>
            <a:r>
              <a:rPr lang="" altLang="en-US"/>
              <a:t>s</a:t>
            </a:r>
            <a:r>
              <a:rPr lang="en-US"/>
              <a:t> ten fulltime members were interviewed during the new release. The interviews were semi-structured, and each interviewee was asked the same set of questions</a:t>
            </a:r>
            <a:r>
              <a:rPr lang="" altLang="en-US"/>
              <a:t>.</a:t>
            </a:r>
            <a:endParaRPr lang=""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customer suggestions are integrated into the product</a:t>
            </a:r>
            <a:r>
              <a:rPr lang="en-US" altLang="en-US"/>
              <a:t>, we classify this project as commercial software</a:t>
            </a:r>
            <a:endParaRPr lang="en-US" altLang="en-US"/>
          </a:p>
          <a:p>
            <a:endParaRPr lang="en-US" altLang="en-US"/>
          </a:p>
          <a:p>
            <a:r>
              <a:rPr lang="en-US" altLang="en-US"/>
              <a:t> increased usage of the product as well as the generation of a higher number of requirements.</a:t>
            </a:r>
            <a:endParaRPr lang="en-US" altLang="en-US"/>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Click to edit Master subtitle style</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0945"/>
            <a:ext cx="9848088" cy="811530"/>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sym typeface="+mn-ea"/>
              </a:rPr>
              <a:t>Click to edit Master text styles</a:t>
            </a:r>
            <a:endParaRPr lang="zh-CN" altLang="en-US" dirty="0">
              <a:sym typeface="+mn-ea"/>
            </a:endParaRPr>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Click to edit Master title style</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4" name="内容占位符 3"/>
          <p:cNvSpPr>
            <a:spLocks noGrp="1"/>
          </p:cNvSpPr>
          <p:nvPr>
            <p:ph sz="half" idx="2"/>
          </p:nvPr>
        </p:nvSpPr>
        <p:spPr>
          <a:xfrm>
            <a:off x="839788" y="2615609"/>
            <a:ext cx="5157787"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标题 1"/>
          <p:cNvSpPr>
            <a:spLocks noGrp="1"/>
          </p:cNvSpPr>
          <p:nvPr>
            <p:ph type="title"/>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Click to edit Master text styles</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Click to edit Master title style</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Click to edit Master title style</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normAutofit fontScale="90000"/>
          </a:bodyPr>
          <a:p>
            <a:r>
              <a:rPr lang="en-US"/>
              <a:t>Exploring Extreme Programming in Context: An Industrial Case Study</a:t>
            </a:r>
            <a:endParaRPr lang="en-US"/>
          </a:p>
        </p:txBody>
      </p:sp>
      <p:sp>
        <p:nvSpPr>
          <p:cNvPr id="3" name="Subtitle 2"/>
          <p:cNvSpPr>
            <a:spLocks noGrp="1"/>
          </p:cNvSpPr>
          <p:nvPr>
            <p:ph type="subTitle" idx="1"/>
          </p:nvPr>
        </p:nvSpPr>
        <p:spPr>
          <a:xfrm>
            <a:off x="1524000" y="3998278"/>
            <a:ext cx="9144000" cy="1655762"/>
          </a:xfrm>
        </p:spPr>
        <p:txBody>
          <a:bodyPr/>
          <a:p>
            <a:pPr algn="r"/>
            <a:r>
              <a:rPr lang="" altLang="en-US" sz="2400" b="1"/>
              <a:t>Ziyu Zhang</a:t>
            </a:r>
            <a:endParaRPr lang="" altLang="en-US" sz="24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Context factors </a:t>
            </a:r>
            <a:r>
              <a:rPr lang="" altLang="en-US"/>
              <a:t>(2)</a:t>
            </a:r>
            <a:endParaRPr lang="" altLang="en-US"/>
          </a:p>
        </p:txBody>
      </p:sp>
      <p:sp>
        <p:nvSpPr>
          <p:cNvPr id="3" name="Content Placeholder 2"/>
          <p:cNvSpPr>
            <a:spLocks noGrp="1"/>
          </p:cNvSpPr>
          <p:nvPr>
            <p:ph idx="1"/>
          </p:nvPr>
        </p:nvSpPr>
        <p:spPr>
          <a:xfrm>
            <a:off x="647700" y="821690"/>
            <a:ext cx="10515600" cy="4351338"/>
          </a:xfrm>
        </p:spPr>
        <p:txBody>
          <a:bodyPr/>
          <a:p>
            <a:endParaRPr lang="" altLang="en-US"/>
          </a:p>
          <a:p>
            <a:r>
              <a:rPr lang="" altLang="en-US"/>
              <a:t>Project-specific factors: The size of the new and changed classes are similar</a:t>
            </a:r>
            <a:endParaRPr lang="" altLang="en-US"/>
          </a:p>
          <a:p>
            <a:r>
              <a:rPr lang="" altLang="en-US"/>
              <a:t>Technological: Microsoft Project -&gt; reorder in Microsoft Excel </a:t>
            </a:r>
            <a:endParaRPr lang="" altLang="en-US"/>
          </a:p>
        </p:txBody>
      </p:sp>
      <p:pic>
        <p:nvPicPr>
          <p:cNvPr id="5" name="Picture 4"/>
          <p:cNvPicPr>
            <a:picLocks noChangeAspect="1"/>
          </p:cNvPicPr>
          <p:nvPr/>
        </p:nvPicPr>
        <p:blipFill>
          <a:blip r:embed="rId1"/>
          <a:stretch>
            <a:fillRect/>
          </a:stretch>
        </p:blipFill>
        <p:spPr>
          <a:xfrm>
            <a:off x="1239520" y="2042795"/>
            <a:ext cx="4514850" cy="4638675"/>
          </a:xfrm>
          <a:prstGeom prst="rect">
            <a:avLst/>
          </a:prstGeom>
        </p:spPr>
      </p:pic>
      <p:pic>
        <p:nvPicPr>
          <p:cNvPr id="6" name="Picture 5"/>
          <p:cNvPicPr>
            <a:picLocks noChangeAspect="1"/>
          </p:cNvPicPr>
          <p:nvPr/>
        </p:nvPicPr>
        <p:blipFill>
          <a:blip r:embed="rId2"/>
          <a:stretch>
            <a:fillRect/>
          </a:stretch>
        </p:blipFill>
        <p:spPr>
          <a:xfrm>
            <a:off x="6171565" y="2042795"/>
            <a:ext cx="4581525" cy="41719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Context factors </a:t>
            </a:r>
            <a:r>
              <a:rPr lang="en-US" altLang="en-US">
                <a:sym typeface="+mn-ea"/>
              </a:rPr>
              <a:t>(</a:t>
            </a:r>
            <a:r>
              <a:rPr lang="" altLang="en-US">
                <a:sym typeface="+mn-ea"/>
              </a:rPr>
              <a:t>3</a:t>
            </a:r>
            <a:r>
              <a:rPr lang="en-US" altLang="en-US">
                <a:sym typeface="+mn-ea"/>
              </a:rPr>
              <a:t>)</a:t>
            </a:r>
            <a:endParaRPr lang="en-US"/>
          </a:p>
        </p:txBody>
      </p:sp>
      <p:sp>
        <p:nvSpPr>
          <p:cNvPr id="3" name="Content Placeholder 2"/>
          <p:cNvSpPr>
            <a:spLocks noGrp="1"/>
          </p:cNvSpPr>
          <p:nvPr>
            <p:ph idx="1"/>
          </p:nvPr>
        </p:nvSpPr>
        <p:spPr>
          <a:xfrm>
            <a:off x="647700" y="1825625"/>
            <a:ext cx="11020425" cy="4351655"/>
          </a:xfrm>
        </p:spPr>
        <p:txBody>
          <a:bodyPr/>
          <a:p>
            <a:r>
              <a:rPr lang="en-US"/>
              <a:t>Ergonomic</a:t>
            </a:r>
            <a:r>
              <a:rPr lang="" altLang="en-US"/>
              <a:t>: large whiteboard was available, and printouts of iteration plans</a:t>
            </a:r>
            <a:endParaRPr lang="" altLang="en-US"/>
          </a:p>
          <a:p>
            <a:pPr marL="1371600" lvl="3" indent="0">
              <a:buNone/>
            </a:pPr>
            <a:r>
              <a:rPr lang="" altLang="en-US"/>
              <a:t>      </a:t>
            </a:r>
            <a:r>
              <a:rPr lang="" altLang="en-US" sz="2000"/>
              <a:t>developers frequently visited customer sites -&gt;  on-site (1/2 of time)</a:t>
            </a:r>
            <a:endParaRPr lang="" altLang="en-US" sz="2000"/>
          </a:p>
          <a:p>
            <a:r>
              <a:rPr lang="" altLang="en-US"/>
              <a:t>Developmental: The personnel factor, which pertains to skill level remained same.</a:t>
            </a:r>
            <a:endParaRPr lang="" altLang="en-US"/>
          </a:p>
        </p:txBody>
      </p:sp>
      <p:pic>
        <p:nvPicPr>
          <p:cNvPr id="4" name="Picture 3"/>
          <p:cNvPicPr>
            <a:picLocks noChangeAspect="1"/>
          </p:cNvPicPr>
          <p:nvPr/>
        </p:nvPicPr>
        <p:blipFill>
          <a:blip r:embed="rId1"/>
          <a:stretch>
            <a:fillRect/>
          </a:stretch>
        </p:blipFill>
        <p:spPr>
          <a:xfrm>
            <a:off x="523240" y="3533140"/>
            <a:ext cx="4448175" cy="2533650"/>
          </a:xfrm>
          <a:prstGeom prst="rect">
            <a:avLst/>
          </a:prstGeom>
        </p:spPr>
      </p:pic>
      <p:pic>
        <p:nvPicPr>
          <p:cNvPr id="5" name="Picture 4"/>
          <p:cNvPicPr>
            <a:picLocks noChangeAspect="1"/>
          </p:cNvPicPr>
          <p:nvPr/>
        </p:nvPicPr>
        <p:blipFill>
          <a:blip r:embed="rId2"/>
          <a:stretch>
            <a:fillRect/>
          </a:stretch>
        </p:blipFill>
        <p:spPr>
          <a:xfrm>
            <a:off x="5072380" y="2933065"/>
            <a:ext cx="3194685" cy="3422650"/>
          </a:xfrm>
          <a:prstGeom prst="rect">
            <a:avLst/>
          </a:prstGeom>
        </p:spPr>
      </p:pic>
      <p:pic>
        <p:nvPicPr>
          <p:cNvPr id="6" name="Picture 5"/>
          <p:cNvPicPr>
            <a:picLocks noChangeAspect="1"/>
          </p:cNvPicPr>
          <p:nvPr/>
        </p:nvPicPr>
        <p:blipFill>
          <a:blip r:embed="rId3"/>
          <a:stretch>
            <a:fillRect/>
          </a:stretch>
        </p:blipFill>
        <p:spPr>
          <a:xfrm>
            <a:off x="8267065" y="2835910"/>
            <a:ext cx="3342005" cy="35198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Adherence metrics </a:t>
            </a:r>
            <a:r>
              <a:rPr lang="" altLang="en-US"/>
              <a:t>(1)</a:t>
            </a:r>
            <a:endParaRPr lang="" altLang="en-US"/>
          </a:p>
        </p:txBody>
      </p:sp>
      <p:sp>
        <p:nvSpPr>
          <p:cNvPr id="3" name="Content Placeholder 2"/>
          <p:cNvSpPr>
            <a:spLocks noGrp="1"/>
          </p:cNvSpPr>
          <p:nvPr>
            <p:ph idx="1"/>
          </p:nvPr>
        </p:nvSpPr>
        <p:spPr>
          <a:xfrm>
            <a:off x="647700" y="1308735"/>
            <a:ext cx="10515600" cy="4351338"/>
          </a:xfrm>
        </p:spPr>
        <p:txBody>
          <a:bodyPr/>
          <a:p>
            <a:r>
              <a:rPr lang="en-US"/>
              <a:t>These metrics also provide insight into whether a team has adopted XP’s core values. </a:t>
            </a:r>
            <a:endParaRPr lang="en-US"/>
          </a:p>
          <a:p>
            <a:r>
              <a:rPr lang="" altLang="en-US"/>
              <a:t>Planning: inaccurate task schedules -&gt; less anxiety about future tasks</a:t>
            </a:r>
            <a:endParaRPr lang="" altLang="en-US"/>
          </a:p>
          <a:p>
            <a:r>
              <a:rPr lang="" altLang="en-US"/>
              <a:t>Coding: team paired approximately half the time</a:t>
            </a:r>
            <a:endParaRPr lang="" altLang="en-US"/>
          </a:p>
        </p:txBody>
      </p:sp>
      <p:pic>
        <p:nvPicPr>
          <p:cNvPr id="4" name="Picture 3"/>
          <p:cNvPicPr>
            <a:picLocks noChangeAspect="1"/>
          </p:cNvPicPr>
          <p:nvPr/>
        </p:nvPicPr>
        <p:blipFill>
          <a:blip r:embed="rId1"/>
          <a:stretch>
            <a:fillRect/>
          </a:stretch>
        </p:blipFill>
        <p:spPr>
          <a:xfrm>
            <a:off x="1019175" y="3142615"/>
            <a:ext cx="4438650" cy="3200400"/>
          </a:xfrm>
          <a:prstGeom prst="rect">
            <a:avLst/>
          </a:prstGeom>
        </p:spPr>
      </p:pic>
      <p:pic>
        <p:nvPicPr>
          <p:cNvPr id="5" name="Picture 4"/>
          <p:cNvPicPr>
            <a:picLocks noChangeAspect="1"/>
          </p:cNvPicPr>
          <p:nvPr/>
        </p:nvPicPr>
        <p:blipFill>
          <a:blip r:embed="rId2"/>
          <a:stretch>
            <a:fillRect/>
          </a:stretch>
        </p:blipFill>
        <p:spPr>
          <a:xfrm>
            <a:off x="6479540" y="2694940"/>
            <a:ext cx="4514850" cy="40957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Adherence metrics </a:t>
            </a:r>
            <a:r>
              <a:rPr lang="" altLang="en-US"/>
              <a:t>(2)</a:t>
            </a:r>
            <a:endParaRPr lang="" altLang="en-US"/>
          </a:p>
        </p:txBody>
      </p:sp>
      <p:sp>
        <p:nvSpPr>
          <p:cNvPr id="3" name="Content Placeholder 2"/>
          <p:cNvSpPr>
            <a:spLocks noGrp="1"/>
          </p:cNvSpPr>
          <p:nvPr>
            <p:ph idx="1"/>
          </p:nvPr>
        </p:nvSpPr>
        <p:spPr>
          <a:xfrm>
            <a:off x="647700" y="1462405"/>
            <a:ext cx="10515600" cy="4351338"/>
          </a:xfrm>
        </p:spPr>
        <p:txBody>
          <a:bodyPr/>
          <a:p>
            <a:r>
              <a:rPr lang="en-US"/>
              <a:t>Testing</a:t>
            </a:r>
            <a:r>
              <a:rPr lang="" altLang="en-US"/>
              <a:t>:  adopt automated unit testing.</a:t>
            </a:r>
            <a:endParaRPr lang="" altLang="en-US"/>
          </a:p>
        </p:txBody>
      </p:sp>
      <p:pic>
        <p:nvPicPr>
          <p:cNvPr id="6" name="Picture 5"/>
          <p:cNvPicPr>
            <a:picLocks noChangeAspect="1"/>
          </p:cNvPicPr>
          <p:nvPr/>
        </p:nvPicPr>
        <p:blipFill>
          <a:blip r:embed="rId1"/>
          <a:stretch>
            <a:fillRect/>
          </a:stretch>
        </p:blipFill>
        <p:spPr>
          <a:xfrm>
            <a:off x="3814445" y="2186940"/>
            <a:ext cx="4562475" cy="45624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47700" y="258445"/>
            <a:ext cx="10515600" cy="1325563"/>
          </a:xfrm>
        </p:spPr>
        <p:txBody>
          <a:bodyPr/>
          <a:p>
            <a:r>
              <a:rPr lang="en-US"/>
              <a:t>Outcome Measures</a:t>
            </a:r>
            <a:endParaRPr lang="en-US"/>
          </a:p>
        </p:txBody>
      </p:sp>
      <p:pic>
        <p:nvPicPr>
          <p:cNvPr id="4" name="Content Placeholder 3"/>
          <p:cNvPicPr>
            <a:picLocks noChangeAspect="1"/>
          </p:cNvPicPr>
          <p:nvPr>
            <p:ph idx="1"/>
          </p:nvPr>
        </p:nvPicPr>
        <p:blipFill>
          <a:blip r:embed="rId1"/>
          <a:stretch>
            <a:fillRect/>
          </a:stretch>
        </p:blipFill>
        <p:spPr>
          <a:xfrm>
            <a:off x="3576320" y="3684270"/>
            <a:ext cx="4657725" cy="3028950"/>
          </a:xfrm>
          <a:prstGeom prst="rect">
            <a:avLst/>
          </a:prstGeom>
        </p:spPr>
      </p:pic>
      <p:sp>
        <p:nvSpPr>
          <p:cNvPr id="5" name="Content Placeholder 2"/>
          <p:cNvSpPr>
            <a:spLocks noGrp="1"/>
          </p:cNvSpPr>
          <p:nvPr/>
        </p:nvSpPr>
        <p:spPr>
          <a:xfrm>
            <a:off x="647700" y="146240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8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r>
              <a:rPr lang="" altLang="en-US"/>
              <a:t>internal </a:t>
            </a:r>
            <a:r>
              <a:rPr lang="en-US"/>
              <a:t>defects</a:t>
            </a:r>
            <a:r>
              <a:rPr lang="en-US" altLang="en-US"/>
              <a:t>: improved by 65% </a:t>
            </a:r>
            <a:r>
              <a:rPr lang="" altLang="en-US"/>
              <a:t>(pre-release quality)</a:t>
            </a:r>
            <a:endParaRPr lang="en-US" altLang="en-US"/>
          </a:p>
          <a:p>
            <a:r>
              <a:rPr lang="en-US" altLang="en-US">
                <a:sym typeface="+mn-ea"/>
              </a:rPr>
              <a:t>internal </a:t>
            </a:r>
            <a:r>
              <a:rPr lang="en-US">
                <a:sym typeface="+mn-ea"/>
              </a:rPr>
              <a:t>defects</a:t>
            </a:r>
            <a:r>
              <a:rPr lang="en-US" altLang="en-US">
                <a:sym typeface="+mn-ea"/>
              </a:rPr>
              <a:t>: improved by </a:t>
            </a:r>
            <a:r>
              <a:rPr lang="" altLang="en-US">
                <a:sym typeface="+mn-ea"/>
              </a:rPr>
              <a:t>36</a:t>
            </a:r>
            <a:r>
              <a:rPr lang="en-US" altLang="en-US">
                <a:sym typeface="+mn-ea"/>
              </a:rPr>
              <a:t>% </a:t>
            </a:r>
            <a:r>
              <a:rPr lang="" altLang="en-US">
                <a:sym typeface="+mn-ea"/>
              </a:rPr>
              <a:t>(post-release quality)</a:t>
            </a:r>
            <a:endParaRPr lang="" altLang="en-US">
              <a:sym typeface="+mn-ea"/>
            </a:endParaRPr>
          </a:p>
          <a:p>
            <a:r>
              <a:rPr lang="en-US" altLang="en-US"/>
              <a:t>Productivity</a:t>
            </a:r>
            <a:r>
              <a:rPr lang="" altLang="en-US">
                <a:sym typeface="+mn-ea"/>
              </a:rPr>
              <a:t>: </a:t>
            </a:r>
            <a:r>
              <a:rPr lang="en-US" altLang="en-US">
                <a:sym typeface="+mn-ea"/>
              </a:rPr>
              <a:t>improved by </a:t>
            </a:r>
            <a:r>
              <a:rPr lang="" altLang="en-US">
                <a:sym typeface="+mn-ea"/>
              </a:rPr>
              <a:t>46</a:t>
            </a:r>
            <a:r>
              <a:rPr lang="en-US" altLang="en-US">
                <a:sym typeface="+mn-ea"/>
              </a:rPr>
              <a:t>%</a:t>
            </a:r>
            <a:endParaRPr lang="en-US" altLang="en-US">
              <a:sym typeface="+mn-ea"/>
            </a:endParaRPr>
          </a:p>
          <a:p>
            <a:r>
              <a:rPr lang="en-US" altLang="en-US"/>
              <a:t>Customer satisfaction</a:t>
            </a:r>
            <a:r>
              <a:rPr lang="" altLang="en-US">
                <a:sym typeface="+mn-ea"/>
              </a:rPr>
              <a:t>: more satisfied with the resulting project</a:t>
            </a:r>
            <a:endParaRPr lang="" altLang="en-US">
              <a:sym typeface="+mn-ea"/>
            </a:endParaRPr>
          </a:p>
          <a:p>
            <a:r>
              <a:rPr lang="" altLang="en-US">
                <a:sym typeface="+mn-ea"/>
              </a:rPr>
              <a:t>Morale</a:t>
            </a:r>
            <a:r>
              <a:rPr lang="" altLang="en-US">
                <a:sym typeface="+mn-ea"/>
              </a:rPr>
              <a:t>: can’t measure</a:t>
            </a:r>
            <a:endParaRPr lang="" altLang="en-US">
              <a:sym typeface="+mn-ea"/>
            </a:endParaRPr>
          </a:p>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 altLang="en-US"/>
              <a:t>Summary</a:t>
            </a:r>
            <a:endParaRPr lang="" altLang="en-US"/>
          </a:p>
        </p:txBody>
      </p:sp>
      <p:pic>
        <p:nvPicPr>
          <p:cNvPr id="4" name="Content Placeholder 3"/>
          <p:cNvPicPr>
            <a:picLocks noChangeAspect="1"/>
          </p:cNvPicPr>
          <p:nvPr>
            <p:ph idx="1"/>
          </p:nvPr>
        </p:nvPicPr>
        <p:blipFill>
          <a:blip r:embed="rId1"/>
          <a:stretch>
            <a:fillRect/>
          </a:stretch>
        </p:blipFill>
        <p:spPr>
          <a:xfrm>
            <a:off x="3825240" y="2260600"/>
            <a:ext cx="4160520" cy="4351655"/>
          </a:xfrm>
          <a:prstGeom prst="rect">
            <a:avLst/>
          </a:prstGeom>
        </p:spPr>
      </p:pic>
      <p:sp>
        <p:nvSpPr>
          <p:cNvPr id="5" name="Content Placeholder 2"/>
          <p:cNvSpPr>
            <a:spLocks noGrp="1"/>
          </p:cNvSpPr>
          <p:nvPr/>
        </p:nvSpPr>
        <p:spPr>
          <a:xfrm>
            <a:off x="647700" y="146240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8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a:lstStyle>
          <a:p>
            <a:r>
              <a:rPr lang="" altLang="en-US"/>
              <a:t>Result is based on one case study in one particular context, cannot conclusively accept or reject the hypotheses.</a:t>
            </a:r>
            <a:endParaRPr lang=""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 altLang="en-US"/>
              <a:t>Strength and Limitations</a:t>
            </a:r>
            <a:endParaRPr lang="" altLang="en-US"/>
          </a:p>
        </p:txBody>
      </p:sp>
      <p:sp>
        <p:nvSpPr>
          <p:cNvPr id="3" name="Content Placeholder 2"/>
          <p:cNvSpPr>
            <a:spLocks noGrp="1"/>
          </p:cNvSpPr>
          <p:nvPr>
            <p:ph idx="1"/>
          </p:nvPr>
        </p:nvSpPr>
        <p:spPr/>
        <p:txBody>
          <a:bodyPr/>
          <a:p>
            <a:r>
              <a:rPr lang="" altLang="en-US" sz="2400"/>
              <a:t>the case study</a:t>
            </a:r>
            <a:r>
              <a:rPr lang="en-US" sz="2400"/>
              <a:t> does not provide any insight into extending the range of applicability of XP beyond small, co-located teams.</a:t>
            </a:r>
            <a:endParaRPr lang="en-US" sz="2400"/>
          </a:p>
          <a:p>
            <a:r>
              <a:rPr lang="" altLang="en-US" sz="2400"/>
              <a:t>reduce internal validity concerns: the same software project with a team comprised largely of the same personnel.</a:t>
            </a:r>
            <a:endParaRPr lang="" altLang="en-US" sz="2400"/>
          </a:p>
          <a:p>
            <a:r>
              <a:rPr lang="" altLang="en-US" sz="2400"/>
              <a:t>The amount of new and changed LOEC in the new release was approximately one-fifth the size of the old release -&gt; less complex.</a:t>
            </a:r>
            <a:endParaRPr lang="" altLang="en-US" sz="2400"/>
          </a:p>
          <a:p>
            <a:r>
              <a:rPr lang="" altLang="en-US" sz="2400"/>
              <a:t> the system size increased 65% between the old and new releases, and overall system cyclomatic complexity increased by 20%</a:t>
            </a:r>
            <a:endParaRPr lang=""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 altLang="en-US"/>
              <a:t>Reference</a:t>
            </a:r>
            <a:endParaRPr lang="" altLang="en-US"/>
          </a:p>
        </p:txBody>
      </p:sp>
      <p:sp>
        <p:nvSpPr>
          <p:cNvPr id="3" name="Content Placeholder 2"/>
          <p:cNvSpPr>
            <a:spLocks noGrp="1"/>
          </p:cNvSpPr>
          <p:nvPr>
            <p:ph idx="1"/>
          </p:nvPr>
        </p:nvSpPr>
        <p:spPr/>
        <p:txBody>
          <a:bodyPr>
            <a:normAutofit lnSpcReduction="10000"/>
          </a:bodyPr>
          <a:p>
            <a:r>
              <a:rPr lang="en-US"/>
              <a:t>P. Abrahamsson, "Extreme Programming: First Results from a Controlled Case Study," in 29th EUROMICRO Conference. Belek, Turkey: IEEE, 2003.</a:t>
            </a:r>
            <a:endParaRPr lang="en-US"/>
          </a:p>
          <a:p>
            <a:r>
              <a:rPr lang="en-US"/>
              <a:t>K. Beck, Extreme Programming Explained: Embrace Change, Addison Wesley Longman, Reading, Mass., 2000.</a:t>
            </a:r>
            <a:endParaRPr lang="en-US"/>
          </a:p>
          <a:p>
            <a:r>
              <a:rPr lang="en-US"/>
              <a:t>F. Maurer and S. Martel, "Extreme programming. Rapid development for Web-based applications," in IEEE Internet Computing, vol. 6, no. 1, pp. 86-90, Jan.-Feb. 2002.</a:t>
            </a:r>
            <a:endParaRPr lang="en-US"/>
          </a:p>
          <a:p>
            <a:r>
              <a:rPr lang="en-US"/>
              <a:t>L. Layman, L. Williams and L. Cunningham, "Exploring extreme programming in context: an industrial case study," Agile Development Conference, Salt Lake City, UT, 2004, pp. 32-41.</a:t>
            </a:r>
            <a:endParaRPr lang="en-US"/>
          </a:p>
          <a:p>
            <a:r>
              <a:rPr lang="en-US"/>
              <a:t>F. Maurer and S. Martel, “On the Productivity of Extreme Programming: An Industrial Case Study,” draft paper; available at http://sern.ucalgary.ca/~milos/Library.htm (current 11 Dec. 2001).</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 altLang="en-US"/>
              <a:t>Backgroud -- extreme programming</a:t>
            </a:r>
            <a:endParaRPr lang="" altLang="en-US"/>
          </a:p>
        </p:txBody>
      </p:sp>
      <p:sp>
        <p:nvSpPr>
          <p:cNvPr id="3" name="Content Placeholder 2"/>
          <p:cNvSpPr>
            <a:spLocks noGrp="1"/>
          </p:cNvSpPr>
          <p:nvPr>
            <p:ph idx="1"/>
          </p:nvPr>
        </p:nvSpPr>
        <p:spPr/>
        <p:txBody>
          <a:bodyPr/>
          <a:p>
            <a:pPr marL="0" indent="0">
              <a:buNone/>
            </a:pPr>
            <a:endParaRPr lang="" altLang="en-US"/>
          </a:p>
          <a:p>
            <a:r>
              <a:rPr lang="" altLang="en-US"/>
              <a:t>for rapid development of web-based applicatins</a:t>
            </a:r>
            <a:endParaRPr lang="" altLang="en-US"/>
          </a:p>
          <a:p>
            <a:r>
              <a:rPr lang="" altLang="en-US"/>
              <a:t>aims to increase a software organization’s responsiveness while decreasing development overhead</a:t>
            </a:r>
            <a:endParaRPr lang="" altLang="en-US"/>
          </a:p>
          <a:p>
            <a:r>
              <a:rPr lang="" altLang="en-US"/>
              <a:t>works bestfor small teams of 5 to 15 developers</a:t>
            </a:r>
            <a:endParaRPr lang="" altLang="en-US"/>
          </a:p>
          <a:p>
            <a:r>
              <a:rPr lang="" altLang="en-US"/>
              <a:t>concentrates on producing executable code and automated test drivers</a:t>
            </a:r>
            <a:endParaRPr lang="" altLang="en-US"/>
          </a:p>
          <a:p>
            <a:r>
              <a:rPr lang="" altLang="en-US"/>
              <a:t>replaces paperbased documentation with face-to-face communication</a:t>
            </a:r>
            <a:endParaRPr lang="" altLang="en-US"/>
          </a:p>
        </p:txBody>
      </p:sp>
      <p:pic>
        <p:nvPicPr>
          <p:cNvPr id="4" name="Picture 3"/>
          <p:cNvPicPr>
            <a:picLocks noChangeAspect="1"/>
          </p:cNvPicPr>
          <p:nvPr/>
        </p:nvPicPr>
        <p:blipFill>
          <a:blip r:embed="rId1"/>
          <a:stretch>
            <a:fillRect/>
          </a:stretch>
        </p:blipFill>
        <p:spPr>
          <a:xfrm>
            <a:off x="3218180" y="4702175"/>
            <a:ext cx="4524375" cy="16859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Backgroud -- </a:t>
            </a:r>
            <a:r>
              <a:rPr lang="" altLang="en-US">
                <a:sym typeface="+mn-ea"/>
              </a:rPr>
              <a:t>12 xp related practices (1)</a:t>
            </a:r>
            <a:endParaRPr lang="" altLang="en-US">
              <a:sym typeface="+mn-ea"/>
            </a:endParaRPr>
          </a:p>
        </p:txBody>
      </p:sp>
      <p:sp>
        <p:nvSpPr>
          <p:cNvPr id="3" name="Content Placeholder 2"/>
          <p:cNvSpPr>
            <a:spLocks noGrp="1"/>
          </p:cNvSpPr>
          <p:nvPr>
            <p:ph idx="1"/>
          </p:nvPr>
        </p:nvSpPr>
        <p:spPr/>
        <p:txBody>
          <a:bodyPr/>
          <a:p>
            <a:r>
              <a:rPr lang="en-US" sz="3600"/>
              <a:t>Customer Satisfaction</a:t>
            </a:r>
            <a:endParaRPr lang="en-US" sz="3600"/>
          </a:p>
          <a:p>
            <a:pPr lvl="1"/>
            <a:r>
              <a:rPr lang="en-US" sz="3200"/>
              <a:t>On-site customer.</a:t>
            </a:r>
            <a:endParaRPr lang="en-US" sz="3200"/>
          </a:p>
          <a:p>
            <a:pPr lvl="2"/>
            <a:r>
              <a:rPr lang="en-US" sz="2800"/>
              <a:t>When issues arise, programmers can get customer input immediately rather than speculate on customer preferences</a:t>
            </a:r>
            <a:endParaRPr lang="en-US" sz="2800"/>
          </a:p>
          <a:p>
            <a:pPr lvl="1"/>
            <a:r>
              <a:rPr lang="en-US" sz="3200"/>
              <a:t>Small releases. </a:t>
            </a:r>
            <a:endParaRPr lang="en-US" sz="3200"/>
          </a:p>
          <a:p>
            <a:pPr lvl="2"/>
            <a:r>
              <a:rPr lang="en-US" sz="2800"/>
              <a:t> deal with changing requirements and reduces the impact of planning errors</a:t>
            </a:r>
            <a:endParaRPr 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Backgroud -- 12 xp related practices (</a:t>
            </a:r>
            <a:r>
              <a:rPr lang="" altLang="en-US">
                <a:sym typeface="+mn-ea"/>
              </a:rPr>
              <a:t>2</a:t>
            </a:r>
            <a:r>
              <a:rPr lang="en-US" altLang="en-US">
                <a:sym typeface="+mn-ea"/>
              </a:rPr>
              <a:t>)</a:t>
            </a:r>
            <a:endParaRPr lang="en-US" altLang="en-US">
              <a:sym typeface="+mn-ea"/>
            </a:endParaRPr>
          </a:p>
        </p:txBody>
      </p:sp>
      <p:sp>
        <p:nvSpPr>
          <p:cNvPr id="3" name="Content Placeholder 2"/>
          <p:cNvSpPr>
            <a:spLocks noGrp="1"/>
          </p:cNvSpPr>
          <p:nvPr>
            <p:ph idx="1"/>
          </p:nvPr>
        </p:nvSpPr>
        <p:spPr>
          <a:xfrm>
            <a:off x="647700" y="1825625"/>
            <a:ext cx="10515600" cy="4839335"/>
          </a:xfrm>
        </p:spPr>
        <p:txBody>
          <a:bodyPr/>
          <a:p>
            <a:r>
              <a:rPr lang="en-US" sz="2800"/>
              <a:t>Software Quality</a:t>
            </a:r>
            <a:endParaRPr lang="en-US" sz="2800"/>
          </a:p>
          <a:p>
            <a:pPr lvl="1"/>
            <a:r>
              <a:rPr lang="en-US" sz="2520"/>
              <a:t>Metaphor</a:t>
            </a:r>
            <a:r>
              <a:rPr lang="" altLang="en-US" sz="2520"/>
              <a:t>.</a:t>
            </a:r>
            <a:endParaRPr lang="" altLang="en-US" sz="2520"/>
          </a:p>
          <a:p>
            <a:pPr lvl="2"/>
            <a:r>
              <a:rPr lang="" altLang="en-US" sz="2240"/>
              <a:t>a coherent view of the system </a:t>
            </a:r>
            <a:endParaRPr lang="" altLang="en-US" sz="2240"/>
          </a:p>
          <a:p>
            <a:pPr lvl="1"/>
            <a:r>
              <a:rPr lang="" altLang="en-US" sz="2520"/>
              <a:t>Testing.</a:t>
            </a:r>
            <a:endParaRPr lang="" altLang="en-US" sz="2520"/>
          </a:p>
          <a:p>
            <a:pPr lvl="2"/>
            <a:r>
              <a:rPr lang="" altLang="en-US" sz="2240"/>
              <a:t>programmers write unit tests before they write actual code</a:t>
            </a:r>
            <a:endParaRPr lang="" altLang="en-US" sz="2240"/>
          </a:p>
          <a:p>
            <a:pPr lvl="1"/>
            <a:r>
              <a:rPr lang="" altLang="en-US" sz="2520"/>
              <a:t>Simple design.</a:t>
            </a:r>
            <a:endParaRPr lang="" altLang="en-US" sz="2520"/>
          </a:p>
          <a:p>
            <a:pPr lvl="2"/>
            <a:r>
              <a:rPr lang="" altLang="en-US" sz="2240"/>
              <a:t>focus on solving today’s problems rather than future changes</a:t>
            </a:r>
            <a:endParaRPr lang="" altLang="en-US" sz="2240"/>
          </a:p>
          <a:p>
            <a:pPr lvl="1"/>
            <a:r>
              <a:rPr lang="" altLang="en-US" sz="2520"/>
              <a:t>Refactoring</a:t>
            </a:r>
            <a:endParaRPr lang="" altLang="en-US" sz="2520"/>
          </a:p>
          <a:p>
            <a:pPr lvl="2"/>
            <a:r>
              <a:rPr lang="" altLang="en-US" sz="2240"/>
              <a:t>ensures the existing structure is the simplest to run all the tests</a:t>
            </a:r>
            <a:endParaRPr lang="" altLang="en-US" sz="2240"/>
          </a:p>
          <a:p>
            <a:pPr lvl="1"/>
            <a:r>
              <a:rPr lang="" altLang="en-US" sz="2520"/>
              <a:t>Pair programming.</a:t>
            </a:r>
            <a:endParaRPr lang="" altLang="en-US" sz="2520"/>
          </a:p>
          <a:p>
            <a:pPr lvl="2"/>
            <a:r>
              <a:rPr lang="" altLang="en-US" sz="2240"/>
              <a:t>two people working at one machine, switches roles frequently </a:t>
            </a:r>
            <a:endParaRPr lang="" altLang="en-US" sz="224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Backgroud -- 12 xp related practices (</a:t>
            </a:r>
            <a:r>
              <a:rPr lang="" altLang="en-US">
                <a:sym typeface="+mn-ea"/>
              </a:rPr>
              <a:t>3</a:t>
            </a:r>
            <a:r>
              <a:rPr lang="en-US" altLang="en-US">
                <a:sym typeface="+mn-ea"/>
              </a:rPr>
              <a:t>)</a:t>
            </a:r>
            <a:endParaRPr lang="en-US" altLang="en-US">
              <a:sym typeface="+mn-ea"/>
            </a:endParaRPr>
          </a:p>
        </p:txBody>
      </p:sp>
      <p:sp>
        <p:nvSpPr>
          <p:cNvPr id="3" name="Content Placeholder 2"/>
          <p:cNvSpPr>
            <a:spLocks noGrp="1"/>
          </p:cNvSpPr>
          <p:nvPr>
            <p:ph idx="1"/>
          </p:nvPr>
        </p:nvSpPr>
        <p:spPr>
          <a:xfrm>
            <a:off x="647700" y="1825625"/>
            <a:ext cx="10515600" cy="4946650"/>
          </a:xfrm>
        </p:spPr>
        <p:txBody>
          <a:bodyPr>
            <a:normAutofit lnSpcReduction="10000"/>
          </a:bodyPr>
          <a:p>
            <a:r>
              <a:rPr lang="en-US" sz="3200"/>
              <a:t>Project Management</a:t>
            </a:r>
            <a:endParaRPr lang="en-US" sz="3200"/>
          </a:p>
          <a:p>
            <a:pPr lvl="1"/>
            <a:r>
              <a:rPr lang="en-US" sz="2800"/>
              <a:t>The planning game.</a:t>
            </a:r>
            <a:endParaRPr lang="en-US" sz="2800"/>
          </a:p>
          <a:p>
            <a:pPr lvl="2"/>
            <a:r>
              <a:rPr lang="en-US" altLang="en-US" sz="2400"/>
              <a:t>balance customer interests with the expertise of the development team </a:t>
            </a:r>
            <a:endParaRPr lang="en-US" altLang="en-US" sz="2400"/>
          </a:p>
          <a:p>
            <a:pPr lvl="1"/>
            <a:r>
              <a:rPr lang="en-US" altLang="en-US" sz="2800"/>
              <a:t>Sustainable development.</a:t>
            </a:r>
            <a:endParaRPr lang="en-US" altLang="en-US" sz="2800"/>
          </a:p>
          <a:p>
            <a:pPr lvl="2"/>
            <a:r>
              <a:rPr lang="" altLang="en-US" sz="2400"/>
              <a:t>keep product quality</a:t>
            </a:r>
            <a:endParaRPr lang="" altLang="en-US" sz="2400"/>
          </a:p>
          <a:p>
            <a:pPr lvl="1"/>
            <a:r>
              <a:rPr lang="en-US" altLang="en-US" sz="2800"/>
              <a:t>Collective ownership.</a:t>
            </a:r>
            <a:endParaRPr lang="en-US" altLang="en-US" sz="2800"/>
          </a:p>
          <a:p>
            <a:pPr lvl="2"/>
            <a:r>
              <a:rPr lang="en-US" altLang="en-US" sz="2400"/>
              <a:t>team members collectively own the code base</a:t>
            </a:r>
            <a:endParaRPr lang="en-US" altLang="en-US" sz="2400"/>
          </a:p>
          <a:p>
            <a:pPr lvl="1"/>
            <a:r>
              <a:rPr lang="en-US" altLang="en-US" sz="2800"/>
              <a:t>Coding standards. </a:t>
            </a:r>
            <a:endParaRPr lang="en-US" altLang="en-US" sz="2800"/>
          </a:p>
          <a:p>
            <a:pPr lvl="2"/>
            <a:r>
              <a:rPr lang="en-US" altLang="en-US" sz="2400"/>
              <a:t>improves consistency among team members</a:t>
            </a:r>
            <a:endParaRPr lang="en-US" altLang="en-US" sz="2400"/>
          </a:p>
          <a:p>
            <a:pPr lvl="1"/>
            <a:r>
              <a:rPr lang="en-US" altLang="en-US" sz="2800"/>
              <a:t>Continuous integration</a:t>
            </a:r>
            <a:r>
              <a:rPr lang="" altLang="en-US" sz="2800"/>
              <a:t>.</a:t>
            </a:r>
            <a:endParaRPr lang="" altLang="en-US" sz="2800"/>
          </a:p>
          <a:p>
            <a:pPr lvl="2"/>
            <a:r>
              <a:rPr lang="" altLang="en-US" sz="2400"/>
              <a:t>at least once a day</a:t>
            </a:r>
            <a:endParaRPr lang=""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 altLang="en-US"/>
              <a:t>Case Study -- Sabre Airline Solutions</a:t>
            </a:r>
            <a:endParaRPr lang="" altLang="en-US"/>
          </a:p>
        </p:txBody>
      </p:sp>
      <p:sp>
        <p:nvSpPr>
          <p:cNvPr id="3" name="Content Placeholder 2"/>
          <p:cNvSpPr>
            <a:spLocks noGrp="1"/>
          </p:cNvSpPr>
          <p:nvPr>
            <p:ph idx="1"/>
          </p:nvPr>
        </p:nvSpPr>
        <p:spPr/>
        <p:txBody>
          <a:bodyPr>
            <a:normAutofit/>
          </a:bodyPr>
          <a:p>
            <a:r>
              <a:rPr lang="en-US" sz="2800"/>
              <a:t>two releases of the same product</a:t>
            </a:r>
            <a:endParaRPr lang="en-US" sz="2800"/>
          </a:p>
          <a:p>
            <a:pPr lvl="1"/>
            <a:r>
              <a:rPr lang="en-US" sz="2400"/>
              <a:t>One release was completed just prior to the team’s adoption of the XP methodology </a:t>
            </a:r>
            <a:r>
              <a:rPr lang="" altLang="en-US" sz="2400"/>
              <a:t>(traditional, waterfall-based software process).</a:t>
            </a:r>
            <a:endParaRPr lang="en-US" sz="2400"/>
          </a:p>
          <a:p>
            <a:pPr lvl="1"/>
            <a:r>
              <a:rPr lang="" altLang="en-US" sz="2400"/>
              <a:t>The </a:t>
            </a:r>
            <a:r>
              <a:rPr lang="en-US" sz="2400"/>
              <a:t>other was completed after approximately two years of XP use.</a:t>
            </a:r>
            <a:endParaRPr lang="en-US" sz="2395"/>
          </a:p>
          <a:p>
            <a:pPr lvl="0"/>
            <a:r>
              <a:rPr lang="" altLang="en-US" sz="2665"/>
              <a:t>Comparison</a:t>
            </a:r>
            <a:endParaRPr lang="" altLang="en-US" sz="2665"/>
          </a:p>
          <a:p>
            <a:pPr lvl="1"/>
            <a:r>
              <a:rPr lang="" altLang="en-US" sz="2395"/>
              <a:t>50% increase in productivity</a:t>
            </a:r>
            <a:endParaRPr lang="" altLang="en-US" sz="2395"/>
          </a:p>
          <a:p>
            <a:pPr lvl="1"/>
            <a:r>
              <a:rPr lang="" altLang="en-US" sz="2395"/>
              <a:t>65% improvement in pre-release quality</a:t>
            </a:r>
            <a:endParaRPr lang="" altLang="en-US" sz="2395"/>
          </a:p>
          <a:p>
            <a:pPr lvl="1"/>
            <a:r>
              <a:rPr lang="" altLang="en-US" sz="2395"/>
              <a:t>35% improvement in post-release quality</a:t>
            </a:r>
            <a:endParaRPr lang="" altLang="en-US" sz="2395"/>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Case Study -- </a:t>
            </a:r>
            <a:r>
              <a:rPr lang="" altLang="en-US">
                <a:sym typeface="+mn-ea"/>
              </a:rPr>
              <a:t>Goals</a:t>
            </a:r>
            <a:endParaRPr lang="" altLang="en-US">
              <a:sym typeface="+mn-ea"/>
            </a:endParaRPr>
          </a:p>
        </p:txBody>
      </p:sp>
      <p:sp>
        <p:nvSpPr>
          <p:cNvPr id="3" name="Content Placeholder 2"/>
          <p:cNvSpPr>
            <a:spLocks noGrp="1"/>
          </p:cNvSpPr>
          <p:nvPr>
            <p:ph idx="1"/>
          </p:nvPr>
        </p:nvSpPr>
        <p:spPr/>
        <p:txBody>
          <a:bodyPr/>
          <a:p>
            <a:pPr marL="0" indent="0">
              <a:buNone/>
            </a:pPr>
            <a:r>
              <a:rPr lang="en-US" sz="2400"/>
              <a:t> examined five null hypotheses regarding XP’s effectiveness</a:t>
            </a:r>
            <a:r>
              <a:rPr lang="" altLang="en-US" sz="2400"/>
              <a:t>: </a:t>
            </a:r>
            <a:endParaRPr lang="en-US" sz="2400"/>
          </a:p>
          <a:p>
            <a:r>
              <a:rPr lang="en-US" sz="2400"/>
              <a:t>H1: pre-release quality (as measured by defects found before product release)</a:t>
            </a:r>
            <a:endParaRPr lang="en-US" sz="2400"/>
          </a:p>
          <a:p>
            <a:r>
              <a:rPr lang="en-US" sz="2400"/>
              <a:t>H2: post-release quality (as measured by defects found by the customer after release)</a:t>
            </a:r>
            <a:endParaRPr lang="en-US" sz="2400"/>
          </a:p>
          <a:p>
            <a:r>
              <a:rPr lang="en-US" sz="2400"/>
              <a:t>H3: programmer productivity (as measured by both user stories and lines of code per person-month)</a:t>
            </a:r>
            <a:endParaRPr lang="en-US" sz="2400"/>
          </a:p>
          <a:p>
            <a:r>
              <a:rPr lang="en-US" sz="2400"/>
              <a:t>H4: customer satisfaction (measured via interview and customer feedback)</a:t>
            </a:r>
            <a:endParaRPr lang="en-US" sz="2400"/>
          </a:p>
          <a:p>
            <a:r>
              <a:rPr lang="en-US" sz="2400"/>
              <a:t>H5: team morale (assessed via a survey) </a:t>
            </a:r>
            <a:endParaRPr 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Case Study -- </a:t>
            </a:r>
            <a:r>
              <a:rPr lang="en-US" altLang="en-US">
                <a:sym typeface="+mn-ea"/>
              </a:rPr>
              <a:t>Evalutation Framework</a:t>
            </a:r>
            <a:endParaRPr lang="en-US" altLang="en-US">
              <a:sym typeface="+mn-ea"/>
            </a:endParaRPr>
          </a:p>
        </p:txBody>
      </p:sp>
      <p:sp>
        <p:nvSpPr>
          <p:cNvPr id="3" name="Content Placeholder 2"/>
          <p:cNvSpPr>
            <a:spLocks noGrp="1"/>
          </p:cNvSpPr>
          <p:nvPr>
            <p:ph idx="1"/>
          </p:nvPr>
        </p:nvSpPr>
        <p:spPr/>
        <p:txBody>
          <a:bodyPr>
            <a:normAutofit/>
          </a:bodyPr>
          <a:p>
            <a:pPr marL="0" indent="0">
              <a:buNone/>
            </a:pPr>
            <a:r>
              <a:rPr lang="en-US" sz="2400"/>
              <a:t> The XP-EF is composed of three parts: XP Context Factors (XP-cf); XP Adherence Metrics (XP-am); and XP Outcome Measures (XP-om)</a:t>
            </a:r>
            <a:r>
              <a:rPr lang="en-US" altLang="en-US" sz="2400"/>
              <a:t>: </a:t>
            </a:r>
            <a:endParaRPr lang="en-US" sz="2400"/>
          </a:p>
          <a:p>
            <a:r>
              <a:rPr lang="en-US" sz="2400"/>
              <a:t>Context Factors</a:t>
            </a:r>
            <a:r>
              <a:rPr lang="" altLang="en-US" sz="2400"/>
              <a:t>: team size, project size, criticality, and staff experience.</a:t>
            </a:r>
            <a:endParaRPr lang="" altLang="en-US" sz="2400"/>
          </a:p>
          <a:p>
            <a:r>
              <a:rPr lang="" altLang="en-US" sz="2400"/>
              <a:t>Adherence Metrics: express concretely and comparatively the extent to which a team utilizes the XP practices.</a:t>
            </a:r>
            <a:endParaRPr lang="" altLang="en-US" sz="2400"/>
          </a:p>
          <a:p>
            <a:r>
              <a:rPr lang="" altLang="en-US" sz="2400"/>
              <a:t>Outcome Measures: enable one to assess the business-related results (productivity, quality, etc.).</a:t>
            </a:r>
            <a:endParaRPr lang="" alt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Context factors </a:t>
            </a:r>
            <a:r>
              <a:rPr lang="" altLang="en-US"/>
              <a:t>(1)</a:t>
            </a:r>
            <a:endParaRPr lang="" altLang="en-US"/>
          </a:p>
        </p:txBody>
      </p:sp>
      <p:sp>
        <p:nvSpPr>
          <p:cNvPr id="3" name="Content Placeholder 2"/>
          <p:cNvSpPr>
            <a:spLocks noGrp="1"/>
          </p:cNvSpPr>
          <p:nvPr>
            <p:ph idx="1"/>
          </p:nvPr>
        </p:nvSpPr>
        <p:spPr>
          <a:xfrm>
            <a:off x="647700" y="1263015"/>
            <a:ext cx="10515600" cy="4351338"/>
          </a:xfrm>
        </p:spPr>
        <p:txBody>
          <a:bodyPr/>
          <a:p>
            <a:r>
              <a:rPr lang="en-US"/>
              <a:t>Software classification</a:t>
            </a:r>
            <a:r>
              <a:rPr lang="en-US" altLang="en-US"/>
              <a:t>:  funded both internally and by customer contribution</a:t>
            </a:r>
            <a:endParaRPr lang="en-US" altLang="en-US"/>
          </a:p>
          <a:p>
            <a:r>
              <a:rPr lang="en-US" altLang="en-US"/>
              <a:t>Sociological factors: team size 6 -&gt; 10</a:t>
            </a:r>
            <a:endParaRPr lang="en-US" altLang="en-US"/>
          </a:p>
          <a:p>
            <a:r>
              <a:rPr lang="en-US" altLang="en-US"/>
              <a:t>Geographical: 2 times of users</a:t>
            </a:r>
            <a:endParaRPr lang="en-US" altLang="en-US"/>
          </a:p>
        </p:txBody>
      </p:sp>
      <p:pic>
        <p:nvPicPr>
          <p:cNvPr id="5" name="Picture 4"/>
          <p:cNvPicPr>
            <a:picLocks noChangeAspect="1"/>
          </p:cNvPicPr>
          <p:nvPr/>
        </p:nvPicPr>
        <p:blipFill>
          <a:blip r:embed="rId1"/>
          <a:stretch>
            <a:fillRect/>
          </a:stretch>
        </p:blipFill>
        <p:spPr>
          <a:xfrm>
            <a:off x="1080770" y="2405380"/>
            <a:ext cx="4562475" cy="4362450"/>
          </a:xfrm>
          <a:prstGeom prst="rect">
            <a:avLst/>
          </a:prstGeom>
        </p:spPr>
      </p:pic>
      <p:pic>
        <p:nvPicPr>
          <p:cNvPr id="6" name="Picture 5"/>
          <p:cNvPicPr>
            <a:picLocks noChangeAspect="1"/>
          </p:cNvPicPr>
          <p:nvPr/>
        </p:nvPicPr>
        <p:blipFill>
          <a:blip r:embed="rId2"/>
          <a:stretch>
            <a:fillRect/>
          </a:stretch>
        </p:blipFill>
        <p:spPr>
          <a:xfrm>
            <a:off x="6405880" y="2405380"/>
            <a:ext cx="4886325" cy="18002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5237</Words>
  <Application>WPS Presentation</Application>
  <PresentationFormat>宽屏</PresentationFormat>
  <Paragraphs>129</Paragraphs>
  <Slides>17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SimSun</vt:lpstr>
      <vt:lpstr>Wingdings</vt:lpstr>
      <vt:lpstr>DejaVu Sans</vt:lpstr>
      <vt:lpstr>Arial Unicode MS</vt:lpstr>
      <vt:lpstr>Arial Black</vt:lpstr>
      <vt:lpstr>微软雅黑</vt:lpstr>
      <vt:lpstr>Noto Sans CJK SC</vt:lpstr>
      <vt:lpstr>SimSun</vt:lpstr>
      <vt:lpstr>SimSun</vt:lpstr>
      <vt:lpstr>Abyssinica SIL</vt:lpstr>
      <vt:lpstr>Office Theme</vt:lpstr>
      <vt:lpstr>PowerPoint 演示文稿</vt:lpstr>
      <vt:lpstr>PowerPoint 演示文稿</vt:lpstr>
      <vt:lpstr>PowerPoint 演示文稿</vt:lpstr>
      <vt:lpstr>Backgroud -- 12 xp related practices (1)</vt:lpstr>
      <vt:lpstr>Backgroud -- 12 xp related practices (2)</vt:lpstr>
      <vt:lpstr>PowerPoint 演示文稿</vt:lpstr>
      <vt:lpstr>PowerPoint 演示文稿</vt:lpstr>
      <vt:lpstr>Case Study -- Goals</vt:lpstr>
      <vt:lpstr>Context factors</vt:lpstr>
      <vt:lpstr>PowerPoint 演示文稿</vt:lpstr>
      <vt:lpstr>PowerPoint 演示文稿</vt:lpstr>
      <vt:lpstr>PowerPoint 演示文稿</vt:lpstr>
      <vt:lpstr>Adherence metrics</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ronian</dc:creator>
  <cp:lastModifiedBy>ronian</cp:lastModifiedBy>
  <cp:revision>37</cp:revision>
  <dcterms:created xsi:type="dcterms:W3CDTF">2020-04-20T03:10:28Z</dcterms:created>
  <dcterms:modified xsi:type="dcterms:W3CDTF">2020-04-20T03:10:28Z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1033-11.1.0.9080</vt:lpwstr>
  </property>
</Properties>
</file>